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60" r:id="rId5"/>
    <p:sldId id="261" r:id="rId6"/>
    <p:sldId id="263" r:id="rId7"/>
  </p:sldIdLst>
  <p:sldSz cx="43891200" cy="32918400"/>
  <p:notesSz cx="6858000" cy="9153525"/>
  <p:defaultTextStyle>
    <a:defPPr>
      <a:defRPr lang="en-US"/>
    </a:defPPr>
    <a:lvl1pPr marL="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2624" autoAdjust="0"/>
  </p:normalViewPr>
  <p:slideViewPr>
    <p:cSldViewPr>
      <p:cViewPr>
        <p:scale>
          <a:sx n="20" d="100"/>
          <a:sy n="20" d="100"/>
        </p:scale>
        <p:origin x="414" y="-630"/>
      </p:cViewPr>
      <p:guideLst>
        <p:guide orient="horz" pos="10368"/>
        <p:guide pos="135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466"/>
    </p:cViewPr>
  </p:sorterViewPr>
  <p:notesViewPr>
    <p:cSldViewPr>
      <p:cViewPr varScale="1">
        <p:scale>
          <a:sx n="80" d="100"/>
          <a:sy n="80" d="100"/>
        </p:scale>
        <p:origin x="-2148" y="-102"/>
      </p:cViewPr>
      <p:guideLst>
        <p:guide orient="horz" pos="2883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00504056311143E-2"/>
          <c:y val="5.1400554097404502E-2"/>
          <c:w val="0.85339492364590797"/>
          <c:h val="0.83280882922421595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-0.44337510936133001"/>
                  <c:y val="-1.89931466899971E-2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3200"/>
                  </a:pPr>
                  <a:endParaRPr lang="en-US"/>
                </a:p>
              </c:txPr>
            </c:trendlineLbl>
          </c:trendline>
          <c:xVal>
            <c:numRef>
              <c:f>'EXO CHL'!$N$55:$N$749</c:f>
              <c:numCache>
                <c:formatCode>General</c:formatCode>
                <c:ptCount val="695"/>
                <c:pt idx="0">
                  <c:v>51.230000000000011</c:v>
                </c:pt>
                <c:pt idx="1">
                  <c:v>46.67</c:v>
                </c:pt>
                <c:pt idx="2">
                  <c:v>49.190000000000012</c:v>
                </c:pt>
                <c:pt idx="3">
                  <c:v>48.6</c:v>
                </c:pt>
                <c:pt idx="4">
                  <c:v>50.290000000000013</c:v>
                </c:pt>
                <c:pt idx="5">
                  <c:v>48.03</c:v>
                </c:pt>
                <c:pt idx="6">
                  <c:v>47.220000000000013</c:v>
                </c:pt>
                <c:pt idx="7">
                  <c:v>48.58</c:v>
                </c:pt>
                <c:pt idx="8">
                  <c:v>50.85</c:v>
                </c:pt>
                <c:pt idx="9">
                  <c:v>48.220000000000013</c:v>
                </c:pt>
                <c:pt idx="10">
                  <c:v>48.56</c:v>
                </c:pt>
                <c:pt idx="11">
                  <c:v>50.18</c:v>
                </c:pt>
                <c:pt idx="12">
                  <c:v>49.5</c:v>
                </c:pt>
                <c:pt idx="13">
                  <c:v>44.15</c:v>
                </c:pt>
                <c:pt idx="14">
                  <c:v>46.99</c:v>
                </c:pt>
                <c:pt idx="15">
                  <c:v>48.75</c:v>
                </c:pt>
                <c:pt idx="16">
                  <c:v>46.05</c:v>
                </c:pt>
                <c:pt idx="17">
                  <c:v>49.59</c:v>
                </c:pt>
                <c:pt idx="18">
                  <c:v>52.4</c:v>
                </c:pt>
                <c:pt idx="19">
                  <c:v>48.14</c:v>
                </c:pt>
                <c:pt idx="20">
                  <c:v>48.7</c:v>
                </c:pt>
                <c:pt idx="21">
                  <c:v>46.85</c:v>
                </c:pt>
                <c:pt idx="23">
                  <c:v>48.579090909090908</c:v>
                </c:pt>
                <c:pt idx="69">
                  <c:v>40.090000000000003</c:v>
                </c:pt>
                <c:pt idx="70">
                  <c:v>39.369999999999997</c:v>
                </c:pt>
                <c:pt idx="71">
                  <c:v>38.46</c:v>
                </c:pt>
                <c:pt idx="72">
                  <c:v>38.340000000000003</c:v>
                </c:pt>
                <c:pt idx="73">
                  <c:v>38.31</c:v>
                </c:pt>
                <c:pt idx="74">
                  <c:v>37.770000000000003</c:v>
                </c:pt>
                <c:pt idx="75">
                  <c:v>38.17</c:v>
                </c:pt>
                <c:pt idx="76">
                  <c:v>38.9</c:v>
                </c:pt>
                <c:pt idx="77">
                  <c:v>38.200000000000003</c:v>
                </c:pt>
                <c:pt idx="78">
                  <c:v>38.54</c:v>
                </c:pt>
                <c:pt idx="79">
                  <c:v>38.4</c:v>
                </c:pt>
                <c:pt idx="80">
                  <c:v>40.230000000000011</c:v>
                </c:pt>
                <c:pt idx="81">
                  <c:v>39.32</c:v>
                </c:pt>
                <c:pt idx="82">
                  <c:v>38.800000000000011</c:v>
                </c:pt>
                <c:pt idx="83">
                  <c:v>38.590000000000003</c:v>
                </c:pt>
                <c:pt idx="84">
                  <c:v>38.68</c:v>
                </c:pt>
                <c:pt idx="85">
                  <c:v>38.85</c:v>
                </c:pt>
                <c:pt idx="86">
                  <c:v>38.620000000000012</c:v>
                </c:pt>
                <c:pt idx="87">
                  <c:v>39.5</c:v>
                </c:pt>
                <c:pt idx="89">
                  <c:v>38.796842105263153</c:v>
                </c:pt>
                <c:pt idx="137">
                  <c:v>32.07</c:v>
                </c:pt>
                <c:pt idx="138">
                  <c:v>31.49</c:v>
                </c:pt>
                <c:pt idx="139">
                  <c:v>31.439999999999991</c:v>
                </c:pt>
                <c:pt idx="140">
                  <c:v>31.74</c:v>
                </c:pt>
                <c:pt idx="141">
                  <c:v>32.1</c:v>
                </c:pt>
                <c:pt idx="142">
                  <c:v>32</c:v>
                </c:pt>
                <c:pt idx="143">
                  <c:v>31.89</c:v>
                </c:pt>
                <c:pt idx="144">
                  <c:v>31.69</c:v>
                </c:pt>
                <c:pt idx="145">
                  <c:v>31.84</c:v>
                </c:pt>
                <c:pt idx="146">
                  <c:v>31.71</c:v>
                </c:pt>
                <c:pt idx="147">
                  <c:v>31.58</c:v>
                </c:pt>
                <c:pt idx="148">
                  <c:v>31.74</c:v>
                </c:pt>
                <c:pt idx="149">
                  <c:v>31.88</c:v>
                </c:pt>
                <c:pt idx="150">
                  <c:v>31.54</c:v>
                </c:pt>
                <c:pt idx="151">
                  <c:v>31.03</c:v>
                </c:pt>
                <c:pt idx="152">
                  <c:v>31.08</c:v>
                </c:pt>
                <c:pt idx="153">
                  <c:v>31.57</c:v>
                </c:pt>
                <c:pt idx="154">
                  <c:v>31.6</c:v>
                </c:pt>
                <c:pt idx="155">
                  <c:v>31.630000000000031</c:v>
                </c:pt>
                <c:pt idx="156">
                  <c:v>31.38</c:v>
                </c:pt>
                <c:pt idx="157">
                  <c:v>31.34</c:v>
                </c:pt>
                <c:pt idx="158">
                  <c:v>31.610000000000031</c:v>
                </c:pt>
                <c:pt idx="159">
                  <c:v>31.43</c:v>
                </c:pt>
                <c:pt idx="161">
                  <c:v>31.605</c:v>
                </c:pt>
                <c:pt idx="208">
                  <c:v>24.130000000000031</c:v>
                </c:pt>
                <c:pt idx="209">
                  <c:v>23.52</c:v>
                </c:pt>
                <c:pt idx="210">
                  <c:v>24.82</c:v>
                </c:pt>
                <c:pt idx="211">
                  <c:v>25.150000000000031</c:v>
                </c:pt>
                <c:pt idx="212">
                  <c:v>25.23</c:v>
                </c:pt>
                <c:pt idx="213">
                  <c:v>25.41</c:v>
                </c:pt>
                <c:pt idx="214">
                  <c:v>25.310000000000031</c:v>
                </c:pt>
                <c:pt idx="215">
                  <c:v>25.32</c:v>
                </c:pt>
                <c:pt idx="216">
                  <c:v>25.330000000000009</c:v>
                </c:pt>
                <c:pt idx="217">
                  <c:v>25.34</c:v>
                </c:pt>
                <c:pt idx="218">
                  <c:v>25.17</c:v>
                </c:pt>
                <c:pt idx="219">
                  <c:v>25.29</c:v>
                </c:pt>
                <c:pt idx="220">
                  <c:v>25.57</c:v>
                </c:pt>
                <c:pt idx="221">
                  <c:v>25.86</c:v>
                </c:pt>
                <c:pt idx="222">
                  <c:v>25.74</c:v>
                </c:pt>
                <c:pt idx="223">
                  <c:v>25.71</c:v>
                </c:pt>
                <c:pt idx="224">
                  <c:v>27.06</c:v>
                </c:pt>
                <c:pt idx="225">
                  <c:v>25.55</c:v>
                </c:pt>
                <c:pt idx="226">
                  <c:v>25.27</c:v>
                </c:pt>
                <c:pt idx="227">
                  <c:v>25</c:v>
                </c:pt>
                <c:pt idx="228">
                  <c:v>25.56</c:v>
                </c:pt>
                <c:pt idx="229">
                  <c:v>25.86</c:v>
                </c:pt>
                <c:pt idx="230">
                  <c:v>25.71</c:v>
                </c:pt>
                <c:pt idx="231">
                  <c:v>25.97</c:v>
                </c:pt>
                <c:pt idx="233">
                  <c:v>25.510454545454579</c:v>
                </c:pt>
                <c:pt idx="281">
                  <c:v>21.810000000000031</c:v>
                </c:pt>
                <c:pt idx="282">
                  <c:v>18.47999999999999</c:v>
                </c:pt>
                <c:pt idx="283">
                  <c:v>18.73</c:v>
                </c:pt>
                <c:pt idx="284">
                  <c:v>18.95999999999999</c:v>
                </c:pt>
                <c:pt idx="285">
                  <c:v>19.130000000000031</c:v>
                </c:pt>
                <c:pt idx="286">
                  <c:v>18.55</c:v>
                </c:pt>
                <c:pt idx="287">
                  <c:v>19.32</c:v>
                </c:pt>
                <c:pt idx="288">
                  <c:v>19.41</c:v>
                </c:pt>
                <c:pt idx="289">
                  <c:v>19.329999999999991</c:v>
                </c:pt>
                <c:pt idx="290">
                  <c:v>19.38</c:v>
                </c:pt>
                <c:pt idx="291">
                  <c:v>19.45</c:v>
                </c:pt>
                <c:pt idx="292">
                  <c:v>19.47</c:v>
                </c:pt>
                <c:pt idx="293">
                  <c:v>19.04</c:v>
                </c:pt>
                <c:pt idx="294">
                  <c:v>19.41</c:v>
                </c:pt>
                <c:pt idx="295">
                  <c:v>19.45999999999999</c:v>
                </c:pt>
                <c:pt idx="296">
                  <c:v>19.190000000000001</c:v>
                </c:pt>
                <c:pt idx="297">
                  <c:v>19.130000000000031</c:v>
                </c:pt>
                <c:pt idx="298">
                  <c:v>19.510000000000009</c:v>
                </c:pt>
                <c:pt idx="299">
                  <c:v>19.610000000000031</c:v>
                </c:pt>
                <c:pt idx="300">
                  <c:v>19.36</c:v>
                </c:pt>
                <c:pt idx="301">
                  <c:v>19.43</c:v>
                </c:pt>
                <c:pt idx="302">
                  <c:v>19.309999999999999</c:v>
                </c:pt>
                <c:pt idx="303">
                  <c:v>19.07</c:v>
                </c:pt>
                <c:pt idx="304">
                  <c:v>19.239999999999991</c:v>
                </c:pt>
                <c:pt idx="306">
                  <c:v>19.24954545454543</c:v>
                </c:pt>
                <c:pt idx="351">
                  <c:v>15.72</c:v>
                </c:pt>
                <c:pt idx="352">
                  <c:v>14.69</c:v>
                </c:pt>
                <c:pt idx="353">
                  <c:v>14.88</c:v>
                </c:pt>
                <c:pt idx="354">
                  <c:v>14.83</c:v>
                </c:pt>
                <c:pt idx="355">
                  <c:v>14.73</c:v>
                </c:pt>
                <c:pt idx="356">
                  <c:v>14.58</c:v>
                </c:pt>
                <c:pt idx="357">
                  <c:v>14.54</c:v>
                </c:pt>
                <c:pt idx="358">
                  <c:v>14.72</c:v>
                </c:pt>
                <c:pt idx="359">
                  <c:v>14.87000000000001</c:v>
                </c:pt>
                <c:pt idx="360">
                  <c:v>14.67</c:v>
                </c:pt>
                <c:pt idx="361">
                  <c:v>14.61</c:v>
                </c:pt>
                <c:pt idx="362">
                  <c:v>14.58</c:v>
                </c:pt>
                <c:pt idx="363">
                  <c:v>14.58</c:v>
                </c:pt>
                <c:pt idx="364">
                  <c:v>14.64</c:v>
                </c:pt>
                <c:pt idx="365">
                  <c:v>14.47</c:v>
                </c:pt>
                <c:pt idx="366">
                  <c:v>14.360000000000021</c:v>
                </c:pt>
                <c:pt idx="367">
                  <c:v>14.62</c:v>
                </c:pt>
                <c:pt idx="368">
                  <c:v>14.82</c:v>
                </c:pt>
                <c:pt idx="369">
                  <c:v>14.7</c:v>
                </c:pt>
                <c:pt idx="370">
                  <c:v>15.06</c:v>
                </c:pt>
                <c:pt idx="371">
                  <c:v>14.83</c:v>
                </c:pt>
                <c:pt idx="372">
                  <c:v>14.58</c:v>
                </c:pt>
                <c:pt idx="373">
                  <c:v>14.44</c:v>
                </c:pt>
                <c:pt idx="375">
                  <c:v>14.6727272727273</c:v>
                </c:pt>
                <c:pt idx="505">
                  <c:v>8.4700000000000006</c:v>
                </c:pt>
                <c:pt idx="506">
                  <c:v>8.42</c:v>
                </c:pt>
                <c:pt idx="507">
                  <c:v>8.4500000000000028</c:v>
                </c:pt>
                <c:pt idx="508">
                  <c:v>8.84</c:v>
                </c:pt>
                <c:pt idx="509">
                  <c:v>8.89</c:v>
                </c:pt>
                <c:pt idx="510">
                  <c:v>8.57</c:v>
                </c:pt>
                <c:pt idx="511">
                  <c:v>8.44</c:v>
                </c:pt>
                <c:pt idx="512">
                  <c:v>8.4</c:v>
                </c:pt>
                <c:pt idx="513">
                  <c:v>8.48</c:v>
                </c:pt>
                <c:pt idx="514">
                  <c:v>8.57</c:v>
                </c:pt>
                <c:pt idx="515">
                  <c:v>8.44</c:v>
                </c:pt>
                <c:pt idx="516">
                  <c:v>8.5300000000000011</c:v>
                </c:pt>
                <c:pt idx="517">
                  <c:v>8.65</c:v>
                </c:pt>
                <c:pt idx="518">
                  <c:v>8.4500000000000028</c:v>
                </c:pt>
                <c:pt idx="519">
                  <c:v>8.42</c:v>
                </c:pt>
                <c:pt idx="520">
                  <c:v>8.49</c:v>
                </c:pt>
                <c:pt idx="521">
                  <c:v>8.52</c:v>
                </c:pt>
                <c:pt idx="522">
                  <c:v>8.44</c:v>
                </c:pt>
                <c:pt idx="523">
                  <c:v>8.34</c:v>
                </c:pt>
                <c:pt idx="524">
                  <c:v>8.3600000000000048</c:v>
                </c:pt>
                <c:pt idx="525">
                  <c:v>8.27</c:v>
                </c:pt>
                <c:pt idx="526">
                  <c:v>8.42</c:v>
                </c:pt>
                <c:pt idx="527">
                  <c:v>8.56</c:v>
                </c:pt>
                <c:pt idx="529">
                  <c:v>8.4977272727272748</c:v>
                </c:pt>
                <c:pt idx="581">
                  <c:v>4.7699999999999987</c:v>
                </c:pt>
                <c:pt idx="582">
                  <c:v>5.37</c:v>
                </c:pt>
                <c:pt idx="583">
                  <c:v>5.31</c:v>
                </c:pt>
                <c:pt idx="584">
                  <c:v>5.17</c:v>
                </c:pt>
                <c:pt idx="585">
                  <c:v>5.08</c:v>
                </c:pt>
                <c:pt idx="586">
                  <c:v>5.17</c:v>
                </c:pt>
                <c:pt idx="587">
                  <c:v>5.29</c:v>
                </c:pt>
                <c:pt idx="588">
                  <c:v>5.2700000000000014</c:v>
                </c:pt>
                <c:pt idx="589">
                  <c:v>5.24</c:v>
                </c:pt>
                <c:pt idx="590">
                  <c:v>5.29</c:v>
                </c:pt>
                <c:pt idx="591">
                  <c:v>5.23</c:v>
                </c:pt>
                <c:pt idx="592">
                  <c:v>5.18</c:v>
                </c:pt>
                <c:pt idx="593">
                  <c:v>5.2700000000000014</c:v>
                </c:pt>
                <c:pt idx="594">
                  <c:v>5.13</c:v>
                </c:pt>
                <c:pt idx="595">
                  <c:v>4.9700000000000024</c:v>
                </c:pt>
                <c:pt idx="596">
                  <c:v>4.9800000000000004</c:v>
                </c:pt>
                <c:pt idx="597">
                  <c:v>5.05</c:v>
                </c:pt>
                <c:pt idx="598">
                  <c:v>5.18</c:v>
                </c:pt>
                <c:pt idx="599">
                  <c:v>5.21</c:v>
                </c:pt>
                <c:pt idx="600">
                  <c:v>5.0999999999999996</c:v>
                </c:pt>
                <c:pt idx="601">
                  <c:v>5.1199999999999974</c:v>
                </c:pt>
                <c:pt idx="602">
                  <c:v>5.23</c:v>
                </c:pt>
                <c:pt idx="603">
                  <c:v>5.31</c:v>
                </c:pt>
                <c:pt idx="605">
                  <c:v>5.1886363636363626</c:v>
                </c:pt>
                <c:pt idx="672">
                  <c:v>3.38</c:v>
                </c:pt>
                <c:pt idx="673">
                  <c:v>3.3</c:v>
                </c:pt>
                <c:pt idx="674">
                  <c:v>3.27</c:v>
                </c:pt>
                <c:pt idx="675">
                  <c:v>3.3499999999999992</c:v>
                </c:pt>
                <c:pt idx="676">
                  <c:v>3.28</c:v>
                </c:pt>
                <c:pt idx="677">
                  <c:v>3.29</c:v>
                </c:pt>
                <c:pt idx="678">
                  <c:v>3.32</c:v>
                </c:pt>
                <c:pt idx="679">
                  <c:v>3.28</c:v>
                </c:pt>
                <c:pt idx="680">
                  <c:v>3.28</c:v>
                </c:pt>
                <c:pt idx="681">
                  <c:v>3.28</c:v>
                </c:pt>
                <c:pt idx="682">
                  <c:v>3.36</c:v>
                </c:pt>
                <c:pt idx="683">
                  <c:v>3.44</c:v>
                </c:pt>
                <c:pt idx="684">
                  <c:v>3.41</c:v>
                </c:pt>
                <c:pt idx="685">
                  <c:v>3.32</c:v>
                </c:pt>
                <c:pt idx="686">
                  <c:v>3.27</c:v>
                </c:pt>
                <c:pt idx="687">
                  <c:v>3.29</c:v>
                </c:pt>
                <c:pt idx="688">
                  <c:v>3.3299999999999992</c:v>
                </c:pt>
                <c:pt idx="689">
                  <c:v>3.37</c:v>
                </c:pt>
                <c:pt idx="690">
                  <c:v>3.99</c:v>
                </c:pt>
                <c:pt idx="691">
                  <c:v>4.37</c:v>
                </c:pt>
                <c:pt idx="692">
                  <c:v>4.01</c:v>
                </c:pt>
                <c:pt idx="693">
                  <c:v>3.63</c:v>
                </c:pt>
                <c:pt idx="694">
                  <c:v>3.76</c:v>
                </c:pt>
              </c:numCache>
            </c:numRef>
          </c:xVal>
          <c:yVal>
            <c:numRef>
              <c:f>'EXO CHL'!$Q$55:$Q$749</c:f>
              <c:numCache>
                <c:formatCode>General</c:formatCode>
                <c:ptCount val="695"/>
                <c:pt idx="0">
                  <c:v>808.08</c:v>
                </c:pt>
                <c:pt idx="1">
                  <c:v>808.08</c:v>
                </c:pt>
                <c:pt idx="2">
                  <c:v>808.08</c:v>
                </c:pt>
                <c:pt idx="3">
                  <c:v>808.08</c:v>
                </c:pt>
                <c:pt idx="4">
                  <c:v>808.08</c:v>
                </c:pt>
                <c:pt idx="5">
                  <c:v>808.08</c:v>
                </c:pt>
                <c:pt idx="6">
                  <c:v>808.08</c:v>
                </c:pt>
                <c:pt idx="7">
                  <c:v>808.08</c:v>
                </c:pt>
                <c:pt idx="8">
                  <c:v>808.08</c:v>
                </c:pt>
                <c:pt idx="9">
                  <c:v>808.08</c:v>
                </c:pt>
                <c:pt idx="10">
                  <c:v>808.08</c:v>
                </c:pt>
                <c:pt idx="11">
                  <c:v>808.08</c:v>
                </c:pt>
                <c:pt idx="12">
                  <c:v>808.08</c:v>
                </c:pt>
                <c:pt idx="13">
                  <c:v>808.08</c:v>
                </c:pt>
                <c:pt idx="14">
                  <c:v>808.08</c:v>
                </c:pt>
                <c:pt idx="15">
                  <c:v>808.08</c:v>
                </c:pt>
                <c:pt idx="16">
                  <c:v>808.08</c:v>
                </c:pt>
                <c:pt idx="17">
                  <c:v>808.08</c:v>
                </c:pt>
                <c:pt idx="18">
                  <c:v>808.08</c:v>
                </c:pt>
                <c:pt idx="19">
                  <c:v>808.08</c:v>
                </c:pt>
                <c:pt idx="20">
                  <c:v>808.08</c:v>
                </c:pt>
                <c:pt idx="21">
                  <c:v>808.08</c:v>
                </c:pt>
                <c:pt idx="23">
                  <c:v>808.08</c:v>
                </c:pt>
                <c:pt idx="69">
                  <c:v>616.98</c:v>
                </c:pt>
                <c:pt idx="70">
                  <c:v>616.98</c:v>
                </c:pt>
                <c:pt idx="71">
                  <c:v>616.98</c:v>
                </c:pt>
                <c:pt idx="72">
                  <c:v>616.98</c:v>
                </c:pt>
                <c:pt idx="73">
                  <c:v>616.98</c:v>
                </c:pt>
                <c:pt idx="74">
                  <c:v>616.98</c:v>
                </c:pt>
                <c:pt idx="75">
                  <c:v>616.98</c:v>
                </c:pt>
                <c:pt idx="76">
                  <c:v>616.98</c:v>
                </c:pt>
                <c:pt idx="77">
                  <c:v>616.98</c:v>
                </c:pt>
                <c:pt idx="78">
                  <c:v>616.98</c:v>
                </c:pt>
                <c:pt idx="79">
                  <c:v>616.98</c:v>
                </c:pt>
                <c:pt idx="80">
                  <c:v>616.98</c:v>
                </c:pt>
                <c:pt idx="81">
                  <c:v>616.98</c:v>
                </c:pt>
                <c:pt idx="82">
                  <c:v>616.98</c:v>
                </c:pt>
                <c:pt idx="83">
                  <c:v>616.98</c:v>
                </c:pt>
                <c:pt idx="84">
                  <c:v>616.98</c:v>
                </c:pt>
                <c:pt idx="85">
                  <c:v>616.98</c:v>
                </c:pt>
                <c:pt idx="86">
                  <c:v>616.98</c:v>
                </c:pt>
                <c:pt idx="87">
                  <c:v>616.98</c:v>
                </c:pt>
                <c:pt idx="89">
                  <c:v>616.98</c:v>
                </c:pt>
                <c:pt idx="137">
                  <c:v>487.76</c:v>
                </c:pt>
                <c:pt idx="138">
                  <c:v>487.76</c:v>
                </c:pt>
                <c:pt idx="139">
                  <c:v>487.76</c:v>
                </c:pt>
                <c:pt idx="140">
                  <c:v>487.76</c:v>
                </c:pt>
                <c:pt idx="141">
                  <c:v>487.76</c:v>
                </c:pt>
                <c:pt idx="142">
                  <c:v>487.76</c:v>
                </c:pt>
                <c:pt idx="143">
                  <c:v>487.76</c:v>
                </c:pt>
                <c:pt idx="144">
                  <c:v>487.76</c:v>
                </c:pt>
                <c:pt idx="145">
                  <c:v>487.76</c:v>
                </c:pt>
                <c:pt idx="146">
                  <c:v>487.76</c:v>
                </c:pt>
                <c:pt idx="147">
                  <c:v>487.76</c:v>
                </c:pt>
                <c:pt idx="148">
                  <c:v>487.76</c:v>
                </c:pt>
                <c:pt idx="149">
                  <c:v>487.76</c:v>
                </c:pt>
                <c:pt idx="150">
                  <c:v>487.76</c:v>
                </c:pt>
                <c:pt idx="151">
                  <c:v>487.76</c:v>
                </c:pt>
                <c:pt idx="152">
                  <c:v>487.76</c:v>
                </c:pt>
                <c:pt idx="153">
                  <c:v>487.76</c:v>
                </c:pt>
                <c:pt idx="154">
                  <c:v>487.76</c:v>
                </c:pt>
                <c:pt idx="155">
                  <c:v>487.76</c:v>
                </c:pt>
                <c:pt idx="156">
                  <c:v>487.76</c:v>
                </c:pt>
                <c:pt idx="157">
                  <c:v>487.76</c:v>
                </c:pt>
                <c:pt idx="158">
                  <c:v>487.76</c:v>
                </c:pt>
                <c:pt idx="159">
                  <c:v>487.76</c:v>
                </c:pt>
                <c:pt idx="161">
                  <c:v>487.76</c:v>
                </c:pt>
                <c:pt idx="208">
                  <c:v>360.36</c:v>
                </c:pt>
                <c:pt idx="209">
                  <c:v>360.36</c:v>
                </c:pt>
                <c:pt idx="210">
                  <c:v>360.36</c:v>
                </c:pt>
                <c:pt idx="211">
                  <c:v>360.36</c:v>
                </c:pt>
                <c:pt idx="212">
                  <c:v>360.36</c:v>
                </c:pt>
                <c:pt idx="213">
                  <c:v>360.36</c:v>
                </c:pt>
                <c:pt idx="214">
                  <c:v>360.36</c:v>
                </c:pt>
                <c:pt idx="215">
                  <c:v>360.36</c:v>
                </c:pt>
                <c:pt idx="216">
                  <c:v>360.36</c:v>
                </c:pt>
                <c:pt idx="217">
                  <c:v>360.36</c:v>
                </c:pt>
                <c:pt idx="218">
                  <c:v>360.36</c:v>
                </c:pt>
                <c:pt idx="219">
                  <c:v>360.36</c:v>
                </c:pt>
                <c:pt idx="220">
                  <c:v>360.36</c:v>
                </c:pt>
                <c:pt idx="221">
                  <c:v>360.36</c:v>
                </c:pt>
                <c:pt idx="222">
                  <c:v>360.36</c:v>
                </c:pt>
                <c:pt idx="223">
                  <c:v>360.36</c:v>
                </c:pt>
                <c:pt idx="224">
                  <c:v>360.36</c:v>
                </c:pt>
                <c:pt idx="225">
                  <c:v>360.36</c:v>
                </c:pt>
                <c:pt idx="226">
                  <c:v>360.36</c:v>
                </c:pt>
                <c:pt idx="227">
                  <c:v>360.36</c:v>
                </c:pt>
                <c:pt idx="228">
                  <c:v>360.36</c:v>
                </c:pt>
                <c:pt idx="229">
                  <c:v>360.36</c:v>
                </c:pt>
                <c:pt idx="230">
                  <c:v>360.36</c:v>
                </c:pt>
                <c:pt idx="231">
                  <c:v>360.36</c:v>
                </c:pt>
                <c:pt idx="233">
                  <c:v>360.36</c:v>
                </c:pt>
                <c:pt idx="281">
                  <c:v>275.12</c:v>
                </c:pt>
                <c:pt idx="282">
                  <c:v>275.12</c:v>
                </c:pt>
                <c:pt idx="283">
                  <c:v>275.12</c:v>
                </c:pt>
                <c:pt idx="284">
                  <c:v>275.12</c:v>
                </c:pt>
                <c:pt idx="285">
                  <c:v>275.12</c:v>
                </c:pt>
                <c:pt idx="286">
                  <c:v>275.12</c:v>
                </c:pt>
                <c:pt idx="287">
                  <c:v>275.12</c:v>
                </c:pt>
                <c:pt idx="288">
                  <c:v>275.12</c:v>
                </c:pt>
                <c:pt idx="289">
                  <c:v>275.12</c:v>
                </c:pt>
                <c:pt idx="290">
                  <c:v>275.12</c:v>
                </c:pt>
                <c:pt idx="291">
                  <c:v>275.12</c:v>
                </c:pt>
                <c:pt idx="292">
                  <c:v>275.12</c:v>
                </c:pt>
                <c:pt idx="293">
                  <c:v>275.12</c:v>
                </c:pt>
                <c:pt idx="294">
                  <c:v>275.12</c:v>
                </c:pt>
                <c:pt idx="295">
                  <c:v>275.12</c:v>
                </c:pt>
                <c:pt idx="296">
                  <c:v>275.12</c:v>
                </c:pt>
                <c:pt idx="297">
                  <c:v>275.12</c:v>
                </c:pt>
                <c:pt idx="298">
                  <c:v>275.12</c:v>
                </c:pt>
                <c:pt idx="299">
                  <c:v>275.12</c:v>
                </c:pt>
                <c:pt idx="300">
                  <c:v>275.12</c:v>
                </c:pt>
                <c:pt idx="301">
                  <c:v>275.12</c:v>
                </c:pt>
                <c:pt idx="302">
                  <c:v>275.12</c:v>
                </c:pt>
                <c:pt idx="303">
                  <c:v>275.12</c:v>
                </c:pt>
                <c:pt idx="304">
                  <c:v>275.12</c:v>
                </c:pt>
                <c:pt idx="306">
                  <c:v>275.12</c:v>
                </c:pt>
                <c:pt idx="351">
                  <c:v>210.21</c:v>
                </c:pt>
                <c:pt idx="352">
                  <c:v>210.21</c:v>
                </c:pt>
                <c:pt idx="353">
                  <c:v>210.21</c:v>
                </c:pt>
                <c:pt idx="354">
                  <c:v>210.21</c:v>
                </c:pt>
                <c:pt idx="355">
                  <c:v>210.21</c:v>
                </c:pt>
                <c:pt idx="356">
                  <c:v>210.21</c:v>
                </c:pt>
                <c:pt idx="357">
                  <c:v>210.21</c:v>
                </c:pt>
                <c:pt idx="358">
                  <c:v>210.21</c:v>
                </c:pt>
                <c:pt idx="359">
                  <c:v>210.21</c:v>
                </c:pt>
                <c:pt idx="360">
                  <c:v>210.21</c:v>
                </c:pt>
                <c:pt idx="361">
                  <c:v>210.21</c:v>
                </c:pt>
                <c:pt idx="362">
                  <c:v>210.21</c:v>
                </c:pt>
                <c:pt idx="363">
                  <c:v>210.21</c:v>
                </c:pt>
                <c:pt idx="364">
                  <c:v>210.21</c:v>
                </c:pt>
                <c:pt idx="365">
                  <c:v>210.21</c:v>
                </c:pt>
                <c:pt idx="366">
                  <c:v>210.21</c:v>
                </c:pt>
                <c:pt idx="367">
                  <c:v>210.21</c:v>
                </c:pt>
                <c:pt idx="368">
                  <c:v>210.21</c:v>
                </c:pt>
                <c:pt idx="369">
                  <c:v>210.21</c:v>
                </c:pt>
                <c:pt idx="370">
                  <c:v>210.21</c:v>
                </c:pt>
                <c:pt idx="371">
                  <c:v>210.21</c:v>
                </c:pt>
                <c:pt idx="372">
                  <c:v>210.21</c:v>
                </c:pt>
                <c:pt idx="373">
                  <c:v>210.21</c:v>
                </c:pt>
                <c:pt idx="375">
                  <c:v>210.21</c:v>
                </c:pt>
                <c:pt idx="505">
                  <c:v>148.94</c:v>
                </c:pt>
                <c:pt idx="506">
                  <c:v>148.94</c:v>
                </c:pt>
                <c:pt idx="507">
                  <c:v>148.94</c:v>
                </c:pt>
                <c:pt idx="508">
                  <c:v>148.94</c:v>
                </c:pt>
                <c:pt idx="509">
                  <c:v>148.94</c:v>
                </c:pt>
                <c:pt idx="510">
                  <c:v>148.94</c:v>
                </c:pt>
                <c:pt idx="511">
                  <c:v>148.94</c:v>
                </c:pt>
                <c:pt idx="512">
                  <c:v>148.94</c:v>
                </c:pt>
                <c:pt idx="513">
                  <c:v>148.94</c:v>
                </c:pt>
                <c:pt idx="514">
                  <c:v>148.94</c:v>
                </c:pt>
                <c:pt idx="515">
                  <c:v>148.94</c:v>
                </c:pt>
                <c:pt idx="516">
                  <c:v>148.94</c:v>
                </c:pt>
                <c:pt idx="517">
                  <c:v>148.94</c:v>
                </c:pt>
                <c:pt idx="518">
                  <c:v>148.94</c:v>
                </c:pt>
                <c:pt idx="519">
                  <c:v>148.94</c:v>
                </c:pt>
                <c:pt idx="520">
                  <c:v>148.94</c:v>
                </c:pt>
                <c:pt idx="521">
                  <c:v>148.94</c:v>
                </c:pt>
                <c:pt idx="522">
                  <c:v>148.94</c:v>
                </c:pt>
                <c:pt idx="523">
                  <c:v>148.94</c:v>
                </c:pt>
                <c:pt idx="524">
                  <c:v>148.94</c:v>
                </c:pt>
                <c:pt idx="525">
                  <c:v>148.94</c:v>
                </c:pt>
                <c:pt idx="526">
                  <c:v>148.94</c:v>
                </c:pt>
                <c:pt idx="527">
                  <c:v>148.94</c:v>
                </c:pt>
                <c:pt idx="529">
                  <c:v>148.94</c:v>
                </c:pt>
                <c:pt idx="581">
                  <c:v>58.63</c:v>
                </c:pt>
                <c:pt idx="582">
                  <c:v>58.63</c:v>
                </c:pt>
                <c:pt idx="583">
                  <c:v>58.63</c:v>
                </c:pt>
                <c:pt idx="584">
                  <c:v>58.63</c:v>
                </c:pt>
                <c:pt idx="585">
                  <c:v>58.63</c:v>
                </c:pt>
                <c:pt idx="586">
                  <c:v>58.63</c:v>
                </c:pt>
                <c:pt idx="587">
                  <c:v>58.63</c:v>
                </c:pt>
                <c:pt idx="588">
                  <c:v>58.63</c:v>
                </c:pt>
                <c:pt idx="589">
                  <c:v>58.63</c:v>
                </c:pt>
                <c:pt idx="590">
                  <c:v>58.63</c:v>
                </c:pt>
                <c:pt idx="591">
                  <c:v>58.63</c:v>
                </c:pt>
                <c:pt idx="592">
                  <c:v>58.63</c:v>
                </c:pt>
                <c:pt idx="593">
                  <c:v>58.63</c:v>
                </c:pt>
                <c:pt idx="594">
                  <c:v>58.63</c:v>
                </c:pt>
                <c:pt idx="595">
                  <c:v>58.63</c:v>
                </c:pt>
                <c:pt idx="596">
                  <c:v>58.63</c:v>
                </c:pt>
                <c:pt idx="597">
                  <c:v>58.63</c:v>
                </c:pt>
                <c:pt idx="598">
                  <c:v>58.63</c:v>
                </c:pt>
                <c:pt idx="599">
                  <c:v>58.63</c:v>
                </c:pt>
                <c:pt idx="600">
                  <c:v>58.63</c:v>
                </c:pt>
                <c:pt idx="601">
                  <c:v>58.63</c:v>
                </c:pt>
                <c:pt idx="602">
                  <c:v>58.63</c:v>
                </c:pt>
                <c:pt idx="603">
                  <c:v>58.63</c:v>
                </c:pt>
                <c:pt idx="605">
                  <c:v>58.63</c:v>
                </c:pt>
                <c:pt idx="672">
                  <c:v>22.82</c:v>
                </c:pt>
                <c:pt idx="673">
                  <c:v>22.82</c:v>
                </c:pt>
                <c:pt idx="674">
                  <c:v>22.82</c:v>
                </c:pt>
                <c:pt idx="675">
                  <c:v>22.82</c:v>
                </c:pt>
                <c:pt idx="676">
                  <c:v>22.82</c:v>
                </c:pt>
                <c:pt idx="677">
                  <c:v>22.82</c:v>
                </c:pt>
                <c:pt idx="678">
                  <c:v>22.82</c:v>
                </c:pt>
                <c:pt idx="679">
                  <c:v>22.82</c:v>
                </c:pt>
                <c:pt idx="680">
                  <c:v>22.82</c:v>
                </c:pt>
                <c:pt idx="681">
                  <c:v>22.82</c:v>
                </c:pt>
                <c:pt idx="682">
                  <c:v>22.82</c:v>
                </c:pt>
                <c:pt idx="683">
                  <c:v>22.82</c:v>
                </c:pt>
                <c:pt idx="684">
                  <c:v>22.82</c:v>
                </c:pt>
                <c:pt idx="685">
                  <c:v>22.82</c:v>
                </c:pt>
                <c:pt idx="686">
                  <c:v>22.82</c:v>
                </c:pt>
                <c:pt idx="687">
                  <c:v>22.82</c:v>
                </c:pt>
                <c:pt idx="688">
                  <c:v>22.82</c:v>
                </c:pt>
                <c:pt idx="689">
                  <c:v>22.82</c:v>
                </c:pt>
                <c:pt idx="690">
                  <c:v>22.82</c:v>
                </c:pt>
                <c:pt idx="691">
                  <c:v>22.82</c:v>
                </c:pt>
                <c:pt idx="692">
                  <c:v>22.82</c:v>
                </c:pt>
                <c:pt idx="693">
                  <c:v>22.82</c:v>
                </c:pt>
                <c:pt idx="694">
                  <c:v>22.82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7307904"/>
        <c:axId val="87308480"/>
      </c:scatterChart>
      <c:valAx>
        <c:axId val="873079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 dirty="0"/>
                  <a:t>EXO Chl</a:t>
                </a:r>
                <a:r>
                  <a:rPr lang="en-US" sz="2400" baseline="0" dirty="0"/>
                  <a:t> (ug/L)</a:t>
                </a:r>
                <a:endParaRPr lang="en-US" sz="240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87308480"/>
        <c:crosses val="autoZero"/>
        <c:crossBetween val="midCat"/>
      </c:valAx>
      <c:valAx>
        <c:axId val="8730848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 dirty="0"/>
                  <a:t>Extracted Chl (ug/L)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87307904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  <a:scene3d>
      <a:camera prst="orthographicFront"/>
      <a:lightRig rig="threePt" dir="t"/>
    </a:scene3d>
    <a:sp3d>
      <a:bevelT/>
    </a:sp3d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6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6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AE018-82AC-5443-9AF0-AFB988562E4C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39825" y="685800"/>
            <a:ext cx="4578350" cy="34337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7925"/>
            <a:ext cx="5486400" cy="41190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94260"/>
            <a:ext cx="2971800" cy="4576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94260"/>
            <a:ext cx="2971800" cy="4576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90CA4C-12D8-E142-964E-FBE40E675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81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kern="1200" dirty="0" smtClean="0">
                <a:solidFill>
                  <a:schemeClr val="tx1"/>
                </a:solidFill>
                <a:effectLst/>
                <a:latin typeface="+mn-lt"/>
                <a:cs typeface="+mn-cs"/>
              </a:rPr>
              <a:t>*CDOM</a:t>
            </a:r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cs typeface="+mn-cs"/>
              </a:rPr>
              <a:t> isn’t listed yet under monitoring</a:t>
            </a:r>
            <a:endParaRPr lang="en-US" b="0" kern="1200" dirty="0" smtClean="0">
              <a:solidFill>
                <a:schemeClr val="tx1"/>
              </a:solidFill>
              <a:effectLst/>
              <a:latin typeface="+mn-lt"/>
              <a:cs typeface="+mn-cs"/>
            </a:endParaRPr>
          </a:p>
          <a:p>
            <a:endParaRPr lang="en-US" b="0" kern="1200" dirty="0" smtClean="0">
              <a:solidFill>
                <a:schemeClr val="tx1"/>
              </a:solidFill>
              <a:effectLst/>
              <a:latin typeface="+mn-lt"/>
              <a:cs typeface="+mn-cs"/>
            </a:endParaRPr>
          </a:p>
          <a:p>
            <a:r>
              <a:rPr lang="en-US" b="0" kern="1200" dirty="0" smtClean="0">
                <a:solidFill>
                  <a:schemeClr val="tx1"/>
                </a:solidFill>
                <a:effectLst/>
                <a:latin typeface="+mn-lt"/>
                <a:cs typeface="+mn-cs"/>
              </a:rPr>
              <a:t>HAB:  Harmful</a:t>
            </a:r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cs typeface="+mn-cs"/>
              </a:rPr>
              <a:t> Algal Bloom</a:t>
            </a:r>
          </a:p>
          <a:p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cs typeface="+mn-cs"/>
              </a:rPr>
              <a:t>CTD:  Conductivity, Temperature, Depth</a:t>
            </a:r>
          </a:p>
          <a:p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cs typeface="+mn-cs"/>
              </a:rPr>
              <a:t>DO:  Dissolved Oxygen</a:t>
            </a:r>
          </a:p>
          <a:p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cs typeface="+mn-cs"/>
              </a:rPr>
              <a:t>TP &amp; TDP:  Total and Total Dissolved Phosphorus</a:t>
            </a:r>
          </a:p>
          <a:p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cs typeface="+mn-cs"/>
              </a:rPr>
              <a:t>SRP:  Soluble Reactive Phosphorus</a:t>
            </a:r>
          </a:p>
          <a:p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cs typeface="+mn-cs"/>
              </a:rPr>
              <a:t>NO3:  Nitrate</a:t>
            </a:r>
          </a:p>
          <a:p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cs typeface="+mn-cs"/>
              </a:rPr>
              <a:t>NH4:  Ammonia</a:t>
            </a:r>
          </a:p>
          <a:p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cs typeface="+mn-cs"/>
              </a:rPr>
              <a:t>CHN:  Carbon, Hydrogen and Nitrogen</a:t>
            </a:r>
          </a:p>
          <a:p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cs typeface="+mn-cs"/>
              </a:rPr>
              <a:t>DOC:  Dissolved Organic Carbon</a:t>
            </a:r>
          </a:p>
          <a:p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cs typeface="+mn-cs"/>
              </a:rPr>
              <a:t>CDOM:  Colored Dissolved Organic Material</a:t>
            </a:r>
          </a:p>
          <a:p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cs typeface="+mn-cs"/>
              </a:rPr>
              <a:t>CHL:  Chlorophyll</a:t>
            </a:r>
          </a:p>
          <a:p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cs typeface="+mn-cs"/>
              </a:rPr>
              <a:t>TSS/VSS:  Total Suspended Solids and Volatile Suspended Solids</a:t>
            </a:r>
          </a:p>
          <a:p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cs typeface="+mn-cs"/>
              </a:rPr>
              <a:t>PC:  Phycocyanin</a:t>
            </a:r>
          </a:p>
          <a:p>
            <a:r>
              <a:rPr lang="en-US" b="0" kern="1200" baseline="0" dirty="0" err="1" smtClean="0">
                <a:solidFill>
                  <a:schemeClr val="tx1"/>
                </a:solidFill>
                <a:effectLst/>
                <a:latin typeface="+mn-lt"/>
                <a:cs typeface="+mn-cs"/>
              </a:rPr>
              <a:t>SpCond</a:t>
            </a:r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cs typeface="+mn-cs"/>
              </a:rPr>
              <a:t>:  Specific Conductivity</a:t>
            </a:r>
          </a:p>
          <a:p>
            <a:r>
              <a:rPr lang="en-US" b="0" kern="1200" baseline="0" dirty="0" smtClean="0">
                <a:solidFill>
                  <a:schemeClr val="tx1"/>
                </a:solidFill>
                <a:effectLst/>
                <a:latin typeface="+mn-lt"/>
                <a:cs typeface="+mn-cs"/>
              </a:rPr>
              <a:t>ESP:  Environmental Sample Processor</a:t>
            </a:r>
          </a:p>
          <a:p>
            <a:r>
              <a:rPr lang="en-US" kern="1200" dirty="0" smtClean="0">
                <a:solidFill>
                  <a:schemeClr val="tx1"/>
                </a:solidFill>
                <a:effectLst/>
                <a:latin typeface="+mn-lt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0CA4C-12D8-E142-964E-FBE40E6758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34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0CA4C-12D8-E142-964E-FBE40E6758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34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0CA4C-12D8-E142-964E-FBE40E67587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34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513F3-1084-FF4D-B96F-51B1AFF6819D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471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513F3-1084-FF4D-B96F-51B1AFF6819D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471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513F3-1084-FF4D-B96F-51B1AFF6819D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471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2"/>
            <a:ext cx="3730752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120" y="1318265"/>
            <a:ext cx="9875520" cy="280873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4560" y="1318265"/>
            <a:ext cx="28895040" cy="280873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1153122"/>
            <a:ext cx="37307520" cy="653796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3952225"/>
            <a:ext cx="37307520" cy="7200898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4560" y="7680963"/>
            <a:ext cx="19385280" cy="2172462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1360" y="7680963"/>
            <a:ext cx="19385280" cy="2172462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2"/>
            <a:ext cx="19392902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400"/>
            <a:ext cx="19392902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2" y="7368542"/>
            <a:ext cx="19400520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2" y="10439400"/>
            <a:ext cx="19400520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1310640"/>
            <a:ext cx="14439902" cy="557784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3"/>
            <a:ext cx="24536400" cy="28094942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6888483"/>
            <a:ext cx="14439902" cy="22517102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23042880"/>
            <a:ext cx="26334720" cy="2720342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2941320"/>
            <a:ext cx="26334720" cy="19751040"/>
          </a:xfrm>
        </p:spPr>
        <p:txBody>
          <a:bodyPr/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25763222"/>
            <a:ext cx="26334720" cy="3863338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38912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4389120" rtl="0" eaLnBrk="1" latinLnBrk="0" hangingPunct="1">
        <a:spcBef>
          <a:spcPct val="20000"/>
        </a:spcBef>
        <a:buFont typeface="Arial" pitchFamily="34" charset="0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4389120" rtl="0" eaLnBrk="1" latinLnBrk="0" hangingPunct="1">
        <a:spcBef>
          <a:spcPct val="20000"/>
        </a:spcBef>
        <a:buFont typeface="Arial" pitchFamily="34" charset="0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spcBef>
          <a:spcPct val="20000"/>
        </a:spcBef>
        <a:buFont typeface="Arial" pitchFamily="34" charset="0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spcBef>
          <a:spcPct val="20000"/>
        </a:spcBef>
        <a:buFont typeface="Arial" pitchFamily="34" charset="0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jpe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6.jpeg"/><Relationship Id="rId4" Type="http://schemas.microsoft.com/office/2007/relationships/hdphoto" Target="../media/hdphoto1.wdp"/><Relationship Id="rId9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6.jpeg"/><Relationship Id="rId4" Type="http://schemas.microsoft.com/office/2007/relationships/hdphoto" Target="../media/hdphoto1.wdp"/><Relationship Id="rId9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openxmlformats.org/officeDocument/2006/relationships/chart" Target="../charts/chart1.xml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microsoft.com/office/2007/relationships/hdphoto" Target="../media/hdphoto3.wdp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7.jpeg"/><Relationship Id="rId5" Type="http://schemas.openxmlformats.org/officeDocument/2006/relationships/image" Target="../media/image2.png"/><Relationship Id="rId10" Type="http://schemas.openxmlformats.org/officeDocument/2006/relationships/image" Target="../media/image16.jpe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2.png"/><Relationship Id="rId5" Type="http://schemas.openxmlformats.org/officeDocument/2006/relationships/image" Target="../media/image2.png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5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3891200" cy="4343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47" l="217" r="979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219200"/>
            <a:ext cx="1524000" cy="156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391345"/>
            <a:ext cx="5022050" cy="15607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98822" y="1179574"/>
            <a:ext cx="4925578" cy="198425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4" b="2296"/>
          <a:stretch/>
        </p:blipFill>
        <p:spPr bwMode="auto">
          <a:xfrm>
            <a:off x="1933361" y="8907665"/>
            <a:ext cx="16888039" cy="113182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4760" y="21725820"/>
            <a:ext cx="8042851" cy="60109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7814" y="21725820"/>
            <a:ext cx="8643586" cy="60109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3361" y="6324600"/>
            <a:ext cx="1550039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Western Lake Erie Buoy Network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50601" y="9144000"/>
            <a:ext cx="18540847" cy="1051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32671" y="21183601"/>
            <a:ext cx="896777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6242552" y="6400800"/>
            <a:ext cx="139295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GLOS-CILER Mobile Platforms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3" name="Picture 5" descr="C:\Users\johengen\Desktop\GLOS\GLIDER 2015\IMG_0479.JP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50600" y="21183599"/>
            <a:ext cx="8737601" cy="655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077200" y="15419"/>
            <a:ext cx="29184600" cy="47089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of Buoy and Mobile Platform</a:t>
            </a:r>
          </a:p>
          <a:p>
            <a:pPr algn="ctr">
              <a:spcAft>
                <a:spcPts val="1200"/>
              </a:spcAft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Observing Technologies</a:t>
            </a:r>
          </a:p>
          <a:p>
            <a:pPr algn="ctr">
              <a:spcAft>
                <a:spcPts val="1200"/>
              </a:spcAft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T.H. Johengen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S.A. Ruberg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R. Miller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D. Palladino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D. Stuart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H. Purcell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Constant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R. Muzzi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>
              <a:spcAft>
                <a:spcPts val="1200"/>
              </a:spcAft>
            </a:pP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Cooperative Institute for Limnology and Ecosystems Research; 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NOAA-GLERL</a:t>
            </a:r>
          </a:p>
          <a:p>
            <a:pPr algn="ctr">
              <a:spcAft>
                <a:spcPts val="1200"/>
              </a:spcAft>
            </a:pP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0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3891200" cy="4343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47" l="217" r="979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219200"/>
            <a:ext cx="1524000" cy="156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391345"/>
            <a:ext cx="5022050" cy="15607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98822" y="1179574"/>
            <a:ext cx="4925578" cy="19842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6543" y="7010400"/>
            <a:ext cx="72744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/>
              <a:t>Research Drivers</a:t>
            </a:r>
            <a:endParaRPr lang="en-US" sz="8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56441" y="14478000"/>
            <a:ext cx="83692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/>
              <a:t>Research Approach</a:t>
            </a:r>
            <a:endParaRPr lang="en-US" sz="8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1" b="2317"/>
          <a:stretch/>
        </p:blipFill>
        <p:spPr bwMode="auto">
          <a:xfrm>
            <a:off x="1066799" y="22442615"/>
            <a:ext cx="13684513" cy="9890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1316" y="22433605"/>
            <a:ext cx="13317320" cy="99529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47400" y="5105353"/>
            <a:ext cx="7122247" cy="4953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8199" y="8915400"/>
            <a:ext cx="3619081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4800" dirty="0" smtClean="0">
                <a:cs typeface="Arial" panose="020B0604020202020204" pitchFamily="34" charset="0"/>
              </a:rPr>
              <a:t>Disseminate hourly summary of water quality conditions to better inform the public on the timing and distribution of HABs</a:t>
            </a:r>
          </a:p>
          <a:p>
            <a:pPr marL="571500" indent="-5715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4800" dirty="0" smtClean="0">
                <a:cs typeface="Arial" panose="020B0604020202020204" pitchFamily="34" charset="0"/>
              </a:rPr>
              <a:t>Inform the Great Lakes Water Quality Annex 4 adaptive management process to establish new target nutrient loads</a:t>
            </a:r>
          </a:p>
          <a:p>
            <a:pPr marL="571500" indent="-5715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4800" dirty="0" smtClean="0">
                <a:cs typeface="Arial" panose="020B0604020202020204" pitchFamily="34" charset="0"/>
              </a:rPr>
              <a:t>Evaluate the importance of resuspension versus riverine inputs for initiating, sustaining, and dispersing blooms (nutrients and seed-stocks)</a:t>
            </a:r>
          </a:p>
          <a:p>
            <a:pPr marL="571500" indent="-5715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4800" dirty="0" smtClean="0">
                <a:cs typeface="Arial" panose="020B0604020202020204" pitchFamily="34" charset="0"/>
              </a:rPr>
              <a:t>Support calibration and verification of remote sensed estimations  produced for the operational HAB Bulletin and developmental HAB Tracker</a:t>
            </a:r>
          </a:p>
          <a:p>
            <a:pPr marL="571500" indent="-5715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4800" dirty="0" smtClean="0">
                <a:cs typeface="Arial" panose="020B0604020202020204" pitchFamily="34" charset="0"/>
              </a:rPr>
              <a:t>Support calibration and verification of N-P-Z based ecological forecasts</a:t>
            </a:r>
            <a:endParaRPr lang="en-US" sz="4800" dirty="0"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6441" y="16078200"/>
            <a:ext cx="40159058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800" dirty="0" smtClean="0"/>
              <a:t>Developed a network of 4 realtime continuous monitoring buoys to support HABs monitoring and forecasting.  </a:t>
            </a:r>
          </a:p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800" dirty="0" smtClean="0"/>
              <a:t>Data disseminated on GLERL HABs web site and GLOS.</a:t>
            </a:r>
          </a:p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800" dirty="0" smtClean="0"/>
              <a:t>Buoys deployed from May – October and serviced approximately monthly.</a:t>
            </a:r>
          </a:p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800" dirty="0" smtClean="0"/>
              <a:t>Nutrient concentrations determined hourly.</a:t>
            </a:r>
          </a:p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800" dirty="0" smtClean="0"/>
              <a:t>CTD, fluorometry, pH, DO measured every 15 min</a:t>
            </a:r>
          </a:p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800" dirty="0" smtClean="0"/>
              <a:t>Weekly discrete monitoring provides ground truth, direct measurement of particulate and dissolved toxicity levels, and samples for metagenomics</a:t>
            </a:r>
            <a:endParaRPr lang="en-US" sz="4800" dirty="0"/>
          </a:p>
        </p:txBody>
      </p:sp>
      <p:sp>
        <p:nvSpPr>
          <p:cNvPr id="15" name="TextBox 14"/>
          <p:cNvSpPr txBox="1"/>
          <p:nvPr/>
        </p:nvSpPr>
        <p:spPr>
          <a:xfrm>
            <a:off x="17349537" y="22884063"/>
            <a:ext cx="4616648" cy="9448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u="sng" dirty="0" smtClean="0"/>
              <a:t>Monitoring</a:t>
            </a:r>
            <a:r>
              <a:rPr lang="en-US" sz="4800" dirty="0" smtClean="0"/>
              <a:t>	</a:t>
            </a:r>
          </a:p>
          <a:p>
            <a:r>
              <a:rPr lang="en-US" sz="4000" dirty="0"/>
              <a:t>CTD profiles</a:t>
            </a:r>
            <a:endParaRPr lang="en-US" sz="4400" dirty="0"/>
          </a:p>
          <a:p>
            <a:r>
              <a:rPr lang="en-US" sz="4000" dirty="0" smtClean="0"/>
              <a:t>TP</a:t>
            </a:r>
            <a:endParaRPr lang="en-US" sz="4000" dirty="0"/>
          </a:p>
          <a:p>
            <a:r>
              <a:rPr lang="en-US" sz="4000" dirty="0"/>
              <a:t>TDP</a:t>
            </a:r>
          </a:p>
          <a:p>
            <a:r>
              <a:rPr lang="en-US" sz="4000" dirty="0"/>
              <a:t>SRP</a:t>
            </a:r>
          </a:p>
          <a:p>
            <a:r>
              <a:rPr lang="en-US" sz="4000" dirty="0"/>
              <a:t>NO3</a:t>
            </a:r>
          </a:p>
          <a:p>
            <a:r>
              <a:rPr lang="en-US" sz="4000" dirty="0"/>
              <a:t>NH4</a:t>
            </a:r>
          </a:p>
          <a:p>
            <a:r>
              <a:rPr lang="en-US" sz="4000" dirty="0"/>
              <a:t>CHN</a:t>
            </a:r>
          </a:p>
          <a:p>
            <a:r>
              <a:rPr lang="en-US" sz="4000" dirty="0"/>
              <a:t>DOC</a:t>
            </a:r>
          </a:p>
          <a:p>
            <a:r>
              <a:rPr lang="en-US" sz="4000" dirty="0"/>
              <a:t>CHL</a:t>
            </a:r>
          </a:p>
          <a:p>
            <a:r>
              <a:rPr lang="en-US" sz="4000" dirty="0"/>
              <a:t>PC</a:t>
            </a:r>
          </a:p>
          <a:p>
            <a:r>
              <a:rPr lang="en-US" sz="4000" dirty="0" smtClean="0"/>
              <a:t>Composition</a:t>
            </a:r>
            <a:endParaRPr lang="en-US" sz="4000" dirty="0"/>
          </a:p>
          <a:p>
            <a:r>
              <a:rPr lang="en-US" sz="4000" dirty="0" smtClean="0"/>
              <a:t>Toxicity</a:t>
            </a:r>
            <a:endParaRPr lang="en-US" sz="4000" dirty="0"/>
          </a:p>
          <a:p>
            <a:r>
              <a:rPr lang="en-US" sz="4000" dirty="0" smtClean="0"/>
              <a:t>Turbidity</a:t>
            </a:r>
          </a:p>
          <a:p>
            <a:r>
              <a:rPr lang="en-US" sz="4000" dirty="0" smtClean="0"/>
              <a:t>TSS/VSS</a:t>
            </a:r>
            <a:endParaRPr lang="en-US" sz="4000" dirty="0"/>
          </a:p>
        </p:txBody>
      </p:sp>
      <p:sp>
        <p:nvSpPr>
          <p:cNvPr id="20" name="TextBox 19"/>
          <p:cNvSpPr txBox="1"/>
          <p:nvPr/>
        </p:nvSpPr>
        <p:spPr>
          <a:xfrm>
            <a:off x="25146000" y="22860000"/>
            <a:ext cx="2028376" cy="6370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u="sng" dirty="0" smtClean="0"/>
              <a:t>Buoys</a:t>
            </a:r>
          </a:p>
          <a:p>
            <a:r>
              <a:rPr lang="en-US" sz="4000" dirty="0" smtClean="0"/>
              <a:t>SRP</a:t>
            </a:r>
          </a:p>
          <a:p>
            <a:r>
              <a:rPr lang="en-US" sz="4000" dirty="0" smtClean="0"/>
              <a:t>Temp</a:t>
            </a:r>
          </a:p>
          <a:p>
            <a:r>
              <a:rPr lang="en-US" sz="4000" dirty="0" smtClean="0"/>
              <a:t>Cond</a:t>
            </a:r>
          </a:p>
          <a:p>
            <a:r>
              <a:rPr lang="en-US" sz="4000" dirty="0" smtClean="0"/>
              <a:t>CHL</a:t>
            </a:r>
          </a:p>
          <a:p>
            <a:r>
              <a:rPr lang="en-US" sz="4000" dirty="0" smtClean="0"/>
              <a:t>PC</a:t>
            </a:r>
          </a:p>
          <a:p>
            <a:r>
              <a:rPr lang="en-US" sz="4000" dirty="0" smtClean="0"/>
              <a:t>Turbidity</a:t>
            </a:r>
          </a:p>
          <a:p>
            <a:r>
              <a:rPr lang="en-US" sz="4000" dirty="0" smtClean="0"/>
              <a:t>CDOM,</a:t>
            </a:r>
          </a:p>
          <a:p>
            <a:r>
              <a:rPr lang="en-US" sz="4000" dirty="0" smtClean="0"/>
              <a:t>pH,</a:t>
            </a:r>
          </a:p>
          <a:p>
            <a:r>
              <a:rPr lang="en-US" sz="4000" dirty="0" smtClean="0"/>
              <a:t>DO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399308" y="4876800"/>
            <a:ext cx="210357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Western Lake Erie Buoy Monitoring Network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77200" y="15419"/>
            <a:ext cx="29184600" cy="47089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of Buoy and Mobile Platform</a:t>
            </a:r>
          </a:p>
          <a:p>
            <a:pPr algn="ctr">
              <a:spcAft>
                <a:spcPts val="1200"/>
              </a:spcAft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Observing Technologies</a:t>
            </a:r>
          </a:p>
          <a:p>
            <a:pPr algn="ctr">
              <a:spcAft>
                <a:spcPts val="1200"/>
              </a:spcAft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T.H. Johengen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S.A. Ruberg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R. Miller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D. Palladino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D. Stuart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H. Purcell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Constant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R. Muzzi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>
              <a:spcAft>
                <a:spcPts val="1200"/>
              </a:spcAft>
            </a:pP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Cooperative Institute for Limnology and Ecosystems Research; 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NOAA-GLERL</a:t>
            </a:r>
          </a:p>
          <a:p>
            <a:pPr algn="ctr">
              <a:spcAft>
                <a:spcPts val="1200"/>
              </a:spcAft>
            </a:pP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19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3891200" cy="4343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47" l="217" r="979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219200"/>
            <a:ext cx="1524000" cy="156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391345"/>
            <a:ext cx="5022050" cy="15607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98822" y="1179574"/>
            <a:ext cx="4925578" cy="19842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90600" y="7239000"/>
            <a:ext cx="128776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/>
              <a:t>Project Results and Outcomes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00" y="9296400"/>
            <a:ext cx="16611600" cy="1178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6000" dirty="0" smtClean="0"/>
              <a:t>Buoys reveal dynamic water quality changes on hourly to daily time-scales</a:t>
            </a:r>
          </a:p>
          <a:p>
            <a:pPr marL="571500" indent="-5715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6000" dirty="0" smtClean="0"/>
              <a:t>Changes occur from both internal resuspension and advection of River plume</a:t>
            </a:r>
          </a:p>
          <a:p>
            <a:pPr marL="571500" indent="-5715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6000" dirty="0" smtClean="0"/>
              <a:t>Buoys can provide significant improvement in ‘advanced warnings’ of blooms</a:t>
            </a:r>
          </a:p>
          <a:p>
            <a:pPr marL="571500" indent="-5715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6000" dirty="0" smtClean="0"/>
              <a:t>Internal nutrient supplies may rival tributary loading at local scales and extend size and duration of blooms</a:t>
            </a:r>
          </a:p>
          <a:p>
            <a:pPr marL="571500" indent="-5715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6000" dirty="0" smtClean="0"/>
              <a:t>Non-quantitative relationship between in-situ fluorescence and HAB density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4572000"/>
            <a:ext cx="216442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Western </a:t>
            </a:r>
            <a:r>
              <a:rPr lang="en-US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Lake Erie Buoy Monitoring </a:t>
            </a:r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Network</a:t>
            </a:r>
            <a:endParaRPr lang="en-US" sz="8800" b="1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72067" y="15773400"/>
            <a:ext cx="22474143" cy="777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54433" y="24079200"/>
            <a:ext cx="22492877" cy="777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5269711"/>
              </p:ext>
            </p:extLst>
          </p:nvPr>
        </p:nvGraphicFramePr>
        <p:xfrm>
          <a:off x="3056565" y="23108653"/>
          <a:ext cx="12559446" cy="8742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108" y="27965400"/>
            <a:ext cx="3581292" cy="2687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04150" y="7467600"/>
            <a:ext cx="22442059" cy="777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8077200" y="15419"/>
            <a:ext cx="29184600" cy="47089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of Buoy and Mobile Platform</a:t>
            </a:r>
          </a:p>
          <a:p>
            <a:pPr algn="ctr">
              <a:spcAft>
                <a:spcPts val="1200"/>
              </a:spcAft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Observing Technologies</a:t>
            </a:r>
          </a:p>
          <a:p>
            <a:pPr algn="ctr">
              <a:spcAft>
                <a:spcPts val="1200"/>
              </a:spcAft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T.H. Johengen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S.A. Ruberg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R. Miller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D. Palladino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D. Stuart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H. Purcell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Constant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R. Muzzi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>
              <a:spcAft>
                <a:spcPts val="1200"/>
              </a:spcAft>
            </a:pP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Cooperative Institute for Limnology and Ecosystems Research; 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NOAA-GLERL</a:t>
            </a:r>
          </a:p>
          <a:p>
            <a:pPr algn="ctr">
              <a:spcAft>
                <a:spcPts val="1200"/>
              </a:spcAft>
            </a:pP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3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3891200" cy="4343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47" l="217" r="979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219200"/>
            <a:ext cx="1524000" cy="156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391345"/>
            <a:ext cx="5022050" cy="15607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98822" y="1179574"/>
            <a:ext cx="4925578" cy="19842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4786" y="12725400"/>
            <a:ext cx="38620614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80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Research Approach</a:t>
            </a:r>
          </a:p>
          <a:p>
            <a:pPr marL="685800" indent="-6858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prstClr val="black"/>
                </a:solidFill>
                <a:cs typeface="Arial" panose="020B0604020202020204" pitchFamily="34" charset="0"/>
              </a:rPr>
              <a:t>Work with Federal (NOAA, EPA, USGS ) and Academic Partners (UMD, MTU, UWM, SUNY-ESF) to operate the platforms regionally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prstClr val="black"/>
                </a:solidFill>
                <a:cs typeface="Arial" panose="020B0604020202020204" pitchFamily="34" charset="0"/>
              </a:rPr>
              <a:t>Support local and regional monitoring priorities </a:t>
            </a:r>
            <a:endParaRPr lang="en-US" sz="48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1143000" indent="-1143000">
              <a:buFont typeface="Arial" panose="020B0604020202020204" pitchFamily="34" charset="0"/>
              <a:buChar char="•"/>
            </a:pP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" y="6026571"/>
            <a:ext cx="28498800" cy="675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altLang="en-US" sz="8000" b="1" dirty="0" smtClean="0">
                <a:solidFill>
                  <a:prstClr val="black"/>
                </a:solidFill>
              </a:rPr>
              <a:t>Research Drivers</a:t>
            </a:r>
          </a:p>
          <a:p>
            <a:pPr marL="571500" indent="-571500"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altLang="en-US" sz="4800" dirty="0" smtClean="0">
                <a:solidFill>
                  <a:prstClr val="black"/>
                </a:solidFill>
              </a:rPr>
              <a:t>Provide detailed </a:t>
            </a:r>
            <a:r>
              <a:rPr lang="en-US" altLang="en-US" sz="4800" dirty="0">
                <a:solidFill>
                  <a:prstClr val="black"/>
                </a:solidFill>
              </a:rPr>
              <a:t>spatial and temporal patterns of riverine inputs, thermal structure, and lower food web </a:t>
            </a:r>
            <a:r>
              <a:rPr lang="en-US" altLang="en-US" sz="4800" dirty="0" smtClean="0">
                <a:solidFill>
                  <a:prstClr val="black"/>
                </a:solidFill>
              </a:rPr>
              <a:t>structure to support lake-scale ecological forecasting and GLERL’s LTR programs</a:t>
            </a:r>
          </a:p>
          <a:p>
            <a:pPr marL="571500" indent="-571500"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altLang="en-US" sz="4800" dirty="0" smtClean="0">
                <a:solidFill>
                  <a:prstClr val="black"/>
                </a:solidFill>
              </a:rPr>
              <a:t>Map distribution of invasive Quagga mussels and bottom habitat characteristics</a:t>
            </a:r>
          </a:p>
          <a:p>
            <a:pPr marL="571500" indent="-571500"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altLang="en-US" sz="4800" dirty="0" smtClean="0">
                <a:solidFill>
                  <a:prstClr val="black"/>
                </a:solidFill>
              </a:rPr>
              <a:t>Map distributions of HABs as related to river plume  and water quality characteristics</a:t>
            </a:r>
          </a:p>
          <a:p>
            <a:pPr marL="571500" indent="-571500"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altLang="en-US" sz="4800" dirty="0" smtClean="0">
                <a:solidFill>
                  <a:prstClr val="black"/>
                </a:solidFill>
              </a:rPr>
              <a:t>Track vertical migration of HABs to support models and forecasts</a:t>
            </a:r>
            <a:r>
              <a:rPr lang="en-US" altLang="en-US" sz="4800" dirty="0">
                <a:solidFill>
                  <a:prstClr val="black"/>
                </a:solidFill>
              </a:rPr>
              <a:t/>
            </a:r>
            <a:br>
              <a:rPr lang="en-US" altLang="en-US" sz="4800" dirty="0">
                <a:solidFill>
                  <a:prstClr val="black"/>
                </a:solidFill>
              </a:rPr>
            </a:br>
            <a:endParaRPr lang="en-US" sz="4800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00" y="5334000"/>
            <a:ext cx="6684628" cy="59672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27336" y="5364116"/>
            <a:ext cx="6125427" cy="59633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250335"/>
              </p:ext>
            </p:extLst>
          </p:nvPr>
        </p:nvGraphicFramePr>
        <p:xfrm>
          <a:off x="21037424" y="16447294"/>
          <a:ext cx="22253738" cy="13911590"/>
        </p:xfrm>
        <a:graphic>
          <a:graphicData uri="http://schemas.openxmlformats.org/drawingml/2006/table">
            <a:tbl>
              <a:tblPr firstRow="1" bandRow="1"/>
              <a:tblGrid>
                <a:gridCol w="2709150"/>
                <a:gridCol w="3289684"/>
                <a:gridCol w="2322128"/>
                <a:gridCol w="5418302"/>
                <a:gridCol w="4496437"/>
                <a:gridCol w="4018037"/>
              </a:tblGrid>
              <a:tr h="2194221"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4500" dirty="0" smtClean="0"/>
                        <a:t>Platform</a:t>
                      </a:r>
                      <a:endParaRPr lang="en-US" sz="4500" dirty="0"/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4500" dirty="0" smtClean="0"/>
                        <a:t>Deployed / Retrieved</a:t>
                      </a:r>
                      <a:endParaRPr lang="en-US" sz="4500" dirty="0"/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500" dirty="0" smtClean="0"/>
                        <a:t># days</a:t>
                      </a:r>
                      <a:endParaRPr lang="en-US" sz="4500" dirty="0"/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500" dirty="0" smtClean="0"/>
                        <a:t># transects</a:t>
                      </a:r>
                      <a:endParaRPr lang="en-US" sz="4500" dirty="0"/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500" dirty="0" smtClean="0"/>
                        <a:t># water column profiles</a:t>
                      </a:r>
                      <a:endParaRPr lang="en-US" sz="4500" dirty="0"/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500" dirty="0" smtClean="0"/>
                        <a:t>Linear</a:t>
                      </a:r>
                      <a:r>
                        <a:rPr lang="en-US" sz="4500" baseline="0" dirty="0" smtClean="0"/>
                        <a:t> Distance </a:t>
                      </a:r>
                      <a:r>
                        <a:rPr lang="en-US" sz="4500" dirty="0" smtClean="0"/>
                        <a:t>(km)</a:t>
                      </a:r>
                      <a:endParaRPr lang="en-US" sz="4500" dirty="0"/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843252"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AUV</a:t>
                      </a:r>
                      <a:endParaRPr lang="en-US" sz="45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 9-25-14</a:t>
                      </a:r>
                    </a:p>
                    <a:p>
                      <a:endParaRPr lang="en-US" sz="45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en-US" sz="45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  <a:p>
                      <a:pPr algn="ctr"/>
                      <a:endParaRPr lang="en-US" sz="45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45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50 km</a:t>
                      </a:r>
                      <a:endParaRPr lang="en-US" sz="45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106477"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Glider</a:t>
                      </a:r>
                      <a:endParaRPr lang="en-US" sz="45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 9-18-14</a:t>
                      </a:r>
                    </a:p>
                    <a:p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10-17-14</a:t>
                      </a:r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30</a:t>
                      </a:r>
                      <a:endParaRPr lang="en-US" sz="45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MILW boxes</a:t>
                      </a:r>
                    </a:p>
                    <a:p>
                      <a:pPr algn="ctr"/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 lake crossings</a:t>
                      </a:r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3600</a:t>
                      </a:r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660 km</a:t>
                      </a:r>
                      <a:endParaRPr lang="en-US" sz="45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1974796"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Glider</a:t>
                      </a:r>
                      <a:endParaRPr lang="en-US" sz="45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 7-25-14</a:t>
                      </a:r>
                    </a:p>
                    <a:p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 8-28-14</a:t>
                      </a:r>
                      <a:endParaRPr lang="en-US" sz="45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32</a:t>
                      </a:r>
                      <a:endParaRPr lang="en-US" sz="45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MUSK-MILW</a:t>
                      </a:r>
                    </a:p>
                    <a:p>
                      <a:pPr algn="ctr"/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 lake crossings</a:t>
                      </a:r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2800</a:t>
                      </a:r>
                      <a:endParaRPr lang="en-US" sz="45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784 km</a:t>
                      </a:r>
                      <a:endParaRPr lang="en-US" sz="45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974796"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Glider</a:t>
                      </a:r>
                      <a:endParaRPr lang="en-US" sz="45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 5-19-14</a:t>
                      </a:r>
                    </a:p>
                    <a:p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 6-19-14</a:t>
                      </a:r>
                      <a:endParaRPr lang="en-US" sz="45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31</a:t>
                      </a:r>
                      <a:endParaRPr lang="en-US" sz="45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G.H. /MILW boxes</a:t>
                      </a:r>
                    </a:p>
                    <a:p>
                      <a:pPr algn="ctr"/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 lake crossings</a:t>
                      </a:r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2950</a:t>
                      </a:r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679 km</a:t>
                      </a:r>
                      <a:endParaRPr lang="en-US" sz="45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1974796"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Glider</a:t>
                      </a:r>
                      <a:endParaRPr lang="en-US" sz="45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 9-27-13</a:t>
                      </a:r>
                    </a:p>
                    <a:p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 10-28-13</a:t>
                      </a:r>
                      <a:endParaRPr lang="en-US" sz="45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31</a:t>
                      </a:r>
                      <a:endParaRPr lang="en-US" sz="45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MUSK-MILW</a:t>
                      </a:r>
                    </a:p>
                    <a:p>
                      <a:pPr algn="ctr"/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6 crossings</a:t>
                      </a:r>
                      <a:endParaRPr lang="en-US" sz="45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2375</a:t>
                      </a:r>
                      <a:endParaRPr lang="en-US" sz="45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726 km</a:t>
                      </a:r>
                      <a:endParaRPr lang="en-US" sz="45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843252"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Glider</a:t>
                      </a:r>
                      <a:endParaRPr lang="en-US" sz="45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 6-26-13</a:t>
                      </a:r>
                    </a:p>
                    <a:p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 7-11-13</a:t>
                      </a:r>
                      <a:endParaRPr lang="en-US" sz="45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16</a:t>
                      </a:r>
                      <a:endParaRPr lang="en-US" sz="45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MUSK/NDBC/MILW</a:t>
                      </a:r>
                    </a:p>
                    <a:p>
                      <a:pPr algn="ctr"/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2 crossings</a:t>
                      </a:r>
                      <a:endParaRPr lang="en-US" sz="45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780</a:t>
                      </a:r>
                      <a:endParaRPr lang="en-US" sz="45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21945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43891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65836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877824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097280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1316736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1536192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17556480" algn="l" defTabSz="4389120" rtl="0" eaLnBrk="1" latinLnBrk="0" hangingPunct="1">
                        <a:defRPr sz="8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5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266 km</a:t>
                      </a:r>
                      <a:endParaRPr lang="en-US" sz="45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101538" marR="101538" marT="50760" marB="507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20878800" y="30632400"/>
            <a:ext cx="2225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black"/>
                </a:solidFill>
              </a:rPr>
              <a:t>Summary of mission days for GLIDER and AUV applications in 2014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827336" y="11430000"/>
            <a:ext cx="6301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black"/>
                </a:solidFill>
              </a:rPr>
              <a:t>IVER-2 AUV </a:t>
            </a:r>
            <a:endParaRPr lang="en-US" sz="4400" dirty="0">
              <a:solidFill>
                <a:prstClr val="black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4274" y="25956055"/>
            <a:ext cx="6565326" cy="492399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660" y="25926495"/>
            <a:ext cx="6680940" cy="501070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217606" y="31215174"/>
            <a:ext cx="151653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black"/>
                </a:solidFill>
              </a:rPr>
              <a:t>Joint mission with EPA and USGS in support of the </a:t>
            </a:r>
          </a:p>
          <a:p>
            <a:pPr algn="ctr"/>
            <a:r>
              <a:rPr lang="en-US" sz="4400" dirty="0" smtClean="0">
                <a:solidFill>
                  <a:prstClr val="black"/>
                </a:solidFill>
              </a:rPr>
              <a:t> 2015 Lake Michigan Coordinated Science Monitoring Initiative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4572000"/>
            <a:ext cx="139295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GLOS-CILER Mobile Platforms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7606" y="16383000"/>
            <a:ext cx="15397077" cy="937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V="1">
            <a:off x="9982200" y="21945600"/>
            <a:ext cx="381000" cy="5334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362700" y="21259800"/>
            <a:ext cx="190500" cy="5334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11125200" y="24345900"/>
            <a:ext cx="190500" cy="2667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062384" y="24155400"/>
            <a:ext cx="1014816" cy="685800"/>
          </a:xfrm>
          <a:prstGeom prst="rect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 rot="9363557">
            <a:off x="6588644" y="23436876"/>
            <a:ext cx="1324588" cy="457200"/>
          </a:xfrm>
          <a:prstGeom prst="triangle">
            <a:avLst>
              <a:gd name="adj" fmla="val 49023"/>
            </a:avLst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077200" y="15419"/>
            <a:ext cx="29184600" cy="47089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of Buoy and Mobile Platform</a:t>
            </a:r>
          </a:p>
          <a:p>
            <a:pPr algn="ctr">
              <a:spcAft>
                <a:spcPts val="1200"/>
              </a:spcAft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Observing Technologies</a:t>
            </a:r>
          </a:p>
          <a:p>
            <a:pPr algn="ctr">
              <a:spcAft>
                <a:spcPts val="1200"/>
              </a:spcAft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T.H. Johengen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S.A. Ruberg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R. Miller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D. Palladino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D. Stuart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H. Purcell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Constant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R. Muzzi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>
              <a:spcAft>
                <a:spcPts val="1200"/>
              </a:spcAft>
            </a:pP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Cooperative Institute for Limnology and Ecosystems Research; 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NOAA-GLERL</a:t>
            </a:r>
          </a:p>
          <a:p>
            <a:pPr algn="ctr">
              <a:spcAft>
                <a:spcPts val="1200"/>
              </a:spcAft>
            </a:pP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575000" y="11430000"/>
            <a:ext cx="6684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black"/>
                </a:solidFill>
              </a:rPr>
              <a:t>Slocum G2 Glider </a:t>
            </a:r>
            <a:endParaRPr lang="en-US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02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3891200" cy="4343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47" l="217" r="979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219200"/>
            <a:ext cx="1524000" cy="156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391345"/>
            <a:ext cx="5022050" cy="15607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77200" y="15419"/>
            <a:ext cx="29184600" cy="47089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of Buoy and Mobile Platform</a:t>
            </a:r>
          </a:p>
          <a:p>
            <a:pPr algn="ctr">
              <a:spcAft>
                <a:spcPts val="1200"/>
              </a:spcAft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Observing Technologies</a:t>
            </a:r>
          </a:p>
          <a:p>
            <a:pPr algn="ctr">
              <a:spcAft>
                <a:spcPts val="1200"/>
              </a:spcAft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T.H. Johengen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S.A. Ruberg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R. Miller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D. Palladino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D. Stuart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H. Purcell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Constant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R. Muzzi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>
              <a:spcAft>
                <a:spcPts val="1200"/>
              </a:spcAft>
            </a:pP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Cooperative Institute for Limnology and Ecosystems Research; 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NOAA-GLERL</a:t>
            </a:r>
          </a:p>
          <a:p>
            <a:pPr algn="ctr">
              <a:spcAft>
                <a:spcPts val="1200"/>
              </a:spcAft>
            </a:pP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98822" y="1179574"/>
            <a:ext cx="4925578" cy="19842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3375" y="6596849"/>
            <a:ext cx="128776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prstClr val="black"/>
                </a:solidFill>
              </a:rPr>
              <a:t>Project Results and Outcomes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689432" y="5791200"/>
            <a:ext cx="28211168" cy="15022775"/>
            <a:chOff x="23917882" y="6618025"/>
            <a:chExt cx="19749094" cy="8273349"/>
          </a:xfrm>
        </p:grpSpPr>
        <p:pic>
          <p:nvPicPr>
            <p:cNvPr id="24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79400" y="6857999"/>
              <a:ext cx="6400800" cy="7607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23917882" y="7790557"/>
              <a:ext cx="1609019" cy="4932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prstClr val="black"/>
                  </a:solidFill>
                </a:rPr>
                <a:t>May – June</a:t>
              </a:r>
            </a:p>
            <a:p>
              <a:endParaRPr lang="en-US" sz="3600" dirty="0">
                <a:solidFill>
                  <a:prstClr val="black"/>
                </a:solidFill>
              </a:endParaRPr>
            </a:p>
            <a:p>
              <a:endParaRPr lang="en-US" sz="3600" dirty="0">
                <a:solidFill>
                  <a:prstClr val="black"/>
                </a:solidFill>
              </a:endParaRPr>
            </a:p>
            <a:p>
              <a:endParaRPr lang="en-US" sz="3600" dirty="0" smtClean="0">
                <a:solidFill>
                  <a:prstClr val="black"/>
                </a:solidFill>
              </a:endParaRPr>
            </a:p>
            <a:p>
              <a:endParaRPr lang="en-US" sz="3600" dirty="0" smtClean="0">
                <a:solidFill>
                  <a:prstClr val="black"/>
                </a:solidFill>
              </a:endParaRPr>
            </a:p>
            <a:p>
              <a:endParaRPr lang="en-US" sz="3600" dirty="0">
                <a:solidFill>
                  <a:prstClr val="black"/>
                </a:solidFill>
              </a:endParaRPr>
            </a:p>
            <a:p>
              <a:r>
                <a:rPr lang="en-US" sz="3600" dirty="0" smtClean="0">
                  <a:solidFill>
                    <a:prstClr val="black"/>
                  </a:solidFill>
                </a:rPr>
                <a:t>July – Aug</a:t>
              </a:r>
            </a:p>
            <a:p>
              <a:endParaRPr lang="en-US" sz="3600" dirty="0">
                <a:solidFill>
                  <a:prstClr val="black"/>
                </a:solidFill>
              </a:endParaRPr>
            </a:p>
            <a:p>
              <a:endParaRPr lang="en-US" sz="3600" dirty="0" smtClean="0">
                <a:solidFill>
                  <a:prstClr val="black"/>
                </a:solidFill>
              </a:endParaRPr>
            </a:p>
            <a:p>
              <a:endParaRPr lang="en-US" sz="3600" dirty="0">
                <a:solidFill>
                  <a:prstClr val="black"/>
                </a:solidFill>
              </a:endParaRPr>
            </a:p>
            <a:p>
              <a:endParaRPr lang="en-US" sz="3600" dirty="0" smtClean="0">
                <a:solidFill>
                  <a:prstClr val="black"/>
                </a:solidFill>
              </a:endParaRPr>
            </a:p>
            <a:p>
              <a:endParaRPr lang="en-US" sz="3600" dirty="0">
                <a:solidFill>
                  <a:prstClr val="black"/>
                </a:solidFill>
              </a:endParaRPr>
            </a:p>
            <a:p>
              <a:endParaRPr lang="en-US" sz="3600" dirty="0" smtClean="0">
                <a:solidFill>
                  <a:prstClr val="black"/>
                </a:solidFill>
              </a:endParaRPr>
            </a:p>
            <a:p>
              <a:endParaRPr lang="en-US" sz="3600" dirty="0">
                <a:solidFill>
                  <a:prstClr val="black"/>
                </a:solidFill>
              </a:endParaRPr>
            </a:p>
            <a:p>
              <a:r>
                <a:rPr lang="en-US" sz="3600" dirty="0" smtClean="0">
                  <a:solidFill>
                    <a:prstClr val="black"/>
                  </a:solidFill>
                </a:rPr>
                <a:t>Sept - Oct</a:t>
              </a:r>
            </a:p>
            <a:p>
              <a:endParaRPr lang="en-US" sz="3600" dirty="0">
                <a:solidFill>
                  <a:prstClr val="black"/>
                </a:solidFill>
              </a:endParaRPr>
            </a:p>
          </p:txBody>
        </p: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37400" y="6618025"/>
              <a:ext cx="11129576" cy="8273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45751" y="21596565"/>
            <a:ext cx="17797650" cy="844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2352930"/>
            <a:ext cx="18745200" cy="8584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577243" y="31249203"/>
            <a:ext cx="17853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prstClr val="black"/>
                </a:solidFill>
              </a:rPr>
              <a:t>AUV tracking of river plume and boundaries of HABs in W. Lake Erie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258651" y="30510540"/>
            <a:ext cx="177943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prstClr val="black"/>
                </a:solidFill>
              </a:rPr>
              <a:t>GLIDER tracking river plume distribution in coastal L. Michigan.  Can support FVCOM nearshore water quality forecasts (FIBs, spills, HABs)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9009" y="8534400"/>
            <a:ext cx="1280211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prstClr val="black"/>
                </a:solidFill>
              </a:rPr>
              <a:t>Repeated cross-lake mapping of timing and spatial distribution of thermocline formation and development of deep chlorophyll layer.  </a:t>
            </a:r>
          </a:p>
          <a:p>
            <a:pPr marL="685800" indent="-68580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prstClr val="black"/>
                </a:solidFill>
              </a:rPr>
              <a:t>Detailed Nearshore mapping of river plume</a:t>
            </a:r>
          </a:p>
          <a:p>
            <a:pPr marL="685800" indent="-68580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sz="4800" dirty="0" smtClean="0">
                <a:solidFill>
                  <a:prstClr val="black"/>
                </a:solidFill>
              </a:rPr>
              <a:t>Data comparisons made with Ferry surface mapping, NDBC buoy, and GLERL LTR surveys.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4648200"/>
            <a:ext cx="138794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GLOS-CILER Mobile Platforms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16654155"/>
            <a:ext cx="8824577" cy="6053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5601" y="21380849"/>
            <a:ext cx="7086600" cy="14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545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6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5"/>
          <a:stretch/>
        </p:blipFill>
        <p:spPr>
          <a:xfrm>
            <a:off x="-1" y="1828800"/>
            <a:ext cx="44256299" cy="3108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43891200" cy="4343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47" l="217" r="979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219200"/>
            <a:ext cx="1524000" cy="156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391345"/>
            <a:ext cx="5022050" cy="15607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77200" y="15419"/>
            <a:ext cx="29184600" cy="47089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of Buoy and Mobile Platform</a:t>
            </a:r>
          </a:p>
          <a:p>
            <a:pPr algn="ctr">
              <a:spcAft>
                <a:spcPts val="1200"/>
              </a:spcAft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Observing Technologies</a:t>
            </a:r>
          </a:p>
          <a:p>
            <a:pPr algn="ctr">
              <a:spcAft>
                <a:spcPts val="1200"/>
              </a:spcAft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T.H. Johengen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S.A. Ruberg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R. Miller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D. Palladino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D. Stuart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H. Purcell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Constant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R. Muzzi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>
              <a:spcAft>
                <a:spcPts val="1200"/>
              </a:spcAft>
            </a:pP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Cooperative Institute for Limnology and Ecosystems Research; </a:t>
            </a:r>
            <a:r>
              <a:rPr lang="en-US" sz="3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NOAA-GLERL</a:t>
            </a:r>
          </a:p>
          <a:p>
            <a:pPr algn="ctr">
              <a:spcAft>
                <a:spcPts val="1200"/>
              </a:spcAft>
            </a:pP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98822" y="1179574"/>
            <a:ext cx="4925578" cy="19842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2000" y="5181600"/>
            <a:ext cx="59055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936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3019</TotalTime>
  <Words>977</Words>
  <Application>Microsoft Office PowerPoint</Application>
  <PresentationFormat>Custom</PresentationFormat>
  <Paragraphs>186</Paragraphs>
  <Slides>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NOAA GLERL</dc:creator>
  <cp:lastModifiedBy>Johengen</cp:lastModifiedBy>
  <cp:revision>58</cp:revision>
  <dcterms:created xsi:type="dcterms:W3CDTF">2006-08-16T00:00:00Z</dcterms:created>
  <dcterms:modified xsi:type="dcterms:W3CDTF">2016-03-17T12:39:16Z</dcterms:modified>
</cp:coreProperties>
</file>