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7" r:id="rId2"/>
    <p:sldId id="258" r:id="rId3"/>
    <p:sldId id="259" r:id="rId4"/>
    <p:sldId id="264" r:id="rId5"/>
    <p:sldId id="269" r:id="rId6"/>
    <p:sldId id="261" r:id="rId7"/>
    <p:sldId id="273" r:id="rId8"/>
    <p:sldId id="274" r:id="rId9"/>
    <p:sldId id="270" r:id="rId10"/>
    <p:sldId id="260" r:id="rId11"/>
    <p:sldId id="275" r:id="rId12"/>
    <p:sldId id="262" r:id="rId13"/>
    <p:sldId id="276" r:id="rId14"/>
    <p:sldId id="277" r:id="rId15"/>
    <p:sldId id="280" r:id="rId16"/>
    <p:sldId id="279" r:id="rId17"/>
    <p:sldId id="278" r:id="rId18"/>
    <p:sldId id="271" r:id="rId19"/>
    <p:sldId id="292" r:id="rId20"/>
    <p:sldId id="289" r:id="rId21"/>
    <p:sldId id="263" r:id="rId22"/>
    <p:sldId id="281" r:id="rId23"/>
    <p:sldId id="282" r:id="rId24"/>
    <p:sldId id="283" r:id="rId25"/>
    <p:sldId id="285" r:id="rId26"/>
    <p:sldId id="265" r:id="rId27"/>
    <p:sldId id="290" r:id="rId28"/>
    <p:sldId id="291" r:id="rId29"/>
    <p:sldId id="288" r:id="rId30"/>
    <p:sldId id="287" r:id="rId31"/>
    <p:sldId id="286" r:id="rId32"/>
    <p:sldId id="272" r:id="rId33"/>
    <p:sldId id="26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3399"/>
    <a:srgbClr val="33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53083" autoAdjust="0"/>
  </p:normalViewPr>
  <p:slideViewPr>
    <p:cSldViewPr>
      <p:cViewPr>
        <p:scale>
          <a:sx n="100" d="100"/>
          <a:sy n="100" d="100"/>
        </p:scale>
        <p:origin x="-324" y="-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0" d="100"/>
          <a:sy n="80" d="100"/>
        </p:scale>
        <p:origin x="-2148" y="-102"/>
      </p:cViewPr>
      <p:guideLst>
        <p:guide orient="horz" pos="2880"/>
        <p:guide pos="26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2A73FE-40C5-D84A-BF06-923FB1A9436C}" type="datetimeFigureOut">
              <a:rPr lang="en-US" smtClean="0"/>
              <a:t>3/12/2016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F07064-778C-DD44-B44F-4F017991D056}" type="slidenum">
              <a:rPr lang="en-US" smtClean="0"/>
              <a:t>‹#›</a:t>
            </a:fld>
            <a:endParaRPr lang="en-US"/>
          </a:p>
        </p:txBody>
      </p:sp>
    </p:spTree>
    <p:extLst>
      <p:ext uri="{BB962C8B-B14F-4D97-AF65-F5344CB8AC3E}">
        <p14:creationId xmlns:p14="http://schemas.microsoft.com/office/powerpoint/2010/main" val="3547851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C1EC7-B1E4-4BF2-BEFD-6780F5F2C6B8}" type="datetimeFigureOut">
              <a:rPr lang="en-US" smtClean="0"/>
              <a:t>3/12/2016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98A3F-0685-4583-B1A9-B32BB6EA74F3}" type="slidenum">
              <a:rPr lang="en-US" smtClean="0"/>
              <a:t>‹#›</a:t>
            </a:fld>
            <a:endParaRPr lang="en-US"/>
          </a:p>
        </p:txBody>
      </p:sp>
    </p:spTree>
    <p:extLst>
      <p:ext uri="{BB962C8B-B14F-4D97-AF65-F5344CB8AC3E}">
        <p14:creationId xmlns:p14="http://schemas.microsoft.com/office/powerpoint/2010/main" val="130575257"/>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800" kern="1200">
        <a:solidFill>
          <a:schemeClr val="tx1"/>
        </a:solidFill>
        <a:latin typeface="+mn-lt"/>
        <a:ea typeface="+mn-ea"/>
        <a:cs typeface="+mn-cs"/>
      </a:defRPr>
    </a:lvl2pPr>
    <a:lvl3pPr marL="914400" algn="l" defTabSz="914400" rtl="0" eaLnBrk="1" latinLnBrk="0" hangingPunct="1">
      <a:defRPr sz="800" kern="1200">
        <a:solidFill>
          <a:schemeClr val="tx1"/>
        </a:solidFill>
        <a:latin typeface="+mn-lt"/>
        <a:ea typeface="+mn-ea"/>
        <a:cs typeface="+mn-cs"/>
      </a:defRPr>
    </a:lvl3pPr>
    <a:lvl4pPr marL="1371600" algn="l" defTabSz="914400" rtl="0" eaLnBrk="1" latinLnBrk="0" hangingPunct="1">
      <a:defRPr sz="800" kern="1200">
        <a:solidFill>
          <a:schemeClr val="tx1"/>
        </a:solidFill>
        <a:latin typeface="+mn-lt"/>
        <a:ea typeface="+mn-ea"/>
        <a:cs typeface="+mn-cs"/>
      </a:defRPr>
    </a:lvl4pPr>
    <a:lvl5pPr marL="1828800" algn="l" defTabSz="914400" rtl="0" eaLnBrk="1" latinLnBrk="0" hangingPunct="1">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This work aligns with the following NOAA Goals:</a:t>
            </a:r>
          </a:p>
          <a:p>
            <a:endParaRPr lang="en-US" dirty="0" smtClean="0"/>
          </a:p>
          <a:p>
            <a:r>
              <a:rPr lang="en-US" b="1" dirty="0" smtClean="0"/>
              <a:t>Science: Climate Adaptation and Mitigation</a:t>
            </a:r>
          </a:p>
          <a:p>
            <a:r>
              <a:rPr lang="en-US" dirty="0" smtClean="0"/>
              <a:t>Improved scientific understanding of the changing climate system and its impacts </a:t>
            </a:r>
          </a:p>
          <a:p>
            <a:r>
              <a:rPr lang="en-US" dirty="0" smtClean="0"/>
              <a:t>Assessments of current and future states of the climate system that identify potential impacts and inform science, service, and stewardship decisions</a:t>
            </a:r>
          </a:p>
          <a:p>
            <a:r>
              <a:rPr lang="en-US" dirty="0" smtClean="0"/>
              <a:t>A climate-literate public that understands its vulnerabilities to a changing climate and makes informed decisions</a:t>
            </a:r>
          </a:p>
          <a:p>
            <a:r>
              <a:rPr lang="en-US" b="1" dirty="0" smtClean="0"/>
              <a:t>Science: Weather-Ready Nation</a:t>
            </a:r>
          </a:p>
          <a:p>
            <a:r>
              <a:rPr lang="en-US" dirty="0" smtClean="0"/>
              <a:t>Reduced loss of life, property, and disruption from high-impact events</a:t>
            </a:r>
          </a:p>
          <a:p>
            <a:r>
              <a:rPr lang="en-US" dirty="0" smtClean="0"/>
              <a:t>Improve freshwater resource management</a:t>
            </a:r>
          </a:p>
          <a:p>
            <a:r>
              <a:rPr lang="en-US" dirty="0" smtClean="0"/>
              <a:t>Healthy people and communities due to improved air and water quality services</a:t>
            </a:r>
          </a:p>
          <a:p>
            <a:r>
              <a:rPr lang="en-US" dirty="0" smtClean="0"/>
              <a:t>A more productive and efficient economy through information relevant to key sectors of the U.S. economy</a:t>
            </a:r>
          </a:p>
          <a:p>
            <a:r>
              <a:rPr lang="en-US" b="1" dirty="0" smtClean="0"/>
              <a:t>Science: Healthy Oceans</a:t>
            </a:r>
          </a:p>
          <a:p>
            <a:r>
              <a:rPr lang="en-US" dirty="0" smtClean="0"/>
              <a:t>Improved understanding of ecosystems to inform resource management decisions</a:t>
            </a:r>
          </a:p>
          <a:p>
            <a:r>
              <a:rPr lang="en-US" dirty="0" smtClean="0"/>
              <a:t>Sustainable fisheries and safe seafood for healthy populations and vibrant communities</a:t>
            </a:r>
          </a:p>
          <a:p>
            <a:r>
              <a:rPr lang="en-US" b="1" dirty="0" smtClean="0"/>
              <a:t>Science: Resilient Coastal Communities and Economies</a:t>
            </a:r>
          </a:p>
          <a:p>
            <a:r>
              <a:rPr lang="en-US" dirty="0" smtClean="0"/>
              <a:t>Resilient coastal communities that can adapt to the impacts of hazards and climate change</a:t>
            </a:r>
          </a:p>
          <a:p>
            <a:r>
              <a:rPr lang="en-US" dirty="0" smtClean="0"/>
              <a:t>Improved coastal water quality supporting human health and coastal ecosystem services</a:t>
            </a:r>
          </a:p>
          <a:p>
            <a:r>
              <a:rPr lang="en-US" b="1" dirty="0" smtClean="0"/>
              <a:t>Education: Science-Informed Society</a:t>
            </a:r>
          </a:p>
          <a:p>
            <a:r>
              <a:rPr lang="en-US" dirty="0" smtClean="0"/>
              <a:t>Formal and informal educators integrate NOAA-related sciences into their curricula, practices, and programs</a:t>
            </a:r>
          </a:p>
          <a:p>
            <a:r>
              <a:rPr lang="en-US" dirty="0" smtClean="0"/>
              <a:t>Formal and informal education organizations integrate NOAA-related science content and collaborate with NOAA scientists on the development of exhibits, media, materials, and programs that support NOAA’s mission</a:t>
            </a:r>
          </a:p>
          <a:p>
            <a:r>
              <a:rPr lang="en-US" b="1" dirty="0" smtClean="0"/>
              <a:t>Education: Safety and Preparedness</a:t>
            </a:r>
          </a:p>
          <a:p>
            <a:r>
              <a:rPr lang="en-US" dirty="0" smtClean="0"/>
              <a:t>Youth and adults from all backgrounds are aware of, prepare for, and appropriately respond to environmental hazards that impact health, safety, and the economy in their communities</a:t>
            </a:r>
          </a:p>
          <a:p>
            <a:r>
              <a:rPr lang="en-US" dirty="0" smtClean="0"/>
              <a:t>Formal and informal education institutions integrate water, weather, and climate hazard awareness, preparedness, and response information into curricula, exhibits, and programs that create learning opportunities for youth and adults</a:t>
            </a:r>
          </a:p>
          <a:p>
            <a:r>
              <a:rPr lang="en-US" b="1" dirty="0" smtClean="0"/>
              <a:t>Education: Future Workforce</a:t>
            </a:r>
          </a:p>
          <a:p>
            <a:r>
              <a:rPr lang="en-US" dirty="0" smtClean="0"/>
              <a:t>Postsecondary students, particularly from underrepresented groups, pursue and complete degrees in disciplines critical to NOAA’s mission</a:t>
            </a:r>
          </a:p>
          <a:p>
            <a:r>
              <a:rPr lang="en-US" b="1" dirty="0" smtClean="0"/>
              <a:t>Education: Organizational Excellence</a:t>
            </a:r>
          </a:p>
          <a:p>
            <a:r>
              <a:rPr lang="en-US" dirty="0" smtClean="0"/>
              <a:t>NOAA educators and partners collaborate at local, regional, and national levels to coordinate efforts, build capacity, and better serve educational audiences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9375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same paper, we showed</a:t>
            </a:r>
            <a:r>
              <a:rPr lang="en-US" baseline="0" dirty="0" smtClean="0"/>
              <a:t> that </a:t>
            </a:r>
            <a:r>
              <a:rPr lang="en-US" baseline="0" dirty="0" err="1" smtClean="0"/>
              <a:t>quagga</a:t>
            </a:r>
            <a:r>
              <a:rPr lang="en-US" baseline="0" dirty="0" smtClean="0"/>
              <a:t> mussels can have greater impact on the Lake Michigan spring phytoplankton bloom under a warm spring climate scenario. </a:t>
            </a:r>
          </a:p>
          <a:p>
            <a:endParaRPr lang="en-US" baseline="0" dirty="0" smtClean="0"/>
          </a:p>
          <a:p>
            <a:r>
              <a:rPr lang="en-US" baseline="0" dirty="0" smtClean="0"/>
              <a:t>W</a:t>
            </a:r>
            <a:r>
              <a:rPr lang="en-US" dirty="0" smtClean="0"/>
              <a:t>e combined warm</a:t>
            </a:r>
            <a:r>
              <a:rPr lang="en-US" baseline="0" dirty="0" smtClean="0"/>
              <a:t> and cool climate meteorological scenarios, </a:t>
            </a:r>
            <a:r>
              <a:rPr lang="en-US" baseline="0" dirty="0" err="1" smtClean="0"/>
              <a:t>quagga</a:t>
            </a:r>
            <a:r>
              <a:rPr lang="en-US" baseline="0" dirty="0" smtClean="0"/>
              <a:t> mussel clearance rates measured by </a:t>
            </a:r>
            <a:r>
              <a:rPr lang="en-US" baseline="0" dirty="0" err="1" smtClean="0"/>
              <a:t>EcoDyn</a:t>
            </a:r>
            <a:r>
              <a:rPr lang="en-US" baseline="0" dirty="0" smtClean="0"/>
              <a:t>, and a 1D phytoplankton-</a:t>
            </a:r>
            <a:r>
              <a:rPr lang="en-US" baseline="0" dirty="0" err="1" smtClean="0"/>
              <a:t>quagga</a:t>
            </a:r>
            <a:r>
              <a:rPr lang="en-US" baseline="0" dirty="0" smtClean="0"/>
              <a:t> mussel model with realistic vertical mixing from the 3D hydrodynamic model. </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10</a:t>
            </a:fld>
            <a:endParaRPr lang="en-US"/>
          </a:p>
        </p:txBody>
      </p:sp>
    </p:spTree>
    <p:extLst>
      <p:ext uri="{BB962C8B-B14F-4D97-AF65-F5344CB8AC3E}">
        <p14:creationId xmlns:p14="http://schemas.microsoft.com/office/powerpoint/2010/main" val="2200937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found that the cold-spring scenario (1997) led to greater winter stratification in March and early April than the warm spring scenario (1998).</a:t>
            </a:r>
          </a:p>
          <a:p>
            <a:endParaRPr lang="en-US" baseline="0" dirty="0" smtClean="0"/>
          </a:p>
          <a:p>
            <a:r>
              <a:rPr lang="en-US" baseline="0" dirty="0" smtClean="0"/>
              <a:t>The maximum density of freshwater is at 4 C. </a:t>
            </a:r>
          </a:p>
          <a:p>
            <a:endParaRPr lang="en-US" baseline="0" dirty="0" smtClean="0"/>
          </a:p>
          <a:p>
            <a:r>
              <a:rPr lang="en-US" baseline="0" dirty="0" smtClean="0"/>
              <a:t>Winter stratification occurs when surface water cools below 4 C, resulting in colder (less dense) water floating on warmer water.</a:t>
            </a:r>
          </a:p>
          <a:p>
            <a:r>
              <a:rPr lang="en-US" baseline="0" dirty="0" smtClean="0"/>
              <a:t>Winter stratification enhanced the early spring phytoplankton bloom through two mechanisms</a:t>
            </a:r>
          </a:p>
          <a:p>
            <a:endParaRPr lang="en-US" baseline="0" dirty="0" smtClean="0"/>
          </a:p>
          <a:p>
            <a:pPr marL="228600" indent="-228600">
              <a:buAutoNum type="arabicParenR"/>
            </a:pPr>
            <a:r>
              <a:rPr lang="en-US" baseline="0" dirty="0" smtClean="0"/>
              <a:t>Limited mixed layer depth reduced light limitation, and stimulated phytoplankton growth</a:t>
            </a:r>
          </a:p>
          <a:p>
            <a:pPr marL="228600" indent="-228600">
              <a:buAutoNum type="arabicParenR"/>
            </a:pPr>
            <a:r>
              <a:rPr lang="en-US" baseline="0" dirty="0" smtClean="0"/>
              <a:t>Reduced vertical mixing limited transport of phytoplankton from the euphotic zone to mussels on the bottom.</a:t>
            </a:r>
          </a:p>
          <a:p>
            <a:pPr marL="228600" indent="-228600">
              <a:buAutoNum type="arabicParenR"/>
            </a:pPr>
            <a:endParaRPr lang="en-US" baseline="0" dirty="0" smtClean="0"/>
          </a:p>
          <a:p>
            <a:pPr marL="0" indent="0">
              <a:buNone/>
            </a:pPr>
            <a:r>
              <a:rPr lang="en-US" baseline="0" dirty="0" smtClean="0"/>
              <a:t>The first mechanism was seen in observations from the Muskegon transect Long Term Research program data (colored circles in the figure, also see paper).</a:t>
            </a:r>
          </a:p>
          <a:p>
            <a:pPr marL="0" indent="0">
              <a:buNone/>
            </a:pPr>
            <a:endParaRPr lang="en-US" baseline="0" dirty="0" smtClean="0"/>
          </a:p>
          <a:p>
            <a:pPr marL="0" indent="0">
              <a:buNone/>
            </a:pPr>
            <a:r>
              <a:rPr lang="en-US" baseline="0" dirty="0" smtClean="0"/>
              <a:t>The second mechanism was shown in a model sensitivity simulation that included </a:t>
            </a:r>
            <a:r>
              <a:rPr lang="en-US" baseline="0" dirty="0" err="1" smtClean="0"/>
              <a:t>quagga</a:t>
            </a:r>
            <a:r>
              <a:rPr lang="en-US" baseline="0" dirty="0" smtClean="0"/>
              <a:t> mussel filter feeding.</a:t>
            </a:r>
          </a:p>
          <a:p>
            <a:pPr marL="0" indent="0">
              <a:buNone/>
            </a:pPr>
            <a:r>
              <a:rPr lang="en-US" baseline="0" dirty="0" smtClean="0"/>
              <a:t>M.D. Rowe, E.J. Anderson, J. Wang, H.A. </a:t>
            </a:r>
            <a:r>
              <a:rPr lang="en-US" baseline="0" dirty="0" err="1" smtClean="0"/>
              <a:t>Vanderploeg</a:t>
            </a:r>
            <a:r>
              <a:rPr lang="en-US" baseline="0" dirty="0" smtClean="0"/>
              <a:t>. 2015. J. Great Lakes Research, 41(S3):49-65 </a:t>
            </a:r>
          </a:p>
          <a:p>
            <a:pPr marL="228600"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t>11</a:t>
            </a:fld>
            <a:endParaRPr lang="en-US"/>
          </a:p>
        </p:txBody>
      </p:sp>
    </p:spTree>
    <p:extLst>
      <p:ext uri="{BB962C8B-B14F-4D97-AF65-F5344CB8AC3E}">
        <p14:creationId xmlns:p14="http://schemas.microsoft.com/office/powerpoint/2010/main" val="2200937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further ecological</a:t>
            </a:r>
            <a:r>
              <a:rPr lang="en-US" baseline="0" dirty="0" smtClean="0"/>
              <a:t> application of the Lake Michigan unstructured grid hydrodynamic model, we developed a 3D biophysical model.</a:t>
            </a:r>
          </a:p>
          <a:p>
            <a:endParaRPr lang="en-US" baseline="0" dirty="0" smtClean="0"/>
          </a:p>
          <a:p>
            <a:r>
              <a:rPr lang="en-US" baseline="0" dirty="0" smtClean="0"/>
              <a:t> in order to separate the effects of </a:t>
            </a:r>
            <a:r>
              <a:rPr lang="en-US" baseline="0" dirty="0" err="1" smtClean="0"/>
              <a:t>quagga</a:t>
            </a:r>
            <a:r>
              <a:rPr lang="en-US" baseline="0" dirty="0" smtClean="0"/>
              <a:t> mussels and declining phosphorus concentrations on the spatial distribution of chlorophyll.  </a:t>
            </a:r>
          </a:p>
          <a:p>
            <a:endParaRPr lang="en-US" baseline="0" dirty="0" smtClean="0"/>
          </a:p>
          <a:p>
            <a:r>
              <a:rPr lang="en-US" baseline="0" dirty="0" smtClean="0"/>
              <a:t>Spring total phosphorus concentrations have declined over the same period that quagga mussels invaded Lake Michigan</a:t>
            </a:r>
            <a:r>
              <a:rPr lang="en-US" baseline="0" dirty="0" smtClean="0"/>
              <a:t>,  </a:t>
            </a:r>
            <a:r>
              <a:rPr lang="en-US" baseline="0" dirty="0" smtClean="0"/>
              <a:t>so there has been some controversy regarding to what extent declining chlorophyll is due to benthic filter feeders versus declining nutrient availability.  </a:t>
            </a:r>
          </a:p>
          <a:p>
            <a:endParaRPr lang="en-US" baseline="0" dirty="0" smtClean="0"/>
          </a:p>
          <a:p>
            <a:r>
              <a:rPr lang="en-US" baseline="0" dirty="0" smtClean="0"/>
              <a:t>To explore this question, we ran the biophysical model with and without mussels and nutrient loads.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12</a:t>
            </a:fld>
            <a:endParaRPr lang="en-US"/>
          </a:p>
        </p:txBody>
      </p:sp>
    </p:spTree>
    <p:extLst>
      <p:ext uri="{BB962C8B-B14F-4D97-AF65-F5344CB8AC3E}">
        <p14:creationId xmlns:p14="http://schemas.microsoft.com/office/powerpoint/2010/main" val="472974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map on the left shows observed mean April chlorophyll in 2010 from </a:t>
            </a:r>
            <a:r>
              <a:rPr lang="en-US" baseline="0" dirty="0" err="1" smtClean="0"/>
              <a:t>SeaWiFS</a:t>
            </a:r>
            <a:r>
              <a:rPr lang="en-US" baseline="0" dirty="0" smtClean="0"/>
              <a:t> OC4 satellite retrieval.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13</a:t>
            </a:fld>
            <a:endParaRPr lang="en-US"/>
          </a:p>
        </p:txBody>
      </p:sp>
    </p:spTree>
    <p:extLst>
      <p:ext uri="{BB962C8B-B14F-4D97-AF65-F5344CB8AC3E}">
        <p14:creationId xmlns:p14="http://schemas.microsoft.com/office/powerpoint/2010/main" val="472974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The map in the middle shows the historical model simulation with mussels and nutrient loads, </a:t>
            </a:r>
          </a:p>
          <a:p>
            <a:r>
              <a:rPr lang="en-US" baseline="0" dirty="0" smtClean="0"/>
              <a:t>which produced low chlorophyll in mid-depth regions where filter feeding intensity is high, similar what was observed in the satellite imagery.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14</a:t>
            </a:fld>
            <a:endParaRPr lang="en-US"/>
          </a:p>
        </p:txBody>
      </p:sp>
    </p:spTree>
    <p:extLst>
      <p:ext uri="{BB962C8B-B14F-4D97-AF65-F5344CB8AC3E}">
        <p14:creationId xmlns:p14="http://schemas.microsoft.com/office/powerpoint/2010/main" val="472974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The map in the middle shows the historical model simulation with mussels and nutrient loads, </a:t>
            </a:r>
          </a:p>
          <a:p>
            <a:r>
              <a:rPr lang="en-US" baseline="0" dirty="0" smtClean="0"/>
              <a:t>which produced low chlorophyll in mid-depth regions where filter feeding intensity is high, similar what was observed in the satellite imagery.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15</a:t>
            </a:fld>
            <a:endParaRPr lang="en-US"/>
          </a:p>
        </p:txBody>
      </p:sp>
    </p:spTree>
    <p:extLst>
      <p:ext uri="{BB962C8B-B14F-4D97-AF65-F5344CB8AC3E}">
        <p14:creationId xmlns:p14="http://schemas.microsoft.com/office/powerpoint/2010/main" val="472974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simulation without mussels shows a spatial distribution of chlorophyll similar to the pre-mussel spring bloom with high chlorophyll in mid-depth regions, even though spring total phosphorus concentrations declined in the post-invasion period.</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16</a:t>
            </a:fld>
            <a:endParaRPr lang="en-US"/>
          </a:p>
        </p:txBody>
      </p:sp>
    </p:spTree>
    <p:extLst>
      <p:ext uri="{BB962C8B-B14F-4D97-AF65-F5344CB8AC3E}">
        <p14:creationId xmlns:p14="http://schemas.microsoft.com/office/powerpoint/2010/main" val="472974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the simulation without tributary phosphorus loads shows that phosphorus loads maintain higher productivity in the </a:t>
            </a:r>
            <a:r>
              <a:rPr lang="en-US" baseline="0" dirty="0" err="1" smtClean="0"/>
              <a:t>nearshore</a:t>
            </a:r>
            <a:r>
              <a:rPr lang="en-US" baseline="0" dirty="0" smtClean="0"/>
              <a:t>, even in the presence of deep-water </a:t>
            </a:r>
            <a:r>
              <a:rPr lang="en-US" baseline="0" dirty="0" err="1" smtClean="0"/>
              <a:t>quagga</a:t>
            </a:r>
            <a:r>
              <a:rPr lang="en-US" baseline="0" dirty="0" smtClean="0"/>
              <a:t> mussels. </a:t>
            </a:r>
          </a:p>
          <a:p>
            <a:endParaRPr lang="en-US" baseline="0" dirty="0" smtClean="0"/>
          </a:p>
          <a:p>
            <a:r>
              <a:rPr lang="en-US" baseline="0" dirty="0" err="1" smtClean="0"/>
              <a:t>Nearshore</a:t>
            </a:r>
            <a:r>
              <a:rPr lang="en-US" baseline="0" dirty="0" smtClean="0"/>
              <a:t> productivity has provided an increasingly important resource to the food web now that offshore productivity is so low.</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17</a:t>
            </a:fld>
            <a:endParaRPr lang="en-US"/>
          </a:p>
        </p:txBody>
      </p:sp>
    </p:spTree>
    <p:extLst>
      <p:ext uri="{BB962C8B-B14F-4D97-AF65-F5344CB8AC3E}">
        <p14:creationId xmlns:p14="http://schemas.microsoft.com/office/powerpoint/2010/main" val="472974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move</a:t>
            </a:r>
            <a:r>
              <a:rPr lang="en-US" baseline="0" dirty="0" smtClean="0"/>
              <a:t> on to give some examples of recent and proposed work in Lake Erie</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18</a:t>
            </a:fld>
            <a:endParaRPr lang="en-US"/>
          </a:p>
        </p:txBody>
      </p:sp>
    </p:spTree>
    <p:extLst>
      <p:ext uri="{BB962C8B-B14F-4D97-AF65-F5344CB8AC3E}">
        <p14:creationId xmlns:p14="http://schemas.microsoft.com/office/powerpoint/2010/main" val="15483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GLERL’s HAB program that Tim Davis described earlier, </a:t>
            </a:r>
          </a:p>
          <a:p>
            <a:r>
              <a:rPr lang="en-US" dirty="0" smtClean="0"/>
              <a:t>GLERL collaborates with NCCOS</a:t>
            </a:r>
            <a:r>
              <a:rPr lang="en-US" baseline="0" dirty="0" smtClean="0"/>
              <a:t> to provide a</a:t>
            </a:r>
            <a:r>
              <a:rPr lang="en-US" dirty="0" smtClean="0"/>
              <a:t> </a:t>
            </a:r>
            <a:r>
              <a:rPr lang="en-US" dirty="0" err="1" smtClean="0"/>
              <a:t>nowcast</a:t>
            </a:r>
            <a:r>
              <a:rPr lang="en-US" baseline="0" dirty="0" smtClean="0"/>
              <a:t> and forecast for HABs in Lake Erie.</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23132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Biophysical modeling integrates and synthesizes information</a:t>
            </a:r>
            <a:r>
              <a:rPr lang="en-US" baseline="0" dirty="0" smtClean="0"/>
              <a:t> from each branch at GLERL </a:t>
            </a:r>
          </a:p>
          <a:p>
            <a:r>
              <a:rPr lang="en-US" baseline="0" dirty="0" smtClean="0"/>
              <a:t>with the goals of understanding the dynamics of Great Lakes ecosystems, and developing forecasts and applications.  </a:t>
            </a:r>
          </a:p>
          <a:p>
            <a:r>
              <a:rPr lang="en-US" baseline="0" dirty="0" smtClean="0"/>
              <a:t>Scientific insights feed back to influence research questions and approaches of the branches.</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a:t>
            </a:fld>
            <a:endParaRPr lang="en-US"/>
          </a:p>
        </p:txBody>
      </p:sp>
    </p:spTree>
    <p:extLst>
      <p:ext uri="{BB962C8B-B14F-4D97-AF65-F5344CB8AC3E}">
        <p14:creationId xmlns:p14="http://schemas.microsoft.com/office/powerpoint/2010/main" val="3822023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baseline="0" dirty="0" err="1" smtClean="0"/>
              <a:t>nowcast</a:t>
            </a:r>
            <a:r>
              <a:rPr lang="en-US" baseline="0" dirty="0" smtClean="0"/>
              <a:t> is initialized from a satellite retrieval.</a:t>
            </a:r>
          </a:p>
          <a:p>
            <a:endParaRPr lang="en-US" baseline="0" dirty="0" smtClean="0"/>
          </a:p>
          <a:p>
            <a:r>
              <a:rPr lang="en-US" baseline="0" dirty="0" smtClean="0"/>
              <a:t>The OSAT group and CILER provided satellite retrievals for the first research versions of the HAB Tracker.</a:t>
            </a:r>
          </a:p>
          <a:p>
            <a:r>
              <a:rPr lang="en-US" baseline="0" dirty="0" smtClean="0"/>
              <a:t>In 2015, HAB Tracker transitioned to use the </a:t>
            </a:r>
            <a:r>
              <a:rPr lang="en-US" baseline="0" dirty="0" err="1" smtClean="0"/>
              <a:t>cyanobacterial</a:t>
            </a:r>
            <a:r>
              <a:rPr lang="en-US" baseline="0" dirty="0" smtClean="0"/>
              <a:t> index retrieval from NCCOS for consistency with the HAB Bulletin.</a:t>
            </a:r>
          </a:p>
          <a:p>
            <a:r>
              <a:rPr lang="en-US" baseline="0" dirty="0" smtClean="0"/>
              <a:t>Forecast is based on </a:t>
            </a:r>
          </a:p>
          <a:p>
            <a:endParaRPr lang="en-US" baseline="0" dirty="0" smtClean="0"/>
          </a:p>
          <a:p>
            <a:pPr marL="342900" indent="-342900">
              <a:buFont typeface="+mj-lt"/>
              <a:buAutoNum type="arabicPeriod"/>
            </a:pPr>
            <a:r>
              <a:rPr lang="en-US" dirty="0" smtClean="0">
                <a:latin typeface="Arial"/>
              </a:rPr>
              <a:t>Forecast meteorology </a:t>
            </a:r>
          </a:p>
          <a:p>
            <a:pPr marL="342900" indent="-342900">
              <a:buFont typeface="+mj-lt"/>
              <a:buAutoNum type="arabicPeriod"/>
            </a:pPr>
            <a:r>
              <a:rPr lang="en-US" dirty="0" smtClean="0">
                <a:latin typeface="Arial"/>
              </a:rPr>
              <a:t>Currents from a hydrodynamic model </a:t>
            </a:r>
          </a:p>
          <a:p>
            <a:pPr marL="342900" indent="-342900">
              <a:buFont typeface="+mj-lt"/>
              <a:buAutoNum type="arabicPeriod"/>
            </a:pPr>
            <a:r>
              <a:rPr lang="en-US" dirty="0" err="1" smtClean="0">
                <a:latin typeface="Arial"/>
              </a:rPr>
              <a:t>Lagrangian</a:t>
            </a:r>
            <a:r>
              <a:rPr lang="en-US" dirty="0" smtClean="0">
                <a:latin typeface="Arial"/>
              </a:rPr>
              <a:t> particle tracking model</a:t>
            </a:r>
          </a:p>
          <a:p>
            <a:pPr marL="342900" indent="-342900">
              <a:buFont typeface="+mj-lt"/>
              <a:buAutoNum type="arabicPeriod"/>
            </a:pPr>
            <a:endParaRPr lang="en-US" dirty="0" smtClean="0">
              <a:latin typeface="Arial"/>
            </a:endParaRPr>
          </a:p>
          <a:p>
            <a:pPr marL="0" indent="0">
              <a:buFont typeface="+mj-lt"/>
              <a:buNone/>
            </a:pPr>
            <a:r>
              <a:rPr lang="en-US" baseline="0" dirty="0" smtClean="0"/>
              <a:t>In August 2014, the City of Toledo detected the </a:t>
            </a:r>
            <a:r>
              <a:rPr lang="en-US" baseline="0" dirty="0" err="1" smtClean="0"/>
              <a:t>cyanobacterial</a:t>
            </a:r>
            <a:r>
              <a:rPr lang="en-US" baseline="0" dirty="0" smtClean="0"/>
              <a:t> toxin </a:t>
            </a:r>
            <a:r>
              <a:rPr lang="en-US" baseline="0" dirty="0" err="1" smtClean="0"/>
              <a:t>microcystin</a:t>
            </a:r>
            <a:r>
              <a:rPr lang="en-US" baseline="0" dirty="0" smtClean="0"/>
              <a:t> in their treated water, and issued a “do not drink” order that affected a half million people for two days, and received international attention.</a:t>
            </a:r>
          </a:p>
          <a:p>
            <a:pPr marL="0" indent="0">
              <a:buFont typeface="+mj-lt"/>
              <a:buNone/>
            </a:pPr>
            <a:endParaRPr lang="en-US" baseline="0" dirty="0" smtClean="0"/>
          </a:p>
          <a:p>
            <a:pPr marL="0" indent="0">
              <a:buFont typeface="+mj-lt"/>
              <a:buNone/>
            </a:pPr>
            <a:r>
              <a:rPr lang="en-US" baseline="0" dirty="0" smtClean="0"/>
              <a:t>After the Toledo water crisis NOAA’s Lake Erie HAB information products, including the HAB Tracker </a:t>
            </a:r>
            <a:r>
              <a:rPr lang="en-US" baseline="0" dirty="0" err="1" smtClean="0"/>
              <a:t>nowcast</a:t>
            </a:r>
            <a:r>
              <a:rPr lang="en-US" baseline="0" dirty="0" smtClean="0"/>
              <a:t>/forecast, have received increased attention from regional stakeholders.</a:t>
            </a:r>
          </a:p>
        </p:txBody>
      </p:sp>
      <p:sp>
        <p:nvSpPr>
          <p:cNvPr id="4" name="Slide Number Placeholder 3"/>
          <p:cNvSpPr>
            <a:spLocks noGrp="1"/>
          </p:cNvSpPr>
          <p:nvPr>
            <p:ph type="sldNum" sz="quarter" idx="10"/>
          </p:nvPr>
        </p:nvSpPr>
        <p:spPr/>
        <p:txBody>
          <a:bodyPr/>
          <a:lstStyle/>
          <a:p>
            <a:fld id="{53898A3F-0685-4583-B1A9-B32BB6EA74F3}" type="slidenum">
              <a:rPr lang="en-US" smtClean="0"/>
              <a:t>20</a:t>
            </a:fld>
            <a:endParaRPr lang="en-US"/>
          </a:p>
        </p:txBody>
      </p:sp>
    </p:spTree>
    <p:extLst>
      <p:ext uri="{BB962C8B-B14F-4D97-AF65-F5344CB8AC3E}">
        <p14:creationId xmlns:p14="http://schemas.microsoft.com/office/powerpoint/2010/main" val="904780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developed</a:t>
            </a:r>
            <a:r>
              <a:rPr lang="en-US" baseline="0" dirty="0" smtClean="0"/>
              <a:t> an improved model for short term forecasts of Lake Erie HABs that includes vertical mixing of buoyant </a:t>
            </a:r>
            <a:r>
              <a:rPr lang="en-US" i="1" baseline="0" dirty="0" err="1" smtClean="0"/>
              <a:t>Microcystis</a:t>
            </a:r>
            <a:r>
              <a:rPr lang="en-US" baseline="0" dirty="0" smtClean="0"/>
              <a:t> colonies, using field and laboratory data from the </a:t>
            </a:r>
            <a:r>
              <a:rPr lang="en-US" baseline="0" dirty="0" err="1" smtClean="0"/>
              <a:t>EcoDyn</a:t>
            </a:r>
            <a:r>
              <a:rPr lang="en-US" baseline="0" dirty="0" smtClean="0"/>
              <a:t> group.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21</a:t>
            </a:fld>
            <a:endParaRPr lang="en-US"/>
          </a:p>
        </p:txBody>
      </p:sp>
    </p:spTree>
    <p:extLst>
      <p:ext uri="{BB962C8B-B14F-4D97-AF65-F5344CB8AC3E}">
        <p14:creationId xmlns:p14="http://schemas.microsoft.com/office/powerpoint/2010/main" val="904780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a:t>
            </a:r>
            <a:r>
              <a:rPr lang="en-US" baseline="0" dirty="0" err="1" smtClean="0"/>
              <a:t>hindcast</a:t>
            </a:r>
            <a:r>
              <a:rPr lang="en-US" baseline="0" dirty="0" smtClean="0"/>
              <a:t> simulations from 2011 with the 2D model that assumes HABs are always on the surface, </a:t>
            </a:r>
          </a:p>
          <a:p>
            <a:r>
              <a:rPr lang="en-US" baseline="0" dirty="0" smtClean="0"/>
              <a:t>As in the current version of the HAB Tracker forecast model.</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22</a:t>
            </a:fld>
            <a:endParaRPr lang="en-US"/>
          </a:p>
        </p:txBody>
      </p:sp>
    </p:spTree>
    <p:extLst>
      <p:ext uri="{BB962C8B-B14F-4D97-AF65-F5344CB8AC3E}">
        <p14:creationId xmlns:p14="http://schemas.microsoft.com/office/powerpoint/2010/main" val="904780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3D model includes estimated vertical distribution of buoyant HAB as a function of vertical mixing from the LEOFS model. </a:t>
            </a:r>
          </a:p>
          <a:p>
            <a:r>
              <a:rPr lang="en-US" baseline="0" dirty="0" smtClean="0"/>
              <a:t>Particles are assigned a floating velocity by sampling from a frequency distribution of floating velocity, </a:t>
            </a:r>
          </a:p>
          <a:p>
            <a:r>
              <a:rPr lang="en-US" baseline="0" dirty="0" smtClean="0"/>
              <a:t>which was developed from measured size distribution and buoyant velocities by the </a:t>
            </a:r>
            <a:r>
              <a:rPr lang="en-US" baseline="0" dirty="0" err="1" smtClean="0"/>
              <a:t>EcoDyn</a:t>
            </a:r>
            <a:r>
              <a:rPr lang="en-US" baseline="0" dirty="0" smtClean="0"/>
              <a:t> group.</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23</a:t>
            </a:fld>
            <a:endParaRPr lang="en-US"/>
          </a:p>
        </p:txBody>
      </p:sp>
    </p:spTree>
    <p:extLst>
      <p:ext uri="{BB962C8B-B14F-4D97-AF65-F5344CB8AC3E}">
        <p14:creationId xmlns:p14="http://schemas.microsoft.com/office/powerpoint/2010/main" val="904780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a:t>
            </a:r>
            <a:r>
              <a:rPr lang="en-US" baseline="0" dirty="0" err="1" smtClean="0"/>
              <a:t>hindcast</a:t>
            </a:r>
            <a:r>
              <a:rPr lang="en-US" baseline="0" dirty="0" smtClean="0"/>
              <a:t> simulation was initialized using the partial satellite image in the upper right. </a:t>
            </a:r>
          </a:p>
          <a:p>
            <a:endParaRPr lang="en-US" baseline="0" dirty="0" smtClean="0"/>
          </a:p>
          <a:p>
            <a:r>
              <a:rPr lang="en-US" baseline="0" dirty="0" smtClean="0"/>
              <a:t>To initialize the model in areas where satellite data were missing, the HAB distribution in the western basin was carried forward from a previous model run. </a:t>
            </a:r>
          </a:p>
          <a:p>
            <a:endParaRPr lang="en-US" baseline="0" dirty="0" smtClean="0"/>
          </a:p>
          <a:p>
            <a:r>
              <a:rPr lang="en-US" baseline="0" dirty="0" smtClean="0"/>
              <a:t>This method provides a complete </a:t>
            </a:r>
            <a:r>
              <a:rPr lang="en-US" baseline="0" dirty="0" err="1" smtClean="0"/>
              <a:t>nowcast</a:t>
            </a:r>
            <a:r>
              <a:rPr lang="en-US" baseline="0" dirty="0" smtClean="0"/>
              <a:t> estimate of the HAB distribution in the presence of missing satellite data.</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24</a:t>
            </a:fld>
            <a:endParaRPr lang="en-US"/>
          </a:p>
        </p:txBody>
      </p:sp>
    </p:spTree>
    <p:extLst>
      <p:ext uri="{BB962C8B-B14F-4D97-AF65-F5344CB8AC3E}">
        <p14:creationId xmlns:p14="http://schemas.microsoft.com/office/powerpoint/2010/main" val="904780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day 4, both models simulated a major advection event that carried HABs into the central basin,</a:t>
            </a:r>
            <a:r>
              <a:rPr lang="en-US" dirty="0" smtClean="0"/>
              <a:t> </a:t>
            </a:r>
            <a:r>
              <a:rPr lang="en-US" baseline="0" dirty="0" smtClean="0"/>
              <a:t>which was confirmed in the satellite image on Day 5. </a:t>
            </a:r>
          </a:p>
          <a:p>
            <a:endParaRPr lang="en-US" baseline="0" dirty="0" smtClean="0"/>
          </a:p>
          <a:p>
            <a:r>
              <a:rPr lang="en-US" baseline="0" dirty="0" smtClean="0"/>
              <a:t>The 3D model better simulated the spatial distribution of HAB in the western basin on day 5.  </a:t>
            </a:r>
          </a:p>
          <a:p>
            <a:endParaRPr lang="en-US" baseline="0" dirty="0" smtClean="0"/>
          </a:p>
          <a:p>
            <a:r>
              <a:rPr lang="en-US" baseline="0" dirty="0" smtClean="0"/>
              <a:t>We showed a statistically significant improvement in skill statistics for the 3D model, compared to the 2D model, </a:t>
            </a:r>
          </a:p>
          <a:p>
            <a:r>
              <a:rPr lang="en-US" baseline="0" dirty="0" smtClean="0"/>
              <a:t>in a series of 26 </a:t>
            </a:r>
            <a:r>
              <a:rPr lang="en-US" baseline="0" dirty="0" err="1" smtClean="0"/>
              <a:t>hindcast</a:t>
            </a:r>
            <a:r>
              <a:rPr lang="en-US" baseline="0" dirty="0" smtClean="0"/>
              <a:t> simulations from the record 2011 HAB season,</a:t>
            </a:r>
            <a:r>
              <a:rPr lang="en-US" dirty="0" smtClean="0"/>
              <a:t> </a:t>
            </a:r>
            <a:r>
              <a:rPr lang="en-US" baseline="0" dirty="0" smtClean="0"/>
              <a:t>which is documented in this manuscript that was submitted to the Journal of Geophysical Research.  </a:t>
            </a:r>
          </a:p>
          <a:p>
            <a:endParaRPr lang="en-US" baseline="0" dirty="0" smtClean="0"/>
          </a:p>
          <a:p>
            <a:r>
              <a:rPr lang="en-US" baseline="0" dirty="0" smtClean="0"/>
              <a:t>Some of these improvements were included in the 2015 real-time model that was available to the public through the GLERL website, and the full 3D model will be used in the 2016 season.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25</a:t>
            </a:fld>
            <a:endParaRPr lang="en-US"/>
          </a:p>
        </p:txBody>
      </p:sp>
    </p:spTree>
    <p:extLst>
      <p:ext uri="{BB962C8B-B14F-4D97-AF65-F5344CB8AC3E}">
        <p14:creationId xmlns:p14="http://schemas.microsoft.com/office/powerpoint/2010/main" val="904780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to future</a:t>
            </a:r>
            <a:r>
              <a:rPr lang="en-US" baseline="0" dirty="0" smtClean="0"/>
              <a:t> work, GLERL and CILER collaborated on a proposal to develop a hypoxia forecast model for Lake Erie public water systems.  </a:t>
            </a:r>
          </a:p>
        </p:txBody>
      </p:sp>
      <p:sp>
        <p:nvSpPr>
          <p:cNvPr id="4" name="Slide Number Placeholder 3"/>
          <p:cNvSpPr>
            <a:spLocks noGrp="1"/>
          </p:cNvSpPr>
          <p:nvPr>
            <p:ph type="sldNum" sz="quarter" idx="10"/>
          </p:nvPr>
        </p:nvSpPr>
        <p:spPr/>
        <p:txBody>
          <a:bodyPr/>
          <a:lstStyle/>
          <a:p>
            <a:fld id="{53898A3F-0685-4583-B1A9-B32BB6EA74F3}" type="slidenum">
              <a:rPr lang="en-US" smtClean="0"/>
              <a:t>26</a:t>
            </a:fld>
            <a:endParaRPr lang="en-US"/>
          </a:p>
        </p:txBody>
      </p:sp>
    </p:spTree>
    <p:extLst>
      <p:ext uri="{BB962C8B-B14F-4D97-AF65-F5344CB8AC3E}">
        <p14:creationId xmlns:p14="http://schemas.microsoft.com/office/powerpoint/2010/main" val="1818046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2015, we included these animations of forecast Lake Erie bottom water temperature from the LEOFS model on GLERL’s Hypoxia Warning System website.  This series of graphics illustrates dynamic movement of the </a:t>
            </a:r>
            <a:r>
              <a:rPr lang="en-US" baseline="0" dirty="0" err="1" smtClean="0"/>
              <a:t>hypolimnion</a:t>
            </a:r>
            <a:r>
              <a:rPr lang="en-US" baseline="0" dirty="0" smtClean="0"/>
              <a:t> that causes variable source water quality at public water system intakes along the Erie shoreline,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27</a:t>
            </a:fld>
            <a:endParaRPr lang="en-US"/>
          </a:p>
        </p:txBody>
      </p:sp>
    </p:spTree>
    <p:extLst>
      <p:ext uri="{BB962C8B-B14F-4D97-AF65-F5344CB8AC3E}">
        <p14:creationId xmlns:p14="http://schemas.microsoft.com/office/powerpoint/2010/main" val="1818046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indicated by this time series of bottom water dissolved oxygen from the early-warning buoy installed offshore of Cleveland by the OSAT branch.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28</a:t>
            </a:fld>
            <a:endParaRPr lang="en-US"/>
          </a:p>
        </p:txBody>
      </p:sp>
    </p:spTree>
    <p:extLst>
      <p:ext uri="{BB962C8B-B14F-4D97-AF65-F5344CB8AC3E}">
        <p14:creationId xmlns:p14="http://schemas.microsoft.com/office/powerpoint/2010/main" val="1818046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September 12, there was cold, hypoxic, </a:t>
            </a:r>
            <a:r>
              <a:rPr lang="en-US" baseline="0" dirty="0" err="1" smtClean="0"/>
              <a:t>hypolimnetic</a:t>
            </a:r>
            <a:r>
              <a:rPr lang="en-US" baseline="0" dirty="0" smtClean="0"/>
              <a:t> water at the buoy location.</a:t>
            </a:r>
          </a:p>
          <a:p>
            <a:endParaRPr lang="en-US" baseline="0" dirty="0" smtClean="0"/>
          </a:p>
          <a:p>
            <a:r>
              <a:rPr lang="en-US" baseline="0" dirty="0" smtClean="0"/>
              <a:t> The cold bottom water is indicated in blue in the temperature color bar scale on these maps.</a:t>
            </a:r>
          </a:p>
          <a:p>
            <a:endParaRPr lang="en-US" baseline="0" dirty="0" smtClean="0"/>
          </a:p>
          <a:p>
            <a:r>
              <a:rPr lang="en-US" baseline="0" dirty="0" smtClean="0"/>
              <a:t>When hypoxia occurs, it is associated with the cold water of the </a:t>
            </a:r>
            <a:r>
              <a:rPr lang="en-US" baseline="0" dirty="0" err="1" smtClean="0"/>
              <a:t>hypolimnion</a:t>
            </a:r>
            <a:r>
              <a:rPr lang="en-US" baseline="0" dirty="0" smtClean="0"/>
              <a:t>.</a:t>
            </a:r>
          </a:p>
          <a:p>
            <a:endParaRPr lang="en-US" baseline="0" dirty="0" smtClean="0"/>
          </a:p>
          <a:p>
            <a:r>
              <a:rPr lang="en-US" baseline="0" dirty="0" smtClean="0"/>
              <a:t>These maps show temperature, not hypoxia, but short-term dynamics of hypoxia are often driven by movement of the cold water of the </a:t>
            </a:r>
            <a:r>
              <a:rPr lang="en-US" baseline="0" dirty="0" err="1" smtClean="0"/>
              <a:t>hypolimnion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29</a:t>
            </a:fld>
            <a:endParaRPr lang="en-US"/>
          </a:p>
        </p:txBody>
      </p:sp>
    </p:spTree>
    <p:extLst>
      <p:ext uri="{BB962C8B-B14F-4D97-AF65-F5344CB8AC3E}">
        <p14:creationId xmlns:p14="http://schemas.microsoft.com/office/powerpoint/2010/main" val="181804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presentation, I will give some examples of recent work that addresses research questions tied to NOAA’s strategic plan.</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3</a:t>
            </a:fld>
            <a:endParaRPr lang="en-US"/>
          </a:p>
        </p:txBody>
      </p:sp>
    </p:spTree>
    <p:extLst>
      <p:ext uri="{BB962C8B-B14F-4D97-AF65-F5344CB8AC3E}">
        <p14:creationId xmlns:p14="http://schemas.microsoft.com/office/powerpoint/2010/main" val="2759569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wind event on September 13 caused </a:t>
            </a:r>
            <a:r>
              <a:rPr lang="en-US" baseline="0" dirty="0" err="1" smtClean="0"/>
              <a:t>downwelling</a:t>
            </a:r>
            <a:r>
              <a:rPr lang="en-US" baseline="0" dirty="0" smtClean="0"/>
              <a:t> of warm, oxygenated </a:t>
            </a:r>
            <a:r>
              <a:rPr lang="en-US" baseline="0" dirty="0" err="1" smtClean="0"/>
              <a:t>epilimnetic</a:t>
            </a:r>
            <a:r>
              <a:rPr lang="en-US" baseline="0" dirty="0" smtClean="0"/>
              <a:t> water to the bottom.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30</a:t>
            </a:fld>
            <a:endParaRPr lang="en-US"/>
          </a:p>
        </p:txBody>
      </p:sp>
    </p:spTree>
    <p:extLst>
      <p:ext uri="{BB962C8B-B14F-4D97-AF65-F5344CB8AC3E}">
        <p14:creationId xmlns:p14="http://schemas.microsoft.com/office/powerpoint/2010/main" val="1818046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baseline="0" dirty="0" err="1" smtClean="0"/>
              <a:t>hypolimnion</a:t>
            </a:r>
            <a:r>
              <a:rPr lang="en-US" baseline="0" dirty="0" smtClean="0"/>
              <a:t> later oscillated back and caused a return of hypoxia at the buoy location</a:t>
            </a:r>
            <a:r>
              <a:rPr lang="en-US" baseline="0" smtClean="0"/>
              <a:t>. </a:t>
            </a:r>
          </a:p>
          <a:p>
            <a:endParaRPr lang="en-US" baseline="0" dirty="0" smtClean="0"/>
          </a:p>
          <a:p>
            <a:r>
              <a:rPr lang="en-US" baseline="0" dirty="0" smtClean="0"/>
              <a:t>A hypoxia forecast model would provide advance warning to public water systems of lake dynamics that are likely to bring changing source water quality to their intakes.</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31</a:t>
            </a:fld>
            <a:endParaRPr lang="en-US"/>
          </a:p>
        </p:txBody>
      </p:sp>
    </p:spTree>
    <p:extLst>
      <p:ext uri="{BB962C8B-B14F-4D97-AF65-F5344CB8AC3E}">
        <p14:creationId xmlns:p14="http://schemas.microsoft.com/office/powerpoint/2010/main" val="1818046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wrap up by mentioning some</a:t>
            </a:r>
            <a:r>
              <a:rPr lang="en-US" baseline="0" dirty="0" smtClean="0"/>
              <a:t> milestones in GLERL’s draft strategic plan related to biophysical modeling.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32</a:t>
            </a:fld>
            <a:endParaRPr lang="en-US"/>
          </a:p>
        </p:txBody>
      </p:sp>
    </p:spTree>
    <p:extLst>
      <p:ext uri="{BB962C8B-B14F-4D97-AF65-F5344CB8AC3E}">
        <p14:creationId xmlns:p14="http://schemas.microsoft.com/office/powerpoint/2010/main" val="1080054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33</a:t>
            </a:fld>
            <a:endParaRPr lang="en-US"/>
          </a:p>
        </p:txBody>
      </p:sp>
    </p:spTree>
    <p:extLst>
      <p:ext uri="{BB962C8B-B14F-4D97-AF65-F5344CB8AC3E}">
        <p14:creationId xmlns:p14="http://schemas.microsoft.com/office/powerpoint/2010/main" val="63085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start with some examples addressing the first two questions</a:t>
            </a:r>
            <a:r>
              <a:rPr lang="en-US" baseline="0" dirty="0" smtClean="0"/>
              <a:t> related to impacts of invasive </a:t>
            </a:r>
            <a:r>
              <a:rPr lang="en-US" baseline="0" dirty="0" err="1" smtClean="0"/>
              <a:t>quagga</a:t>
            </a:r>
            <a:r>
              <a:rPr lang="en-US" baseline="0" dirty="0" smtClean="0"/>
              <a:t> mussels on the productivity of Lake Michigan.</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4</a:t>
            </a:fld>
            <a:endParaRPr lang="en-US"/>
          </a:p>
        </p:txBody>
      </p:sp>
    </p:spTree>
    <p:extLst>
      <p:ext uri="{BB962C8B-B14F-4D97-AF65-F5344CB8AC3E}">
        <p14:creationId xmlns:p14="http://schemas.microsoft.com/office/powerpoint/2010/main" val="104732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 densities of </a:t>
            </a:r>
            <a:r>
              <a:rPr lang="en-US" baseline="0" dirty="0" err="1" smtClean="0"/>
              <a:t>quagga</a:t>
            </a:r>
            <a:r>
              <a:rPr lang="en-US" baseline="0" dirty="0" smtClean="0"/>
              <a:t> mussels became established in Lake Michigan between 2000 and 2005, as documented by GLERL’s long-term benthic monitoring program. </a:t>
            </a:r>
          </a:p>
          <a:p>
            <a:r>
              <a:rPr lang="en-US" baseline="0" dirty="0" smtClean="0"/>
              <a:t>In order to develop a spatial data set of </a:t>
            </a:r>
            <a:r>
              <a:rPr lang="en-US" baseline="0" dirty="0" err="1" smtClean="0"/>
              <a:t>quagga</a:t>
            </a:r>
            <a:r>
              <a:rPr lang="en-US" baseline="0" dirty="0" smtClean="0"/>
              <a:t> mussel biomass for use in various modeling applications, we applied a </a:t>
            </a:r>
            <a:r>
              <a:rPr lang="en-US" baseline="0" dirty="0" err="1" smtClean="0"/>
              <a:t>geostatistical</a:t>
            </a:r>
            <a:r>
              <a:rPr lang="en-US" baseline="0" dirty="0" smtClean="0"/>
              <a:t> model to the benthic survey data to estimate biomass at locations where it was not measured. </a:t>
            </a:r>
          </a:p>
          <a:p>
            <a:r>
              <a:rPr lang="en-US" baseline="0" dirty="0" smtClean="0"/>
              <a:t>We produced a spatial data set that we made available to the public in the supplement to this paper in Freshwater Biology.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M.D. Rowe, D.R. </a:t>
            </a:r>
            <a:r>
              <a:rPr lang="en-US" dirty="0" err="1" smtClean="0"/>
              <a:t>Obenour</a:t>
            </a:r>
            <a:r>
              <a:rPr lang="en-US" dirty="0" smtClean="0"/>
              <a:t>, T.F. </a:t>
            </a:r>
            <a:r>
              <a:rPr lang="en-US" dirty="0" err="1" smtClean="0"/>
              <a:t>Nalepa</a:t>
            </a:r>
            <a:r>
              <a:rPr lang="en-US" dirty="0" smtClean="0"/>
              <a:t>, H.A. </a:t>
            </a:r>
            <a:r>
              <a:rPr lang="en-US" dirty="0" err="1" smtClean="0"/>
              <a:t>Vanderploeg</a:t>
            </a:r>
            <a:r>
              <a:rPr lang="en-US" dirty="0" smtClean="0"/>
              <a:t>, F. </a:t>
            </a:r>
            <a:r>
              <a:rPr lang="en-US" dirty="0" err="1" smtClean="0"/>
              <a:t>Yousef</a:t>
            </a:r>
            <a:r>
              <a:rPr lang="en-US" dirty="0" smtClean="0"/>
              <a:t>, W.C. </a:t>
            </a:r>
            <a:r>
              <a:rPr lang="en-US" dirty="0" err="1" smtClean="0"/>
              <a:t>Kerfoot</a:t>
            </a:r>
            <a:r>
              <a:rPr lang="en-US" dirty="0" smtClean="0"/>
              <a:t>. 2015. </a:t>
            </a:r>
            <a:r>
              <a:rPr lang="en-US" u="sng" dirty="0" smtClean="0"/>
              <a:t>Freshwater Biology</a:t>
            </a:r>
            <a:r>
              <a:rPr lang="en-US" dirty="0" smtClean="0"/>
              <a:t>, 60(11): 2270-85</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5</a:t>
            </a:fld>
            <a:endParaRPr lang="en-US"/>
          </a:p>
        </p:txBody>
      </p:sp>
    </p:spTree>
    <p:extLst>
      <p:ext uri="{BB962C8B-B14F-4D97-AF65-F5344CB8AC3E}">
        <p14:creationId xmlns:p14="http://schemas.microsoft.com/office/powerpoint/2010/main" val="343103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same paper, we showed for the first time a spatial association between mussel filter-feeding intensity and reduction in chlorophyll concentration observed in satellite imagery.</a:t>
            </a:r>
            <a:r>
              <a:rPr lang="en-US" baseline="0" dirty="0" smtClean="0"/>
              <a:t>  </a:t>
            </a:r>
          </a:p>
          <a:p>
            <a:r>
              <a:rPr lang="en-US" baseline="0" dirty="0" smtClean="0"/>
              <a:t>In the upper set of maps, we combined the biomass spatial distribution with mussel clearance rate measured by the Ecosystem Dynamics group and bathymetry to estimate the fraction of the water column cleared per day by filter feeding, under vertically-mixed conditions as occurs during the spring bloom in April. </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6</a:t>
            </a:fld>
            <a:endParaRPr lang="en-US"/>
          </a:p>
        </p:txBody>
      </p:sp>
    </p:spTree>
    <p:extLst>
      <p:ext uri="{BB962C8B-B14F-4D97-AF65-F5344CB8AC3E}">
        <p14:creationId xmlns:p14="http://schemas.microsoft.com/office/powerpoint/2010/main" val="169472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showed a statistically significant spatial association between filter feeding intensity and reduction in chlorophyll from pre to post invasion.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M.D. Rowe, D.R. </a:t>
            </a:r>
            <a:r>
              <a:rPr lang="en-US" dirty="0" err="1" smtClean="0"/>
              <a:t>Obenour</a:t>
            </a:r>
            <a:r>
              <a:rPr lang="en-US" dirty="0" smtClean="0"/>
              <a:t>, T.F. </a:t>
            </a:r>
            <a:r>
              <a:rPr lang="en-US" dirty="0" err="1" smtClean="0"/>
              <a:t>Nalepa</a:t>
            </a:r>
            <a:r>
              <a:rPr lang="en-US" dirty="0" smtClean="0"/>
              <a:t>, H.A. </a:t>
            </a:r>
            <a:r>
              <a:rPr lang="en-US" dirty="0" err="1" smtClean="0"/>
              <a:t>Vanderploeg</a:t>
            </a:r>
            <a:r>
              <a:rPr lang="en-US" dirty="0" smtClean="0"/>
              <a:t>, F. </a:t>
            </a:r>
            <a:r>
              <a:rPr lang="en-US" dirty="0" err="1" smtClean="0"/>
              <a:t>Yousef</a:t>
            </a:r>
            <a:r>
              <a:rPr lang="en-US" dirty="0" smtClean="0"/>
              <a:t>, W.C. </a:t>
            </a:r>
            <a:r>
              <a:rPr lang="en-US" dirty="0" err="1" smtClean="0"/>
              <a:t>Kerfoot</a:t>
            </a:r>
            <a:r>
              <a:rPr lang="en-US" dirty="0" smtClean="0"/>
              <a:t>. 2015. </a:t>
            </a:r>
            <a:r>
              <a:rPr lang="en-US" u="sng" dirty="0" smtClean="0"/>
              <a:t>Freshwater Biology</a:t>
            </a:r>
            <a:r>
              <a:rPr lang="en-US" dirty="0" smtClean="0"/>
              <a:t>, 60(11): 2270-85</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7</a:t>
            </a:fld>
            <a:endParaRPr lang="en-US"/>
          </a:p>
        </p:txBody>
      </p:sp>
    </p:spTree>
    <p:extLst>
      <p:ext uri="{BB962C8B-B14F-4D97-AF65-F5344CB8AC3E}">
        <p14:creationId xmlns:p14="http://schemas.microsoft.com/office/powerpoint/2010/main" val="1694725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Great Lakes Coastal Forecasting System models are being replaced with FVCOM models. </a:t>
            </a:r>
          </a:p>
          <a:p>
            <a:r>
              <a:rPr lang="en-US" dirty="0" smtClean="0"/>
              <a:t>Eric Anderson will present more on this</a:t>
            </a:r>
            <a:r>
              <a:rPr lang="en-US" baseline="0" dirty="0" smtClean="0"/>
              <a:t> tomorrow</a:t>
            </a:r>
            <a:r>
              <a:rPr lang="en-US" dirty="0" smtClean="0"/>
              <a:t>.  </a:t>
            </a:r>
          </a:p>
          <a:p>
            <a:endParaRPr lang="en-US" dirty="0" smtClean="0"/>
          </a:p>
          <a:p>
            <a:r>
              <a:rPr lang="en-US" baseline="0" dirty="0" err="1" smtClean="0"/>
              <a:t>Nearshore</a:t>
            </a:r>
            <a:r>
              <a:rPr lang="en-US" baseline="0" dirty="0" smtClean="0"/>
              <a:t> water quality is currently of great interest because of invasive </a:t>
            </a:r>
            <a:r>
              <a:rPr lang="en-US" baseline="0" dirty="0" err="1" smtClean="0"/>
              <a:t>dreissenid</a:t>
            </a:r>
            <a:r>
              <a:rPr lang="en-US" baseline="0" dirty="0" smtClean="0"/>
              <a:t> mussels, and the revised Great Lakes Water Quality Protocol of 2012 has new language requiring US EPA and Environment Canada to consider </a:t>
            </a:r>
            <a:r>
              <a:rPr lang="en-US" baseline="0" dirty="0" err="1" smtClean="0"/>
              <a:t>nearshore</a:t>
            </a:r>
            <a:r>
              <a:rPr lang="en-US" baseline="0" dirty="0" smtClean="0"/>
              <a:t> water quality for the first time. </a:t>
            </a:r>
          </a:p>
          <a:p>
            <a:endParaRPr lang="en-US" baseline="0" dirty="0" smtClean="0"/>
          </a:p>
          <a:p>
            <a:r>
              <a:rPr lang="en-US" baseline="0" dirty="0" smtClean="0"/>
              <a:t>The unstructured grid FVCOM model conforms to complex shoreline morphologies and allows for increased resolution </a:t>
            </a:r>
            <a:r>
              <a:rPr lang="en-US" baseline="0" dirty="0" err="1" smtClean="0"/>
              <a:t>nearshore</a:t>
            </a:r>
            <a:r>
              <a:rPr lang="en-US" baseline="0" dirty="0" smtClean="0"/>
              <a:t>, resulting in new opportunities for </a:t>
            </a:r>
            <a:r>
              <a:rPr lang="en-US" baseline="0" dirty="0" err="1" smtClean="0"/>
              <a:t>nearshore</a:t>
            </a:r>
            <a:r>
              <a:rPr lang="en-US" baseline="0" dirty="0" smtClean="0"/>
              <a:t> biophysical modeling that did not exist with the previous generation of models with a 2km structured grid.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examples I am showing here, grid resolution on the shoreline</a:t>
            </a:r>
            <a:r>
              <a:rPr lang="en-US" baseline="0" dirty="0" smtClean="0"/>
              <a:t> was ~600 m, but the Michigan-Huron model for the updated forecasting system will have a </a:t>
            </a:r>
            <a:r>
              <a:rPr lang="en-US" baseline="0" dirty="0" err="1" smtClean="0"/>
              <a:t>nearshore</a:t>
            </a:r>
            <a:r>
              <a:rPr lang="en-US" baseline="0" dirty="0" smtClean="0"/>
              <a:t> resolution of 200 m. </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8</a:t>
            </a:fld>
            <a:endParaRPr lang="en-US"/>
          </a:p>
        </p:txBody>
      </p:sp>
    </p:spTree>
    <p:extLst>
      <p:ext uri="{BB962C8B-B14F-4D97-AF65-F5344CB8AC3E}">
        <p14:creationId xmlns:p14="http://schemas.microsoft.com/office/powerpoint/2010/main" val="3692943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conducted a skill assessment of a Lake Michigan FVCOM unstructured</a:t>
            </a:r>
            <a:r>
              <a:rPr lang="en-US" baseline="0" dirty="0" smtClean="0"/>
              <a:t> grid hydrodynamic model, </a:t>
            </a:r>
          </a:p>
          <a:p>
            <a:r>
              <a:rPr lang="en-US" baseline="0" dirty="0" smtClean="0"/>
              <a:t>paying particular attention to the ecologically significant winter to summer transition period, </a:t>
            </a:r>
          </a:p>
          <a:p>
            <a:r>
              <a:rPr lang="en-US" baseline="0" dirty="0" smtClean="0"/>
              <a:t>and including </a:t>
            </a:r>
            <a:r>
              <a:rPr lang="en-US" baseline="0" dirty="0" err="1" smtClean="0"/>
              <a:t>nearshore</a:t>
            </a:r>
            <a:r>
              <a:rPr lang="en-US" baseline="0" dirty="0" smtClean="0"/>
              <a:t> and offshore observations. </a:t>
            </a:r>
          </a:p>
          <a:p>
            <a:endParaRPr lang="en-US" baseline="0" dirty="0" smtClean="0"/>
          </a:p>
          <a:p>
            <a:r>
              <a:rPr lang="en-US" baseline="0" dirty="0" smtClean="0"/>
              <a:t>We found that interpolated meteorological forcing resulted in greater skill than NARR forcing for currents, temperature, </a:t>
            </a:r>
          </a:p>
          <a:p>
            <a:r>
              <a:rPr lang="en-US" baseline="0" dirty="0" smtClean="0"/>
              <a:t>and the spatial extent and during of summer and winter stratification, which have a strong influence on phytoplankton model simulations.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M.D. Rowe, E.J. Anderson, J. Wang, H.A. </a:t>
            </a:r>
            <a:r>
              <a:rPr lang="en-US" dirty="0" err="1" smtClean="0"/>
              <a:t>Vanderploeg</a:t>
            </a:r>
            <a:r>
              <a:rPr lang="en-US" dirty="0" smtClean="0"/>
              <a:t>. 2015. </a:t>
            </a:r>
            <a:r>
              <a:rPr lang="en-US" u="sng" dirty="0" smtClean="0"/>
              <a:t>J. Great Lakes Research</a:t>
            </a:r>
            <a:r>
              <a:rPr lang="en-US" dirty="0" smtClean="0"/>
              <a:t>, 41(S3):49-65 </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9</a:t>
            </a:fld>
            <a:endParaRPr lang="en-US"/>
          </a:p>
        </p:txBody>
      </p:sp>
    </p:spTree>
    <p:extLst>
      <p:ext uri="{BB962C8B-B14F-4D97-AF65-F5344CB8AC3E}">
        <p14:creationId xmlns:p14="http://schemas.microsoft.com/office/powerpoint/2010/main" val="3692943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72469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1446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3680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58634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58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99A0-FA52-4883-93AD-B75C459FDEF3}"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392953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99A0-FA52-4883-93AD-B75C459FDEF3}" type="datetimeFigureOut">
              <a:rPr lang="en-US" smtClean="0"/>
              <a:t>3/12/2016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44008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99A0-FA52-4883-93AD-B75C459FDEF3}" type="datetimeFigureOut">
              <a:rPr lang="en-US" smtClean="0"/>
              <a:t>3/12/2016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95444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99A0-FA52-4883-93AD-B75C459FDEF3}" type="datetimeFigureOut">
              <a:rPr lang="en-US" smtClean="0"/>
              <a:t>3/12/2016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013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63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05847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99A0-FA52-4883-93AD-B75C459FDEF3}" type="datetimeFigureOut">
              <a:rPr lang="en-US" smtClean="0"/>
              <a:t>3/12/2016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25505-F4B5-423E-98FF-22ADE53B6DBE}" type="slidenum">
              <a:rPr lang="en-US" smtClean="0"/>
              <a:t>‹#›</a:t>
            </a:fld>
            <a:endParaRPr lang="en-US"/>
          </a:p>
        </p:txBody>
      </p:sp>
    </p:spTree>
    <p:extLst>
      <p:ext uri="{BB962C8B-B14F-4D97-AF65-F5344CB8AC3E}">
        <p14:creationId xmlns:p14="http://schemas.microsoft.com/office/powerpoint/2010/main" val="216163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4.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7.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4.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8.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4.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tiff"/><Relationship Id="rId5" Type="http://schemas.openxmlformats.org/officeDocument/2006/relationships/image" Target="../media/image25.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4.wdp"/><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1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1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 Id="rId9" Type="http://schemas.microsoft.com/office/2007/relationships/hdphoto" Target="../media/hdphoto2.wdp"/></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 Id="rId9" Type="http://schemas.microsoft.com/office/2007/relationships/hdphoto" Target="../media/hdphoto4.wdp"/></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 Id="rId9" Type="http://schemas.microsoft.com/office/2007/relationships/hdphoto" Target="../media/hdphoto4.wdp"/></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 Id="rId9" Type="http://schemas.microsoft.com/office/2007/relationships/hdphoto" Target="../media/hdphoto4.wdp"/></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 Id="rId9" Type="http://schemas.microsoft.com/office/2007/relationships/hdphoto" Target="../media/hdphoto2.wdp"/></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 Id="rId9" Type="http://schemas.microsoft.com/office/2007/relationships/hdphoto" Target="../media/hdphoto4.wdp"/></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12.pn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5.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0"/>
            <a:ext cx="9144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3600" y="154344"/>
            <a:ext cx="623400" cy="638264"/>
          </a:xfrm>
          <a:prstGeom prst="rect">
            <a:avLst/>
          </a:prstGeom>
        </p:spPr>
      </p:pic>
      <p:sp>
        <p:nvSpPr>
          <p:cNvPr id="13" name="Rectangle 1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1/15</a:t>
            </a:r>
            <a:endParaRPr lang="en-US" sz="1000"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1981199" y="3200400"/>
            <a:ext cx="5257801" cy="2895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81199" y="4191000"/>
            <a:ext cx="5257801" cy="646331"/>
          </a:xfrm>
          <a:prstGeom prst="rect">
            <a:avLst/>
          </a:prstGeom>
          <a:noFill/>
        </p:spPr>
        <p:txBody>
          <a:bodyPr wrap="square" rtlCol="0">
            <a:spAutoFit/>
          </a:bodyPr>
          <a:lstStyle/>
          <a:p>
            <a:pPr algn="ctr"/>
            <a:r>
              <a:rPr lang="en-US" sz="3600" dirty="0" smtClean="0">
                <a:solidFill>
                  <a:schemeClr val="accent6"/>
                </a:solidFill>
                <a:latin typeface="Arial" panose="020B0604020202020204" pitchFamily="34" charset="0"/>
                <a:cs typeface="Arial" panose="020B0604020202020204" pitchFamily="34" charset="0"/>
              </a:rPr>
              <a:t>Place Photo Here</a:t>
            </a:r>
          </a:p>
        </p:txBody>
      </p:sp>
      <p:pic>
        <p:nvPicPr>
          <p:cNvPr id="11" name="Picture 10" descr="IMG_9208.JPG"/>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0" y="2479615"/>
            <a:ext cx="9153694" cy="4102451"/>
          </a:xfrm>
          <a:prstGeom prst="rect">
            <a:avLst/>
          </a:prstGeom>
        </p:spPr>
      </p:pic>
      <p:grpSp>
        <p:nvGrpSpPr>
          <p:cNvPr id="4" name="Group 3"/>
          <p:cNvGrpSpPr/>
          <p:nvPr/>
        </p:nvGrpSpPr>
        <p:grpSpPr>
          <a:xfrm>
            <a:off x="890271" y="2590800"/>
            <a:ext cx="7373152" cy="1828800"/>
            <a:chOff x="1143000" y="2590800"/>
            <a:chExt cx="7373152" cy="1828800"/>
          </a:xfrm>
        </p:grpSpPr>
        <p:pic>
          <p:nvPicPr>
            <p:cNvPr id="12" name="Picture 5" descr="Quagga siphon II"/>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43000" y="2590800"/>
              <a:ext cx="2672156" cy="1828800"/>
            </a:xfrm>
            <a:prstGeom prst="rect">
              <a:avLst/>
            </a:prstGeom>
            <a:noFill/>
            <a:ln w="12700">
              <a:noFill/>
              <a:miter lim="800000"/>
              <a:headEnd/>
              <a:tailEnd/>
            </a:ln>
          </p:spPr>
        </p:pic>
        <p:pic>
          <p:nvPicPr>
            <p:cNvPr id="3" name="Picture 2" descr="Screen Shot 2016-02-01 at 10.34.26 A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63989" y="2590800"/>
              <a:ext cx="1021178" cy="1828800"/>
            </a:xfrm>
            <a:prstGeom prst="rect">
              <a:avLst/>
            </a:prstGeom>
          </p:spPr>
        </p:pic>
        <p:pic>
          <p:nvPicPr>
            <p:cNvPr id="17" name="Picture 16" descr="8548776099_efcbb57f71_z.jp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5400000">
              <a:off x="6010676" y="1914124"/>
              <a:ext cx="1828800" cy="3182152"/>
            </a:xfrm>
            <a:prstGeom prst="rect">
              <a:avLst/>
            </a:prstGeom>
          </p:spPr>
        </p:pic>
      </p:grpSp>
      <p:grpSp>
        <p:nvGrpSpPr>
          <p:cNvPr id="5" name="Group 4"/>
          <p:cNvGrpSpPr/>
          <p:nvPr/>
        </p:nvGrpSpPr>
        <p:grpSpPr>
          <a:xfrm>
            <a:off x="457459" y="4592928"/>
            <a:ext cx="8238776" cy="1863144"/>
            <a:chOff x="381000" y="4592928"/>
            <a:chExt cx="8238776" cy="1863144"/>
          </a:xfrm>
        </p:grpSpPr>
        <p:pic>
          <p:nvPicPr>
            <p:cNvPr id="14" name="Picture 13" descr="8741974122_4dbb4c374a_o.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139466" y="4610100"/>
              <a:ext cx="2712668" cy="1828800"/>
            </a:xfrm>
            <a:prstGeom prst="rect">
              <a:avLst/>
            </a:prstGeom>
          </p:spPr>
        </p:pic>
        <p:pic>
          <p:nvPicPr>
            <p:cNvPr id="16" name="Picture 15" descr="cast146.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1000" y="4592928"/>
              <a:ext cx="2362200" cy="1863144"/>
            </a:xfrm>
            <a:prstGeom prst="rect">
              <a:avLst/>
            </a:prstGeom>
          </p:spPr>
        </p:pic>
        <p:pic>
          <p:nvPicPr>
            <p:cNvPr id="18" name="Picture 17" descr="Screen Shot 2015-09-14 at 1.59.19 PM.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48400" y="4610100"/>
              <a:ext cx="2371376" cy="1828800"/>
            </a:xfrm>
            <a:prstGeom prst="rect">
              <a:avLst/>
            </a:prstGeom>
          </p:spPr>
        </p:pic>
      </p:grpSp>
      <p:pic>
        <p:nvPicPr>
          <p:cNvPr id="20" name="Picture 19"/>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40000"/>
                    </a14:imgEffect>
                  </a14:imgLayer>
                </a14:imgProps>
              </a:ext>
              <a:ext uri="{28A0092B-C50C-407E-A947-70E740481C1C}">
                <a14:useLocalDpi xmlns:a14="http://schemas.microsoft.com/office/drawing/2010/main"/>
              </a:ext>
            </a:extLst>
          </a:blip>
          <a:stretch>
            <a:fillRect/>
          </a:stretch>
        </p:blipFill>
        <p:spPr>
          <a:xfrm>
            <a:off x="228600" y="148062"/>
            <a:ext cx="1524000" cy="613938"/>
          </a:xfrm>
          <a:prstGeom prst="rect">
            <a:avLst/>
          </a:prstGeom>
        </p:spPr>
      </p:pic>
      <p:sp>
        <p:nvSpPr>
          <p:cNvPr id="19" name="TextBox 18"/>
          <p:cNvSpPr txBox="1"/>
          <p:nvPr/>
        </p:nvSpPr>
        <p:spPr>
          <a:xfrm>
            <a:off x="1905000" y="1295400"/>
            <a:ext cx="6629400" cy="1138773"/>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Bio</a:t>
            </a:r>
            <a:r>
              <a:rPr lang="en-US" sz="2800" dirty="0">
                <a:solidFill>
                  <a:srgbClr val="002060"/>
                </a:solidFill>
                <a:latin typeface="Arial" panose="020B0604020202020204" pitchFamily="34" charset="0"/>
                <a:cs typeface="Arial" panose="020B0604020202020204" pitchFamily="34" charset="0"/>
              </a:rPr>
              <a:t>p</a:t>
            </a:r>
            <a:r>
              <a:rPr lang="en-US" sz="2800" dirty="0" smtClean="0">
                <a:solidFill>
                  <a:srgbClr val="002060"/>
                </a:solidFill>
                <a:latin typeface="Arial" panose="020B0604020202020204" pitchFamily="34" charset="0"/>
                <a:cs typeface="Arial" panose="020B0604020202020204" pitchFamily="34" charset="0"/>
              </a:rPr>
              <a:t>hysical Modeling</a:t>
            </a:r>
            <a:endParaRPr lang="en-US" sz="1200" dirty="0" smtClean="0">
              <a:solidFill>
                <a:srgbClr val="002060"/>
              </a:solidFill>
              <a:latin typeface="Arial" panose="020B0604020202020204" pitchFamily="34" charset="0"/>
              <a:cs typeface="Arial" panose="020B0604020202020204" pitchFamily="34" charset="0"/>
            </a:endParaRPr>
          </a:p>
          <a:p>
            <a:pPr lvl="0"/>
            <a:r>
              <a:rPr lang="en-US" sz="1600" dirty="0" smtClean="0">
                <a:solidFill>
                  <a:srgbClr val="002060"/>
                </a:solidFill>
                <a:latin typeface="Arial" panose="020B0604020202020204" pitchFamily="34" charset="0"/>
                <a:cs typeface="Arial" panose="020B0604020202020204" pitchFamily="34" charset="0"/>
              </a:rPr>
              <a:t>Mark Rowe</a:t>
            </a:r>
            <a:endParaRPr lang="en-US" sz="1600" dirty="0">
              <a:solidFill>
                <a:srgbClr val="002060"/>
              </a:solidFill>
              <a:latin typeface="Arial" panose="020B0604020202020204" pitchFamily="34" charset="0"/>
              <a:cs typeface="Arial" panose="020B0604020202020204" pitchFamily="34" charset="0"/>
            </a:endParaRPr>
          </a:p>
          <a:p>
            <a:pPr lvl="0"/>
            <a:r>
              <a:rPr lang="en-US" sz="1200" dirty="0" smtClean="0">
                <a:solidFill>
                  <a:srgbClr val="002060"/>
                </a:solidFill>
                <a:latin typeface="Arial" panose="020B0604020202020204" pitchFamily="34" charset="0"/>
                <a:cs typeface="Arial" panose="020B0604020202020204" pitchFamily="34" charset="0"/>
              </a:rPr>
              <a:t>Ecosystem Dynamics</a:t>
            </a:r>
          </a:p>
          <a:p>
            <a:pPr lvl="0"/>
            <a:r>
              <a:rPr lang="en-US" sz="1200" dirty="0" smtClean="0">
                <a:solidFill>
                  <a:srgbClr val="002060"/>
                </a:solidFill>
                <a:latin typeface="Arial" panose="020B0604020202020204" pitchFamily="34" charset="0"/>
                <a:cs typeface="Arial" panose="020B0604020202020204" pitchFamily="34" charset="0"/>
              </a:rPr>
              <a:t>University of Michigan, CILER</a:t>
            </a:r>
            <a:endParaRPr lang="en-US" sz="1200" dirty="0">
              <a:solidFill>
                <a:srgbClr val="002060"/>
              </a:solidFill>
              <a:latin typeface="Arial" panose="020B0604020202020204" pitchFamily="34" charset="0"/>
              <a:cs typeface="Arial" panose="020B0604020202020204" pitchFamily="34" charset="0"/>
            </a:endParaRPr>
          </a:p>
        </p:txBody>
      </p:sp>
      <p:pic>
        <p:nvPicPr>
          <p:cNvPr id="21" name="Picture 20" descr="Rowe2.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200" y="1016000"/>
            <a:ext cx="1828800" cy="1371600"/>
          </a:xfrm>
          <a:prstGeom prst="rect">
            <a:avLst/>
          </a:prstGeom>
          <a:ln w="12700" cmpd="sng">
            <a:noFill/>
          </a:ln>
        </p:spPr>
      </p:pic>
    </p:spTree>
    <p:extLst>
      <p:ext uri="{BB962C8B-B14F-4D97-AF65-F5344CB8AC3E}">
        <p14:creationId xmlns:p14="http://schemas.microsoft.com/office/powerpoint/2010/main" val="4074691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1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3688" y="1625772"/>
            <a:ext cx="4817577" cy="4817577"/>
          </a:xfrm>
          <a:prstGeom prst="rect">
            <a:avLst/>
          </a:prstGeom>
        </p:spPr>
      </p:pic>
      <p:sp>
        <p:nvSpPr>
          <p:cNvPr id="23" name="TextBox 22"/>
          <p:cNvSpPr txBox="1"/>
          <p:nvPr/>
        </p:nvSpPr>
        <p:spPr>
          <a:xfrm>
            <a:off x="3963688" y="1438137"/>
            <a:ext cx="4817576" cy="369332"/>
          </a:xfrm>
          <a:prstGeom prst="rect">
            <a:avLst/>
          </a:prstGeom>
          <a:solidFill>
            <a:schemeClr val="bg1"/>
          </a:solidFill>
        </p:spPr>
        <p:txBody>
          <a:bodyPr wrap="square" rtlCol="0">
            <a:spAutoFit/>
          </a:bodyPr>
          <a:lstStyle/>
          <a:p>
            <a:pPr algn="ctr"/>
            <a:r>
              <a:rPr lang="en-US" dirty="0" smtClean="0"/>
              <a:t>Cool spring         Warm spring</a:t>
            </a:r>
            <a:endParaRPr lang="en-US" dirty="0"/>
          </a:p>
        </p:txBody>
      </p:sp>
      <p:sp>
        <p:nvSpPr>
          <p:cNvPr id="24" name="TextBox 23"/>
          <p:cNvSpPr txBox="1"/>
          <p:nvPr/>
        </p:nvSpPr>
        <p:spPr>
          <a:xfrm rot="16200000">
            <a:off x="1530089" y="3756075"/>
            <a:ext cx="5005211" cy="369332"/>
          </a:xfrm>
          <a:prstGeom prst="rect">
            <a:avLst/>
          </a:prstGeom>
          <a:solidFill>
            <a:schemeClr val="bg1"/>
          </a:solidFill>
        </p:spPr>
        <p:txBody>
          <a:bodyPr wrap="square" rtlCol="0">
            <a:spAutoFit/>
          </a:bodyPr>
          <a:lstStyle/>
          <a:p>
            <a:pPr algn="ctr"/>
            <a:r>
              <a:rPr lang="en-US" dirty="0" smtClean="0"/>
              <a:t>Mussels               No mussels </a:t>
            </a:r>
            <a:endParaRPr lang="en-US" dirty="0"/>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9/15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76200" y="533400"/>
            <a:ext cx="9001801" cy="954107"/>
          </a:xfrm>
          <a:prstGeom prst="rect">
            <a:avLst/>
          </a:prstGeom>
          <a:noFill/>
        </p:spPr>
        <p:txBody>
          <a:bodyPr wrap="square" rtlCol="0">
            <a:spAutoFit/>
          </a:bodyPr>
          <a:lstStyle/>
          <a:p>
            <a:r>
              <a:rPr lang="en-US" sz="2800" dirty="0" err="1"/>
              <a:t>Quagga</a:t>
            </a:r>
            <a:r>
              <a:rPr lang="en-US" sz="2800" dirty="0"/>
              <a:t> mussels have greater impact on Lake Michigan spring bloom under warm spring climate scenario</a:t>
            </a:r>
            <a:endParaRPr lang="en-US" sz="2800" dirty="0">
              <a:solidFill>
                <a:srgbClr val="002060"/>
              </a:solidFill>
              <a:latin typeface="Arial" panose="020B0604020202020204" pitchFamily="34" charset="0"/>
              <a:cs typeface="Arial" panose="020B0604020202020204" pitchFamily="34" charset="0"/>
            </a:endParaRPr>
          </a:p>
        </p:txBody>
      </p:sp>
      <p:sp>
        <p:nvSpPr>
          <p:cNvPr id="14" name="TextBox 13"/>
          <p:cNvSpPr txBox="1"/>
          <p:nvPr/>
        </p:nvSpPr>
        <p:spPr>
          <a:xfrm>
            <a:off x="1171081" y="6504801"/>
            <a:ext cx="7528244" cy="276999"/>
          </a:xfrm>
          <a:prstGeom prst="rect">
            <a:avLst/>
          </a:prstGeom>
          <a:noFill/>
        </p:spPr>
        <p:txBody>
          <a:bodyPr wrap="square" rtlCol="0">
            <a:spAutoFit/>
          </a:bodyPr>
          <a:lstStyle/>
          <a:p>
            <a:r>
              <a:rPr lang="en-US" sz="1200" dirty="0" smtClean="0"/>
              <a:t>M.D. Rowe, E.J. Anderson, J. Wang, H.A. </a:t>
            </a:r>
            <a:r>
              <a:rPr lang="en-US" sz="1200" dirty="0" err="1" smtClean="0"/>
              <a:t>Vanderploeg</a:t>
            </a:r>
            <a:r>
              <a:rPr lang="en-US" sz="1200" dirty="0" smtClean="0"/>
              <a:t>. 2015. </a:t>
            </a:r>
            <a:r>
              <a:rPr lang="en-US" sz="1200" u="sng" dirty="0" smtClean="0"/>
              <a:t>J. Great Lakes Research, 41(S3):49-65 </a:t>
            </a:r>
            <a:endParaRPr lang="en-US" sz="1200" u="sng" dirty="0"/>
          </a:p>
        </p:txBody>
      </p:sp>
      <p:sp>
        <p:nvSpPr>
          <p:cNvPr id="15" name="TextBox 14"/>
          <p:cNvSpPr txBox="1"/>
          <p:nvPr/>
        </p:nvSpPr>
        <p:spPr>
          <a:xfrm>
            <a:off x="152400" y="1953504"/>
            <a:ext cx="3169608" cy="646331"/>
          </a:xfrm>
          <a:prstGeom prst="rect">
            <a:avLst/>
          </a:prstGeom>
          <a:noFill/>
        </p:spPr>
        <p:txBody>
          <a:bodyPr wrap="square" rtlCol="0">
            <a:spAutoFit/>
          </a:bodyPr>
          <a:lstStyle/>
          <a:p>
            <a:r>
              <a:rPr lang="en-US" b="1" dirty="0" smtClean="0"/>
              <a:t>Warm and cool climate meteorological scenarios</a:t>
            </a:r>
            <a:endParaRPr lang="en-US" b="1" dirty="0"/>
          </a:p>
        </p:txBody>
      </p:sp>
      <p:sp>
        <p:nvSpPr>
          <p:cNvPr id="16" name="TextBox 15"/>
          <p:cNvSpPr txBox="1"/>
          <p:nvPr/>
        </p:nvSpPr>
        <p:spPr>
          <a:xfrm>
            <a:off x="688446" y="2705590"/>
            <a:ext cx="2744992" cy="646331"/>
          </a:xfrm>
          <a:prstGeom prst="rect">
            <a:avLst/>
          </a:prstGeom>
          <a:noFill/>
        </p:spPr>
        <p:txBody>
          <a:bodyPr wrap="square" rtlCol="0">
            <a:spAutoFit/>
          </a:bodyPr>
          <a:lstStyle/>
          <a:p>
            <a:r>
              <a:rPr lang="en-US" b="1" dirty="0" smtClean="0"/>
              <a:t>Measured </a:t>
            </a:r>
            <a:r>
              <a:rPr lang="en-US" b="1" dirty="0" err="1" smtClean="0"/>
              <a:t>quagga</a:t>
            </a:r>
            <a:r>
              <a:rPr lang="en-US" b="1" dirty="0" smtClean="0"/>
              <a:t> mussel clearance rates</a:t>
            </a:r>
            <a:endParaRPr lang="en-US" b="1" dirty="0"/>
          </a:p>
        </p:txBody>
      </p:sp>
      <p:sp>
        <p:nvSpPr>
          <p:cNvPr id="17" name="TextBox 16"/>
          <p:cNvSpPr txBox="1"/>
          <p:nvPr/>
        </p:nvSpPr>
        <p:spPr>
          <a:xfrm>
            <a:off x="1171081" y="3372405"/>
            <a:ext cx="2628727" cy="923330"/>
          </a:xfrm>
          <a:prstGeom prst="rect">
            <a:avLst/>
          </a:prstGeom>
          <a:noFill/>
        </p:spPr>
        <p:txBody>
          <a:bodyPr wrap="square" rtlCol="0">
            <a:spAutoFit/>
          </a:bodyPr>
          <a:lstStyle/>
          <a:p>
            <a:r>
              <a:rPr lang="en-US" b="1" dirty="0" smtClean="0"/>
              <a:t>3-D hydrodynamic model (FVCOM)</a:t>
            </a:r>
          </a:p>
          <a:p>
            <a:r>
              <a:rPr lang="en-US" b="1" dirty="0" smtClean="0"/>
              <a:t>vertical mixing</a:t>
            </a:r>
            <a:endParaRPr lang="en-US" b="1" dirty="0"/>
          </a:p>
        </p:txBody>
      </p:sp>
      <p:sp>
        <p:nvSpPr>
          <p:cNvPr id="18" name="TextBox 17"/>
          <p:cNvSpPr txBox="1"/>
          <p:nvPr/>
        </p:nvSpPr>
        <p:spPr>
          <a:xfrm>
            <a:off x="152400" y="4995502"/>
            <a:ext cx="2985242" cy="646331"/>
          </a:xfrm>
          <a:prstGeom prst="rect">
            <a:avLst/>
          </a:prstGeom>
          <a:noFill/>
        </p:spPr>
        <p:txBody>
          <a:bodyPr wrap="square" rtlCol="0">
            <a:spAutoFit/>
          </a:bodyPr>
          <a:lstStyle/>
          <a:p>
            <a:r>
              <a:rPr lang="en-US" b="1" dirty="0" smtClean="0"/>
              <a:t>1-D phytoplankton - </a:t>
            </a:r>
            <a:r>
              <a:rPr lang="en-US" b="1" dirty="0" err="1" smtClean="0"/>
              <a:t>quagga</a:t>
            </a:r>
            <a:r>
              <a:rPr lang="en-US" b="1" dirty="0" smtClean="0"/>
              <a:t> mussel model</a:t>
            </a:r>
            <a:endParaRPr lang="en-US" b="1" dirty="0"/>
          </a:p>
        </p:txBody>
      </p:sp>
      <p:cxnSp>
        <p:nvCxnSpPr>
          <p:cNvPr id="19" name="Straight Arrow Connector 18"/>
          <p:cNvCxnSpPr/>
          <p:nvPr/>
        </p:nvCxnSpPr>
        <p:spPr>
          <a:xfrm>
            <a:off x="419807" y="2753459"/>
            <a:ext cx="0" cy="2057438"/>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899967" y="3530703"/>
            <a:ext cx="0" cy="1280194"/>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1432578" y="4380752"/>
            <a:ext cx="0" cy="430145"/>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V="1">
            <a:off x="2861095" y="5314362"/>
            <a:ext cx="668857" cy="4306"/>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pic>
        <p:nvPicPr>
          <p:cNvPr id="25" name="Picture 24"/>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13256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1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3688" y="1625772"/>
            <a:ext cx="4817577" cy="4817577"/>
          </a:xfrm>
          <a:prstGeom prst="rect">
            <a:avLst/>
          </a:prstGeom>
        </p:spPr>
      </p:pic>
      <p:sp>
        <p:nvSpPr>
          <p:cNvPr id="23" name="TextBox 22"/>
          <p:cNvSpPr txBox="1"/>
          <p:nvPr/>
        </p:nvSpPr>
        <p:spPr>
          <a:xfrm>
            <a:off x="3963688" y="1438137"/>
            <a:ext cx="4817576" cy="369332"/>
          </a:xfrm>
          <a:prstGeom prst="rect">
            <a:avLst/>
          </a:prstGeom>
          <a:solidFill>
            <a:schemeClr val="bg1"/>
          </a:solidFill>
        </p:spPr>
        <p:txBody>
          <a:bodyPr wrap="square" rtlCol="0">
            <a:spAutoFit/>
          </a:bodyPr>
          <a:lstStyle/>
          <a:p>
            <a:pPr algn="ctr"/>
            <a:r>
              <a:rPr lang="en-US" dirty="0" smtClean="0"/>
              <a:t>Cool spring         Warm spring</a:t>
            </a:r>
            <a:endParaRPr lang="en-US" dirty="0"/>
          </a:p>
        </p:txBody>
      </p:sp>
      <p:sp>
        <p:nvSpPr>
          <p:cNvPr id="24" name="TextBox 23"/>
          <p:cNvSpPr txBox="1"/>
          <p:nvPr/>
        </p:nvSpPr>
        <p:spPr>
          <a:xfrm rot="16200000">
            <a:off x="1530089" y="3756075"/>
            <a:ext cx="5005211" cy="369332"/>
          </a:xfrm>
          <a:prstGeom prst="rect">
            <a:avLst/>
          </a:prstGeom>
          <a:solidFill>
            <a:schemeClr val="bg1"/>
          </a:solidFill>
        </p:spPr>
        <p:txBody>
          <a:bodyPr wrap="square" rtlCol="0">
            <a:spAutoFit/>
          </a:bodyPr>
          <a:lstStyle/>
          <a:p>
            <a:pPr algn="ctr"/>
            <a:r>
              <a:rPr lang="en-US" dirty="0" smtClean="0"/>
              <a:t>Mussels               No mussels </a:t>
            </a:r>
            <a:endParaRPr lang="en-US" dirty="0"/>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9/15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76200" y="533400"/>
            <a:ext cx="9001801" cy="954107"/>
          </a:xfrm>
          <a:prstGeom prst="rect">
            <a:avLst/>
          </a:prstGeom>
          <a:noFill/>
        </p:spPr>
        <p:txBody>
          <a:bodyPr wrap="square" rtlCol="0">
            <a:spAutoFit/>
          </a:bodyPr>
          <a:lstStyle/>
          <a:p>
            <a:r>
              <a:rPr lang="en-US" sz="2800" dirty="0" err="1"/>
              <a:t>Quagga</a:t>
            </a:r>
            <a:r>
              <a:rPr lang="en-US" sz="2800" dirty="0"/>
              <a:t> mussels have greater impact on Lake Michigan spring bloom under warm spring climate scenario</a:t>
            </a:r>
            <a:endParaRPr lang="en-US" sz="2800" dirty="0">
              <a:solidFill>
                <a:srgbClr val="002060"/>
              </a:solidFill>
              <a:latin typeface="Arial" panose="020B0604020202020204" pitchFamily="34" charset="0"/>
              <a:cs typeface="Arial" panose="020B0604020202020204" pitchFamily="34" charset="0"/>
            </a:endParaRPr>
          </a:p>
        </p:txBody>
      </p:sp>
      <p:sp>
        <p:nvSpPr>
          <p:cNvPr id="14" name="TextBox 13"/>
          <p:cNvSpPr txBox="1"/>
          <p:nvPr/>
        </p:nvSpPr>
        <p:spPr>
          <a:xfrm>
            <a:off x="1171081" y="6504801"/>
            <a:ext cx="7528244" cy="276999"/>
          </a:xfrm>
          <a:prstGeom prst="rect">
            <a:avLst/>
          </a:prstGeom>
          <a:noFill/>
        </p:spPr>
        <p:txBody>
          <a:bodyPr wrap="square" rtlCol="0">
            <a:spAutoFit/>
          </a:bodyPr>
          <a:lstStyle/>
          <a:p>
            <a:r>
              <a:rPr lang="en-US" sz="1200" dirty="0" smtClean="0"/>
              <a:t>M.D. Rowe, E.J. Anderson, J. Wang, H.A. </a:t>
            </a:r>
            <a:r>
              <a:rPr lang="en-US" sz="1200" dirty="0" err="1" smtClean="0"/>
              <a:t>Vanderploeg</a:t>
            </a:r>
            <a:r>
              <a:rPr lang="en-US" sz="1200" dirty="0" smtClean="0"/>
              <a:t>. 2015. </a:t>
            </a:r>
            <a:r>
              <a:rPr lang="en-US" sz="1200" u="sng" dirty="0" smtClean="0"/>
              <a:t>J. Great Lakes Research, 41(S3):49-65 </a:t>
            </a:r>
            <a:endParaRPr lang="en-US" sz="1200" u="sng" dirty="0"/>
          </a:p>
        </p:txBody>
      </p:sp>
      <p:sp>
        <p:nvSpPr>
          <p:cNvPr id="15" name="TextBox 14"/>
          <p:cNvSpPr txBox="1"/>
          <p:nvPr/>
        </p:nvSpPr>
        <p:spPr>
          <a:xfrm>
            <a:off x="152400" y="1953504"/>
            <a:ext cx="3169608" cy="646331"/>
          </a:xfrm>
          <a:prstGeom prst="rect">
            <a:avLst/>
          </a:prstGeom>
          <a:noFill/>
        </p:spPr>
        <p:txBody>
          <a:bodyPr wrap="square" rtlCol="0">
            <a:spAutoFit/>
          </a:bodyPr>
          <a:lstStyle/>
          <a:p>
            <a:r>
              <a:rPr lang="en-US" b="1" dirty="0" smtClean="0"/>
              <a:t>Warm and cool climate meteorological scenarios</a:t>
            </a:r>
            <a:endParaRPr lang="en-US" b="1" dirty="0"/>
          </a:p>
        </p:txBody>
      </p:sp>
      <p:sp>
        <p:nvSpPr>
          <p:cNvPr id="16" name="TextBox 15"/>
          <p:cNvSpPr txBox="1"/>
          <p:nvPr/>
        </p:nvSpPr>
        <p:spPr>
          <a:xfrm>
            <a:off x="688446" y="2705590"/>
            <a:ext cx="2744992" cy="646331"/>
          </a:xfrm>
          <a:prstGeom prst="rect">
            <a:avLst/>
          </a:prstGeom>
          <a:noFill/>
        </p:spPr>
        <p:txBody>
          <a:bodyPr wrap="square" rtlCol="0">
            <a:spAutoFit/>
          </a:bodyPr>
          <a:lstStyle/>
          <a:p>
            <a:r>
              <a:rPr lang="en-US" b="1" dirty="0" smtClean="0"/>
              <a:t>Measured </a:t>
            </a:r>
            <a:r>
              <a:rPr lang="en-US" b="1" dirty="0" err="1" smtClean="0"/>
              <a:t>quagga</a:t>
            </a:r>
            <a:r>
              <a:rPr lang="en-US" b="1" dirty="0" smtClean="0"/>
              <a:t> mussel clearance rates</a:t>
            </a:r>
            <a:endParaRPr lang="en-US" b="1" dirty="0"/>
          </a:p>
        </p:txBody>
      </p:sp>
      <p:sp>
        <p:nvSpPr>
          <p:cNvPr id="17" name="TextBox 16"/>
          <p:cNvSpPr txBox="1"/>
          <p:nvPr/>
        </p:nvSpPr>
        <p:spPr>
          <a:xfrm>
            <a:off x="1171081" y="3372405"/>
            <a:ext cx="2628727" cy="923330"/>
          </a:xfrm>
          <a:prstGeom prst="rect">
            <a:avLst/>
          </a:prstGeom>
          <a:noFill/>
        </p:spPr>
        <p:txBody>
          <a:bodyPr wrap="square" rtlCol="0">
            <a:spAutoFit/>
          </a:bodyPr>
          <a:lstStyle/>
          <a:p>
            <a:r>
              <a:rPr lang="en-US" b="1" dirty="0" smtClean="0"/>
              <a:t>3-D hydrodynamic model (FVCOM)</a:t>
            </a:r>
          </a:p>
          <a:p>
            <a:r>
              <a:rPr lang="en-US" b="1" dirty="0" smtClean="0"/>
              <a:t>vertical mixing</a:t>
            </a:r>
            <a:endParaRPr lang="en-US" b="1" dirty="0"/>
          </a:p>
        </p:txBody>
      </p:sp>
      <p:sp>
        <p:nvSpPr>
          <p:cNvPr id="18" name="TextBox 17"/>
          <p:cNvSpPr txBox="1"/>
          <p:nvPr/>
        </p:nvSpPr>
        <p:spPr>
          <a:xfrm>
            <a:off x="152400" y="4995502"/>
            <a:ext cx="2985242" cy="646331"/>
          </a:xfrm>
          <a:prstGeom prst="rect">
            <a:avLst/>
          </a:prstGeom>
          <a:noFill/>
        </p:spPr>
        <p:txBody>
          <a:bodyPr wrap="square" rtlCol="0">
            <a:spAutoFit/>
          </a:bodyPr>
          <a:lstStyle/>
          <a:p>
            <a:r>
              <a:rPr lang="en-US" b="1" dirty="0" smtClean="0"/>
              <a:t>1-D phytoplankton - </a:t>
            </a:r>
            <a:r>
              <a:rPr lang="en-US" b="1" dirty="0" err="1" smtClean="0"/>
              <a:t>quagga</a:t>
            </a:r>
            <a:r>
              <a:rPr lang="en-US" b="1" dirty="0" smtClean="0"/>
              <a:t> mussel model</a:t>
            </a:r>
            <a:endParaRPr lang="en-US" b="1" dirty="0"/>
          </a:p>
        </p:txBody>
      </p:sp>
      <p:cxnSp>
        <p:nvCxnSpPr>
          <p:cNvPr id="19" name="Straight Arrow Connector 18"/>
          <p:cNvCxnSpPr/>
          <p:nvPr/>
        </p:nvCxnSpPr>
        <p:spPr>
          <a:xfrm>
            <a:off x="419807" y="2753459"/>
            <a:ext cx="0" cy="2057438"/>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899967" y="3530703"/>
            <a:ext cx="0" cy="1280194"/>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1432578" y="4380752"/>
            <a:ext cx="0" cy="430145"/>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V="1">
            <a:off x="2861095" y="5314362"/>
            <a:ext cx="668857" cy="4306"/>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sp>
        <p:nvSpPr>
          <p:cNvPr id="25" name="Oval 24"/>
          <p:cNvSpPr/>
          <p:nvPr/>
        </p:nvSpPr>
        <p:spPr>
          <a:xfrm>
            <a:off x="4973990" y="1752600"/>
            <a:ext cx="381000" cy="4495800"/>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747580" y="1752600"/>
            <a:ext cx="381000" cy="4495800"/>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1607746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76200" y="457200"/>
            <a:ext cx="9001801" cy="954107"/>
          </a:xfrm>
          <a:prstGeom prst="rect">
            <a:avLst/>
          </a:prstGeom>
          <a:noFill/>
        </p:spPr>
        <p:txBody>
          <a:bodyPr wrap="square" rtlCol="0">
            <a:spAutoFit/>
          </a:bodyPr>
          <a:lstStyle/>
          <a:p>
            <a:r>
              <a:rPr lang="en-US" sz="2800" dirty="0"/>
              <a:t>Separating the effects of </a:t>
            </a:r>
            <a:r>
              <a:rPr lang="en-US" sz="2800" dirty="0" err="1"/>
              <a:t>quagga</a:t>
            </a:r>
            <a:r>
              <a:rPr lang="en-US" sz="2800" dirty="0"/>
              <a:t> mussels and nutrient loads on Lake Michigan chlorophyll</a:t>
            </a:r>
            <a:endParaRPr lang="en-US" sz="2800" b="1" dirty="0"/>
          </a:p>
        </p:txBody>
      </p:sp>
      <p:sp>
        <p:nvSpPr>
          <p:cNvPr id="10" name="Rectangle 9"/>
          <p:cNvSpPr/>
          <p:nvPr/>
        </p:nvSpPr>
        <p:spPr>
          <a:xfrm>
            <a:off x="0" y="5234125"/>
            <a:ext cx="9144000" cy="11088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grpSp>
        <p:nvGrpSpPr>
          <p:cNvPr id="24" name="Group 23"/>
          <p:cNvGrpSpPr/>
          <p:nvPr/>
        </p:nvGrpSpPr>
        <p:grpSpPr>
          <a:xfrm>
            <a:off x="-344698" y="1397006"/>
            <a:ext cx="9143999" cy="5407172"/>
            <a:chOff x="0" y="1397006"/>
            <a:chExt cx="9143999" cy="5407172"/>
          </a:xfrm>
        </p:grpSpPr>
        <p:pic>
          <p:nvPicPr>
            <p:cNvPr id="25" name="Picture 24" descr="SeaWifs_CPA_04-2010.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47356" y="1397006"/>
              <a:ext cx="5796643" cy="4327508"/>
            </a:xfrm>
            <a:prstGeom prst="rect">
              <a:avLst/>
            </a:prstGeom>
          </p:spPr>
        </p:pic>
        <p:pic>
          <p:nvPicPr>
            <p:cNvPr id="26" name="Picture 25" descr="SeaWifs_CPA_04-2010.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90600" y="1397006"/>
              <a:ext cx="1607457" cy="4327508"/>
            </a:xfrm>
            <a:prstGeom prst="rect">
              <a:avLst/>
            </a:prstGeom>
          </p:spPr>
        </p:pic>
        <p:sp>
          <p:nvSpPr>
            <p:cNvPr id="27" name="TextBox 26"/>
            <p:cNvSpPr txBox="1"/>
            <p:nvPr/>
          </p:nvSpPr>
          <p:spPr>
            <a:xfrm>
              <a:off x="0" y="1476934"/>
              <a:ext cx="8154821" cy="646331"/>
            </a:xfrm>
            <a:prstGeom prst="rect">
              <a:avLst/>
            </a:prstGeom>
            <a:solidFill>
              <a:schemeClr val="bg1"/>
            </a:solidFill>
          </p:spPr>
          <p:txBody>
            <a:bodyPr wrap="square" rtlCol="0">
              <a:spAutoFit/>
            </a:bodyPr>
            <a:lstStyle/>
            <a:p>
              <a:pPr algn="ctr"/>
              <a:r>
                <a:rPr lang="en-US" dirty="0" smtClean="0"/>
                <a:t>April 2010 Lake Michigan Chlorophyll </a:t>
              </a:r>
              <a:r>
                <a:rPr lang="en-US" dirty="0"/>
                <a:t>concentration, μg/L</a:t>
              </a:r>
            </a:p>
            <a:p>
              <a:pPr algn="ctr"/>
              <a:r>
                <a:rPr lang="en-US" dirty="0" smtClean="0"/>
                <a:t>Satellite                  |                   3D Biophysical model</a:t>
              </a:r>
            </a:p>
          </p:txBody>
        </p:sp>
        <p:sp>
          <p:nvSpPr>
            <p:cNvPr id="28" name="Left Brace 27"/>
            <p:cNvSpPr/>
            <p:nvPr/>
          </p:nvSpPr>
          <p:spPr>
            <a:xfrm rot="16200000">
              <a:off x="4459111" y="4711592"/>
              <a:ext cx="302801" cy="1715049"/>
            </a:xfrm>
            <a:prstGeom prst="leftBrace">
              <a:avLst>
                <a:gd name="adj1" fmla="val 77190"/>
                <a:gd name="adj2"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4061671" y="6434846"/>
              <a:ext cx="2970159" cy="369332"/>
            </a:xfrm>
            <a:prstGeom prst="rect">
              <a:avLst/>
            </a:prstGeom>
            <a:solidFill>
              <a:schemeClr val="bg1"/>
            </a:solidFill>
          </p:spPr>
          <p:txBody>
            <a:bodyPr wrap="square" rtlCol="0">
              <a:spAutoFit/>
            </a:bodyPr>
            <a:lstStyle/>
            <a:p>
              <a:pPr algn="ctr"/>
              <a:r>
                <a:rPr lang="en-US" dirty="0" smtClean="0"/>
                <a:t>Effect of phosphorus loads</a:t>
              </a:r>
            </a:p>
          </p:txBody>
        </p:sp>
        <p:sp>
          <p:nvSpPr>
            <p:cNvPr id="30" name="TextBox 29"/>
            <p:cNvSpPr txBox="1"/>
            <p:nvPr/>
          </p:nvSpPr>
          <p:spPr>
            <a:xfrm>
              <a:off x="3122562" y="5776551"/>
              <a:ext cx="3195589" cy="369332"/>
            </a:xfrm>
            <a:prstGeom prst="rect">
              <a:avLst/>
            </a:prstGeom>
            <a:solidFill>
              <a:schemeClr val="bg1"/>
            </a:solidFill>
          </p:spPr>
          <p:txBody>
            <a:bodyPr wrap="square" rtlCol="0">
              <a:spAutoFit/>
            </a:bodyPr>
            <a:lstStyle/>
            <a:p>
              <a:pPr algn="ctr"/>
              <a:r>
                <a:rPr lang="en-US" dirty="0" smtClean="0"/>
                <a:t>Effect of </a:t>
              </a:r>
              <a:r>
                <a:rPr lang="en-US" dirty="0" err="1" smtClean="0"/>
                <a:t>dreissenid</a:t>
              </a:r>
              <a:r>
                <a:rPr lang="en-US" dirty="0" smtClean="0"/>
                <a:t> mussels</a:t>
              </a:r>
            </a:p>
          </p:txBody>
        </p:sp>
        <p:sp>
          <p:nvSpPr>
            <p:cNvPr id="31" name="Left Brace 30"/>
            <p:cNvSpPr/>
            <p:nvPr/>
          </p:nvSpPr>
          <p:spPr>
            <a:xfrm rot="16200000">
              <a:off x="5369683" y="4708417"/>
              <a:ext cx="302801" cy="3231393"/>
            </a:xfrm>
            <a:prstGeom prst="leftBrace">
              <a:avLst>
                <a:gd name="adj1" fmla="val 77190"/>
                <a:gd name="adj2"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879856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44698" y="1397006"/>
            <a:ext cx="9143999" cy="5407172"/>
            <a:chOff x="0" y="1397006"/>
            <a:chExt cx="9143999" cy="5407172"/>
          </a:xfrm>
        </p:grpSpPr>
        <p:pic>
          <p:nvPicPr>
            <p:cNvPr id="23" name="Picture 22" descr="SeaWifs_CPA_04-2010.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47356" y="1397006"/>
              <a:ext cx="5796643" cy="4327508"/>
            </a:xfrm>
            <a:prstGeom prst="rect">
              <a:avLst/>
            </a:prstGeom>
          </p:spPr>
        </p:pic>
        <p:pic>
          <p:nvPicPr>
            <p:cNvPr id="24" name="Picture 23" descr="SeaWifs_CPA_04-2010.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0600" y="1397006"/>
              <a:ext cx="1607457" cy="4327508"/>
            </a:xfrm>
            <a:prstGeom prst="rect">
              <a:avLst/>
            </a:prstGeom>
          </p:spPr>
        </p:pic>
        <p:sp>
          <p:nvSpPr>
            <p:cNvPr id="25" name="TextBox 24"/>
            <p:cNvSpPr txBox="1"/>
            <p:nvPr/>
          </p:nvSpPr>
          <p:spPr>
            <a:xfrm>
              <a:off x="0" y="1476934"/>
              <a:ext cx="8154821" cy="646331"/>
            </a:xfrm>
            <a:prstGeom prst="rect">
              <a:avLst/>
            </a:prstGeom>
            <a:solidFill>
              <a:schemeClr val="bg1"/>
            </a:solidFill>
          </p:spPr>
          <p:txBody>
            <a:bodyPr wrap="square" rtlCol="0">
              <a:spAutoFit/>
            </a:bodyPr>
            <a:lstStyle/>
            <a:p>
              <a:pPr algn="ctr"/>
              <a:r>
                <a:rPr lang="en-US" dirty="0" smtClean="0"/>
                <a:t>April 2010 Lake Michigan Chlorophyll </a:t>
              </a:r>
              <a:r>
                <a:rPr lang="en-US" dirty="0"/>
                <a:t>concentration, μg/L</a:t>
              </a:r>
            </a:p>
            <a:p>
              <a:pPr algn="ctr"/>
              <a:r>
                <a:rPr lang="en-US" dirty="0" smtClean="0"/>
                <a:t>Satellite                  |                   3D Biophysical model</a:t>
              </a:r>
            </a:p>
          </p:txBody>
        </p:sp>
        <p:sp>
          <p:nvSpPr>
            <p:cNvPr id="26" name="Left Brace 25"/>
            <p:cNvSpPr/>
            <p:nvPr/>
          </p:nvSpPr>
          <p:spPr>
            <a:xfrm rot="16200000">
              <a:off x="4459111" y="4711592"/>
              <a:ext cx="302801" cy="1715049"/>
            </a:xfrm>
            <a:prstGeom prst="leftBrace">
              <a:avLst>
                <a:gd name="adj1" fmla="val 77190"/>
                <a:gd name="adj2"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a:off x="4061671" y="6434846"/>
              <a:ext cx="2970159" cy="369332"/>
            </a:xfrm>
            <a:prstGeom prst="rect">
              <a:avLst/>
            </a:prstGeom>
            <a:solidFill>
              <a:schemeClr val="bg1"/>
            </a:solidFill>
          </p:spPr>
          <p:txBody>
            <a:bodyPr wrap="square" rtlCol="0">
              <a:spAutoFit/>
            </a:bodyPr>
            <a:lstStyle/>
            <a:p>
              <a:pPr algn="ctr"/>
              <a:r>
                <a:rPr lang="en-US" dirty="0" smtClean="0"/>
                <a:t>Effect of phosphorus loads</a:t>
              </a:r>
            </a:p>
          </p:txBody>
        </p:sp>
        <p:sp>
          <p:nvSpPr>
            <p:cNvPr id="28" name="TextBox 27"/>
            <p:cNvSpPr txBox="1"/>
            <p:nvPr/>
          </p:nvSpPr>
          <p:spPr>
            <a:xfrm>
              <a:off x="3122562" y="5776551"/>
              <a:ext cx="3195589" cy="369332"/>
            </a:xfrm>
            <a:prstGeom prst="rect">
              <a:avLst/>
            </a:prstGeom>
            <a:solidFill>
              <a:schemeClr val="bg1"/>
            </a:solidFill>
          </p:spPr>
          <p:txBody>
            <a:bodyPr wrap="square" rtlCol="0">
              <a:spAutoFit/>
            </a:bodyPr>
            <a:lstStyle/>
            <a:p>
              <a:pPr algn="ctr"/>
              <a:r>
                <a:rPr lang="en-US" dirty="0" smtClean="0"/>
                <a:t>Effect of </a:t>
              </a:r>
              <a:r>
                <a:rPr lang="en-US" dirty="0" err="1" smtClean="0"/>
                <a:t>dreissenid</a:t>
              </a:r>
              <a:r>
                <a:rPr lang="en-US" dirty="0" smtClean="0"/>
                <a:t> mussels</a:t>
              </a:r>
            </a:p>
          </p:txBody>
        </p:sp>
        <p:sp>
          <p:nvSpPr>
            <p:cNvPr id="29" name="Left Brace 28"/>
            <p:cNvSpPr/>
            <p:nvPr/>
          </p:nvSpPr>
          <p:spPr>
            <a:xfrm rot="16200000">
              <a:off x="5369683" y="4708417"/>
              <a:ext cx="302801" cy="3231393"/>
            </a:xfrm>
            <a:prstGeom prst="leftBrace">
              <a:avLst>
                <a:gd name="adj1" fmla="val 77190"/>
                <a:gd name="adj2"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76200" y="457200"/>
            <a:ext cx="9001801" cy="954107"/>
          </a:xfrm>
          <a:prstGeom prst="rect">
            <a:avLst/>
          </a:prstGeom>
          <a:noFill/>
        </p:spPr>
        <p:txBody>
          <a:bodyPr wrap="square" rtlCol="0">
            <a:spAutoFit/>
          </a:bodyPr>
          <a:lstStyle/>
          <a:p>
            <a:r>
              <a:rPr lang="en-US" sz="2800" dirty="0"/>
              <a:t>Separating the effects of </a:t>
            </a:r>
            <a:r>
              <a:rPr lang="en-US" sz="2800" dirty="0" err="1"/>
              <a:t>quagga</a:t>
            </a:r>
            <a:r>
              <a:rPr lang="en-US" sz="2800" dirty="0"/>
              <a:t> mussels and nutrient loads on Lake Michigan chlorophyll</a:t>
            </a:r>
            <a:endParaRPr lang="en-US" sz="2800" b="1" dirty="0"/>
          </a:p>
        </p:txBody>
      </p:sp>
      <p:pic>
        <p:nvPicPr>
          <p:cNvPr id="21" name="Picture 20"/>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
        <p:nvSpPr>
          <p:cNvPr id="30" name="Oval 29"/>
          <p:cNvSpPr/>
          <p:nvPr/>
        </p:nvSpPr>
        <p:spPr>
          <a:xfrm>
            <a:off x="457200" y="1066800"/>
            <a:ext cx="1828800" cy="5105400"/>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617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44698" y="1397006"/>
            <a:ext cx="9143999" cy="5407172"/>
            <a:chOff x="0" y="1397006"/>
            <a:chExt cx="9143999" cy="5407172"/>
          </a:xfrm>
        </p:grpSpPr>
        <p:pic>
          <p:nvPicPr>
            <p:cNvPr id="23" name="Picture 22" descr="SeaWifs_CPA_04-2010.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47356" y="1397006"/>
              <a:ext cx="5796643" cy="4327508"/>
            </a:xfrm>
            <a:prstGeom prst="rect">
              <a:avLst/>
            </a:prstGeom>
          </p:spPr>
        </p:pic>
        <p:pic>
          <p:nvPicPr>
            <p:cNvPr id="24" name="Picture 23" descr="SeaWifs_CPA_04-2010.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0600" y="1397006"/>
              <a:ext cx="1607457" cy="4327508"/>
            </a:xfrm>
            <a:prstGeom prst="rect">
              <a:avLst/>
            </a:prstGeom>
          </p:spPr>
        </p:pic>
        <p:sp>
          <p:nvSpPr>
            <p:cNvPr id="25" name="TextBox 24"/>
            <p:cNvSpPr txBox="1"/>
            <p:nvPr/>
          </p:nvSpPr>
          <p:spPr>
            <a:xfrm>
              <a:off x="0" y="1476934"/>
              <a:ext cx="8154821" cy="646331"/>
            </a:xfrm>
            <a:prstGeom prst="rect">
              <a:avLst/>
            </a:prstGeom>
            <a:solidFill>
              <a:schemeClr val="bg1"/>
            </a:solidFill>
          </p:spPr>
          <p:txBody>
            <a:bodyPr wrap="square" rtlCol="0">
              <a:spAutoFit/>
            </a:bodyPr>
            <a:lstStyle/>
            <a:p>
              <a:pPr algn="ctr"/>
              <a:r>
                <a:rPr lang="en-US" dirty="0" smtClean="0"/>
                <a:t>April 2010 Lake Michigan Chlorophyll </a:t>
              </a:r>
              <a:r>
                <a:rPr lang="en-US" dirty="0"/>
                <a:t>concentration, μg/L</a:t>
              </a:r>
            </a:p>
            <a:p>
              <a:pPr algn="ctr"/>
              <a:r>
                <a:rPr lang="en-US" dirty="0" smtClean="0"/>
                <a:t>Satellite                  |                   3D Biophysical model</a:t>
              </a:r>
            </a:p>
          </p:txBody>
        </p:sp>
        <p:sp>
          <p:nvSpPr>
            <p:cNvPr id="26" name="Left Brace 25"/>
            <p:cNvSpPr/>
            <p:nvPr/>
          </p:nvSpPr>
          <p:spPr>
            <a:xfrm rot="16200000">
              <a:off x="4459111" y="4711592"/>
              <a:ext cx="302801" cy="1715049"/>
            </a:xfrm>
            <a:prstGeom prst="leftBrace">
              <a:avLst>
                <a:gd name="adj1" fmla="val 77190"/>
                <a:gd name="adj2"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a:off x="4061671" y="6434846"/>
              <a:ext cx="2970159" cy="369332"/>
            </a:xfrm>
            <a:prstGeom prst="rect">
              <a:avLst/>
            </a:prstGeom>
            <a:solidFill>
              <a:schemeClr val="bg1"/>
            </a:solidFill>
          </p:spPr>
          <p:txBody>
            <a:bodyPr wrap="square" rtlCol="0">
              <a:spAutoFit/>
            </a:bodyPr>
            <a:lstStyle/>
            <a:p>
              <a:pPr algn="ctr"/>
              <a:r>
                <a:rPr lang="en-US" dirty="0" smtClean="0"/>
                <a:t>Effect of phosphorus loads</a:t>
              </a:r>
            </a:p>
          </p:txBody>
        </p:sp>
        <p:sp>
          <p:nvSpPr>
            <p:cNvPr id="28" name="TextBox 27"/>
            <p:cNvSpPr txBox="1"/>
            <p:nvPr/>
          </p:nvSpPr>
          <p:spPr>
            <a:xfrm>
              <a:off x="3122562" y="5776551"/>
              <a:ext cx="3195589" cy="369332"/>
            </a:xfrm>
            <a:prstGeom prst="rect">
              <a:avLst/>
            </a:prstGeom>
            <a:solidFill>
              <a:schemeClr val="bg1"/>
            </a:solidFill>
          </p:spPr>
          <p:txBody>
            <a:bodyPr wrap="square" rtlCol="0">
              <a:spAutoFit/>
            </a:bodyPr>
            <a:lstStyle/>
            <a:p>
              <a:pPr algn="ctr"/>
              <a:r>
                <a:rPr lang="en-US" dirty="0" smtClean="0"/>
                <a:t>Effect of </a:t>
              </a:r>
              <a:r>
                <a:rPr lang="en-US" dirty="0" err="1" smtClean="0"/>
                <a:t>dreissenid</a:t>
              </a:r>
              <a:r>
                <a:rPr lang="en-US" dirty="0" smtClean="0"/>
                <a:t> mussels</a:t>
              </a:r>
            </a:p>
          </p:txBody>
        </p:sp>
        <p:sp>
          <p:nvSpPr>
            <p:cNvPr id="29" name="Left Brace 28"/>
            <p:cNvSpPr/>
            <p:nvPr/>
          </p:nvSpPr>
          <p:spPr>
            <a:xfrm rot="16200000">
              <a:off x="5369683" y="4708417"/>
              <a:ext cx="302801" cy="3231393"/>
            </a:xfrm>
            <a:prstGeom prst="leftBrace">
              <a:avLst>
                <a:gd name="adj1" fmla="val 77190"/>
                <a:gd name="adj2"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76200" y="457200"/>
            <a:ext cx="9001801" cy="954107"/>
          </a:xfrm>
          <a:prstGeom prst="rect">
            <a:avLst/>
          </a:prstGeom>
          <a:noFill/>
        </p:spPr>
        <p:txBody>
          <a:bodyPr wrap="square" rtlCol="0">
            <a:spAutoFit/>
          </a:bodyPr>
          <a:lstStyle/>
          <a:p>
            <a:r>
              <a:rPr lang="en-US" sz="2800" dirty="0"/>
              <a:t>Separating the effects of </a:t>
            </a:r>
            <a:r>
              <a:rPr lang="en-US" sz="2800" dirty="0" err="1"/>
              <a:t>quagga</a:t>
            </a:r>
            <a:r>
              <a:rPr lang="en-US" sz="2800" dirty="0"/>
              <a:t> mussels and nutrient loads on Lake Michigan chlorophyll</a:t>
            </a:r>
            <a:endParaRPr lang="en-US" sz="2800" b="1" dirty="0"/>
          </a:p>
        </p:txBody>
      </p:sp>
      <p:sp>
        <p:nvSpPr>
          <p:cNvPr id="20" name="Oval 19"/>
          <p:cNvSpPr/>
          <p:nvPr/>
        </p:nvSpPr>
        <p:spPr>
          <a:xfrm>
            <a:off x="2895600" y="1295400"/>
            <a:ext cx="1828800" cy="5105400"/>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1593519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44698" y="1397006"/>
            <a:ext cx="9143999" cy="5407172"/>
            <a:chOff x="0" y="1397006"/>
            <a:chExt cx="9143999" cy="5407172"/>
          </a:xfrm>
        </p:grpSpPr>
        <p:pic>
          <p:nvPicPr>
            <p:cNvPr id="27" name="Picture 26" descr="SeaWifs_CPA_04-2010.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47356" y="1397006"/>
              <a:ext cx="5796643" cy="4327508"/>
            </a:xfrm>
            <a:prstGeom prst="rect">
              <a:avLst/>
            </a:prstGeom>
          </p:spPr>
        </p:pic>
        <p:pic>
          <p:nvPicPr>
            <p:cNvPr id="28" name="Picture 27" descr="SeaWifs_CPA_04-2010.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0600" y="1397006"/>
              <a:ext cx="1607457" cy="4327508"/>
            </a:xfrm>
            <a:prstGeom prst="rect">
              <a:avLst/>
            </a:prstGeom>
          </p:spPr>
        </p:pic>
        <p:sp>
          <p:nvSpPr>
            <p:cNvPr id="29" name="TextBox 28"/>
            <p:cNvSpPr txBox="1"/>
            <p:nvPr/>
          </p:nvSpPr>
          <p:spPr>
            <a:xfrm>
              <a:off x="0" y="1476934"/>
              <a:ext cx="8154821" cy="646331"/>
            </a:xfrm>
            <a:prstGeom prst="rect">
              <a:avLst/>
            </a:prstGeom>
            <a:solidFill>
              <a:schemeClr val="bg1"/>
            </a:solidFill>
          </p:spPr>
          <p:txBody>
            <a:bodyPr wrap="square" rtlCol="0">
              <a:spAutoFit/>
            </a:bodyPr>
            <a:lstStyle/>
            <a:p>
              <a:pPr algn="ctr"/>
              <a:r>
                <a:rPr lang="en-US" dirty="0" smtClean="0"/>
                <a:t>April 2010 Lake Michigan Chlorophyll </a:t>
              </a:r>
              <a:r>
                <a:rPr lang="en-US" dirty="0"/>
                <a:t>concentration, μg/L</a:t>
              </a:r>
            </a:p>
            <a:p>
              <a:pPr algn="ctr"/>
              <a:r>
                <a:rPr lang="en-US" dirty="0" smtClean="0"/>
                <a:t>Satellite                  |                   3D Biophysical model</a:t>
              </a:r>
            </a:p>
          </p:txBody>
        </p:sp>
        <p:sp>
          <p:nvSpPr>
            <p:cNvPr id="30" name="Left Brace 29"/>
            <p:cNvSpPr/>
            <p:nvPr/>
          </p:nvSpPr>
          <p:spPr>
            <a:xfrm rot="16200000">
              <a:off x="4459111" y="4711592"/>
              <a:ext cx="302801" cy="1715049"/>
            </a:xfrm>
            <a:prstGeom prst="leftBrace">
              <a:avLst>
                <a:gd name="adj1" fmla="val 77190"/>
                <a:gd name="adj2"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4061671" y="6434846"/>
              <a:ext cx="2970159" cy="369332"/>
            </a:xfrm>
            <a:prstGeom prst="rect">
              <a:avLst/>
            </a:prstGeom>
            <a:solidFill>
              <a:schemeClr val="bg1"/>
            </a:solidFill>
          </p:spPr>
          <p:txBody>
            <a:bodyPr wrap="square" rtlCol="0">
              <a:spAutoFit/>
            </a:bodyPr>
            <a:lstStyle/>
            <a:p>
              <a:pPr algn="ctr"/>
              <a:r>
                <a:rPr lang="en-US" dirty="0" smtClean="0"/>
                <a:t>Effect of phosphorus loads</a:t>
              </a:r>
            </a:p>
          </p:txBody>
        </p:sp>
        <p:sp>
          <p:nvSpPr>
            <p:cNvPr id="32" name="TextBox 31"/>
            <p:cNvSpPr txBox="1"/>
            <p:nvPr/>
          </p:nvSpPr>
          <p:spPr>
            <a:xfrm>
              <a:off x="3122562" y="5776551"/>
              <a:ext cx="3195589" cy="369332"/>
            </a:xfrm>
            <a:prstGeom prst="rect">
              <a:avLst/>
            </a:prstGeom>
            <a:solidFill>
              <a:schemeClr val="bg1"/>
            </a:solidFill>
          </p:spPr>
          <p:txBody>
            <a:bodyPr wrap="square" rtlCol="0">
              <a:spAutoFit/>
            </a:bodyPr>
            <a:lstStyle/>
            <a:p>
              <a:pPr algn="ctr"/>
              <a:r>
                <a:rPr lang="en-US" dirty="0" smtClean="0"/>
                <a:t>Effect of </a:t>
              </a:r>
              <a:r>
                <a:rPr lang="en-US" dirty="0" err="1" smtClean="0"/>
                <a:t>dreissenid</a:t>
              </a:r>
              <a:r>
                <a:rPr lang="en-US" dirty="0" smtClean="0"/>
                <a:t> mussels</a:t>
              </a:r>
            </a:p>
          </p:txBody>
        </p:sp>
        <p:sp>
          <p:nvSpPr>
            <p:cNvPr id="33" name="Left Brace 32"/>
            <p:cNvSpPr/>
            <p:nvPr/>
          </p:nvSpPr>
          <p:spPr>
            <a:xfrm rot="16200000">
              <a:off x="5369683" y="4708417"/>
              <a:ext cx="302801" cy="3231393"/>
            </a:xfrm>
            <a:prstGeom prst="leftBrace">
              <a:avLst>
                <a:gd name="adj1" fmla="val 77190"/>
                <a:gd name="adj2"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76200" y="457200"/>
            <a:ext cx="9001801" cy="954107"/>
          </a:xfrm>
          <a:prstGeom prst="rect">
            <a:avLst/>
          </a:prstGeom>
          <a:noFill/>
        </p:spPr>
        <p:txBody>
          <a:bodyPr wrap="square" rtlCol="0">
            <a:spAutoFit/>
          </a:bodyPr>
          <a:lstStyle/>
          <a:p>
            <a:r>
              <a:rPr lang="en-US" sz="2800" dirty="0"/>
              <a:t>Separating the effects of </a:t>
            </a:r>
            <a:r>
              <a:rPr lang="en-US" sz="2800" dirty="0" err="1"/>
              <a:t>quagga</a:t>
            </a:r>
            <a:r>
              <a:rPr lang="en-US" sz="2800" dirty="0"/>
              <a:t> mussels and nutrient loads on Lake Michigan chlorophyll</a:t>
            </a:r>
            <a:endParaRPr lang="en-US" sz="2800" b="1" dirty="0"/>
          </a:p>
        </p:txBody>
      </p:sp>
      <p:cxnSp>
        <p:nvCxnSpPr>
          <p:cNvPr id="22" name="Straight Arrow Connector 21"/>
          <p:cNvCxnSpPr/>
          <p:nvPr/>
        </p:nvCxnSpPr>
        <p:spPr>
          <a:xfrm flipH="1" flipV="1">
            <a:off x="1008742" y="4956632"/>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1389742" y="4499432"/>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3390639" y="4974009"/>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3771639" y="4516809"/>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2916612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44698" y="1397006"/>
            <a:ext cx="9143999" cy="5407172"/>
            <a:chOff x="0" y="1397006"/>
            <a:chExt cx="9143999" cy="5407172"/>
          </a:xfrm>
        </p:grpSpPr>
        <p:pic>
          <p:nvPicPr>
            <p:cNvPr id="25" name="Picture 24" descr="SeaWifs_CPA_04-2010.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47356" y="1397006"/>
              <a:ext cx="5796643" cy="4327508"/>
            </a:xfrm>
            <a:prstGeom prst="rect">
              <a:avLst/>
            </a:prstGeom>
          </p:spPr>
        </p:pic>
        <p:pic>
          <p:nvPicPr>
            <p:cNvPr id="26" name="Picture 25" descr="SeaWifs_CPA_04-2010.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0600" y="1397006"/>
              <a:ext cx="1607457" cy="4327508"/>
            </a:xfrm>
            <a:prstGeom prst="rect">
              <a:avLst/>
            </a:prstGeom>
          </p:spPr>
        </p:pic>
        <p:sp>
          <p:nvSpPr>
            <p:cNvPr id="27" name="TextBox 26"/>
            <p:cNvSpPr txBox="1"/>
            <p:nvPr/>
          </p:nvSpPr>
          <p:spPr>
            <a:xfrm>
              <a:off x="0" y="1476934"/>
              <a:ext cx="8154821" cy="646331"/>
            </a:xfrm>
            <a:prstGeom prst="rect">
              <a:avLst/>
            </a:prstGeom>
            <a:solidFill>
              <a:schemeClr val="bg1"/>
            </a:solidFill>
          </p:spPr>
          <p:txBody>
            <a:bodyPr wrap="square" rtlCol="0">
              <a:spAutoFit/>
            </a:bodyPr>
            <a:lstStyle/>
            <a:p>
              <a:pPr algn="ctr"/>
              <a:r>
                <a:rPr lang="en-US" dirty="0" smtClean="0"/>
                <a:t>April 2010 Lake Michigan Chlorophyll </a:t>
              </a:r>
              <a:r>
                <a:rPr lang="en-US" dirty="0"/>
                <a:t>concentration, μg/L</a:t>
              </a:r>
            </a:p>
            <a:p>
              <a:pPr algn="ctr"/>
              <a:r>
                <a:rPr lang="en-US" dirty="0" smtClean="0"/>
                <a:t>Satellite                  |                   3D Biophysical model</a:t>
              </a:r>
            </a:p>
          </p:txBody>
        </p:sp>
        <p:sp>
          <p:nvSpPr>
            <p:cNvPr id="28" name="Left Brace 27"/>
            <p:cNvSpPr/>
            <p:nvPr/>
          </p:nvSpPr>
          <p:spPr>
            <a:xfrm rot="16200000">
              <a:off x="4459111" y="4711592"/>
              <a:ext cx="302801" cy="1715049"/>
            </a:xfrm>
            <a:prstGeom prst="leftBrace">
              <a:avLst>
                <a:gd name="adj1" fmla="val 77190"/>
                <a:gd name="adj2"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4061671" y="6434846"/>
              <a:ext cx="2970159" cy="369332"/>
            </a:xfrm>
            <a:prstGeom prst="rect">
              <a:avLst/>
            </a:prstGeom>
            <a:solidFill>
              <a:schemeClr val="bg1"/>
            </a:solidFill>
          </p:spPr>
          <p:txBody>
            <a:bodyPr wrap="square" rtlCol="0">
              <a:spAutoFit/>
            </a:bodyPr>
            <a:lstStyle/>
            <a:p>
              <a:pPr algn="ctr"/>
              <a:r>
                <a:rPr lang="en-US" dirty="0" smtClean="0"/>
                <a:t>Effect of phosphorus loads</a:t>
              </a:r>
            </a:p>
          </p:txBody>
        </p:sp>
        <p:sp>
          <p:nvSpPr>
            <p:cNvPr id="30" name="TextBox 29"/>
            <p:cNvSpPr txBox="1"/>
            <p:nvPr/>
          </p:nvSpPr>
          <p:spPr>
            <a:xfrm>
              <a:off x="3122562" y="5776551"/>
              <a:ext cx="3195589" cy="369332"/>
            </a:xfrm>
            <a:prstGeom prst="rect">
              <a:avLst/>
            </a:prstGeom>
            <a:solidFill>
              <a:schemeClr val="bg1"/>
            </a:solidFill>
          </p:spPr>
          <p:txBody>
            <a:bodyPr wrap="square" rtlCol="0">
              <a:spAutoFit/>
            </a:bodyPr>
            <a:lstStyle/>
            <a:p>
              <a:pPr algn="ctr"/>
              <a:r>
                <a:rPr lang="en-US" dirty="0" smtClean="0"/>
                <a:t>Effect of </a:t>
              </a:r>
              <a:r>
                <a:rPr lang="en-US" dirty="0" err="1" smtClean="0"/>
                <a:t>dreissenid</a:t>
              </a:r>
              <a:r>
                <a:rPr lang="en-US" dirty="0" smtClean="0"/>
                <a:t> mussels</a:t>
              </a:r>
            </a:p>
          </p:txBody>
        </p:sp>
        <p:sp>
          <p:nvSpPr>
            <p:cNvPr id="31" name="Left Brace 30"/>
            <p:cNvSpPr/>
            <p:nvPr/>
          </p:nvSpPr>
          <p:spPr>
            <a:xfrm rot="16200000">
              <a:off x="5369683" y="4708417"/>
              <a:ext cx="302801" cy="3231393"/>
            </a:xfrm>
            <a:prstGeom prst="leftBrace">
              <a:avLst>
                <a:gd name="adj1" fmla="val 77190"/>
                <a:gd name="adj2"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76200" y="457200"/>
            <a:ext cx="9001801" cy="954107"/>
          </a:xfrm>
          <a:prstGeom prst="rect">
            <a:avLst/>
          </a:prstGeom>
          <a:noFill/>
        </p:spPr>
        <p:txBody>
          <a:bodyPr wrap="square" rtlCol="0">
            <a:spAutoFit/>
          </a:bodyPr>
          <a:lstStyle/>
          <a:p>
            <a:r>
              <a:rPr lang="en-US" sz="2800" dirty="0"/>
              <a:t>Separating the effects of </a:t>
            </a:r>
            <a:r>
              <a:rPr lang="en-US" sz="2800" dirty="0" err="1"/>
              <a:t>quagga</a:t>
            </a:r>
            <a:r>
              <a:rPr lang="en-US" sz="2800" dirty="0"/>
              <a:t> mussels and nutrient loads on Lake Michigan chlorophyll</a:t>
            </a:r>
            <a:endParaRPr lang="en-US" sz="2800" b="1" dirty="0"/>
          </a:p>
        </p:txBody>
      </p:sp>
      <p:cxnSp>
        <p:nvCxnSpPr>
          <p:cNvPr id="20" name="Straight Arrow Connector 19"/>
          <p:cNvCxnSpPr/>
          <p:nvPr/>
        </p:nvCxnSpPr>
        <p:spPr>
          <a:xfrm flipH="1" flipV="1">
            <a:off x="5047360" y="5029200"/>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5383645" y="4690184"/>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4592895" y="4277696"/>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494660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44698" y="1397006"/>
            <a:ext cx="9143999" cy="5407172"/>
            <a:chOff x="0" y="1397006"/>
            <a:chExt cx="9143999" cy="5407172"/>
          </a:xfrm>
        </p:grpSpPr>
        <p:pic>
          <p:nvPicPr>
            <p:cNvPr id="28" name="Picture 27" descr="SeaWifs_CPA_04-2010.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47356" y="1397006"/>
              <a:ext cx="5796643" cy="4327508"/>
            </a:xfrm>
            <a:prstGeom prst="rect">
              <a:avLst/>
            </a:prstGeom>
          </p:spPr>
        </p:pic>
        <p:pic>
          <p:nvPicPr>
            <p:cNvPr id="29" name="Picture 28" descr="SeaWifs_CPA_04-2010.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0600" y="1397006"/>
              <a:ext cx="1607457" cy="4327508"/>
            </a:xfrm>
            <a:prstGeom prst="rect">
              <a:avLst/>
            </a:prstGeom>
          </p:spPr>
        </p:pic>
        <p:sp>
          <p:nvSpPr>
            <p:cNvPr id="30" name="TextBox 29"/>
            <p:cNvSpPr txBox="1"/>
            <p:nvPr/>
          </p:nvSpPr>
          <p:spPr>
            <a:xfrm>
              <a:off x="0" y="1476934"/>
              <a:ext cx="8154821" cy="646331"/>
            </a:xfrm>
            <a:prstGeom prst="rect">
              <a:avLst/>
            </a:prstGeom>
            <a:solidFill>
              <a:schemeClr val="bg1"/>
            </a:solidFill>
          </p:spPr>
          <p:txBody>
            <a:bodyPr wrap="square" rtlCol="0">
              <a:spAutoFit/>
            </a:bodyPr>
            <a:lstStyle/>
            <a:p>
              <a:pPr algn="ctr"/>
              <a:r>
                <a:rPr lang="en-US" dirty="0" smtClean="0"/>
                <a:t>April 2010 Lake Michigan Chlorophyll </a:t>
              </a:r>
              <a:r>
                <a:rPr lang="en-US" dirty="0"/>
                <a:t>concentration, μg/L</a:t>
              </a:r>
            </a:p>
            <a:p>
              <a:pPr algn="ctr"/>
              <a:r>
                <a:rPr lang="en-US" dirty="0" smtClean="0"/>
                <a:t>Satellite                  |                   3D Biophysical model</a:t>
              </a:r>
            </a:p>
          </p:txBody>
        </p:sp>
        <p:sp>
          <p:nvSpPr>
            <p:cNvPr id="31" name="Left Brace 30"/>
            <p:cNvSpPr/>
            <p:nvPr/>
          </p:nvSpPr>
          <p:spPr>
            <a:xfrm rot="16200000">
              <a:off x="4459111" y="4711592"/>
              <a:ext cx="302801" cy="1715049"/>
            </a:xfrm>
            <a:prstGeom prst="leftBrace">
              <a:avLst>
                <a:gd name="adj1" fmla="val 77190"/>
                <a:gd name="adj2"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p:cNvSpPr txBox="1"/>
            <p:nvPr/>
          </p:nvSpPr>
          <p:spPr>
            <a:xfrm>
              <a:off x="4061671" y="6434846"/>
              <a:ext cx="2970159" cy="369332"/>
            </a:xfrm>
            <a:prstGeom prst="rect">
              <a:avLst/>
            </a:prstGeom>
            <a:solidFill>
              <a:schemeClr val="bg1"/>
            </a:solidFill>
          </p:spPr>
          <p:txBody>
            <a:bodyPr wrap="square" rtlCol="0">
              <a:spAutoFit/>
            </a:bodyPr>
            <a:lstStyle/>
            <a:p>
              <a:pPr algn="ctr"/>
              <a:r>
                <a:rPr lang="en-US" dirty="0" smtClean="0"/>
                <a:t>Effect of phosphorus loads</a:t>
              </a:r>
            </a:p>
          </p:txBody>
        </p:sp>
        <p:sp>
          <p:nvSpPr>
            <p:cNvPr id="33" name="TextBox 32"/>
            <p:cNvSpPr txBox="1"/>
            <p:nvPr/>
          </p:nvSpPr>
          <p:spPr>
            <a:xfrm>
              <a:off x="3122562" y="5776551"/>
              <a:ext cx="3195589" cy="369332"/>
            </a:xfrm>
            <a:prstGeom prst="rect">
              <a:avLst/>
            </a:prstGeom>
            <a:solidFill>
              <a:schemeClr val="bg1"/>
            </a:solidFill>
          </p:spPr>
          <p:txBody>
            <a:bodyPr wrap="square" rtlCol="0">
              <a:spAutoFit/>
            </a:bodyPr>
            <a:lstStyle/>
            <a:p>
              <a:pPr algn="ctr"/>
              <a:r>
                <a:rPr lang="en-US" dirty="0" smtClean="0"/>
                <a:t>Effect of </a:t>
              </a:r>
              <a:r>
                <a:rPr lang="en-US" dirty="0" err="1" smtClean="0"/>
                <a:t>dreissenid</a:t>
              </a:r>
              <a:r>
                <a:rPr lang="en-US" dirty="0" smtClean="0"/>
                <a:t> mussels</a:t>
              </a:r>
            </a:p>
          </p:txBody>
        </p:sp>
        <p:sp>
          <p:nvSpPr>
            <p:cNvPr id="34" name="Left Brace 33"/>
            <p:cNvSpPr/>
            <p:nvPr/>
          </p:nvSpPr>
          <p:spPr>
            <a:xfrm rot="16200000">
              <a:off x="5369683" y="4708417"/>
              <a:ext cx="302801" cy="3231393"/>
            </a:xfrm>
            <a:prstGeom prst="leftBrace">
              <a:avLst>
                <a:gd name="adj1" fmla="val 77190"/>
                <a:gd name="adj2"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76200" y="457200"/>
            <a:ext cx="9001801" cy="954107"/>
          </a:xfrm>
          <a:prstGeom prst="rect">
            <a:avLst/>
          </a:prstGeom>
          <a:noFill/>
        </p:spPr>
        <p:txBody>
          <a:bodyPr wrap="square" rtlCol="0">
            <a:spAutoFit/>
          </a:bodyPr>
          <a:lstStyle/>
          <a:p>
            <a:r>
              <a:rPr lang="en-US" sz="2800" dirty="0"/>
              <a:t>Separating the effects of </a:t>
            </a:r>
            <a:r>
              <a:rPr lang="en-US" sz="2800" dirty="0" err="1"/>
              <a:t>quagga</a:t>
            </a:r>
            <a:r>
              <a:rPr lang="en-US" sz="2800" dirty="0"/>
              <a:t> mussels and nutrient loads on Lake Michigan chlorophyll</a:t>
            </a:r>
            <a:endParaRPr lang="en-US" sz="2800" b="1" dirty="0"/>
          </a:p>
        </p:txBody>
      </p:sp>
      <p:cxnSp>
        <p:nvCxnSpPr>
          <p:cNvPr id="20" name="Straight Arrow Connector 19"/>
          <p:cNvCxnSpPr/>
          <p:nvPr/>
        </p:nvCxnSpPr>
        <p:spPr>
          <a:xfrm flipH="1" flipV="1">
            <a:off x="3786018" y="4953000"/>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3917428" y="4419600"/>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708723" y="4464312"/>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7125588" y="4987216"/>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7256998" y="4453816"/>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6048293" y="4498528"/>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494660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12" name="TextBox 11"/>
          <p:cNvSpPr txBox="1"/>
          <p:nvPr/>
        </p:nvSpPr>
        <p:spPr>
          <a:xfrm>
            <a:off x="876300" y="1207631"/>
            <a:ext cx="7391400" cy="2246769"/>
          </a:xfrm>
          <a:prstGeom prst="rect">
            <a:avLst/>
          </a:prstGeom>
          <a:noFill/>
        </p:spPr>
        <p:txBody>
          <a:bodyPr wrap="square" rtlCol="0">
            <a:spAutoFit/>
          </a:bodyPr>
          <a:lstStyle/>
          <a:p>
            <a:r>
              <a:rPr lang="en-US" sz="2800" dirty="0">
                <a:solidFill>
                  <a:srgbClr val="002060"/>
                </a:solidFill>
                <a:cs typeface="Arial"/>
              </a:rPr>
              <a:t>How can we use hydrodynamic forecasts to provide early warning of changing source water quality for public water systems due to HABs and hypoxia?</a:t>
            </a:r>
          </a:p>
          <a:p>
            <a:endParaRPr lang="en-US" sz="2800" dirty="0">
              <a:solidFill>
                <a:srgbClr val="002060"/>
              </a:solidFill>
              <a:cs typeface="Arial"/>
            </a:endParaRPr>
          </a:p>
        </p:txBody>
      </p:sp>
      <p:grpSp>
        <p:nvGrpSpPr>
          <p:cNvPr id="17" name="Group 16"/>
          <p:cNvGrpSpPr/>
          <p:nvPr/>
        </p:nvGrpSpPr>
        <p:grpSpPr>
          <a:xfrm>
            <a:off x="452612" y="3505200"/>
            <a:ext cx="8238776" cy="1863144"/>
            <a:chOff x="381000" y="4592928"/>
            <a:chExt cx="8238776" cy="1863144"/>
          </a:xfrm>
        </p:grpSpPr>
        <p:pic>
          <p:nvPicPr>
            <p:cNvPr id="18" name="Picture 17" descr="8741974122_4dbb4c374a_o.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39466" y="4610100"/>
              <a:ext cx="2712668" cy="1828800"/>
            </a:xfrm>
            <a:prstGeom prst="rect">
              <a:avLst/>
            </a:prstGeom>
          </p:spPr>
        </p:pic>
        <p:pic>
          <p:nvPicPr>
            <p:cNvPr id="19" name="Picture 18" descr="cast146.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000" y="4592928"/>
              <a:ext cx="2362200" cy="1863144"/>
            </a:xfrm>
            <a:prstGeom prst="rect">
              <a:avLst/>
            </a:prstGeom>
          </p:spPr>
        </p:pic>
        <p:pic>
          <p:nvPicPr>
            <p:cNvPr id="20" name="Picture 19" descr="Screen Shot 2015-09-14 at 1.59.19 P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48400" y="4610100"/>
              <a:ext cx="2371376" cy="1828800"/>
            </a:xfrm>
            <a:prstGeom prst="rect">
              <a:avLst/>
            </a:prstGeom>
            <a:ln>
              <a:noFill/>
            </a:ln>
          </p:spPr>
        </p:pic>
      </p:grpSp>
      <p:pic>
        <p:nvPicPr>
          <p:cNvPr id="14" name="Picture 13"/>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3063017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6087" y="609600"/>
            <a:ext cx="7810129"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
          <p:cNvSpPr>
            <a:spLocks noChangeArrowheads="1"/>
          </p:cNvSpPr>
          <p:nvPr/>
        </p:nvSpPr>
        <p:spPr bwMode="auto">
          <a:xfrm>
            <a:off x="738173" y="813782"/>
            <a:ext cx="7643827" cy="665238"/>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a:spAutoFit/>
          </a:bodyPr>
          <a:lstStyle/>
          <a:p>
            <a:pPr defTabSz="914400"/>
            <a:endParaRPr lang="en-US">
              <a:solidFill>
                <a:srgbClr val="002060"/>
              </a:solidFill>
              <a:latin typeface="Arial"/>
            </a:endParaRPr>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2" name="TextBox 1"/>
          <p:cNvSpPr txBox="1"/>
          <p:nvPr/>
        </p:nvSpPr>
        <p:spPr>
          <a:xfrm>
            <a:off x="0" y="45720"/>
            <a:ext cx="7239000" cy="292388"/>
          </a:xfrm>
          <a:prstGeom prst="rect">
            <a:avLst/>
          </a:prstGeom>
          <a:noFill/>
        </p:spPr>
        <p:txBody>
          <a:bodyPr wrap="square" rtlCol="0">
            <a:spAutoFit/>
          </a:bodyPr>
          <a:lstStyle/>
          <a:p>
            <a:pPr defTabSz="914400"/>
            <a:r>
              <a:rPr lang="en-US" sz="1300" b="1" dirty="0" err="1">
                <a:solidFill>
                  <a:prstClr val="white"/>
                </a:solidFill>
                <a:latin typeface="Arial" panose="020B0604020202020204" pitchFamily="34" charset="0"/>
                <a:cs typeface="Arial" panose="020B0604020202020204" pitchFamily="34" charset="0"/>
              </a:rPr>
              <a:t>EcoDyn</a:t>
            </a:r>
            <a:r>
              <a:rPr lang="en-US" sz="1300" b="1" dirty="0">
                <a:solidFill>
                  <a:prstClr val="white"/>
                </a:solidFill>
                <a:latin typeface="Arial" panose="020B0604020202020204" pitchFamily="34" charset="0"/>
                <a:cs typeface="Arial" panose="020B0604020202020204" pitchFamily="34" charset="0"/>
              </a:rPr>
              <a:t> </a:t>
            </a:r>
            <a:r>
              <a:rPr lang="en-US" sz="1300" dirty="0">
                <a:solidFill>
                  <a:prstClr val="white"/>
                </a:solidFill>
                <a:latin typeface="Arial" panose="020B0604020202020204" pitchFamily="34" charset="0"/>
                <a:cs typeface="Arial" panose="020B0604020202020204" pitchFamily="34" charset="0"/>
              </a:rPr>
              <a:t>| Harmful Algal Blooms</a:t>
            </a:r>
          </a:p>
        </p:txBody>
      </p:sp>
      <p:sp>
        <p:nvSpPr>
          <p:cNvPr id="4" name="TextBox 3"/>
          <p:cNvSpPr txBox="1"/>
          <p:nvPr/>
        </p:nvSpPr>
        <p:spPr>
          <a:xfrm>
            <a:off x="76200" y="533400"/>
            <a:ext cx="9001801" cy="523220"/>
          </a:xfrm>
          <a:prstGeom prst="rect">
            <a:avLst/>
          </a:prstGeom>
          <a:noFill/>
        </p:spPr>
        <p:txBody>
          <a:bodyPr wrap="square" rtlCol="0">
            <a:spAutoFit/>
          </a:bodyPr>
          <a:lstStyle/>
          <a:p>
            <a:pPr defTabSz="914400"/>
            <a:r>
              <a:rPr lang="en-US" sz="2800" dirty="0">
                <a:solidFill>
                  <a:srgbClr val="002060"/>
                </a:solidFill>
                <a:latin typeface="Arial"/>
                <a:cs typeface="Arial" panose="020B0604020202020204" pitchFamily="34" charset="0"/>
              </a:rPr>
              <a:t>An integrated approach to studying HABs</a:t>
            </a:r>
          </a:p>
        </p:txBody>
      </p:sp>
      <p:sp>
        <p:nvSpPr>
          <p:cNvPr id="12" name="TextBox 11"/>
          <p:cNvSpPr txBox="1"/>
          <p:nvPr/>
        </p:nvSpPr>
        <p:spPr>
          <a:xfrm>
            <a:off x="685800" y="2057400"/>
            <a:ext cx="7908950" cy="769441"/>
          </a:xfrm>
          <a:prstGeom prst="rect">
            <a:avLst/>
          </a:prstGeom>
          <a:noFill/>
        </p:spPr>
        <p:txBody>
          <a:bodyPr wrap="square" rtlCol="0">
            <a:spAutoFit/>
          </a:bodyPr>
          <a:lstStyle/>
          <a:p>
            <a:pPr defTabSz="914400"/>
            <a:endParaRPr lang="en-US" sz="4400" dirty="0">
              <a:solidFill>
                <a:srgbClr val="002060"/>
              </a:solidFill>
              <a:latin typeface="Arial"/>
              <a:cs typeface="Arial"/>
            </a:endParaRPr>
          </a:p>
        </p:txBody>
      </p:sp>
      <p:sp>
        <p:nvSpPr>
          <p:cNvPr id="3" name="Rectangle 2"/>
          <p:cNvSpPr/>
          <p:nvPr/>
        </p:nvSpPr>
        <p:spPr>
          <a:xfrm>
            <a:off x="3276600" y="1557196"/>
            <a:ext cx="1905000" cy="176984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pic>
        <p:nvPicPr>
          <p:cNvPr id="16" name="Picture 15" descr="WLE Buoy.tif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05200" y="1557196"/>
            <a:ext cx="1439875" cy="1769847"/>
          </a:xfrm>
          <a:prstGeom prst="rect">
            <a:avLst/>
          </a:prstGeom>
          <a:effectLst>
            <a:softEdge rad="114300"/>
          </a:effectLst>
        </p:spPr>
      </p:pic>
      <p:sp>
        <p:nvSpPr>
          <p:cNvPr id="8" name="Rectangle 7"/>
          <p:cNvSpPr/>
          <p:nvPr/>
        </p:nvSpPr>
        <p:spPr>
          <a:xfrm>
            <a:off x="3048000" y="4325112"/>
            <a:ext cx="5105400" cy="1773936"/>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Arial"/>
            </a:endParaRPr>
          </a:p>
        </p:txBody>
      </p:sp>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24200" y="4287053"/>
            <a:ext cx="1828799" cy="1808947"/>
          </a:xfrm>
          <a:prstGeom prst="rect">
            <a:avLst/>
          </a:prstGeom>
        </p:spPr>
      </p:pic>
      <p:pic>
        <p:nvPicPr>
          <p:cNvPr id="17" name="Picture 16" descr="cast00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38800" y="4292957"/>
            <a:ext cx="2286000" cy="1803043"/>
          </a:xfrm>
          <a:prstGeom prst="rect">
            <a:avLst/>
          </a:prstGeom>
        </p:spPr>
      </p:pic>
      <p:sp>
        <p:nvSpPr>
          <p:cNvPr id="18" name="Oval 17"/>
          <p:cNvSpPr/>
          <p:nvPr/>
        </p:nvSpPr>
        <p:spPr>
          <a:xfrm>
            <a:off x="4267200" y="3810000"/>
            <a:ext cx="4724400" cy="2959100"/>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553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Bio</a:t>
            </a:r>
            <a:r>
              <a:rPr lang="en-US" sz="1300" dirty="0">
                <a:solidFill>
                  <a:schemeClr val="bg1"/>
                </a:solidFill>
                <a:latin typeface="Arial" panose="020B0604020202020204" pitchFamily="34" charset="0"/>
                <a:cs typeface="Arial" panose="020B0604020202020204" pitchFamily="34" charset="0"/>
              </a:rPr>
              <a:t>p</a:t>
            </a:r>
            <a:r>
              <a:rPr lang="en-US" sz="1300" dirty="0" smtClean="0">
                <a:solidFill>
                  <a:schemeClr val="bg1"/>
                </a:solidFill>
                <a:latin typeface="Arial" panose="020B0604020202020204" pitchFamily="34" charset="0"/>
                <a:cs typeface="Arial" panose="020B0604020202020204" pitchFamily="34" charset="0"/>
              </a:rPr>
              <a:t>hysical Modeling</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28600" y="381000"/>
            <a:ext cx="8849401" cy="954107"/>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Biophysical modeling integrates and synthesizes information from each branch at GLERL</a:t>
            </a:r>
            <a:endParaRPr lang="en-US" sz="2800"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304800" y="3962400"/>
            <a:ext cx="7620000" cy="116268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Biophysical Modeling</a:t>
            </a:r>
          </a:p>
          <a:p>
            <a:pPr algn="ctr"/>
            <a:r>
              <a:rPr lang="en-US" dirty="0" smtClean="0">
                <a:solidFill>
                  <a:schemeClr val="tx1"/>
                </a:solidFill>
              </a:rPr>
              <a:t>Understand the dynamics of Great Lakes ecosystems</a:t>
            </a:r>
          </a:p>
          <a:p>
            <a:pPr algn="ctr"/>
            <a:r>
              <a:rPr lang="en-US" dirty="0" smtClean="0">
                <a:solidFill>
                  <a:schemeClr val="tx1"/>
                </a:solidFill>
              </a:rPr>
              <a:t>Develop forecasts and applications </a:t>
            </a:r>
            <a:endParaRPr lang="en-US" dirty="0">
              <a:solidFill>
                <a:schemeClr val="tx1"/>
              </a:solidFill>
            </a:endParaRPr>
          </a:p>
        </p:txBody>
      </p:sp>
      <p:sp>
        <p:nvSpPr>
          <p:cNvPr id="14" name="Rectangle 13"/>
          <p:cNvSpPr/>
          <p:nvPr/>
        </p:nvSpPr>
        <p:spPr>
          <a:xfrm>
            <a:off x="304800" y="1382096"/>
            <a:ext cx="2286000" cy="1559359"/>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OSAT</a:t>
            </a:r>
          </a:p>
          <a:p>
            <a:pPr algn="ctr"/>
            <a:r>
              <a:rPr lang="en-US" dirty="0" smtClean="0"/>
              <a:t>Observing Systems &amp; Advanced Technology</a:t>
            </a:r>
          </a:p>
          <a:p>
            <a:pPr algn="ctr"/>
            <a:endParaRPr lang="en-US" dirty="0"/>
          </a:p>
        </p:txBody>
      </p:sp>
      <p:cxnSp>
        <p:nvCxnSpPr>
          <p:cNvPr id="15" name="Straight Arrow Connector 14"/>
          <p:cNvCxnSpPr/>
          <p:nvPr/>
        </p:nvCxnSpPr>
        <p:spPr>
          <a:xfrm>
            <a:off x="6781800" y="5183342"/>
            <a:ext cx="0" cy="294304"/>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a:off x="1447800" y="5183342"/>
            <a:ext cx="1" cy="294304"/>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2971800" y="1382096"/>
            <a:ext cx="2286000" cy="1559359"/>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IPEMF</a:t>
            </a:r>
          </a:p>
          <a:p>
            <a:pPr algn="ctr"/>
            <a:r>
              <a:rPr lang="en-US" dirty="0" smtClean="0"/>
              <a:t>Integrated Physical &amp; Ecological Modeling and Forecasting</a:t>
            </a:r>
            <a:endParaRPr lang="en-US" dirty="0"/>
          </a:p>
        </p:txBody>
      </p:sp>
      <p:sp>
        <p:nvSpPr>
          <p:cNvPr id="18" name="Rectangle 17"/>
          <p:cNvSpPr/>
          <p:nvPr/>
        </p:nvSpPr>
        <p:spPr>
          <a:xfrm>
            <a:off x="5638800" y="1382096"/>
            <a:ext cx="2286000" cy="1559359"/>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t>EcoDyn</a:t>
            </a:r>
            <a:endParaRPr lang="en-US" sz="2400" b="1" dirty="0" smtClean="0"/>
          </a:p>
          <a:p>
            <a:pPr algn="ctr"/>
            <a:r>
              <a:rPr lang="en-US" dirty="0" smtClean="0"/>
              <a:t>Ecosystem Dynamics</a:t>
            </a:r>
          </a:p>
          <a:p>
            <a:pPr algn="ctr"/>
            <a:endParaRPr lang="en-US" dirty="0"/>
          </a:p>
          <a:p>
            <a:pPr algn="ctr"/>
            <a:endParaRPr lang="en-US" dirty="0"/>
          </a:p>
        </p:txBody>
      </p:sp>
      <p:sp>
        <p:nvSpPr>
          <p:cNvPr id="19" name="Rectangle 18"/>
          <p:cNvSpPr/>
          <p:nvPr/>
        </p:nvSpPr>
        <p:spPr>
          <a:xfrm>
            <a:off x="304800" y="5634081"/>
            <a:ext cx="2286000" cy="780368"/>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IS</a:t>
            </a:r>
          </a:p>
          <a:p>
            <a:pPr algn="ctr"/>
            <a:r>
              <a:rPr lang="en-US" dirty="0" smtClean="0"/>
              <a:t>Information Services</a:t>
            </a:r>
            <a:endParaRPr lang="en-US" dirty="0"/>
          </a:p>
        </p:txBody>
      </p:sp>
      <p:sp>
        <p:nvSpPr>
          <p:cNvPr id="3" name="TextBox 2"/>
          <p:cNvSpPr txBox="1"/>
          <p:nvPr/>
        </p:nvSpPr>
        <p:spPr>
          <a:xfrm>
            <a:off x="304800" y="2982296"/>
            <a:ext cx="2286000" cy="369332"/>
          </a:xfrm>
          <a:prstGeom prst="rect">
            <a:avLst/>
          </a:prstGeom>
          <a:noFill/>
        </p:spPr>
        <p:txBody>
          <a:bodyPr wrap="square" rtlCol="0">
            <a:spAutoFit/>
          </a:bodyPr>
          <a:lstStyle/>
          <a:p>
            <a:pPr algn="ctr"/>
            <a:r>
              <a:rPr lang="en-US" dirty="0" smtClean="0">
                <a:solidFill>
                  <a:srgbClr val="002060"/>
                </a:solidFill>
                <a:latin typeface="Arial" panose="020B0604020202020204" pitchFamily="34" charset="0"/>
                <a:cs typeface="Arial" panose="020B0604020202020204" pitchFamily="34" charset="0"/>
              </a:rPr>
              <a:t>Observations</a:t>
            </a:r>
          </a:p>
        </p:txBody>
      </p:sp>
      <p:sp>
        <p:nvSpPr>
          <p:cNvPr id="21" name="TextBox 20"/>
          <p:cNvSpPr txBox="1"/>
          <p:nvPr/>
        </p:nvSpPr>
        <p:spPr>
          <a:xfrm>
            <a:off x="2971800" y="2982296"/>
            <a:ext cx="2286000" cy="369332"/>
          </a:xfrm>
          <a:prstGeom prst="rect">
            <a:avLst/>
          </a:prstGeom>
          <a:noFill/>
        </p:spPr>
        <p:txBody>
          <a:bodyPr wrap="square" rtlCol="0">
            <a:spAutoFit/>
          </a:bodyPr>
          <a:lstStyle/>
          <a:p>
            <a:pPr algn="ctr"/>
            <a:r>
              <a:rPr lang="en-US" dirty="0" smtClean="0">
                <a:solidFill>
                  <a:srgbClr val="002060"/>
                </a:solidFill>
                <a:latin typeface="Arial" panose="020B0604020202020204" pitchFamily="34" charset="0"/>
                <a:cs typeface="Arial" panose="020B0604020202020204" pitchFamily="34" charset="0"/>
              </a:rPr>
              <a:t>Physical models</a:t>
            </a:r>
          </a:p>
        </p:txBody>
      </p:sp>
      <p:sp>
        <p:nvSpPr>
          <p:cNvPr id="22" name="TextBox 21"/>
          <p:cNvSpPr txBox="1"/>
          <p:nvPr/>
        </p:nvSpPr>
        <p:spPr>
          <a:xfrm>
            <a:off x="5562600" y="2982296"/>
            <a:ext cx="2438400" cy="646331"/>
          </a:xfrm>
          <a:prstGeom prst="rect">
            <a:avLst/>
          </a:prstGeom>
          <a:noFill/>
        </p:spPr>
        <p:txBody>
          <a:bodyPr wrap="square" rtlCol="0">
            <a:spAutoFit/>
          </a:bodyPr>
          <a:lstStyle/>
          <a:p>
            <a:pPr algn="ctr"/>
            <a:r>
              <a:rPr lang="en-US" dirty="0" smtClean="0">
                <a:solidFill>
                  <a:srgbClr val="002060"/>
                </a:solidFill>
                <a:latin typeface="Arial" panose="020B0604020202020204" pitchFamily="34" charset="0"/>
                <a:cs typeface="Arial" panose="020B0604020202020204" pitchFamily="34" charset="0"/>
              </a:rPr>
              <a:t>Ecological monitoring </a:t>
            </a:r>
          </a:p>
          <a:p>
            <a:pPr algn="ctr"/>
            <a:r>
              <a:rPr lang="en-US" dirty="0" smtClean="0">
                <a:solidFill>
                  <a:srgbClr val="002060"/>
                </a:solidFill>
                <a:latin typeface="Arial" panose="020B0604020202020204" pitchFamily="34" charset="0"/>
                <a:cs typeface="Arial" panose="020B0604020202020204" pitchFamily="34" charset="0"/>
              </a:rPr>
              <a:t>&amp; process studies</a:t>
            </a:r>
          </a:p>
        </p:txBody>
      </p:sp>
      <p:sp>
        <p:nvSpPr>
          <p:cNvPr id="23" name="TextBox 22"/>
          <p:cNvSpPr txBox="1"/>
          <p:nvPr/>
        </p:nvSpPr>
        <p:spPr>
          <a:xfrm>
            <a:off x="2819400" y="5701100"/>
            <a:ext cx="1905000" cy="646331"/>
          </a:xfrm>
          <a:prstGeom prst="rect">
            <a:avLst/>
          </a:prstGeom>
          <a:noFill/>
        </p:spPr>
        <p:txBody>
          <a:bodyPr wrap="square" rtlCol="0">
            <a:spAutoFit/>
          </a:bodyPr>
          <a:lstStyle/>
          <a:p>
            <a:pPr algn="ctr"/>
            <a:r>
              <a:rPr lang="en-US" dirty="0" smtClean="0">
                <a:solidFill>
                  <a:srgbClr val="002060"/>
                </a:solidFill>
                <a:latin typeface="Arial" panose="020B0604020202020204" pitchFamily="34" charset="0"/>
                <a:cs typeface="Arial" panose="020B0604020202020204" pitchFamily="34" charset="0"/>
              </a:rPr>
              <a:t>Stakeholders</a:t>
            </a:r>
          </a:p>
          <a:p>
            <a:pPr algn="ctr"/>
            <a:r>
              <a:rPr lang="en-US" dirty="0" smtClean="0">
                <a:solidFill>
                  <a:srgbClr val="002060"/>
                </a:solidFill>
                <a:latin typeface="Arial" panose="020B0604020202020204" pitchFamily="34" charset="0"/>
                <a:cs typeface="Arial" panose="020B0604020202020204" pitchFamily="34" charset="0"/>
              </a:rPr>
              <a:t>&amp; public</a:t>
            </a:r>
          </a:p>
        </p:txBody>
      </p:sp>
      <p:cxnSp>
        <p:nvCxnSpPr>
          <p:cNvPr id="24" name="Straight Arrow Connector 23"/>
          <p:cNvCxnSpPr/>
          <p:nvPr/>
        </p:nvCxnSpPr>
        <p:spPr>
          <a:xfrm rot="16200000" flipH="1">
            <a:off x="2814152" y="5877113"/>
            <a:ext cx="1" cy="294304"/>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5715000" y="5562600"/>
            <a:ext cx="2286000" cy="923330"/>
          </a:xfrm>
          <a:prstGeom prst="rect">
            <a:avLst/>
          </a:prstGeom>
          <a:noFill/>
        </p:spPr>
        <p:txBody>
          <a:bodyPr wrap="square" rtlCol="0">
            <a:spAutoFit/>
          </a:bodyPr>
          <a:lstStyle/>
          <a:p>
            <a:pPr algn="ctr"/>
            <a:r>
              <a:rPr lang="en-US" dirty="0" smtClean="0">
                <a:solidFill>
                  <a:srgbClr val="002060"/>
                </a:solidFill>
                <a:latin typeface="Arial" panose="020B0604020202020204" pitchFamily="34" charset="0"/>
                <a:cs typeface="Arial" panose="020B0604020202020204" pitchFamily="34" charset="0"/>
              </a:rPr>
              <a:t>Feedback influences research questions and approaches</a:t>
            </a:r>
          </a:p>
        </p:txBody>
      </p:sp>
      <p:cxnSp>
        <p:nvCxnSpPr>
          <p:cNvPr id="26" name="Straight Arrow Connector 25"/>
          <p:cNvCxnSpPr/>
          <p:nvPr/>
        </p:nvCxnSpPr>
        <p:spPr>
          <a:xfrm flipH="1">
            <a:off x="1447800" y="3624748"/>
            <a:ext cx="1" cy="294304"/>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H="1">
            <a:off x="4114800" y="3624748"/>
            <a:ext cx="1" cy="294304"/>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H="1">
            <a:off x="6781800" y="3624748"/>
            <a:ext cx="1" cy="294304"/>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sp>
        <p:nvSpPr>
          <p:cNvPr id="38" name="Freeform 37"/>
          <p:cNvSpPr/>
          <p:nvPr/>
        </p:nvSpPr>
        <p:spPr>
          <a:xfrm>
            <a:off x="8001000" y="2133600"/>
            <a:ext cx="609600" cy="3886200"/>
          </a:xfrm>
          <a:custGeom>
            <a:avLst/>
            <a:gdLst>
              <a:gd name="connsiteX0" fmla="*/ 1048196 w 1673083"/>
              <a:gd name="connsiteY0" fmla="*/ 0 h 4616519"/>
              <a:gd name="connsiteX1" fmla="*/ 1673083 w 1673083"/>
              <a:gd name="connsiteY1" fmla="*/ 0 h 4616519"/>
              <a:gd name="connsiteX2" fmla="*/ 1673083 w 1673083"/>
              <a:gd name="connsiteY2" fmla="*/ 2590492 h 4616519"/>
              <a:gd name="connsiteX3" fmla="*/ 1612610 w 1673083"/>
              <a:gd name="connsiteY3" fmla="*/ 4616519 h 4616519"/>
              <a:gd name="connsiteX4" fmla="*/ 1612610 w 1673083"/>
              <a:gd name="connsiteY4" fmla="*/ 3497669 h 4616519"/>
              <a:gd name="connsiteX5" fmla="*/ 0 w 1673083"/>
              <a:gd name="connsiteY5" fmla="*/ 3497669 h 4616519"/>
              <a:gd name="connsiteX0" fmla="*/ 806305 w 1673083"/>
              <a:gd name="connsiteY0" fmla="*/ 4777795 h 4777795"/>
              <a:gd name="connsiteX1" fmla="*/ 1673083 w 1673083"/>
              <a:gd name="connsiteY1" fmla="*/ 0 h 4777795"/>
              <a:gd name="connsiteX2" fmla="*/ 1673083 w 1673083"/>
              <a:gd name="connsiteY2" fmla="*/ 2590492 h 4777795"/>
              <a:gd name="connsiteX3" fmla="*/ 1612610 w 1673083"/>
              <a:gd name="connsiteY3" fmla="*/ 4616519 h 4777795"/>
              <a:gd name="connsiteX4" fmla="*/ 1612610 w 1673083"/>
              <a:gd name="connsiteY4" fmla="*/ 3497669 h 4777795"/>
              <a:gd name="connsiteX5" fmla="*/ 0 w 1673083"/>
              <a:gd name="connsiteY5" fmla="*/ 3497669 h 4777795"/>
              <a:gd name="connsiteX0" fmla="*/ 806305 w 1673083"/>
              <a:gd name="connsiteY0" fmla="*/ 2187303 h 2187303"/>
              <a:gd name="connsiteX1" fmla="*/ 1622689 w 1673083"/>
              <a:gd name="connsiteY1" fmla="*/ 2177223 h 2187303"/>
              <a:gd name="connsiteX2" fmla="*/ 1673083 w 1673083"/>
              <a:gd name="connsiteY2" fmla="*/ 0 h 2187303"/>
              <a:gd name="connsiteX3" fmla="*/ 1612610 w 1673083"/>
              <a:gd name="connsiteY3" fmla="*/ 2026027 h 2187303"/>
              <a:gd name="connsiteX4" fmla="*/ 1612610 w 1673083"/>
              <a:gd name="connsiteY4" fmla="*/ 907177 h 2187303"/>
              <a:gd name="connsiteX5" fmla="*/ 0 w 1673083"/>
              <a:gd name="connsiteY5" fmla="*/ 907177 h 2187303"/>
              <a:gd name="connsiteX0" fmla="*/ 40315 w 907093"/>
              <a:gd name="connsiteY0" fmla="*/ 4142771 h 4142771"/>
              <a:gd name="connsiteX1" fmla="*/ 856699 w 907093"/>
              <a:gd name="connsiteY1" fmla="*/ 4132691 h 4142771"/>
              <a:gd name="connsiteX2" fmla="*/ 907093 w 907093"/>
              <a:gd name="connsiteY2" fmla="*/ 1955468 h 4142771"/>
              <a:gd name="connsiteX3" fmla="*/ 846620 w 907093"/>
              <a:gd name="connsiteY3" fmla="*/ 3981495 h 4142771"/>
              <a:gd name="connsiteX4" fmla="*/ 846620 w 907093"/>
              <a:gd name="connsiteY4" fmla="*/ 2862645 h 4142771"/>
              <a:gd name="connsiteX5" fmla="*/ 0 w 907093"/>
              <a:gd name="connsiteY5" fmla="*/ 0 h 4142771"/>
              <a:gd name="connsiteX0" fmla="*/ 40315 w 907093"/>
              <a:gd name="connsiteY0" fmla="*/ 4162931 h 4162931"/>
              <a:gd name="connsiteX1" fmla="*/ 856699 w 907093"/>
              <a:gd name="connsiteY1" fmla="*/ 4152851 h 4162931"/>
              <a:gd name="connsiteX2" fmla="*/ 907093 w 907093"/>
              <a:gd name="connsiteY2" fmla="*/ 1975628 h 4162931"/>
              <a:gd name="connsiteX3" fmla="*/ 846620 w 907093"/>
              <a:gd name="connsiteY3" fmla="*/ 4001655 h 4162931"/>
              <a:gd name="connsiteX4" fmla="*/ 897014 w 907093"/>
              <a:gd name="connsiteY4" fmla="*/ 0 h 4162931"/>
              <a:gd name="connsiteX5" fmla="*/ 0 w 907093"/>
              <a:gd name="connsiteY5" fmla="*/ 20160 h 4162931"/>
              <a:gd name="connsiteX0" fmla="*/ 40315 w 897014"/>
              <a:gd name="connsiteY0" fmla="*/ 4162931 h 4162931"/>
              <a:gd name="connsiteX1" fmla="*/ 856699 w 897014"/>
              <a:gd name="connsiteY1" fmla="*/ 4152851 h 4162931"/>
              <a:gd name="connsiteX2" fmla="*/ 846620 w 897014"/>
              <a:gd name="connsiteY2" fmla="*/ 4001655 h 4162931"/>
              <a:gd name="connsiteX3" fmla="*/ 897014 w 897014"/>
              <a:gd name="connsiteY3" fmla="*/ 0 h 4162931"/>
              <a:gd name="connsiteX4" fmla="*/ 0 w 897014"/>
              <a:gd name="connsiteY4" fmla="*/ 20160 h 4162931"/>
              <a:gd name="connsiteX0" fmla="*/ 40315 w 897014"/>
              <a:gd name="connsiteY0" fmla="*/ 4162931 h 4162931"/>
              <a:gd name="connsiteX1" fmla="*/ 856699 w 897014"/>
              <a:gd name="connsiteY1" fmla="*/ 4152851 h 4162931"/>
              <a:gd name="connsiteX2" fmla="*/ 897014 w 897014"/>
              <a:gd name="connsiteY2" fmla="*/ 0 h 4162931"/>
              <a:gd name="connsiteX3" fmla="*/ 0 w 897014"/>
              <a:gd name="connsiteY3" fmla="*/ 20160 h 4162931"/>
              <a:gd name="connsiteX0" fmla="*/ 40315 w 897014"/>
              <a:gd name="connsiteY0" fmla="*/ 4152852 h 4152852"/>
              <a:gd name="connsiteX1" fmla="*/ 856699 w 897014"/>
              <a:gd name="connsiteY1" fmla="*/ 4142772 h 4152852"/>
              <a:gd name="connsiteX2" fmla="*/ 897014 w 897014"/>
              <a:gd name="connsiteY2" fmla="*/ 0 h 4152852"/>
              <a:gd name="connsiteX3" fmla="*/ 0 w 897014"/>
              <a:gd name="connsiteY3" fmla="*/ 10081 h 4152852"/>
              <a:gd name="connsiteX0" fmla="*/ 40315 w 897014"/>
              <a:gd name="connsiteY0" fmla="*/ 4152852 h 4173011"/>
              <a:gd name="connsiteX1" fmla="*/ 886936 w 897014"/>
              <a:gd name="connsiteY1" fmla="*/ 4173011 h 4173011"/>
              <a:gd name="connsiteX2" fmla="*/ 897014 w 897014"/>
              <a:gd name="connsiteY2" fmla="*/ 0 h 4173011"/>
              <a:gd name="connsiteX3" fmla="*/ 0 w 897014"/>
              <a:gd name="connsiteY3" fmla="*/ 10081 h 4173011"/>
              <a:gd name="connsiteX0" fmla="*/ 40315 w 897014"/>
              <a:gd name="connsiteY0" fmla="*/ 4152852 h 4152852"/>
              <a:gd name="connsiteX1" fmla="*/ 886936 w 897014"/>
              <a:gd name="connsiteY1" fmla="*/ 4132692 h 4152852"/>
              <a:gd name="connsiteX2" fmla="*/ 897014 w 897014"/>
              <a:gd name="connsiteY2" fmla="*/ 0 h 4152852"/>
              <a:gd name="connsiteX3" fmla="*/ 0 w 897014"/>
              <a:gd name="connsiteY3" fmla="*/ 10081 h 4152852"/>
              <a:gd name="connsiteX0" fmla="*/ 40315 w 897014"/>
              <a:gd name="connsiteY0" fmla="*/ 4152852 h 4162931"/>
              <a:gd name="connsiteX1" fmla="*/ 886936 w 897014"/>
              <a:gd name="connsiteY1" fmla="*/ 4162931 h 4162931"/>
              <a:gd name="connsiteX2" fmla="*/ 897014 w 897014"/>
              <a:gd name="connsiteY2" fmla="*/ 0 h 4162931"/>
              <a:gd name="connsiteX3" fmla="*/ 0 w 897014"/>
              <a:gd name="connsiteY3" fmla="*/ 10081 h 4162931"/>
              <a:gd name="connsiteX0" fmla="*/ 40315 w 897014"/>
              <a:gd name="connsiteY0" fmla="*/ 4152852 h 4152852"/>
              <a:gd name="connsiteX1" fmla="*/ 886936 w 897014"/>
              <a:gd name="connsiteY1" fmla="*/ 4152851 h 4152852"/>
              <a:gd name="connsiteX2" fmla="*/ 897014 w 897014"/>
              <a:gd name="connsiteY2" fmla="*/ 0 h 4152852"/>
              <a:gd name="connsiteX3" fmla="*/ 0 w 897014"/>
              <a:gd name="connsiteY3" fmla="*/ 10081 h 4152852"/>
            </a:gdLst>
            <a:ahLst/>
            <a:cxnLst>
              <a:cxn ang="0">
                <a:pos x="connsiteX0" y="connsiteY0"/>
              </a:cxn>
              <a:cxn ang="0">
                <a:pos x="connsiteX1" y="connsiteY1"/>
              </a:cxn>
              <a:cxn ang="0">
                <a:pos x="connsiteX2" y="connsiteY2"/>
              </a:cxn>
              <a:cxn ang="0">
                <a:pos x="connsiteX3" y="connsiteY3"/>
              </a:cxn>
            </a:cxnLst>
            <a:rect l="l" t="t" r="r" b="b"/>
            <a:pathLst>
              <a:path w="897014" h="4152852">
                <a:moveTo>
                  <a:pt x="40315" y="4152852"/>
                </a:moveTo>
                <a:lnTo>
                  <a:pt x="886936" y="4152851"/>
                </a:lnTo>
                <a:cubicBezTo>
                  <a:pt x="890295" y="2761847"/>
                  <a:pt x="893655" y="1391004"/>
                  <a:pt x="897014" y="0"/>
                </a:cubicBezTo>
                <a:lnTo>
                  <a:pt x="0" y="10081"/>
                </a:lnTo>
              </a:path>
            </a:pathLst>
          </a:custGeom>
          <a:ln w="38100">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pic>
        <p:nvPicPr>
          <p:cNvPr id="29" name="Picture 28"/>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596153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12/15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152400" y="569893"/>
            <a:ext cx="8763000" cy="954107"/>
          </a:xfrm>
          <a:prstGeom prst="rect">
            <a:avLst/>
          </a:prstGeom>
          <a:noFill/>
        </p:spPr>
        <p:txBody>
          <a:bodyPr wrap="square" rtlCol="0">
            <a:spAutoFit/>
          </a:bodyPr>
          <a:lstStyle/>
          <a:p>
            <a:r>
              <a:rPr lang="en-US" sz="2800" dirty="0" smtClean="0"/>
              <a:t>GLERL provides a </a:t>
            </a:r>
            <a:r>
              <a:rPr lang="en-US" sz="2800" dirty="0" err="1" smtClean="0"/>
              <a:t>nowcast</a:t>
            </a:r>
            <a:r>
              <a:rPr lang="en-US" sz="2800" dirty="0" smtClean="0"/>
              <a:t>/forecast of harmful algal bloom distribution in Lake Erie:  HAB Tracker</a:t>
            </a:r>
            <a:endParaRPr lang="en-US" sz="2800" dirty="0">
              <a:solidFill>
                <a:srgbClr val="002060"/>
              </a:solidFill>
              <a:latin typeface="Arial" panose="020B0604020202020204" pitchFamily="34" charset="0"/>
              <a:cs typeface="Arial" panose="020B0604020202020204" pitchFamily="34" charset="0"/>
            </a:endParaRPr>
          </a:p>
        </p:txBody>
      </p:sp>
      <p:sp>
        <p:nvSpPr>
          <p:cNvPr id="16" name="TextBox 15"/>
          <p:cNvSpPr txBox="1"/>
          <p:nvPr/>
        </p:nvSpPr>
        <p:spPr>
          <a:xfrm>
            <a:off x="267742" y="5229761"/>
            <a:ext cx="4114800" cy="830997"/>
          </a:xfrm>
          <a:prstGeom prst="rect">
            <a:avLst/>
          </a:prstGeom>
          <a:noFill/>
        </p:spPr>
        <p:txBody>
          <a:bodyPr wrap="square" rtlCol="0">
            <a:spAutoFit/>
          </a:bodyPr>
          <a:lstStyle/>
          <a:p>
            <a:r>
              <a:rPr lang="en-US" sz="1600" dirty="0" smtClean="0"/>
              <a:t>Initialize bloom location and intensity in a </a:t>
            </a:r>
            <a:r>
              <a:rPr lang="en-US" sz="1600" dirty="0" err="1" smtClean="0"/>
              <a:t>Lagrangian</a:t>
            </a:r>
            <a:r>
              <a:rPr lang="en-US" sz="1600" dirty="0" smtClean="0"/>
              <a:t> particle tracking model based on satellite remote sensing imagery</a:t>
            </a:r>
            <a:endParaRPr lang="en-US" sz="1600" dirty="0"/>
          </a:p>
        </p:txBody>
      </p:sp>
      <p:sp>
        <p:nvSpPr>
          <p:cNvPr id="17" name="TextBox 16"/>
          <p:cNvSpPr txBox="1"/>
          <p:nvPr/>
        </p:nvSpPr>
        <p:spPr>
          <a:xfrm>
            <a:off x="4723905" y="5229761"/>
            <a:ext cx="4337861" cy="1323439"/>
          </a:xfrm>
          <a:prstGeom prst="rect">
            <a:avLst/>
          </a:prstGeom>
          <a:noFill/>
        </p:spPr>
        <p:txBody>
          <a:bodyPr wrap="square" rtlCol="0">
            <a:spAutoFit/>
          </a:bodyPr>
          <a:lstStyle/>
          <a:p>
            <a:r>
              <a:rPr lang="en-US" sz="1600" dirty="0" smtClean="0"/>
              <a:t>Five-day forecast of bloom intensity and location based on </a:t>
            </a:r>
          </a:p>
          <a:p>
            <a:pPr marL="342900" indent="-342900">
              <a:buFont typeface="+mj-lt"/>
              <a:buAutoNum type="arabicPeriod"/>
            </a:pPr>
            <a:r>
              <a:rPr lang="en-US" sz="1600" dirty="0" smtClean="0"/>
              <a:t>Forecast meteorology </a:t>
            </a:r>
          </a:p>
          <a:p>
            <a:pPr marL="342900" indent="-342900">
              <a:buFont typeface="+mj-lt"/>
              <a:buAutoNum type="arabicPeriod"/>
            </a:pPr>
            <a:r>
              <a:rPr lang="en-US" sz="1600" dirty="0" smtClean="0"/>
              <a:t>Currents from a hydrodynamic model </a:t>
            </a:r>
          </a:p>
          <a:p>
            <a:pPr marL="342900" indent="-342900">
              <a:buFont typeface="+mj-lt"/>
              <a:buAutoNum type="arabicPeriod"/>
            </a:pPr>
            <a:r>
              <a:rPr lang="en-US" sz="1600" dirty="0" err="1" smtClean="0"/>
              <a:t>Lagrangian</a:t>
            </a:r>
            <a:r>
              <a:rPr lang="en-US" sz="1600" dirty="0" smtClean="0"/>
              <a:t> particle tracking model</a:t>
            </a:r>
            <a:endParaRPr lang="en-US" sz="1600" dirty="0"/>
          </a:p>
        </p:txBody>
      </p:sp>
      <p:sp>
        <p:nvSpPr>
          <p:cNvPr id="18" name="TextBox 17"/>
          <p:cNvSpPr txBox="1"/>
          <p:nvPr/>
        </p:nvSpPr>
        <p:spPr>
          <a:xfrm>
            <a:off x="914400" y="1676400"/>
            <a:ext cx="2133600" cy="307777"/>
          </a:xfrm>
          <a:prstGeom prst="rect">
            <a:avLst/>
          </a:prstGeom>
          <a:solidFill>
            <a:schemeClr val="bg1"/>
          </a:solidFill>
          <a:ln>
            <a:noFill/>
          </a:ln>
        </p:spPr>
        <p:txBody>
          <a:bodyPr wrap="square" rtlCol="0">
            <a:spAutoFit/>
          </a:bodyPr>
          <a:lstStyle/>
          <a:p>
            <a:pPr algn="ctr"/>
            <a:r>
              <a:rPr lang="en-US" sz="1400" b="1" dirty="0" err="1" smtClean="0"/>
              <a:t>Nowcast</a:t>
            </a:r>
            <a:endParaRPr lang="en-US" sz="1400" b="1" dirty="0"/>
          </a:p>
        </p:txBody>
      </p:sp>
      <p:sp>
        <p:nvSpPr>
          <p:cNvPr id="19" name="TextBox 18"/>
          <p:cNvSpPr txBox="1"/>
          <p:nvPr/>
        </p:nvSpPr>
        <p:spPr>
          <a:xfrm>
            <a:off x="5486400" y="1697477"/>
            <a:ext cx="2057400" cy="307777"/>
          </a:xfrm>
          <a:prstGeom prst="rect">
            <a:avLst/>
          </a:prstGeom>
          <a:solidFill>
            <a:schemeClr val="bg1"/>
          </a:solidFill>
          <a:ln>
            <a:noFill/>
          </a:ln>
        </p:spPr>
        <p:txBody>
          <a:bodyPr wrap="square" rtlCol="0">
            <a:spAutoFit/>
          </a:bodyPr>
          <a:lstStyle/>
          <a:p>
            <a:pPr algn="ctr"/>
            <a:r>
              <a:rPr lang="en-US" sz="1400" b="1" dirty="0" smtClean="0"/>
              <a:t>Five-day forecast</a:t>
            </a:r>
            <a:endParaRPr lang="en-US" sz="1400" b="1" dirty="0"/>
          </a:p>
        </p:txBody>
      </p:sp>
      <p:pic>
        <p:nvPicPr>
          <p:cNvPr id="14" name="Picture 13"/>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pic>
        <p:nvPicPr>
          <p:cNvPr id="3" name="Picture 2" descr="cast130.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25988" y="1990271"/>
            <a:ext cx="4114800" cy="3245476"/>
          </a:xfrm>
          <a:prstGeom prst="rect">
            <a:avLst/>
          </a:prstGeom>
        </p:spPr>
      </p:pic>
      <p:pic>
        <p:nvPicPr>
          <p:cNvPr id="5" name="Picture 4" descr="cast001.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50155" y="1990271"/>
            <a:ext cx="4114800" cy="3245476"/>
          </a:xfrm>
          <a:prstGeom prst="rect">
            <a:avLst/>
          </a:prstGeom>
        </p:spPr>
      </p:pic>
    </p:spTree>
    <p:extLst>
      <p:ext uri="{BB962C8B-B14F-4D97-AF65-F5344CB8AC3E}">
        <p14:creationId xmlns:p14="http://schemas.microsoft.com/office/powerpoint/2010/main" val="2373837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13/15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152400" y="381000"/>
            <a:ext cx="8763000" cy="954107"/>
          </a:xfrm>
          <a:prstGeom prst="rect">
            <a:avLst/>
          </a:prstGeom>
          <a:noFill/>
        </p:spPr>
        <p:txBody>
          <a:bodyPr wrap="square" rtlCol="0">
            <a:spAutoFit/>
          </a:bodyPr>
          <a:lstStyle/>
          <a:p>
            <a:r>
              <a:rPr lang="en-US" sz="2800" dirty="0" smtClean="0"/>
              <a:t>Improved model for short </a:t>
            </a:r>
            <a:r>
              <a:rPr lang="en-US" sz="2800" dirty="0"/>
              <a:t>term </a:t>
            </a:r>
            <a:r>
              <a:rPr lang="en-US" sz="2800" dirty="0" smtClean="0"/>
              <a:t>forecast of Lake Erie HABs including vertical mixing of buoyant </a:t>
            </a:r>
            <a:r>
              <a:rPr lang="en-US" sz="2800" i="1" dirty="0" err="1" smtClean="0"/>
              <a:t>Microcystis</a:t>
            </a:r>
            <a:r>
              <a:rPr lang="en-US" sz="2800" dirty="0" smtClean="0"/>
              <a:t>  </a:t>
            </a:r>
            <a:endParaRPr lang="en-US" sz="2800" dirty="0">
              <a:solidFill>
                <a:srgbClr val="002060"/>
              </a:solidFill>
              <a:latin typeface="Arial" panose="020B0604020202020204" pitchFamily="34" charset="0"/>
              <a:cs typeface="Arial" panose="020B0604020202020204" pitchFamily="34" charset="0"/>
            </a:endParaRPr>
          </a:p>
        </p:txBody>
      </p:sp>
      <p:pic>
        <p:nvPicPr>
          <p:cNvPr id="3" name="Picture 2" descr="201124115_hindcas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6647" y="1447800"/>
            <a:ext cx="6550707" cy="4997688"/>
          </a:xfrm>
          <a:prstGeom prst="rect">
            <a:avLst/>
          </a:prstGeom>
        </p:spPr>
      </p:pic>
      <p:sp>
        <p:nvSpPr>
          <p:cNvPr id="22" name="TextBox 21"/>
          <p:cNvSpPr txBox="1"/>
          <p:nvPr/>
        </p:nvSpPr>
        <p:spPr>
          <a:xfrm>
            <a:off x="1524000" y="1295400"/>
            <a:ext cx="1883840" cy="307777"/>
          </a:xfrm>
          <a:prstGeom prst="rect">
            <a:avLst/>
          </a:prstGeom>
          <a:solidFill>
            <a:schemeClr val="bg1"/>
          </a:solidFill>
          <a:ln>
            <a:solidFill>
              <a:schemeClr val="bg1"/>
            </a:solidFill>
          </a:ln>
        </p:spPr>
        <p:txBody>
          <a:bodyPr wrap="square" rtlCol="0">
            <a:spAutoFit/>
          </a:bodyPr>
          <a:lstStyle/>
          <a:p>
            <a:pPr algn="ctr"/>
            <a:r>
              <a:rPr lang="en-US" sz="1400" b="1" dirty="0" smtClean="0"/>
              <a:t>2D simulation</a:t>
            </a:r>
          </a:p>
        </p:txBody>
      </p:sp>
      <p:sp>
        <p:nvSpPr>
          <p:cNvPr id="23" name="TextBox 22"/>
          <p:cNvSpPr txBox="1"/>
          <p:nvPr/>
        </p:nvSpPr>
        <p:spPr>
          <a:xfrm>
            <a:off x="3352800" y="1295400"/>
            <a:ext cx="2214513" cy="307777"/>
          </a:xfrm>
          <a:prstGeom prst="rect">
            <a:avLst/>
          </a:prstGeom>
          <a:solidFill>
            <a:schemeClr val="bg1"/>
          </a:solidFill>
          <a:ln>
            <a:solidFill>
              <a:schemeClr val="bg1"/>
            </a:solidFill>
          </a:ln>
        </p:spPr>
        <p:txBody>
          <a:bodyPr wrap="square" rtlCol="0">
            <a:spAutoFit/>
          </a:bodyPr>
          <a:lstStyle/>
          <a:p>
            <a:pPr algn="ctr"/>
            <a:r>
              <a:rPr lang="en-US" sz="1400" b="1" dirty="0" smtClean="0"/>
              <a:t>3D simulation</a:t>
            </a:r>
          </a:p>
        </p:txBody>
      </p:sp>
      <p:sp>
        <p:nvSpPr>
          <p:cNvPr id="24" name="TextBox 23"/>
          <p:cNvSpPr txBox="1"/>
          <p:nvPr/>
        </p:nvSpPr>
        <p:spPr>
          <a:xfrm>
            <a:off x="5257800" y="1295400"/>
            <a:ext cx="2064706" cy="307777"/>
          </a:xfrm>
          <a:prstGeom prst="rect">
            <a:avLst/>
          </a:prstGeom>
          <a:solidFill>
            <a:schemeClr val="bg1"/>
          </a:solidFill>
          <a:ln>
            <a:solidFill>
              <a:schemeClr val="bg1"/>
            </a:solidFill>
          </a:ln>
        </p:spPr>
        <p:txBody>
          <a:bodyPr wrap="square" rtlCol="0">
            <a:spAutoFit/>
          </a:bodyPr>
          <a:lstStyle/>
          <a:p>
            <a:pPr algn="ctr"/>
            <a:r>
              <a:rPr lang="en-US" sz="1400" b="1" dirty="0" smtClean="0"/>
              <a:t>Satellite observed</a:t>
            </a:r>
          </a:p>
        </p:txBody>
      </p:sp>
      <p:sp>
        <p:nvSpPr>
          <p:cNvPr id="25" name="TextBox 24"/>
          <p:cNvSpPr txBox="1"/>
          <p:nvPr/>
        </p:nvSpPr>
        <p:spPr>
          <a:xfrm rot="16200000">
            <a:off x="242479" y="2192943"/>
            <a:ext cx="1950463" cy="307777"/>
          </a:xfrm>
          <a:prstGeom prst="rect">
            <a:avLst/>
          </a:prstGeom>
          <a:solidFill>
            <a:schemeClr val="bg1"/>
          </a:solidFill>
          <a:ln>
            <a:solidFill>
              <a:schemeClr val="bg1"/>
            </a:solidFill>
          </a:ln>
        </p:spPr>
        <p:txBody>
          <a:bodyPr wrap="square" rtlCol="0">
            <a:spAutoFit/>
          </a:bodyPr>
          <a:lstStyle/>
          <a:p>
            <a:pPr algn="ctr"/>
            <a:r>
              <a:rPr lang="en-US" sz="1400" b="1" dirty="0" smtClean="0"/>
              <a:t>Model initialized</a:t>
            </a:r>
          </a:p>
        </p:txBody>
      </p:sp>
      <p:sp>
        <p:nvSpPr>
          <p:cNvPr id="26" name="TextBox 25"/>
          <p:cNvSpPr txBox="1"/>
          <p:nvPr/>
        </p:nvSpPr>
        <p:spPr>
          <a:xfrm rot="16200000">
            <a:off x="410787" y="3858741"/>
            <a:ext cx="1613848" cy="307777"/>
          </a:xfrm>
          <a:prstGeom prst="rect">
            <a:avLst/>
          </a:prstGeom>
          <a:solidFill>
            <a:schemeClr val="bg1"/>
          </a:solidFill>
          <a:ln>
            <a:solidFill>
              <a:schemeClr val="bg1"/>
            </a:solidFill>
          </a:ln>
        </p:spPr>
        <p:txBody>
          <a:bodyPr wrap="square" rtlCol="0">
            <a:spAutoFit/>
          </a:bodyPr>
          <a:lstStyle/>
          <a:p>
            <a:pPr algn="ctr"/>
            <a:r>
              <a:rPr lang="en-US" sz="1400" b="1" dirty="0" smtClean="0"/>
              <a:t>Day 4</a:t>
            </a:r>
          </a:p>
        </p:txBody>
      </p:sp>
      <p:sp>
        <p:nvSpPr>
          <p:cNvPr id="27" name="TextBox 26"/>
          <p:cNvSpPr txBox="1"/>
          <p:nvPr/>
        </p:nvSpPr>
        <p:spPr>
          <a:xfrm rot="16200000">
            <a:off x="369052" y="5494986"/>
            <a:ext cx="1697318" cy="307777"/>
          </a:xfrm>
          <a:prstGeom prst="rect">
            <a:avLst/>
          </a:prstGeom>
          <a:solidFill>
            <a:schemeClr val="bg1"/>
          </a:solidFill>
          <a:ln>
            <a:solidFill>
              <a:schemeClr val="bg1"/>
            </a:solidFill>
          </a:ln>
        </p:spPr>
        <p:txBody>
          <a:bodyPr wrap="square" rtlCol="0">
            <a:spAutoFit/>
          </a:bodyPr>
          <a:lstStyle/>
          <a:p>
            <a:pPr algn="ctr"/>
            <a:r>
              <a:rPr lang="en-US" sz="1400" b="1" dirty="0" smtClean="0"/>
              <a:t>Day 5</a:t>
            </a:r>
          </a:p>
        </p:txBody>
      </p:sp>
      <p:pic>
        <p:nvPicPr>
          <p:cNvPr id="16" name="Picture 15"/>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
        <p:nvSpPr>
          <p:cNvPr id="20" name="TextBox 19"/>
          <p:cNvSpPr txBox="1"/>
          <p:nvPr/>
        </p:nvSpPr>
        <p:spPr>
          <a:xfrm>
            <a:off x="228600" y="6324600"/>
            <a:ext cx="8686800" cy="461665"/>
          </a:xfrm>
          <a:prstGeom prst="rect">
            <a:avLst/>
          </a:prstGeom>
          <a:noFill/>
        </p:spPr>
        <p:txBody>
          <a:bodyPr wrap="square" rtlCol="0">
            <a:spAutoFit/>
          </a:bodyPr>
          <a:lstStyle/>
          <a:p>
            <a:r>
              <a:rPr lang="en-US" sz="1200" dirty="0" smtClean="0"/>
              <a:t>M.D. Rowe, E.J. Anderson, T. T. Wynne, R. P. </a:t>
            </a:r>
            <a:r>
              <a:rPr lang="en-US" sz="1200" dirty="0" err="1" smtClean="0"/>
              <a:t>Stumpf</a:t>
            </a:r>
            <a:r>
              <a:rPr lang="en-US" sz="1200" dirty="0" smtClean="0"/>
              <a:t>, D. L. </a:t>
            </a:r>
            <a:r>
              <a:rPr lang="en-US" sz="1200" dirty="0" err="1" smtClean="0"/>
              <a:t>Fanslow</a:t>
            </a:r>
            <a:r>
              <a:rPr lang="en-US" sz="1200" dirty="0" smtClean="0"/>
              <a:t>, K. </a:t>
            </a:r>
            <a:r>
              <a:rPr lang="en-US" sz="1200" dirty="0" err="1" smtClean="0"/>
              <a:t>Kijanka</a:t>
            </a:r>
            <a:r>
              <a:rPr lang="en-US" sz="1200" dirty="0" smtClean="0"/>
              <a:t>, H. A. </a:t>
            </a:r>
            <a:r>
              <a:rPr lang="en-US" sz="1200" dirty="0" err="1" smtClean="0"/>
              <a:t>Vanderploeg</a:t>
            </a:r>
            <a:r>
              <a:rPr lang="en-US" sz="1200" dirty="0" smtClean="0"/>
              <a:t>, T. W. Davis. </a:t>
            </a:r>
            <a:r>
              <a:rPr lang="en-US" sz="1200" u="sng" dirty="0" smtClean="0"/>
              <a:t>J. Geophysical Research</a:t>
            </a:r>
            <a:r>
              <a:rPr lang="en-US" sz="1200" dirty="0" smtClean="0"/>
              <a:t>, </a:t>
            </a:r>
            <a:r>
              <a:rPr lang="en-US" sz="1200" i="1" dirty="0" smtClean="0"/>
              <a:t>submitted</a:t>
            </a:r>
            <a:endParaRPr lang="en-US" sz="1200" i="1" dirty="0"/>
          </a:p>
        </p:txBody>
      </p:sp>
    </p:spTree>
    <p:extLst>
      <p:ext uri="{BB962C8B-B14F-4D97-AF65-F5344CB8AC3E}">
        <p14:creationId xmlns:p14="http://schemas.microsoft.com/office/powerpoint/2010/main" val="2423122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13/15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152400" y="381000"/>
            <a:ext cx="8763000" cy="954107"/>
          </a:xfrm>
          <a:prstGeom prst="rect">
            <a:avLst/>
          </a:prstGeom>
          <a:noFill/>
        </p:spPr>
        <p:txBody>
          <a:bodyPr wrap="square" rtlCol="0">
            <a:spAutoFit/>
          </a:bodyPr>
          <a:lstStyle/>
          <a:p>
            <a:r>
              <a:rPr lang="en-US" sz="2800" dirty="0" smtClean="0"/>
              <a:t>Improved model for short </a:t>
            </a:r>
            <a:r>
              <a:rPr lang="en-US" sz="2800" dirty="0"/>
              <a:t>term </a:t>
            </a:r>
            <a:r>
              <a:rPr lang="en-US" sz="2800" dirty="0" smtClean="0"/>
              <a:t>forecast of Lake Erie HABs including vertical mixing of buoyant </a:t>
            </a:r>
            <a:r>
              <a:rPr lang="en-US" sz="2800" i="1" dirty="0" err="1" smtClean="0"/>
              <a:t>Microcystis</a:t>
            </a:r>
            <a:r>
              <a:rPr lang="en-US" sz="2800" dirty="0" smtClean="0"/>
              <a:t>  </a:t>
            </a:r>
            <a:endParaRPr lang="en-US" sz="2800" dirty="0">
              <a:solidFill>
                <a:srgbClr val="002060"/>
              </a:solidFill>
              <a:latin typeface="Arial" panose="020B0604020202020204" pitchFamily="34" charset="0"/>
              <a:cs typeface="Arial" panose="020B0604020202020204" pitchFamily="34" charset="0"/>
            </a:endParaRPr>
          </a:p>
        </p:txBody>
      </p:sp>
      <p:pic>
        <p:nvPicPr>
          <p:cNvPr id="3" name="Picture 2" descr="201124115_hindcas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6647" y="1447800"/>
            <a:ext cx="6550707" cy="4997688"/>
          </a:xfrm>
          <a:prstGeom prst="rect">
            <a:avLst/>
          </a:prstGeom>
        </p:spPr>
      </p:pic>
      <p:sp>
        <p:nvSpPr>
          <p:cNvPr id="22" name="TextBox 21"/>
          <p:cNvSpPr txBox="1"/>
          <p:nvPr/>
        </p:nvSpPr>
        <p:spPr>
          <a:xfrm>
            <a:off x="1524000" y="1295400"/>
            <a:ext cx="1883840" cy="307777"/>
          </a:xfrm>
          <a:prstGeom prst="rect">
            <a:avLst/>
          </a:prstGeom>
          <a:solidFill>
            <a:schemeClr val="bg1"/>
          </a:solidFill>
          <a:ln>
            <a:solidFill>
              <a:schemeClr val="bg1"/>
            </a:solidFill>
          </a:ln>
        </p:spPr>
        <p:txBody>
          <a:bodyPr wrap="square" rtlCol="0">
            <a:spAutoFit/>
          </a:bodyPr>
          <a:lstStyle/>
          <a:p>
            <a:pPr algn="ctr"/>
            <a:r>
              <a:rPr lang="en-US" sz="1400" b="1" dirty="0" smtClean="0"/>
              <a:t>2D simulation</a:t>
            </a:r>
          </a:p>
        </p:txBody>
      </p:sp>
      <p:sp>
        <p:nvSpPr>
          <p:cNvPr id="23" name="TextBox 22"/>
          <p:cNvSpPr txBox="1"/>
          <p:nvPr/>
        </p:nvSpPr>
        <p:spPr>
          <a:xfrm>
            <a:off x="3352800" y="1295400"/>
            <a:ext cx="2214513" cy="307777"/>
          </a:xfrm>
          <a:prstGeom prst="rect">
            <a:avLst/>
          </a:prstGeom>
          <a:solidFill>
            <a:schemeClr val="bg1"/>
          </a:solidFill>
          <a:ln>
            <a:solidFill>
              <a:schemeClr val="bg1"/>
            </a:solidFill>
          </a:ln>
        </p:spPr>
        <p:txBody>
          <a:bodyPr wrap="square" rtlCol="0">
            <a:spAutoFit/>
          </a:bodyPr>
          <a:lstStyle/>
          <a:p>
            <a:pPr algn="ctr"/>
            <a:r>
              <a:rPr lang="en-US" sz="1400" b="1" dirty="0" smtClean="0"/>
              <a:t>3D simulation</a:t>
            </a:r>
          </a:p>
        </p:txBody>
      </p:sp>
      <p:sp>
        <p:nvSpPr>
          <p:cNvPr id="24" name="TextBox 23"/>
          <p:cNvSpPr txBox="1"/>
          <p:nvPr/>
        </p:nvSpPr>
        <p:spPr>
          <a:xfrm>
            <a:off x="5257800" y="1295400"/>
            <a:ext cx="2064706" cy="307777"/>
          </a:xfrm>
          <a:prstGeom prst="rect">
            <a:avLst/>
          </a:prstGeom>
          <a:solidFill>
            <a:schemeClr val="bg1"/>
          </a:solidFill>
          <a:ln>
            <a:solidFill>
              <a:schemeClr val="bg1"/>
            </a:solidFill>
          </a:ln>
        </p:spPr>
        <p:txBody>
          <a:bodyPr wrap="square" rtlCol="0">
            <a:spAutoFit/>
          </a:bodyPr>
          <a:lstStyle/>
          <a:p>
            <a:pPr algn="ctr"/>
            <a:r>
              <a:rPr lang="en-US" sz="1400" b="1" dirty="0" smtClean="0"/>
              <a:t>Satellite observed</a:t>
            </a:r>
          </a:p>
        </p:txBody>
      </p:sp>
      <p:sp>
        <p:nvSpPr>
          <p:cNvPr id="25" name="TextBox 24"/>
          <p:cNvSpPr txBox="1"/>
          <p:nvPr/>
        </p:nvSpPr>
        <p:spPr>
          <a:xfrm rot="16200000">
            <a:off x="242479" y="2192943"/>
            <a:ext cx="1950463" cy="307777"/>
          </a:xfrm>
          <a:prstGeom prst="rect">
            <a:avLst/>
          </a:prstGeom>
          <a:solidFill>
            <a:schemeClr val="bg1"/>
          </a:solidFill>
          <a:ln>
            <a:solidFill>
              <a:schemeClr val="bg1"/>
            </a:solidFill>
          </a:ln>
        </p:spPr>
        <p:txBody>
          <a:bodyPr wrap="square" rtlCol="0">
            <a:spAutoFit/>
          </a:bodyPr>
          <a:lstStyle/>
          <a:p>
            <a:pPr algn="ctr"/>
            <a:r>
              <a:rPr lang="en-US" sz="1400" b="1" dirty="0" smtClean="0"/>
              <a:t>Model initialized</a:t>
            </a:r>
          </a:p>
        </p:txBody>
      </p:sp>
      <p:sp>
        <p:nvSpPr>
          <p:cNvPr id="26" name="TextBox 25"/>
          <p:cNvSpPr txBox="1"/>
          <p:nvPr/>
        </p:nvSpPr>
        <p:spPr>
          <a:xfrm rot="16200000">
            <a:off x="410787" y="3858741"/>
            <a:ext cx="1613848" cy="307777"/>
          </a:xfrm>
          <a:prstGeom prst="rect">
            <a:avLst/>
          </a:prstGeom>
          <a:solidFill>
            <a:schemeClr val="bg1"/>
          </a:solidFill>
          <a:ln>
            <a:solidFill>
              <a:schemeClr val="bg1"/>
            </a:solidFill>
          </a:ln>
        </p:spPr>
        <p:txBody>
          <a:bodyPr wrap="square" rtlCol="0">
            <a:spAutoFit/>
          </a:bodyPr>
          <a:lstStyle/>
          <a:p>
            <a:pPr algn="ctr"/>
            <a:r>
              <a:rPr lang="en-US" sz="1400" b="1" dirty="0" smtClean="0"/>
              <a:t>Day 4</a:t>
            </a:r>
          </a:p>
        </p:txBody>
      </p:sp>
      <p:sp>
        <p:nvSpPr>
          <p:cNvPr id="27" name="TextBox 26"/>
          <p:cNvSpPr txBox="1"/>
          <p:nvPr/>
        </p:nvSpPr>
        <p:spPr>
          <a:xfrm rot="16200000">
            <a:off x="369052" y="5494986"/>
            <a:ext cx="1697318" cy="307777"/>
          </a:xfrm>
          <a:prstGeom prst="rect">
            <a:avLst/>
          </a:prstGeom>
          <a:solidFill>
            <a:schemeClr val="bg1"/>
          </a:solidFill>
          <a:ln>
            <a:solidFill>
              <a:schemeClr val="bg1"/>
            </a:solidFill>
          </a:ln>
        </p:spPr>
        <p:txBody>
          <a:bodyPr wrap="square" rtlCol="0">
            <a:spAutoFit/>
          </a:bodyPr>
          <a:lstStyle/>
          <a:p>
            <a:pPr algn="ctr"/>
            <a:r>
              <a:rPr lang="en-US" sz="1400" b="1" dirty="0" smtClean="0"/>
              <a:t>Day 5</a:t>
            </a:r>
          </a:p>
        </p:txBody>
      </p:sp>
      <p:sp>
        <p:nvSpPr>
          <p:cNvPr id="20" name="TextBox 19"/>
          <p:cNvSpPr txBox="1"/>
          <p:nvPr/>
        </p:nvSpPr>
        <p:spPr>
          <a:xfrm>
            <a:off x="228600" y="6324600"/>
            <a:ext cx="8686800" cy="461665"/>
          </a:xfrm>
          <a:prstGeom prst="rect">
            <a:avLst/>
          </a:prstGeom>
          <a:noFill/>
        </p:spPr>
        <p:txBody>
          <a:bodyPr wrap="square" rtlCol="0">
            <a:spAutoFit/>
          </a:bodyPr>
          <a:lstStyle/>
          <a:p>
            <a:r>
              <a:rPr lang="en-US" sz="1200" dirty="0" smtClean="0"/>
              <a:t>M.D. Rowe, E.J. Anderson, T. T. Wynne, R. P. </a:t>
            </a:r>
            <a:r>
              <a:rPr lang="en-US" sz="1200" dirty="0" err="1" smtClean="0"/>
              <a:t>Stumpf</a:t>
            </a:r>
            <a:r>
              <a:rPr lang="en-US" sz="1200" dirty="0" smtClean="0"/>
              <a:t>, D. L. </a:t>
            </a:r>
            <a:r>
              <a:rPr lang="en-US" sz="1200" dirty="0" err="1" smtClean="0"/>
              <a:t>Fanslow</a:t>
            </a:r>
            <a:r>
              <a:rPr lang="en-US" sz="1200" dirty="0" smtClean="0"/>
              <a:t>, K. </a:t>
            </a:r>
            <a:r>
              <a:rPr lang="en-US" sz="1200" dirty="0" err="1" smtClean="0"/>
              <a:t>Kijanka</a:t>
            </a:r>
            <a:r>
              <a:rPr lang="en-US" sz="1200" dirty="0" smtClean="0"/>
              <a:t>, H. A. </a:t>
            </a:r>
            <a:r>
              <a:rPr lang="en-US" sz="1200" dirty="0" err="1" smtClean="0"/>
              <a:t>Vanderploeg</a:t>
            </a:r>
            <a:r>
              <a:rPr lang="en-US" sz="1200" dirty="0" smtClean="0"/>
              <a:t>, T. W. Davis. </a:t>
            </a:r>
            <a:r>
              <a:rPr lang="en-US" sz="1200" u="sng" dirty="0" smtClean="0"/>
              <a:t>J. Geophysical Research</a:t>
            </a:r>
            <a:r>
              <a:rPr lang="en-US" sz="1200" dirty="0" smtClean="0"/>
              <a:t>, </a:t>
            </a:r>
            <a:r>
              <a:rPr lang="en-US" sz="1200" i="1" dirty="0" smtClean="0"/>
              <a:t>submitted</a:t>
            </a:r>
            <a:endParaRPr lang="en-US" sz="1200" i="1" dirty="0"/>
          </a:p>
        </p:txBody>
      </p:sp>
      <p:sp>
        <p:nvSpPr>
          <p:cNvPr id="16" name="Oval 15"/>
          <p:cNvSpPr/>
          <p:nvPr/>
        </p:nvSpPr>
        <p:spPr>
          <a:xfrm>
            <a:off x="1447800" y="609600"/>
            <a:ext cx="1981200" cy="6172200"/>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655338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13/15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152400" y="381000"/>
            <a:ext cx="8763000" cy="954107"/>
          </a:xfrm>
          <a:prstGeom prst="rect">
            <a:avLst/>
          </a:prstGeom>
          <a:noFill/>
        </p:spPr>
        <p:txBody>
          <a:bodyPr wrap="square" rtlCol="0">
            <a:spAutoFit/>
          </a:bodyPr>
          <a:lstStyle/>
          <a:p>
            <a:r>
              <a:rPr lang="en-US" sz="2800" dirty="0" smtClean="0"/>
              <a:t>Improved model for short </a:t>
            </a:r>
            <a:r>
              <a:rPr lang="en-US" sz="2800" dirty="0"/>
              <a:t>term </a:t>
            </a:r>
            <a:r>
              <a:rPr lang="en-US" sz="2800" dirty="0" smtClean="0"/>
              <a:t>forecast of Lake Erie HABs including vertical mixing of buoyant </a:t>
            </a:r>
            <a:r>
              <a:rPr lang="en-US" sz="2800" i="1" dirty="0" err="1" smtClean="0"/>
              <a:t>Microcystis</a:t>
            </a:r>
            <a:r>
              <a:rPr lang="en-US" sz="2800" dirty="0" smtClean="0"/>
              <a:t>  </a:t>
            </a:r>
            <a:endParaRPr lang="en-US" sz="2800" dirty="0">
              <a:solidFill>
                <a:srgbClr val="002060"/>
              </a:solidFill>
              <a:latin typeface="Arial" panose="020B0604020202020204" pitchFamily="34" charset="0"/>
              <a:cs typeface="Arial" panose="020B0604020202020204" pitchFamily="34" charset="0"/>
            </a:endParaRPr>
          </a:p>
        </p:txBody>
      </p:sp>
      <p:pic>
        <p:nvPicPr>
          <p:cNvPr id="3" name="Picture 2" descr="201124115_hindcas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6647" y="1447800"/>
            <a:ext cx="6550707" cy="4997688"/>
          </a:xfrm>
          <a:prstGeom prst="rect">
            <a:avLst/>
          </a:prstGeom>
        </p:spPr>
      </p:pic>
      <p:sp>
        <p:nvSpPr>
          <p:cNvPr id="22" name="TextBox 21"/>
          <p:cNvSpPr txBox="1"/>
          <p:nvPr/>
        </p:nvSpPr>
        <p:spPr>
          <a:xfrm>
            <a:off x="1524000" y="1295400"/>
            <a:ext cx="1883840" cy="307777"/>
          </a:xfrm>
          <a:prstGeom prst="rect">
            <a:avLst/>
          </a:prstGeom>
          <a:solidFill>
            <a:schemeClr val="bg1"/>
          </a:solidFill>
          <a:ln>
            <a:solidFill>
              <a:schemeClr val="bg1"/>
            </a:solidFill>
          </a:ln>
        </p:spPr>
        <p:txBody>
          <a:bodyPr wrap="square" rtlCol="0">
            <a:spAutoFit/>
          </a:bodyPr>
          <a:lstStyle/>
          <a:p>
            <a:pPr algn="ctr"/>
            <a:r>
              <a:rPr lang="en-US" sz="1400" b="1" dirty="0" smtClean="0"/>
              <a:t>2D simulation</a:t>
            </a:r>
          </a:p>
        </p:txBody>
      </p:sp>
      <p:sp>
        <p:nvSpPr>
          <p:cNvPr id="23" name="TextBox 22"/>
          <p:cNvSpPr txBox="1"/>
          <p:nvPr/>
        </p:nvSpPr>
        <p:spPr>
          <a:xfrm>
            <a:off x="3352800" y="1295400"/>
            <a:ext cx="2214513" cy="307777"/>
          </a:xfrm>
          <a:prstGeom prst="rect">
            <a:avLst/>
          </a:prstGeom>
          <a:solidFill>
            <a:schemeClr val="bg1"/>
          </a:solidFill>
          <a:ln>
            <a:solidFill>
              <a:schemeClr val="bg1"/>
            </a:solidFill>
          </a:ln>
        </p:spPr>
        <p:txBody>
          <a:bodyPr wrap="square" rtlCol="0">
            <a:spAutoFit/>
          </a:bodyPr>
          <a:lstStyle/>
          <a:p>
            <a:pPr algn="ctr"/>
            <a:r>
              <a:rPr lang="en-US" sz="1400" b="1" dirty="0" smtClean="0"/>
              <a:t>3D simulation</a:t>
            </a:r>
          </a:p>
        </p:txBody>
      </p:sp>
      <p:sp>
        <p:nvSpPr>
          <p:cNvPr id="24" name="TextBox 23"/>
          <p:cNvSpPr txBox="1"/>
          <p:nvPr/>
        </p:nvSpPr>
        <p:spPr>
          <a:xfrm>
            <a:off x="5257800" y="1295400"/>
            <a:ext cx="2064706" cy="307777"/>
          </a:xfrm>
          <a:prstGeom prst="rect">
            <a:avLst/>
          </a:prstGeom>
          <a:solidFill>
            <a:schemeClr val="bg1"/>
          </a:solidFill>
          <a:ln>
            <a:solidFill>
              <a:schemeClr val="bg1"/>
            </a:solidFill>
          </a:ln>
        </p:spPr>
        <p:txBody>
          <a:bodyPr wrap="square" rtlCol="0">
            <a:spAutoFit/>
          </a:bodyPr>
          <a:lstStyle/>
          <a:p>
            <a:pPr algn="ctr"/>
            <a:r>
              <a:rPr lang="en-US" sz="1400" b="1" dirty="0" smtClean="0"/>
              <a:t>Satellite observed</a:t>
            </a:r>
          </a:p>
        </p:txBody>
      </p:sp>
      <p:sp>
        <p:nvSpPr>
          <p:cNvPr id="25" name="TextBox 24"/>
          <p:cNvSpPr txBox="1"/>
          <p:nvPr/>
        </p:nvSpPr>
        <p:spPr>
          <a:xfrm rot="16200000">
            <a:off x="242479" y="2192943"/>
            <a:ext cx="1950463" cy="307777"/>
          </a:xfrm>
          <a:prstGeom prst="rect">
            <a:avLst/>
          </a:prstGeom>
          <a:solidFill>
            <a:schemeClr val="bg1"/>
          </a:solidFill>
          <a:ln>
            <a:solidFill>
              <a:schemeClr val="bg1"/>
            </a:solidFill>
          </a:ln>
        </p:spPr>
        <p:txBody>
          <a:bodyPr wrap="square" rtlCol="0">
            <a:spAutoFit/>
          </a:bodyPr>
          <a:lstStyle/>
          <a:p>
            <a:pPr algn="ctr"/>
            <a:r>
              <a:rPr lang="en-US" sz="1400" b="1" dirty="0" smtClean="0"/>
              <a:t>Model initialized</a:t>
            </a:r>
          </a:p>
        </p:txBody>
      </p:sp>
      <p:sp>
        <p:nvSpPr>
          <p:cNvPr id="26" name="TextBox 25"/>
          <p:cNvSpPr txBox="1"/>
          <p:nvPr/>
        </p:nvSpPr>
        <p:spPr>
          <a:xfrm rot="16200000">
            <a:off x="410787" y="3858741"/>
            <a:ext cx="1613848" cy="307777"/>
          </a:xfrm>
          <a:prstGeom prst="rect">
            <a:avLst/>
          </a:prstGeom>
          <a:solidFill>
            <a:schemeClr val="bg1"/>
          </a:solidFill>
          <a:ln>
            <a:solidFill>
              <a:schemeClr val="bg1"/>
            </a:solidFill>
          </a:ln>
        </p:spPr>
        <p:txBody>
          <a:bodyPr wrap="square" rtlCol="0">
            <a:spAutoFit/>
          </a:bodyPr>
          <a:lstStyle/>
          <a:p>
            <a:pPr algn="ctr"/>
            <a:r>
              <a:rPr lang="en-US" sz="1400" b="1" dirty="0" smtClean="0"/>
              <a:t>Day 4</a:t>
            </a:r>
          </a:p>
        </p:txBody>
      </p:sp>
      <p:sp>
        <p:nvSpPr>
          <p:cNvPr id="27" name="TextBox 26"/>
          <p:cNvSpPr txBox="1"/>
          <p:nvPr/>
        </p:nvSpPr>
        <p:spPr>
          <a:xfrm rot="16200000">
            <a:off x="369052" y="5494986"/>
            <a:ext cx="1697318" cy="307777"/>
          </a:xfrm>
          <a:prstGeom prst="rect">
            <a:avLst/>
          </a:prstGeom>
          <a:solidFill>
            <a:schemeClr val="bg1"/>
          </a:solidFill>
          <a:ln>
            <a:solidFill>
              <a:schemeClr val="bg1"/>
            </a:solidFill>
          </a:ln>
        </p:spPr>
        <p:txBody>
          <a:bodyPr wrap="square" rtlCol="0">
            <a:spAutoFit/>
          </a:bodyPr>
          <a:lstStyle/>
          <a:p>
            <a:pPr algn="ctr"/>
            <a:r>
              <a:rPr lang="en-US" sz="1400" b="1" dirty="0" smtClean="0"/>
              <a:t>Day 5</a:t>
            </a:r>
          </a:p>
        </p:txBody>
      </p:sp>
      <p:sp>
        <p:nvSpPr>
          <p:cNvPr id="20" name="TextBox 19"/>
          <p:cNvSpPr txBox="1"/>
          <p:nvPr/>
        </p:nvSpPr>
        <p:spPr>
          <a:xfrm>
            <a:off x="228600" y="6324600"/>
            <a:ext cx="8686800" cy="461665"/>
          </a:xfrm>
          <a:prstGeom prst="rect">
            <a:avLst/>
          </a:prstGeom>
          <a:noFill/>
        </p:spPr>
        <p:txBody>
          <a:bodyPr wrap="square" rtlCol="0">
            <a:spAutoFit/>
          </a:bodyPr>
          <a:lstStyle/>
          <a:p>
            <a:r>
              <a:rPr lang="en-US" sz="1200" dirty="0" smtClean="0"/>
              <a:t>M.D. Rowe, E.J. Anderson, T. T. Wynne, R. P. </a:t>
            </a:r>
            <a:r>
              <a:rPr lang="en-US" sz="1200" dirty="0" err="1" smtClean="0"/>
              <a:t>Stumpf</a:t>
            </a:r>
            <a:r>
              <a:rPr lang="en-US" sz="1200" dirty="0" smtClean="0"/>
              <a:t>, D. L. </a:t>
            </a:r>
            <a:r>
              <a:rPr lang="en-US" sz="1200" dirty="0" err="1" smtClean="0"/>
              <a:t>Fanslow</a:t>
            </a:r>
            <a:r>
              <a:rPr lang="en-US" sz="1200" dirty="0" smtClean="0"/>
              <a:t>, K. </a:t>
            </a:r>
            <a:r>
              <a:rPr lang="en-US" sz="1200" dirty="0" err="1" smtClean="0"/>
              <a:t>Kijanka</a:t>
            </a:r>
            <a:r>
              <a:rPr lang="en-US" sz="1200" dirty="0" smtClean="0"/>
              <a:t>, H. A. </a:t>
            </a:r>
            <a:r>
              <a:rPr lang="en-US" sz="1200" dirty="0" err="1" smtClean="0"/>
              <a:t>Vanderploeg</a:t>
            </a:r>
            <a:r>
              <a:rPr lang="en-US" sz="1200" dirty="0" smtClean="0"/>
              <a:t>, T. W. Davis. </a:t>
            </a:r>
            <a:r>
              <a:rPr lang="en-US" sz="1200" u="sng" dirty="0" smtClean="0"/>
              <a:t>J. Geophysical Research</a:t>
            </a:r>
            <a:r>
              <a:rPr lang="en-US" sz="1200" dirty="0" smtClean="0"/>
              <a:t>, </a:t>
            </a:r>
            <a:r>
              <a:rPr lang="en-US" sz="1200" i="1" dirty="0"/>
              <a:t>submitted</a:t>
            </a:r>
          </a:p>
        </p:txBody>
      </p:sp>
      <p:sp>
        <p:nvSpPr>
          <p:cNvPr id="16" name="Oval 15"/>
          <p:cNvSpPr/>
          <p:nvPr/>
        </p:nvSpPr>
        <p:spPr>
          <a:xfrm>
            <a:off x="3447255" y="609600"/>
            <a:ext cx="1981200" cy="6172200"/>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655338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13/15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152400" y="381000"/>
            <a:ext cx="8763000" cy="954107"/>
          </a:xfrm>
          <a:prstGeom prst="rect">
            <a:avLst/>
          </a:prstGeom>
          <a:noFill/>
        </p:spPr>
        <p:txBody>
          <a:bodyPr wrap="square" rtlCol="0">
            <a:spAutoFit/>
          </a:bodyPr>
          <a:lstStyle/>
          <a:p>
            <a:r>
              <a:rPr lang="en-US" sz="2800" dirty="0" smtClean="0"/>
              <a:t>Improved model for short </a:t>
            </a:r>
            <a:r>
              <a:rPr lang="en-US" sz="2800" dirty="0"/>
              <a:t>term </a:t>
            </a:r>
            <a:r>
              <a:rPr lang="en-US" sz="2800" dirty="0" smtClean="0"/>
              <a:t>forecast of Lake Erie HABs including vertical mixing of buoyant </a:t>
            </a:r>
            <a:r>
              <a:rPr lang="en-US" sz="2800" i="1" dirty="0" err="1" smtClean="0"/>
              <a:t>Microcystis</a:t>
            </a:r>
            <a:r>
              <a:rPr lang="en-US" sz="2800" dirty="0" smtClean="0"/>
              <a:t>  </a:t>
            </a:r>
            <a:endParaRPr lang="en-US" sz="2800" dirty="0">
              <a:solidFill>
                <a:srgbClr val="002060"/>
              </a:solidFill>
              <a:latin typeface="Arial" panose="020B0604020202020204" pitchFamily="34" charset="0"/>
              <a:cs typeface="Arial" panose="020B0604020202020204" pitchFamily="34" charset="0"/>
            </a:endParaRPr>
          </a:p>
        </p:txBody>
      </p:sp>
      <p:pic>
        <p:nvPicPr>
          <p:cNvPr id="3" name="Picture 2" descr="201124115_hindcas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6647" y="1447800"/>
            <a:ext cx="6550707" cy="4997688"/>
          </a:xfrm>
          <a:prstGeom prst="rect">
            <a:avLst/>
          </a:prstGeom>
        </p:spPr>
      </p:pic>
      <p:sp>
        <p:nvSpPr>
          <p:cNvPr id="22" name="TextBox 21"/>
          <p:cNvSpPr txBox="1"/>
          <p:nvPr/>
        </p:nvSpPr>
        <p:spPr>
          <a:xfrm>
            <a:off x="1524000" y="1295400"/>
            <a:ext cx="1883840" cy="307777"/>
          </a:xfrm>
          <a:prstGeom prst="rect">
            <a:avLst/>
          </a:prstGeom>
          <a:solidFill>
            <a:schemeClr val="bg1"/>
          </a:solidFill>
          <a:ln>
            <a:solidFill>
              <a:schemeClr val="bg1"/>
            </a:solidFill>
          </a:ln>
        </p:spPr>
        <p:txBody>
          <a:bodyPr wrap="square" rtlCol="0">
            <a:spAutoFit/>
          </a:bodyPr>
          <a:lstStyle/>
          <a:p>
            <a:pPr algn="ctr"/>
            <a:r>
              <a:rPr lang="en-US" sz="1400" b="1" dirty="0" smtClean="0"/>
              <a:t>2D simulation</a:t>
            </a:r>
          </a:p>
        </p:txBody>
      </p:sp>
      <p:sp>
        <p:nvSpPr>
          <p:cNvPr id="23" name="TextBox 22"/>
          <p:cNvSpPr txBox="1"/>
          <p:nvPr/>
        </p:nvSpPr>
        <p:spPr>
          <a:xfrm>
            <a:off x="3352800" y="1295400"/>
            <a:ext cx="2214513" cy="307777"/>
          </a:xfrm>
          <a:prstGeom prst="rect">
            <a:avLst/>
          </a:prstGeom>
          <a:solidFill>
            <a:schemeClr val="bg1"/>
          </a:solidFill>
          <a:ln>
            <a:solidFill>
              <a:schemeClr val="bg1"/>
            </a:solidFill>
          </a:ln>
        </p:spPr>
        <p:txBody>
          <a:bodyPr wrap="square" rtlCol="0">
            <a:spAutoFit/>
          </a:bodyPr>
          <a:lstStyle/>
          <a:p>
            <a:pPr algn="ctr"/>
            <a:r>
              <a:rPr lang="en-US" sz="1400" b="1" dirty="0" smtClean="0"/>
              <a:t>3D simulation</a:t>
            </a:r>
          </a:p>
        </p:txBody>
      </p:sp>
      <p:sp>
        <p:nvSpPr>
          <p:cNvPr id="24" name="TextBox 23"/>
          <p:cNvSpPr txBox="1"/>
          <p:nvPr/>
        </p:nvSpPr>
        <p:spPr>
          <a:xfrm>
            <a:off x="5257800" y="1295400"/>
            <a:ext cx="2064706" cy="307777"/>
          </a:xfrm>
          <a:prstGeom prst="rect">
            <a:avLst/>
          </a:prstGeom>
          <a:solidFill>
            <a:schemeClr val="bg1"/>
          </a:solidFill>
          <a:ln>
            <a:solidFill>
              <a:schemeClr val="bg1"/>
            </a:solidFill>
          </a:ln>
        </p:spPr>
        <p:txBody>
          <a:bodyPr wrap="square" rtlCol="0">
            <a:spAutoFit/>
          </a:bodyPr>
          <a:lstStyle/>
          <a:p>
            <a:pPr algn="ctr"/>
            <a:r>
              <a:rPr lang="en-US" sz="1400" b="1" dirty="0" smtClean="0"/>
              <a:t>Satellite observed</a:t>
            </a:r>
          </a:p>
        </p:txBody>
      </p:sp>
      <p:sp>
        <p:nvSpPr>
          <p:cNvPr id="25" name="TextBox 24"/>
          <p:cNvSpPr txBox="1"/>
          <p:nvPr/>
        </p:nvSpPr>
        <p:spPr>
          <a:xfrm rot="16200000">
            <a:off x="242479" y="2192943"/>
            <a:ext cx="1950463" cy="307777"/>
          </a:xfrm>
          <a:prstGeom prst="rect">
            <a:avLst/>
          </a:prstGeom>
          <a:solidFill>
            <a:schemeClr val="bg1"/>
          </a:solidFill>
          <a:ln>
            <a:solidFill>
              <a:schemeClr val="bg1"/>
            </a:solidFill>
          </a:ln>
        </p:spPr>
        <p:txBody>
          <a:bodyPr wrap="square" rtlCol="0">
            <a:spAutoFit/>
          </a:bodyPr>
          <a:lstStyle/>
          <a:p>
            <a:pPr algn="ctr"/>
            <a:r>
              <a:rPr lang="en-US" sz="1400" b="1" dirty="0" smtClean="0"/>
              <a:t>Model initialized</a:t>
            </a:r>
          </a:p>
        </p:txBody>
      </p:sp>
      <p:sp>
        <p:nvSpPr>
          <p:cNvPr id="26" name="TextBox 25"/>
          <p:cNvSpPr txBox="1"/>
          <p:nvPr/>
        </p:nvSpPr>
        <p:spPr>
          <a:xfrm rot="16200000">
            <a:off x="410787" y="3858741"/>
            <a:ext cx="1613848" cy="307777"/>
          </a:xfrm>
          <a:prstGeom prst="rect">
            <a:avLst/>
          </a:prstGeom>
          <a:solidFill>
            <a:schemeClr val="bg1"/>
          </a:solidFill>
          <a:ln>
            <a:solidFill>
              <a:schemeClr val="bg1"/>
            </a:solidFill>
          </a:ln>
        </p:spPr>
        <p:txBody>
          <a:bodyPr wrap="square" rtlCol="0">
            <a:spAutoFit/>
          </a:bodyPr>
          <a:lstStyle/>
          <a:p>
            <a:pPr algn="ctr"/>
            <a:r>
              <a:rPr lang="en-US" sz="1400" b="1" dirty="0" smtClean="0"/>
              <a:t>Day 4</a:t>
            </a:r>
          </a:p>
        </p:txBody>
      </p:sp>
      <p:sp>
        <p:nvSpPr>
          <p:cNvPr id="27" name="TextBox 26"/>
          <p:cNvSpPr txBox="1"/>
          <p:nvPr/>
        </p:nvSpPr>
        <p:spPr>
          <a:xfrm rot="16200000">
            <a:off x="369052" y="5494986"/>
            <a:ext cx="1697318" cy="307777"/>
          </a:xfrm>
          <a:prstGeom prst="rect">
            <a:avLst/>
          </a:prstGeom>
          <a:solidFill>
            <a:schemeClr val="bg1"/>
          </a:solidFill>
          <a:ln>
            <a:solidFill>
              <a:schemeClr val="bg1"/>
            </a:solidFill>
          </a:ln>
        </p:spPr>
        <p:txBody>
          <a:bodyPr wrap="square" rtlCol="0">
            <a:spAutoFit/>
          </a:bodyPr>
          <a:lstStyle/>
          <a:p>
            <a:pPr algn="ctr"/>
            <a:r>
              <a:rPr lang="en-US" sz="1400" b="1" dirty="0" smtClean="0"/>
              <a:t>Day 5</a:t>
            </a:r>
          </a:p>
        </p:txBody>
      </p:sp>
      <p:sp>
        <p:nvSpPr>
          <p:cNvPr id="20" name="TextBox 19"/>
          <p:cNvSpPr txBox="1"/>
          <p:nvPr/>
        </p:nvSpPr>
        <p:spPr>
          <a:xfrm>
            <a:off x="228600" y="6324600"/>
            <a:ext cx="8686800" cy="461665"/>
          </a:xfrm>
          <a:prstGeom prst="rect">
            <a:avLst/>
          </a:prstGeom>
          <a:noFill/>
        </p:spPr>
        <p:txBody>
          <a:bodyPr wrap="square" rtlCol="0">
            <a:spAutoFit/>
          </a:bodyPr>
          <a:lstStyle/>
          <a:p>
            <a:r>
              <a:rPr lang="en-US" sz="1200" dirty="0" smtClean="0"/>
              <a:t>M.D. Rowe, E.J. Anderson, T. T. Wynne, R. P. </a:t>
            </a:r>
            <a:r>
              <a:rPr lang="en-US" sz="1200" dirty="0" err="1" smtClean="0"/>
              <a:t>Stumpf</a:t>
            </a:r>
            <a:r>
              <a:rPr lang="en-US" sz="1200" dirty="0" smtClean="0"/>
              <a:t>, D. L. </a:t>
            </a:r>
            <a:r>
              <a:rPr lang="en-US" sz="1200" dirty="0" err="1" smtClean="0"/>
              <a:t>Fanslow</a:t>
            </a:r>
            <a:r>
              <a:rPr lang="en-US" sz="1200" dirty="0" smtClean="0"/>
              <a:t>, K. </a:t>
            </a:r>
            <a:r>
              <a:rPr lang="en-US" sz="1200" dirty="0" err="1" smtClean="0"/>
              <a:t>Kijanka</a:t>
            </a:r>
            <a:r>
              <a:rPr lang="en-US" sz="1200" dirty="0" smtClean="0"/>
              <a:t>, H. A. </a:t>
            </a:r>
            <a:r>
              <a:rPr lang="en-US" sz="1200" dirty="0" err="1" smtClean="0"/>
              <a:t>Vanderploeg</a:t>
            </a:r>
            <a:r>
              <a:rPr lang="en-US" sz="1200" dirty="0" smtClean="0"/>
              <a:t>, T. W. Davis. </a:t>
            </a:r>
            <a:r>
              <a:rPr lang="en-US" sz="1200" u="sng" dirty="0" smtClean="0"/>
              <a:t>J. Geophysical Research</a:t>
            </a:r>
            <a:r>
              <a:rPr lang="en-US" sz="1200" dirty="0" smtClean="0"/>
              <a:t>, </a:t>
            </a:r>
            <a:r>
              <a:rPr lang="en-US" sz="1200" i="1" dirty="0"/>
              <a:t>submitted</a:t>
            </a:r>
          </a:p>
        </p:txBody>
      </p:sp>
      <p:sp>
        <p:nvSpPr>
          <p:cNvPr id="16" name="Oval 15"/>
          <p:cNvSpPr/>
          <p:nvPr/>
        </p:nvSpPr>
        <p:spPr>
          <a:xfrm>
            <a:off x="5257800" y="1600200"/>
            <a:ext cx="2209800" cy="1600200"/>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655338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13/15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152400" y="381000"/>
            <a:ext cx="8763000" cy="954107"/>
          </a:xfrm>
          <a:prstGeom prst="rect">
            <a:avLst/>
          </a:prstGeom>
          <a:noFill/>
        </p:spPr>
        <p:txBody>
          <a:bodyPr wrap="square" rtlCol="0">
            <a:spAutoFit/>
          </a:bodyPr>
          <a:lstStyle/>
          <a:p>
            <a:r>
              <a:rPr lang="en-US" sz="2800" dirty="0" smtClean="0"/>
              <a:t>Improved model for short </a:t>
            </a:r>
            <a:r>
              <a:rPr lang="en-US" sz="2800" dirty="0"/>
              <a:t>term </a:t>
            </a:r>
            <a:r>
              <a:rPr lang="en-US" sz="2800" dirty="0" smtClean="0"/>
              <a:t>forecast of Lake Erie HABs including vertical mixing of buoyant </a:t>
            </a:r>
            <a:r>
              <a:rPr lang="en-US" sz="2800" i="1" dirty="0" err="1" smtClean="0"/>
              <a:t>Microcystis</a:t>
            </a:r>
            <a:r>
              <a:rPr lang="en-US" sz="2800" dirty="0" smtClean="0"/>
              <a:t>  </a:t>
            </a:r>
            <a:endParaRPr lang="en-US" sz="2800" dirty="0">
              <a:solidFill>
                <a:srgbClr val="002060"/>
              </a:solidFill>
              <a:latin typeface="Arial" panose="020B0604020202020204" pitchFamily="34" charset="0"/>
              <a:cs typeface="Arial" panose="020B0604020202020204" pitchFamily="34" charset="0"/>
            </a:endParaRPr>
          </a:p>
        </p:txBody>
      </p:sp>
      <p:pic>
        <p:nvPicPr>
          <p:cNvPr id="3" name="Picture 2" descr="201124115_hindcas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6647" y="1447800"/>
            <a:ext cx="6550707" cy="4997688"/>
          </a:xfrm>
          <a:prstGeom prst="rect">
            <a:avLst/>
          </a:prstGeom>
        </p:spPr>
      </p:pic>
      <p:sp>
        <p:nvSpPr>
          <p:cNvPr id="22" name="TextBox 21"/>
          <p:cNvSpPr txBox="1"/>
          <p:nvPr/>
        </p:nvSpPr>
        <p:spPr>
          <a:xfrm>
            <a:off x="1524000" y="1295400"/>
            <a:ext cx="1883840" cy="307777"/>
          </a:xfrm>
          <a:prstGeom prst="rect">
            <a:avLst/>
          </a:prstGeom>
          <a:solidFill>
            <a:schemeClr val="bg1"/>
          </a:solidFill>
          <a:ln>
            <a:solidFill>
              <a:schemeClr val="bg1"/>
            </a:solidFill>
          </a:ln>
        </p:spPr>
        <p:txBody>
          <a:bodyPr wrap="square" rtlCol="0">
            <a:spAutoFit/>
          </a:bodyPr>
          <a:lstStyle/>
          <a:p>
            <a:pPr algn="ctr"/>
            <a:r>
              <a:rPr lang="en-US" sz="1400" b="1" dirty="0" smtClean="0"/>
              <a:t>2D simulation</a:t>
            </a:r>
          </a:p>
        </p:txBody>
      </p:sp>
      <p:sp>
        <p:nvSpPr>
          <p:cNvPr id="23" name="TextBox 22"/>
          <p:cNvSpPr txBox="1"/>
          <p:nvPr/>
        </p:nvSpPr>
        <p:spPr>
          <a:xfrm>
            <a:off x="3352800" y="1295400"/>
            <a:ext cx="2214513" cy="307777"/>
          </a:xfrm>
          <a:prstGeom prst="rect">
            <a:avLst/>
          </a:prstGeom>
          <a:solidFill>
            <a:schemeClr val="bg1"/>
          </a:solidFill>
          <a:ln>
            <a:solidFill>
              <a:schemeClr val="bg1"/>
            </a:solidFill>
          </a:ln>
        </p:spPr>
        <p:txBody>
          <a:bodyPr wrap="square" rtlCol="0">
            <a:spAutoFit/>
          </a:bodyPr>
          <a:lstStyle/>
          <a:p>
            <a:pPr algn="ctr"/>
            <a:r>
              <a:rPr lang="en-US" sz="1400" b="1" dirty="0" smtClean="0"/>
              <a:t>3D simulation</a:t>
            </a:r>
          </a:p>
        </p:txBody>
      </p:sp>
      <p:sp>
        <p:nvSpPr>
          <p:cNvPr id="24" name="TextBox 23"/>
          <p:cNvSpPr txBox="1"/>
          <p:nvPr/>
        </p:nvSpPr>
        <p:spPr>
          <a:xfrm>
            <a:off x="5257800" y="1295400"/>
            <a:ext cx="2064706" cy="307777"/>
          </a:xfrm>
          <a:prstGeom prst="rect">
            <a:avLst/>
          </a:prstGeom>
          <a:solidFill>
            <a:schemeClr val="bg1"/>
          </a:solidFill>
          <a:ln>
            <a:solidFill>
              <a:schemeClr val="bg1"/>
            </a:solidFill>
          </a:ln>
        </p:spPr>
        <p:txBody>
          <a:bodyPr wrap="square" rtlCol="0">
            <a:spAutoFit/>
          </a:bodyPr>
          <a:lstStyle/>
          <a:p>
            <a:pPr algn="ctr"/>
            <a:r>
              <a:rPr lang="en-US" sz="1400" b="1" dirty="0" smtClean="0"/>
              <a:t>Satellite observed</a:t>
            </a:r>
          </a:p>
        </p:txBody>
      </p:sp>
      <p:sp>
        <p:nvSpPr>
          <p:cNvPr id="25" name="TextBox 24"/>
          <p:cNvSpPr txBox="1"/>
          <p:nvPr/>
        </p:nvSpPr>
        <p:spPr>
          <a:xfrm rot="16200000">
            <a:off x="242479" y="2192943"/>
            <a:ext cx="1950463" cy="307777"/>
          </a:xfrm>
          <a:prstGeom prst="rect">
            <a:avLst/>
          </a:prstGeom>
          <a:solidFill>
            <a:schemeClr val="bg1"/>
          </a:solidFill>
          <a:ln>
            <a:solidFill>
              <a:schemeClr val="bg1"/>
            </a:solidFill>
          </a:ln>
        </p:spPr>
        <p:txBody>
          <a:bodyPr wrap="square" rtlCol="0">
            <a:spAutoFit/>
          </a:bodyPr>
          <a:lstStyle/>
          <a:p>
            <a:pPr algn="ctr"/>
            <a:r>
              <a:rPr lang="en-US" sz="1400" b="1" dirty="0" smtClean="0"/>
              <a:t>Model initialized</a:t>
            </a:r>
          </a:p>
        </p:txBody>
      </p:sp>
      <p:sp>
        <p:nvSpPr>
          <p:cNvPr id="26" name="TextBox 25"/>
          <p:cNvSpPr txBox="1"/>
          <p:nvPr/>
        </p:nvSpPr>
        <p:spPr>
          <a:xfrm rot="16200000">
            <a:off x="410787" y="3858741"/>
            <a:ext cx="1613848" cy="307777"/>
          </a:xfrm>
          <a:prstGeom prst="rect">
            <a:avLst/>
          </a:prstGeom>
          <a:solidFill>
            <a:schemeClr val="bg1"/>
          </a:solidFill>
          <a:ln>
            <a:solidFill>
              <a:schemeClr val="bg1"/>
            </a:solidFill>
          </a:ln>
        </p:spPr>
        <p:txBody>
          <a:bodyPr wrap="square" rtlCol="0">
            <a:spAutoFit/>
          </a:bodyPr>
          <a:lstStyle/>
          <a:p>
            <a:pPr algn="ctr"/>
            <a:r>
              <a:rPr lang="en-US" sz="1400" b="1" dirty="0" smtClean="0"/>
              <a:t>Day 4</a:t>
            </a:r>
          </a:p>
        </p:txBody>
      </p:sp>
      <p:sp>
        <p:nvSpPr>
          <p:cNvPr id="27" name="TextBox 26"/>
          <p:cNvSpPr txBox="1"/>
          <p:nvPr/>
        </p:nvSpPr>
        <p:spPr>
          <a:xfrm rot="16200000">
            <a:off x="369052" y="5494986"/>
            <a:ext cx="1697318" cy="307777"/>
          </a:xfrm>
          <a:prstGeom prst="rect">
            <a:avLst/>
          </a:prstGeom>
          <a:solidFill>
            <a:schemeClr val="bg1"/>
          </a:solidFill>
          <a:ln>
            <a:solidFill>
              <a:schemeClr val="bg1"/>
            </a:solidFill>
          </a:ln>
        </p:spPr>
        <p:txBody>
          <a:bodyPr wrap="square" rtlCol="0">
            <a:spAutoFit/>
          </a:bodyPr>
          <a:lstStyle/>
          <a:p>
            <a:pPr algn="ctr"/>
            <a:r>
              <a:rPr lang="en-US" sz="1400" b="1" dirty="0" smtClean="0"/>
              <a:t>Day 5</a:t>
            </a:r>
          </a:p>
        </p:txBody>
      </p:sp>
      <p:sp>
        <p:nvSpPr>
          <p:cNvPr id="20" name="TextBox 19"/>
          <p:cNvSpPr txBox="1"/>
          <p:nvPr/>
        </p:nvSpPr>
        <p:spPr>
          <a:xfrm>
            <a:off x="228600" y="6324600"/>
            <a:ext cx="8686800" cy="461665"/>
          </a:xfrm>
          <a:prstGeom prst="rect">
            <a:avLst/>
          </a:prstGeom>
          <a:noFill/>
        </p:spPr>
        <p:txBody>
          <a:bodyPr wrap="square" rtlCol="0">
            <a:spAutoFit/>
          </a:bodyPr>
          <a:lstStyle/>
          <a:p>
            <a:r>
              <a:rPr lang="en-US" sz="1200" dirty="0" smtClean="0"/>
              <a:t>M.D. Rowe, E.J. Anderson, T. T. Wynne, R. P. </a:t>
            </a:r>
            <a:r>
              <a:rPr lang="en-US" sz="1200" dirty="0" err="1" smtClean="0"/>
              <a:t>Stumpf</a:t>
            </a:r>
            <a:r>
              <a:rPr lang="en-US" sz="1200" dirty="0" smtClean="0"/>
              <a:t>, D. L. </a:t>
            </a:r>
            <a:r>
              <a:rPr lang="en-US" sz="1200" dirty="0" err="1" smtClean="0"/>
              <a:t>Fanslow</a:t>
            </a:r>
            <a:r>
              <a:rPr lang="en-US" sz="1200" dirty="0" smtClean="0"/>
              <a:t>, K. </a:t>
            </a:r>
            <a:r>
              <a:rPr lang="en-US" sz="1200" dirty="0" err="1" smtClean="0"/>
              <a:t>Kijanka</a:t>
            </a:r>
            <a:r>
              <a:rPr lang="en-US" sz="1200" dirty="0" smtClean="0"/>
              <a:t>, H. A. </a:t>
            </a:r>
            <a:r>
              <a:rPr lang="en-US" sz="1200" dirty="0" err="1" smtClean="0"/>
              <a:t>Vanderploeg</a:t>
            </a:r>
            <a:r>
              <a:rPr lang="en-US" sz="1200" dirty="0" smtClean="0"/>
              <a:t>, T. W. Davis. </a:t>
            </a:r>
            <a:r>
              <a:rPr lang="en-US" sz="1200" u="sng" dirty="0" smtClean="0"/>
              <a:t>J. Geophysical Research</a:t>
            </a:r>
            <a:r>
              <a:rPr lang="en-US" sz="1200" dirty="0" smtClean="0"/>
              <a:t>, </a:t>
            </a:r>
            <a:r>
              <a:rPr lang="en-US" sz="1200" i="1" dirty="0"/>
              <a:t>submitted</a:t>
            </a:r>
          </a:p>
        </p:txBody>
      </p:sp>
      <p:cxnSp>
        <p:nvCxnSpPr>
          <p:cNvPr id="17" name="Straight Arrow Connector 16"/>
          <p:cNvCxnSpPr/>
          <p:nvPr/>
        </p:nvCxnSpPr>
        <p:spPr>
          <a:xfrm flipH="1" flipV="1">
            <a:off x="2753695" y="4049096"/>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4724400" y="4038600"/>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6781800" y="5562600"/>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2623393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5-10-05 at 3.02.07 PM.png"/>
          <p:cNvPicPr>
            <a:picLocks noChangeAspect="1"/>
          </p:cNvPicPr>
          <p:nvPr/>
        </p:nvPicPr>
        <p:blipFill rotWithShape="1">
          <a:blip r:embed="rId3" cstate="screen">
            <a:extLst>
              <a:ext uri="{28A0092B-C50C-407E-A947-70E740481C1C}">
                <a14:useLocalDpi xmlns:a14="http://schemas.microsoft.com/office/drawing/2010/main"/>
              </a:ext>
            </a:extLst>
          </a:blip>
          <a:srcRect r="4638"/>
          <a:stretch/>
        </p:blipFill>
        <p:spPr>
          <a:xfrm>
            <a:off x="347945" y="3495339"/>
            <a:ext cx="8719855" cy="3129620"/>
          </a:xfrm>
          <a:prstGeom prst="rect">
            <a:avLst/>
          </a:prstGeom>
        </p:spPr>
      </p:pic>
      <p:sp>
        <p:nvSpPr>
          <p:cNvPr id="24" name="Rectangle 23"/>
          <p:cNvSpPr/>
          <p:nvPr/>
        </p:nvSpPr>
        <p:spPr>
          <a:xfrm>
            <a:off x="2362200" y="3571539"/>
            <a:ext cx="6629400" cy="4572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14/15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76200" y="417493"/>
            <a:ext cx="9001801" cy="954107"/>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Future work:  Proposed hypoxia forecast model for </a:t>
            </a:r>
          </a:p>
          <a:p>
            <a:r>
              <a:rPr lang="en-US" sz="2800" dirty="0" smtClean="0">
                <a:solidFill>
                  <a:srgbClr val="002060"/>
                </a:solidFill>
                <a:latin typeface="Arial" panose="020B0604020202020204" pitchFamily="34" charset="0"/>
                <a:cs typeface="Arial" panose="020B0604020202020204" pitchFamily="34" charset="0"/>
              </a:rPr>
              <a:t>Lake Erie public water systems</a:t>
            </a:r>
            <a:endParaRPr lang="en-US" sz="2800" dirty="0">
              <a:solidFill>
                <a:srgbClr val="002060"/>
              </a:solidFill>
              <a:latin typeface="Arial" panose="020B0604020202020204" pitchFamily="34" charset="0"/>
              <a:cs typeface="Arial" panose="020B0604020202020204" pitchFamily="34" charset="0"/>
            </a:endParaRPr>
          </a:p>
        </p:txBody>
      </p:sp>
      <p:pic>
        <p:nvPicPr>
          <p:cNvPr id="14" name="Picture 13" descr="Screen Shot 2015-09-17 at 9.50.00 AM.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62600" y="1473146"/>
            <a:ext cx="3457033" cy="1955470"/>
          </a:xfrm>
          <a:prstGeom prst="rect">
            <a:avLst/>
          </a:prstGeom>
        </p:spPr>
      </p:pic>
      <p:pic>
        <p:nvPicPr>
          <p:cNvPr id="15" name="Picture 14" descr="Screen Shot 2015-09-14 at 1.58.40 PM.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2400" y="1491638"/>
            <a:ext cx="2653119" cy="1956816"/>
          </a:xfrm>
          <a:prstGeom prst="rect">
            <a:avLst/>
          </a:prstGeom>
        </p:spPr>
      </p:pic>
      <p:pic>
        <p:nvPicPr>
          <p:cNvPr id="16" name="Picture 15" descr="Screen Shot 2015-09-14 at 1.59.19 PM.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819399" y="1525843"/>
            <a:ext cx="2611554" cy="1907124"/>
          </a:xfrm>
          <a:prstGeom prst="rect">
            <a:avLst/>
          </a:prstGeom>
        </p:spPr>
      </p:pic>
      <p:pic>
        <p:nvPicPr>
          <p:cNvPr id="17" name="Picture 16"/>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
        <p:nvSpPr>
          <p:cNvPr id="19" name="TextBox 18"/>
          <p:cNvSpPr txBox="1"/>
          <p:nvPr/>
        </p:nvSpPr>
        <p:spPr>
          <a:xfrm rot="16200000">
            <a:off x="-1225937" y="4731138"/>
            <a:ext cx="3190540" cy="738664"/>
          </a:xfrm>
          <a:prstGeom prst="rect">
            <a:avLst/>
          </a:prstGeom>
          <a:solidFill>
            <a:schemeClr val="bg1"/>
          </a:solidFill>
          <a:ln>
            <a:noFill/>
          </a:ln>
        </p:spPr>
        <p:txBody>
          <a:bodyPr wrap="square" rtlCol="0">
            <a:spAutoFit/>
          </a:bodyPr>
          <a:lstStyle/>
          <a:p>
            <a:pPr algn="ctr"/>
            <a:r>
              <a:rPr lang="en-US" sz="1400" b="1" dirty="0" smtClean="0"/>
              <a:t>Cleveland </a:t>
            </a:r>
          </a:p>
          <a:p>
            <a:pPr algn="ctr"/>
            <a:r>
              <a:rPr lang="en-US" sz="1400" b="1" dirty="0" smtClean="0"/>
              <a:t>early warning real-time buoy</a:t>
            </a:r>
          </a:p>
          <a:p>
            <a:pPr algn="ctr"/>
            <a:r>
              <a:rPr lang="en-US" sz="1400" b="1" dirty="0" smtClean="0"/>
              <a:t>Bottom dissolved oxygen, mg L</a:t>
            </a:r>
            <a:r>
              <a:rPr lang="en-US" sz="1400" b="1" baseline="30000" dirty="0" smtClean="0"/>
              <a:t>-1</a:t>
            </a:r>
            <a:endParaRPr lang="en-US" sz="1400" b="1" baseline="30000" dirty="0"/>
          </a:p>
        </p:txBody>
      </p:sp>
    </p:spTree>
    <p:extLst>
      <p:ext uri="{BB962C8B-B14F-4D97-AF65-F5344CB8AC3E}">
        <p14:creationId xmlns:p14="http://schemas.microsoft.com/office/powerpoint/2010/main" val="1996597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5-10-05 at 3.02.07 PM.png"/>
          <p:cNvPicPr>
            <a:picLocks noChangeAspect="1"/>
          </p:cNvPicPr>
          <p:nvPr/>
        </p:nvPicPr>
        <p:blipFill rotWithShape="1">
          <a:blip r:embed="rId3" cstate="screen">
            <a:extLst>
              <a:ext uri="{28A0092B-C50C-407E-A947-70E740481C1C}">
                <a14:useLocalDpi xmlns:a14="http://schemas.microsoft.com/office/drawing/2010/main"/>
              </a:ext>
            </a:extLst>
          </a:blip>
          <a:srcRect r="4638"/>
          <a:stretch/>
        </p:blipFill>
        <p:spPr>
          <a:xfrm>
            <a:off x="347945" y="3495339"/>
            <a:ext cx="8719855" cy="3129620"/>
          </a:xfrm>
          <a:prstGeom prst="rect">
            <a:avLst/>
          </a:prstGeom>
        </p:spPr>
      </p:pic>
      <p:sp>
        <p:nvSpPr>
          <p:cNvPr id="24" name="Rectangle 23"/>
          <p:cNvSpPr/>
          <p:nvPr/>
        </p:nvSpPr>
        <p:spPr>
          <a:xfrm>
            <a:off x="2362200" y="3571539"/>
            <a:ext cx="6629400" cy="4572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14/15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76200" y="417493"/>
            <a:ext cx="9001801" cy="954107"/>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Future work:  Proposed hypoxia forecast model for </a:t>
            </a:r>
          </a:p>
          <a:p>
            <a:r>
              <a:rPr lang="en-US" sz="2800" dirty="0" smtClean="0">
                <a:solidFill>
                  <a:srgbClr val="002060"/>
                </a:solidFill>
                <a:latin typeface="Arial" panose="020B0604020202020204" pitchFamily="34" charset="0"/>
                <a:cs typeface="Arial" panose="020B0604020202020204" pitchFamily="34" charset="0"/>
              </a:rPr>
              <a:t>Lake Erie public water systems</a:t>
            </a:r>
            <a:endParaRPr lang="en-US" sz="2800" dirty="0">
              <a:solidFill>
                <a:srgbClr val="002060"/>
              </a:solidFill>
              <a:latin typeface="Arial" panose="020B0604020202020204" pitchFamily="34" charset="0"/>
              <a:cs typeface="Arial" panose="020B0604020202020204" pitchFamily="34" charset="0"/>
            </a:endParaRPr>
          </a:p>
        </p:txBody>
      </p:sp>
      <p:pic>
        <p:nvPicPr>
          <p:cNvPr id="14" name="Picture 13" descr="Screen Shot 2015-09-17 at 9.50.00 AM.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62600" y="1473146"/>
            <a:ext cx="3457033" cy="1955470"/>
          </a:xfrm>
          <a:prstGeom prst="rect">
            <a:avLst/>
          </a:prstGeom>
        </p:spPr>
      </p:pic>
      <p:pic>
        <p:nvPicPr>
          <p:cNvPr id="15" name="Picture 14" descr="Screen Shot 2015-09-14 at 1.58.40 PM.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2400" y="1491638"/>
            <a:ext cx="2653119" cy="1956816"/>
          </a:xfrm>
          <a:prstGeom prst="rect">
            <a:avLst/>
          </a:prstGeom>
        </p:spPr>
      </p:pic>
      <p:pic>
        <p:nvPicPr>
          <p:cNvPr id="16" name="Picture 15" descr="Screen Shot 2015-09-14 at 1.59.19 PM.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819399" y="1525843"/>
            <a:ext cx="2611554" cy="1907124"/>
          </a:xfrm>
          <a:prstGeom prst="rect">
            <a:avLst/>
          </a:prstGeom>
        </p:spPr>
      </p:pic>
      <p:sp>
        <p:nvSpPr>
          <p:cNvPr id="23" name="TextBox 22"/>
          <p:cNvSpPr txBox="1"/>
          <p:nvPr/>
        </p:nvSpPr>
        <p:spPr>
          <a:xfrm rot="16200000">
            <a:off x="-1225937" y="4731137"/>
            <a:ext cx="3190540" cy="738664"/>
          </a:xfrm>
          <a:prstGeom prst="rect">
            <a:avLst/>
          </a:prstGeom>
          <a:solidFill>
            <a:schemeClr val="bg1"/>
          </a:solidFill>
          <a:ln>
            <a:noFill/>
          </a:ln>
        </p:spPr>
        <p:txBody>
          <a:bodyPr wrap="square" rtlCol="0">
            <a:spAutoFit/>
          </a:bodyPr>
          <a:lstStyle/>
          <a:p>
            <a:pPr algn="ctr"/>
            <a:r>
              <a:rPr lang="en-US" sz="1400" b="1" dirty="0" smtClean="0"/>
              <a:t>Cleveland </a:t>
            </a:r>
          </a:p>
          <a:p>
            <a:pPr algn="ctr"/>
            <a:r>
              <a:rPr lang="en-US" sz="1400" b="1" dirty="0" smtClean="0"/>
              <a:t>early warning real-time buoy</a:t>
            </a:r>
          </a:p>
          <a:p>
            <a:pPr algn="ctr"/>
            <a:r>
              <a:rPr lang="en-US" sz="1400" b="1" dirty="0" smtClean="0"/>
              <a:t>Bottom dissolved oxygen, mg L</a:t>
            </a:r>
            <a:r>
              <a:rPr lang="en-US" sz="1400" b="1" baseline="30000" dirty="0" smtClean="0"/>
              <a:t>-1</a:t>
            </a:r>
            <a:endParaRPr lang="en-US" sz="1400" b="1" baseline="30000" dirty="0"/>
          </a:p>
        </p:txBody>
      </p:sp>
      <p:pic>
        <p:nvPicPr>
          <p:cNvPr id="17" name="Picture 16"/>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
        <p:nvSpPr>
          <p:cNvPr id="18" name="Oval 17"/>
          <p:cNvSpPr/>
          <p:nvPr/>
        </p:nvSpPr>
        <p:spPr>
          <a:xfrm>
            <a:off x="0" y="1295400"/>
            <a:ext cx="9144000" cy="2438400"/>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73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5-10-05 at 3.02.07 PM.png"/>
          <p:cNvPicPr>
            <a:picLocks noChangeAspect="1"/>
          </p:cNvPicPr>
          <p:nvPr/>
        </p:nvPicPr>
        <p:blipFill rotWithShape="1">
          <a:blip r:embed="rId3" cstate="screen">
            <a:extLst>
              <a:ext uri="{28A0092B-C50C-407E-A947-70E740481C1C}">
                <a14:useLocalDpi xmlns:a14="http://schemas.microsoft.com/office/drawing/2010/main"/>
              </a:ext>
            </a:extLst>
          </a:blip>
          <a:srcRect r="4638"/>
          <a:stretch/>
        </p:blipFill>
        <p:spPr>
          <a:xfrm>
            <a:off x="347945" y="3495339"/>
            <a:ext cx="8719855" cy="3129620"/>
          </a:xfrm>
          <a:prstGeom prst="rect">
            <a:avLst/>
          </a:prstGeom>
        </p:spPr>
      </p:pic>
      <p:sp>
        <p:nvSpPr>
          <p:cNvPr id="24" name="Rectangle 23"/>
          <p:cNvSpPr/>
          <p:nvPr/>
        </p:nvSpPr>
        <p:spPr>
          <a:xfrm>
            <a:off x="2362200" y="3571539"/>
            <a:ext cx="6629400" cy="4572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14/15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76200" y="417493"/>
            <a:ext cx="9001801" cy="954107"/>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Future work:  Proposed hypoxia forecast model for </a:t>
            </a:r>
          </a:p>
          <a:p>
            <a:r>
              <a:rPr lang="en-US" sz="2800" dirty="0" smtClean="0">
                <a:solidFill>
                  <a:srgbClr val="002060"/>
                </a:solidFill>
                <a:latin typeface="Arial" panose="020B0604020202020204" pitchFamily="34" charset="0"/>
                <a:cs typeface="Arial" panose="020B0604020202020204" pitchFamily="34" charset="0"/>
              </a:rPr>
              <a:t>Lake Erie public water systems</a:t>
            </a:r>
            <a:endParaRPr lang="en-US" sz="2800" dirty="0">
              <a:solidFill>
                <a:srgbClr val="002060"/>
              </a:solidFill>
              <a:latin typeface="Arial" panose="020B0604020202020204" pitchFamily="34" charset="0"/>
              <a:cs typeface="Arial" panose="020B0604020202020204" pitchFamily="34" charset="0"/>
            </a:endParaRPr>
          </a:p>
        </p:txBody>
      </p:sp>
      <p:pic>
        <p:nvPicPr>
          <p:cNvPr id="14" name="Picture 13" descr="Screen Shot 2015-09-17 at 9.50.00 AM.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62600" y="1473146"/>
            <a:ext cx="3457033" cy="1955470"/>
          </a:xfrm>
          <a:prstGeom prst="rect">
            <a:avLst/>
          </a:prstGeom>
        </p:spPr>
      </p:pic>
      <p:pic>
        <p:nvPicPr>
          <p:cNvPr id="15" name="Picture 14" descr="Screen Shot 2015-09-14 at 1.58.40 PM.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2400" y="1491638"/>
            <a:ext cx="2653119" cy="1956816"/>
          </a:xfrm>
          <a:prstGeom prst="rect">
            <a:avLst/>
          </a:prstGeom>
        </p:spPr>
      </p:pic>
      <p:pic>
        <p:nvPicPr>
          <p:cNvPr id="16" name="Picture 15" descr="Screen Shot 2015-09-14 at 1.59.19 PM.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819399" y="1525843"/>
            <a:ext cx="2611554" cy="1907124"/>
          </a:xfrm>
          <a:prstGeom prst="rect">
            <a:avLst/>
          </a:prstGeom>
        </p:spPr>
      </p:pic>
      <p:pic>
        <p:nvPicPr>
          <p:cNvPr id="17" name="Picture 16"/>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
        <p:nvSpPr>
          <p:cNvPr id="18" name="Oval 17"/>
          <p:cNvSpPr/>
          <p:nvPr/>
        </p:nvSpPr>
        <p:spPr>
          <a:xfrm>
            <a:off x="1066800" y="3581400"/>
            <a:ext cx="8001000" cy="3124200"/>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rot="16200000">
            <a:off x="-1225937" y="4731137"/>
            <a:ext cx="3190540" cy="738664"/>
          </a:xfrm>
          <a:prstGeom prst="rect">
            <a:avLst/>
          </a:prstGeom>
          <a:solidFill>
            <a:schemeClr val="bg1"/>
          </a:solidFill>
          <a:ln>
            <a:noFill/>
          </a:ln>
        </p:spPr>
        <p:txBody>
          <a:bodyPr wrap="square" rtlCol="0">
            <a:spAutoFit/>
          </a:bodyPr>
          <a:lstStyle/>
          <a:p>
            <a:pPr algn="ctr"/>
            <a:r>
              <a:rPr lang="en-US" sz="1400" b="1" dirty="0" smtClean="0"/>
              <a:t>Cleveland </a:t>
            </a:r>
          </a:p>
          <a:p>
            <a:pPr algn="ctr"/>
            <a:r>
              <a:rPr lang="en-US" sz="1400" b="1" dirty="0" smtClean="0"/>
              <a:t>early warning real-time buoy</a:t>
            </a:r>
          </a:p>
          <a:p>
            <a:pPr algn="ctr"/>
            <a:r>
              <a:rPr lang="en-US" sz="1400" b="1" dirty="0" smtClean="0"/>
              <a:t>Bottom dissolved oxygen, mg L</a:t>
            </a:r>
            <a:r>
              <a:rPr lang="en-US" sz="1400" b="1" baseline="30000" dirty="0" smtClean="0"/>
              <a:t>-1</a:t>
            </a:r>
            <a:endParaRPr lang="en-US" sz="1400" b="1" baseline="30000" dirty="0"/>
          </a:p>
        </p:txBody>
      </p:sp>
    </p:spTree>
    <p:extLst>
      <p:ext uri="{BB962C8B-B14F-4D97-AF65-F5344CB8AC3E}">
        <p14:creationId xmlns:p14="http://schemas.microsoft.com/office/powerpoint/2010/main" val="367173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5-10-05 at 3.02.07 PM.png"/>
          <p:cNvPicPr>
            <a:picLocks noChangeAspect="1"/>
          </p:cNvPicPr>
          <p:nvPr/>
        </p:nvPicPr>
        <p:blipFill rotWithShape="1">
          <a:blip r:embed="rId3" cstate="screen">
            <a:extLst>
              <a:ext uri="{28A0092B-C50C-407E-A947-70E740481C1C}">
                <a14:useLocalDpi xmlns:a14="http://schemas.microsoft.com/office/drawing/2010/main"/>
              </a:ext>
            </a:extLst>
          </a:blip>
          <a:srcRect r="4638"/>
          <a:stretch/>
        </p:blipFill>
        <p:spPr>
          <a:xfrm>
            <a:off x="347945" y="3495339"/>
            <a:ext cx="8719855" cy="3129620"/>
          </a:xfrm>
          <a:prstGeom prst="rect">
            <a:avLst/>
          </a:prstGeom>
        </p:spPr>
      </p:pic>
      <p:sp>
        <p:nvSpPr>
          <p:cNvPr id="24" name="Rectangle 23"/>
          <p:cNvSpPr/>
          <p:nvPr/>
        </p:nvSpPr>
        <p:spPr>
          <a:xfrm>
            <a:off x="2362200" y="3571539"/>
            <a:ext cx="6629400" cy="4572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14/15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76200" y="417493"/>
            <a:ext cx="9001801" cy="954107"/>
          </a:xfrm>
          <a:prstGeom prst="rect">
            <a:avLst/>
          </a:prstGeom>
          <a:noFill/>
        </p:spPr>
        <p:txBody>
          <a:bodyPr wrap="square" rtlCol="0">
            <a:spAutoFit/>
          </a:bodyPr>
          <a:lstStyle/>
          <a:p>
            <a:r>
              <a:rPr lang="en-US" sz="2800" dirty="0">
                <a:solidFill>
                  <a:srgbClr val="002060"/>
                </a:solidFill>
                <a:latin typeface="Arial" panose="020B0604020202020204" pitchFamily="34" charset="0"/>
                <a:cs typeface="Arial" panose="020B0604020202020204" pitchFamily="34" charset="0"/>
              </a:rPr>
              <a:t>Future work:  Proposed hypoxia forecast model for </a:t>
            </a:r>
          </a:p>
          <a:p>
            <a:r>
              <a:rPr lang="en-US" sz="2800" dirty="0">
                <a:solidFill>
                  <a:srgbClr val="002060"/>
                </a:solidFill>
                <a:latin typeface="Arial" panose="020B0604020202020204" pitchFamily="34" charset="0"/>
                <a:cs typeface="Arial" panose="020B0604020202020204" pitchFamily="34" charset="0"/>
              </a:rPr>
              <a:t>Lake Erie public water systems</a:t>
            </a:r>
          </a:p>
        </p:txBody>
      </p:sp>
      <p:pic>
        <p:nvPicPr>
          <p:cNvPr id="14" name="Picture 13" descr="Screen Shot 2015-09-17 at 9.50.00 AM.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62600" y="1473146"/>
            <a:ext cx="3457033" cy="1955470"/>
          </a:xfrm>
          <a:prstGeom prst="rect">
            <a:avLst/>
          </a:prstGeom>
        </p:spPr>
      </p:pic>
      <p:pic>
        <p:nvPicPr>
          <p:cNvPr id="15" name="Picture 14" descr="Screen Shot 2015-09-14 at 1.58.40 PM.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2400" y="1491638"/>
            <a:ext cx="2653119" cy="1956816"/>
          </a:xfrm>
          <a:prstGeom prst="rect">
            <a:avLst/>
          </a:prstGeom>
        </p:spPr>
      </p:pic>
      <p:pic>
        <p:nvPicPr>
          <p:cNvPr id="16" name="Picture 15" descr="Screen Shot 2015-09-14 at 1.59.19 PM.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819399" y="1525843"/>
            <a:ext cx="2611554" cy="1907124"/>
          </a:xfrm>
          <a:prstGeom prst="rect">
            <a:avLst/>
          </a:prstGeom>
        </p:spPr>
      </p:pic>
      <p:sp>
        <p:nvSpPr>
          <p:cNvPr id="17" name="Freeform 16"/>
          <p:cNvSpPr/>
          <p:nvPr/>
        </p:nvSpPr>
        <p:spPr>
          <a:xfrm>
            <a:off x="2057400" y="3114339"/>
            <a:ext cx="5329757" cy="3038565"/>
          </a:xfrm>
          <a:custGeom>
            <a:avLst/>
            <a:gdLst>
              <a:gd name="connsiteX0" fmla="*/ 1048196 w 1673083"/>
              <a:gd name="connsiteY0" fmla="*/ 0 h 4616519"/>
              <a:gd name="connsiteX1" fmla="*/ 1673083 w 1673083"/>
              <a:gd name="connsiteY1" fmla="*/ 0 h 4616519"/>
              <a:gd name="connsiteX2" fmla="*/ 1673083 w 1673083"/>
              <a:gd name="connsiteY2" fmla="*/ 2590492 h 4616519"/>
              <a:gd name="connsiteX3" fmla="*/ 1612610 w 1673083"/>
              <a:gd name="connsiteY3" fmla="*/ 4616519 h 4616519"/>
              <a:gd name="connsiteX4" fmla="*/ 1612610 w 1673083"/>
              <a:gd name="connsiteY4" fmla="*/ 3497669 h 4616519"/>
              <a:gd name="connsiteX5" fmla="*/ 0 w 1673083"/>
              <a:gd name="connsiteY5" fmla="*/ 3497669 h 4616519"/>
              <a:gd name="connsiteX0" fmla="*/ 806305 w 1673083"/>
              <a:gd name="connsiteY0" fmla="*/ 4777795 h 4777795"/>
              <a:gd name="connsiteX1" fmla="*/ 1673083 w 1673083"/>
              <a:gd name="connsiteY1" fmla="*/ 0 h 4777795"/>
              <a:gd name="connsiteX2" fmla="*/ 1673083 w 1673083"/>
              <a:gd name="connsiteY2" fmla="*/ 2590492 h 4777795"/>
              <a:gd name="connsiteX3" fmla="*/ 1612610 w 1673083"/>
              <a:gd name="connsiteY3" fmla="*/ 4616519 h 4777795"/>
              <a:gd name="connsiteX4" fmla="*/ 1612610 w 1673083"/>
              <a:gd name="connsiteY4" fmla="*/ 3497669 h 4777795"/>
              <a:gd name="connsiteX5" fmla="*/ 0 w 1673083"/>
              <a:gd name="connsiteY5" fmla="*/ 3497669 h 4777795"/>
              <a:gd name="connsiteX0" fmla="*/ 806305 w 1673083"/>
              <a:gd name="connsiteY0" fmla="*/ 2187303 h 2187303"/>
              <a:gd name="connsiteX1" fmla="*/ 1622689 w 1673083"/>
              <a:gd name="connsiteY1" fmla="*/ 2177223 h 2187303"/>
              <a:gd name="connsiteX2" fmla="*/ 1673083 w 1673083"/>
              <a:gd name="connsiteY2" fmla="*/ 0 h 2187303"/>
              <a:gd name="connsiteX3" fmla="*/ 1612610 w 1673083"/>
              <a:gd name="connsiteY3" fmla="*/ 2026027 h 2187303"/>
              <a:gd name="connsiteX4" fmla="*/ 1612610 w 1673083"/>
              <a:gd name="connsiteY4" fmla="*/ 907177 h 2187303"/>
              <a:gd name="connsiteX5" fmla="*/ 0 w 1673083"/>
              <a:gd name="connsiteY5" fmla="*/ 907177 h 2187303"/>
              <a:gd name="connsiteX0" fmla="*/ 40315 w 907093"/>
              <a:gd name="connsiteY0" fmla="*/ 4142771 h 4142771"/>
              <a:gd name="connsiteX1" fmla="*/ 856699 w 907093"/>
              <a:gd name="connsiteY1" fmla="*/ 4132691 h 4142771"/>
              <a:gd name="connsiteX2" fmla="*/ 907093 w 907093"/>
              <a:gd name="connsiteY2" fmla="*/ 1955468 h 4142771"/>
              <a:gd name="connsiteX3" fmla="*/ 846620 w 907093"/>
              <a:gd name="connsiteY3" fmla="*/ 3981495 h 4142771"/>
              <a:gd name="connsiteX4" fmla="*/ 846620 w 907093"/>
              <a:gd name="connsiteY4" fmla="*/ 2862645 h 4142771"/>
              <a:gd name="connsiteX5" fmla="*/ 0 w 907093"/>
              <a:gd name="connsiteY5" fmla="*/ 0 h 4142771"/>
              <a:gd name="connsiteX0" fmla="*/ 40315 w 907093"/>
              <a:gd name="connsiteY0" fmla="*/ 4162931 h 4162931"/>
              <a:gd name="connsiteX1" fmla="*/ 856699 w 907093"/>
              <a:gd name="connsiteY1" fmla="*/ 4152851 h 4162931"/>
              <a:gd name="connsiteX2" fmla="*/ 907093 w 907093"/>
              <a:gd name="connsiteY2" fmla="*/ 1975628 h 4162931"/>
              <a:gd name="connsiteX3" fmla="*/ 846620 w 907093"/>
              <a:gd name="connsiteY3" fmla="*/ 4001655 h 4162931"/>
              <a:gd name="connsiteX4" fmla="*/ 897014 w 907093"/>
              <a:gd name="connsiteY4" fmla="*/ 0 h 4162931"/>
              <a:gd name="connsiteX5" fmla="*/ 0 w 907093"/>
              <a:gd name="connsiteY5" fmla="*/ 20160 h 4162931"/>
              <a:gd name="connsiteX0" fmla="*/ 40315 w 897014"/>
              <a:gd name="connsiteY0" fmla="*/ 4162931 h 4162931"/>
              <a:gd name="connsiteX1" fmla="*/ 856699 w 897014"/>
              <a:gd name="connsiteY1" fmla="*/ 4152851 h 4162931"/>
              <a:gd name="connsiteX2" fmla="*/ 846620 w 897014"/>
              <a:gd name="connsiteY2" fmla="*/ 4001655 h 4162931"/>
              <a:gd name="connsiteX3" fmla="*/ 897014 w 897014"/>
              <a:gd name="connsiteY3" fmla="*/ 0 h 4162931"/>
              <a:gd name="connsiteX4" fmla="*/ 0 w 897014"/>
              <a:gd name="connsiteY4" fmla="*/ 20160 h 4162931"/>
              <a:gd name="connsiteX0" fmla="*/ 40315 w 897014"/>
              <a:gd name="connsiteY0" fmla="*/ 4162931 h 4162931"/>
              <a:gd name="connsiteX1" fmla="*/ 856699 w 897014"/>
              <a:gd name="connsiteY1" fmla="*/ 4152851 h 4162931"/>
              <a:gd name="connsiteX2" fmla="*/ 897014 w 897014"/>
              <a:gd name="connsiteY2" fmla="*/ 0 h 4162931"/>
              <a:gd name="connsiteX3" fmla="*/ 0 w 897014"/>
              <a:gd name="connsiteY3" fmla="*/ 20160 h 4162931"/>
              <a:gd name="connsiteX0" fmla="*/ 40315 w 897014"/>
              <a:gd name="connsiteY0" fmla="*/ 4152852 h 4152852"/>
              <a:gd name="connsiteX1" fmla="*/ 856699 w 897014"/>
              <a:gd name="connsiteY1" fmla="*/ 4142772 h 4152852"/>
              <a:gd name="connsiteX2" fmla="*/ 897014 w 897014"/>
              <a:gd name="connsiteY2" fmla="*/ 0 h 4152852"/>
              <a:gd name="connsiteX3" fmla="*/ 0 w 897014"/>
              <a:gd name="connsiteY3" fmla="*/ 10081 h 4152852"/>
              <a:gd name="connsiteX0" fmla="*/ 40315 w 897014"/>
              <a:gd name="connsiteY0" fmla="*/ 4152852 h 4173011"/>
              <a:gd name="connsiteX1" fmla="*/ 886936 w 897014"/>
              <a:gd name="connsiteY1" fmla="*/ 4173011 h 4173011"/>
              <a:gd name="connsiteX2" fmla="*/ 897014 w 897014"/>
              <a:gd name="connsiteY2" fmla="*/ 0 h 4173011"/>
              <a:gd name="connsiteX3" fmla="*/ 0 w 897014"/>
              <a:gd name="connsiteY3" fmla="*/ 10081 h 4173011"/>
              <a:gd name="connsiteX0" fmla="*/ 40315 w 897014"/>
              <a:gd name="connsiteY0" fmla="*/ 4152852 h 4152852"/>
              <a:gd name="connsiteX1" fmla="*/ 886936 w 897014"/>
              <a:gd name="connsiteY1" fmla="*/ 4132692 h 4152852"/>
              <a:gd name="connsiteX2" fmla="*/ 897014 w 897014"/>
              <a:gd name="connsiteY2" fmla="*/ 0 h 4152852"/>
              <a:gd name="connsiteX3" fmla="*/ 0 w 897014"/>
              <a:gd name="connsiteY3" fmla="*/ 10081 h 4152852"/>
              <a:gd name="connsiteX0" fmla="*/ 40315 w 897014"/>
              <a:gd name="connsiteY0" fmla="*/ 4152852 h 4162931"/>
              <a:gd name="connsiteX1" fmla="*/ 886936 w 897014"/>
              <a:gd name="connsiteY1" fmla="*/ 4162931 h 4162931"/>
              <a:gd name="connsiteX2" fmla="*/ 897014 w 897014"/>
              <a:gd name="connsiteY2" fmla="*/ 0 h 4162931"/>
              <a:gd name="connsiteX3" fmla="*/ 0 w 897014"/>
              <a:gd name="connsiteY3" fmla="*/ 10081 h 4162931"/>
              <a:gd name="connsiteX0" fmla="*/ 40315 w 897014"/>
              <a:gd name="connsiteY0" fmla="*/ 4152852 h 4152852"/>
              <a:gd name="connsiteX1" fmla="*/ 886936 w 897014"/>
              <a:gd name="connsiteY1" fmla="*/ 4152851 h 4152852"/>
              <a:gd name="connsiteX2" fmla="*/ 897014 w 897014"/>
              <a:gd name="connsiteY2" fmla="*/ 0 h 4152852"/>
              <a:gd name="connsiteX3" fmla="*/ 0 w 897014"/>
              <a:gd name="connsiteY3" fmla="*/ 10081 h 4152852"/>
              <a:gd name="connsiteX0" fmla="*/ 886936 w 897014"/>
              <a:gd name="connsiteY0" fmla="*/ 4152851 h 4152851"/>
              <a:gd name="connsiteX1" fmla="*/ 897014 w 897014"/>
              <a:gd name="connsiteY1" fmla="*/ 0 h 4152851"/>
              <a:gd name="connsiteX2" fmla="*/ 0 w 897014"/>
              <a:gd name="connsiteY2" fmla="*/ 10081 h 4152851"/>
              <a:gd name="connsiteX0" fmla="*/ 886936 w 897014"/>
              <a:gd name="connsiteY0" fmla="*/ 4142770 h 4142770"/>
              <a:gd name="connsiteX1" fmla="*/ 897014 w 897014"/>
              <a:gd name="connsiteY1" fmla="*/ 1620458 h 4142770"/>
              <a:gd name="connsiteX2" fmla="*/ 0 w 897014"/>
              <a:gd name="connsiteY2" fmla="*/ 0 h 4142770"/>
              <a:gd name="connsiteX0" fmla="*/ 886936 w 889157"/>
              <a:gd name="connsiteY0" fmla="*/ 4142770 h 4142770"/>
              <a:gd name="connsiteX1" fmla="*/ 889157 w 889157"/>
              <a:gd name="connsiteY1" fmla="*/ 1807164 h 4142770"/>
              <a:gd name="connsiteX2" fmla="*/ 0 w 889157"/>
              <a:gd name="connsiteY2" fmla="*/ 0 h 4142770"/>
            </a:gdLst>
            <a:ahLst/>
            <a:cxnLst>
              <a:cxn ang="0">
                <a:pos x="connsiteX0" y="connsiteY0"/>
              </a:cxn>
              <a:cxn ang="0">
                <a:pos x="connsiteX1" y="connsiteY1"/>
              </a:cxn>
              <a:cxn ang="0">
                <a:pos x="connsiteX2" y="connsiteY2"/>
              </a:cxn>
            </a:cxnLst>
            <a:rect l="l" t="t" r="r" b="b"/>
            <a:pathLst>
              <a:path w="889157" h="4142770">
                <a:moveTo>
                  <a:pt x="886936" y="4142770"/>
                </a:moveTo>
                <a:cubicBezTo>
                  <a:pt x="890295" y="2751766"/>
                  <a:pt x="885798" y="3198168"/>
                  <a:pt x="889157" y="1807164"/>
                </a:cubicBezTo>
                <a:lnTo>
                  <a:pt x="0" y="0"/>
                </a:lnTo>
              </a:path>
            </a:pathLst>
          </a:custGeom>
          <a:ln w="25400">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0" name="Oval 19"/>
          <p:cNvSpPr/>
          <p:nvPr/>
        </p:nvSpPr>
        <p:spPr>
          <a:xfrm>
            <a:off x="1676400" y="2799870"/>
            <a:ext cx="381000" cy="228600"/>
          </a:xfrm>
          <a:prstGeom prst="ellipse">
            <a:avLst/>
          </a:prstGeom>
          <a:noFill/>
          <a:ln w="1905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
        <p:nvSpPr>
          <p:cNvPr id="19" name="TextBox 18"/>
          <p:cNvSpPr txBox="1"/>
          <p:nvPr/>
        </p:nvSpPr>
        <p:spPr>
          <a:xfrm rot="16200000">
            <a:off x="-1225937" y="4731137"/>
            <a:ext cx="3190540" cy="738664"/>
          </a:xfrm>
          <a:prstGeom prst="rect">
            <a:avLst/>
          </a:prstGeom>
          <a:solidFill>
            <a:schemeClr val="bg1"/>
          </a:solidFill>
          <a:ln>
            <a:noFill/>
          </a:ln>
        </p:spPr>
        <p:txBody>
          <a:bodyPr wrap="square" rtlCol="0">
            <a:spAutoFit/>
          </a:bodyPr>
          <a:lstStyle/>
          <a:p>
            <a:pPr algn="ctr"/>
            <a:r>
              <a:rPr lang="en-US" sz="1400" b="1" dirty="0" smtClean="0"/>
              <a:t>Cleveland </a:t>
            </a:r>
          </a:p>
          <a:p>
            <a:pPr algn="ctr"/>
            <a:r>
              <a:rPr lang="en-US" sz="1400" b="1" dirty="0" smtClean="0"/>
              <a:t>early warning real-time buoy</a:t>
            </a:r>
          </a:p>
          <a:p>
            <a:pPr algn="ctr"/>
            <a:r>
              <a:rPr lang="en-US" sz="1400" b="1" dirty="0" smtClean="0"/>
              <a:t>Bottom dissolved oxygen, mg L</a:t>
            </a:r>
            <a:r>
              <a:rPr lang="en-US" sz="1400" b="1" baseline="30000" dirty="0" smtClean="0"/>
              <a:t>-1</a:t>
            </a:r>
            <a:endParaRPr lang="en-US" sz="1400" b="1" baseline="30000" dirty="0"/>
          </a:p>
        </p:txBody>
      </p:sp>
    </p:spTree>
    <p:extLst>
      <p:ext uri="{BB962C8B-B14F-4D97-AF65-F5344CB8AC3E}">
        <p14:creationId xmlns:p14="http://schemas.microsoft.com/office/powerpoint/2010/main" val="329017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3/15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228600" y="533400"/>
            <a:ext cx="8534400" cy="954107"/>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Biophysical modeling research questions tied to NOAA’s strategic plan</a:t>
            </a:r>
            <a:endParaRPr lang="en-US" sz="2800" dirty="0">
              <a:solidFill>
                <a:srgbClr val="00206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grpSp>
        <p:nvGrpSpPr>
          <p:cNvPr id="5" name="Group 4"/>
          <p:cNvGrpSpPr/>
          <p:nvPr/>
        </p:nvGrpSpPr>
        <p:grpSpPr>
          <a:xfrm>
            <a:off x="259445" y="1997172"/>
            <a:ext cx="8655955" cy="4247317"/>
            <a:chOff x="259445" y="1828800"/>
            <a:chExt cx="8655955" cy="4247317"/>
          </a:xfrm>
        </p:grpSpPr>
        <p:sp>
          <p:nvSpPr>
            <p:cNvPr id="10" name="TextBox 9"/>
            <p:cNvSpPr txBox="1"/>
            <p:nvPr/>
          </p:nvSpPr>
          <p:spPr>
            <a:xfrm>
              <a:off x="4800600" y="1828800"/>
              <a:ext cx="4114800" cy="4247317"/>
            </a:xfrm>
            <a:prstGeom prst="rect">
              <a:avLst/>
            </a:prstGeom>
            <a:solidFill>
              <a:schemeClr val="tx1">
                <a:lumMod val="10000"/>
                <a:lumOff val="90000"/>
              </a:schemeClr>
            </a:solidFill>
          </p:spPr>
          <p:txBody>
            <a:bodyPr wrap="square" rtlCol="0">
              <a:spAutoFit/>
            </a:bodyPr>
            <a:lstStyle/>
            <a:p>
              <a:r>
                <a:rPr lang="en-US" b="1" dirty="0" smtClean="0">
                  <a:solidFill>
                    <a:srgbClr val="002060"/>
                  </a:solidFill>
                  <a:latin typeface="Arial"/>
                  <a:cs typeface="Arial"/>
                </a:rPr>
                <a:t>NOAA’s core goals</a:t>
              </a:r>
            </a:p>
            <a:p>
              <a:pPr marL="228600" indent="-228600">
                <a:buFont typeface="Arial"/>
                <a:buChar char="•"/>
              </a:pPr>
              <a:r>
                <a:rPr lang="en-US" dirty="0" smtClean="0">
                  <a:solidFill>
                    <a:srgbClr val="002060"/>
                  </a:solidFill>
                  <a:cs typeface="Arial"/>
                </a:rPr>
                <a:t>Healthy </a:t>
              </a:r>
              <a:r>
                <a:rPr lang="en-US" dirty="0">
                  <a:solidFill>
                    <a:srgbClr val="002060"/>
                  </a:solidFill>
                  <a:cs typeface="Arial"/>
                </a:rPr>
                <a:t>Oceans: Fisheries, habitats, biodiversity, healthy and productive </a:t>
              </a:r>
              <a:r>
                <a:rPr lang="en-US" dirty="0" smtClean="0">
                  <a:solidFill>
                    <a:srgbClr val="002060"/>
                  </a:solidFill>
                  <a:cs typeface="Arial"/>
                </a:rPr>
                <a:t>ecosystems</a:t>
              </a:r>
            </a:p>
            <a:p>
              <a:pPr marL="228600" indent="-228600">
                <a:buFont typeface="Arial"/>
                <a:buChar char="•"/>
              </a:pPr>
              <a:endParaRPr lang="en-US" dirty="0" smtClean="0">
                <a:solidFill>
                  <a:srgbClr val="002060"/>
                </a:solidFill>
                <a:cs typeface="Arial"/>
              </a:endParaRPr>
            </a:p>
            <a:p>
              <a:pPr marL="228600" indent="-228600">
                <a:buFont typeface="Arial"/>
                <a:buChar char="•"/>
              </a:pPr>
              <a:r>
                <a:rPr lang="en-US" dirty="0">
                  <a:solidFill>
                    <a:srgbClr val="002060"/>
                  </a:solidFill>
                  <a:cs typeface="Arial"/>
                </a:rPr>
                <a:t>Climate Adaptation and Mitigation</a:t>
              </a:r>
            </a:p>
            <a:p>
              <a:pPr marL="228600" indent="-228600">
                <a:buFont typeface="Arial"/>
                <a:buChar char="•"/>
              </a:pPr>
              <a:endParaRPr lang="en-US" dirty="0" smtClean="0">
                <a:solidFill>
                  <a:srgbClr val="002060"/>
                </a:solidFill>
                <a:cs typeface="Arial"/>
              </a:endParaRPr>
            </a:p>
            <a:p>
              <a:pPr marL="228600" indent="-228600">
                <a:buFont typeface="Arial"/>
                <a:buChar char="•"/>
              </a:pPr>
              <a:endParaRPr lang="en-US" dirty="0">
                <a:solidFill>
                  <a:srgbClr val="002060"/>
                </a:solidFill>
                <a:cs typeface="Arial"/>
              </a:endParaRPr>
            </a:p>
            <a:p>
              <a:pPr marL="228600" indent="-228600">
                <a:buFont typeface="Arial"/>
                <a:buChar char="•"/>
              </a:pPr>
              <a:endParaRPr lang="en-US" dirty="0" smtClean="0">
                <a:solidFill>
                  <a:srgbClr val="002060"/>
                </a:solidFill>
                <a:cs typeface="Arial"/>
              </a:endParaRPr>
            </a:p>
            <a:p>
              <a:pPr marL="228600" indent="-228600">
                <a:buFont typeface="Arial"/>
                <a:buChar char="•"/>
              </a:pPr>
              <a:endParaRPr lang="en-US" dirty="0">
                <a:solidFill>
                  <a:srgbClr val="002060"/>
                </a:solidFill>
                <a:cs typeface="Arial"/>
              </a:endParaRPr>
            </a:p>
            <a:p>
              <a:pPr marL="228600" indent="-228600">
                <a:buFont typeface="Arial"/>
                <a:buChar char="•"/>
              </a:pPr>
              <a:r>
                <a:rPr lang="en-US" dirty="0" smtClean="0">
                  <a:solidFill>
                    <a:srgbClr val="002060"/>
                  </a:solidFill>
                  <a:cs typeface="Arial"/>
                </a:rPr>
                <a:t>Weather</a:t>
              </a:r>
              <a:r>
                <a:rPr lang="en-US" dirty="0">
                  <a:solidFill>
                    <a:srgbClr val="002060"/>
                  </a:solidFill>
                  <a:cs typeface="Arial"/>
                </a:rPr>
                <a:t>-Ready Nation</a:t>
              </a:r>
            </a:p>
            <a:p>
              <a:pPr marL="228600" indent="-228600">
                <a:buFont typeface="Arial"/>
                <a:buChar char="•"/>
              </a:pPr>
              <a:r>
                <a:rPr lang="en-US" dirty="0">
                  <a:solidFill>
                    <a:srgbClr val="002060"/>
                  </a:solidFill>
                  <a:cs typeface="Arial"/>
                </a:rPr>
                <a:t>Resilient Coastal Communities and Economies</a:t>
              </a:r>
            </a:p>
            <a:p>
              <a:pPr marL="285750" indent="-285750">
                <a:buFont typeface="Arial"/>
                <a:buChar char="•"/>
              </a:pPr>
              <a:endParaRPr lang="en-US" dirty="0" smtClean="0">
                <a:solidFill>
                  <a:srgbClr val="002060"/>
                </a:solidFill>
                <a:latin typeface="Arial"/>
                <a:cs typeface="Arial"/>
              </a:endParaRPr>
            </a:p>
            <a:p>
              <a:endParaRPr lang="en-US" dirty="0" smtClean="0">
                <a:solidFill>
                  <a:srgbClr val="002060"/>
                </a:solidFill>
                <a:latin typeface="Arial"/>
                <a:cs typeface="Arial"/>
              </a:endParaRPr>
            </a:p>
          </p:txBody>
        </p:sp>
        <p:sp>
          <p:nvSpPr>
            <p:cNvPr id="14" name="TextBox 13"/>
            <p:cNvSpPr txBox="1"/>
            <p:nvPr/>
          </p:nvSpPr>
          <p:spPr>
            <a:xfrm>
              <a:off x="259445" y="1828800"/>
              <a:ext cx="4007755" cy="4247317"/>
            </a:xfrm>
            <a:prstGeom prst="rect">
              <a:avLst/>
            </a:prstGeom>
            <a:solidFill>
              <a:schemeClr val="tx1">
                <a:lumMod val="10000"/>
                <a:lumOff val="90000"/>
              </a:schemeClr>
            </a:solidFill>
          </p:spPr>
          <p:txBody>
            <a:bodyPr wrap="square" rtlCol="0">
              <a:spAutoFit/>
            </a:bodyPr>
            <a:lstStyle/>
            <a:p>
              <a:r>
                <a:rPr lang="en-US" b="1" dirty="0" smtClean="0">
                  <a:solidFill>
                    <a:srgbClr val="002060"/>
                  </a:solidFill>
                  <a:latin typeface="Arial"/>
                  <a:cs typeface="Arial"/>
                </a:rPr>
                <a:t>Research questions</a:t>
              </a:r>
              <a:endParaRPr lang="en-US" dirty="0" smtClean="0">
                <a:solidFill>
                  <a:srgbClr val="002060"/>
                </a:solidFill>
                <a:latin typeface="Arial"/>
                <a:cs typeface="Arial"/>
              </a:endParaRPr>
            </a:p>
            <a:p>
              <a:pPr marL="228600" indent="-228600">
                <a:buFont typeface="Arial"/>
                <a:buChar char="•"/>
              </a:pPr>
              <a:r>
                <a:rPr lang="en-US" dirty="0" smtClean="0">
                  <a:solidFill>
                    <a:srgbClr val="002060"/>
                  </a:solidFill>
                  <a:latin typeface="Arial"/>
                  <a:cs typeface="Arial"/>
                </a:rPr>
                <a:t>How will invasive mussels affect Great Lakes productivity?</a:t>
              </a:r>
            </a:p>
            <a:p>
              <a:pPr marL="228600" indent="-228600">
                <a:buFont typeface="Arial"/>
                <a:buChar char="•"/>
              </a:pPr>
              <a:endParaRPr lang="en-US" dirty="0" smtClean="0">
                <a:solidFill>
                  <a:srgbClr val="002060"/>
                </a:solidFill>
                <a:latin typeface="Arial"/>
                <a:cs typeface="Arial"/>
              </a:endParaRPr>
            </a:p>
            <a:p>
              <a:pPr marL="228600" indent="-228600">
                <a:buFont typeface="Arial"/>
                <a:buChar char="•"/>
              </a:pPr>
              <a:endParaRPr lang="en-US" dirty="0">
                <a:solidFill>
                  <a:srgbClr val="002060"/>
                </a:solidFill>
                <a:latin typeface="Arial"/>
                <a:cs typeface="Arial"/>
              </a:endParaRPr>
            </a:p>
            <a:p>
              <a:pPr marL="228600" indent="-228600">
                <a:buFont typeface="Arial"/>
                <a:buChar char="•"/>
              </a:pPr>
              <a:r>
                <a:rPr lang="en-US" dirty="0" smtClean="0">
                  <a:solidFill>
                    <a:srgbClr val="002060"/>
                  </a:solidFill>
                  <a:latin typeface="Arial"/>
                  <a:cs typeface="Arial"/>
                </a:rPr>
                <a:t>How will changing climate affect lake dynamics and the impact of invasive mussels on phytoplankton abundance?</a:t>
              </a:r>
            </a:p>
            <a:p>
              <a:pPr marL="228600" indent="-228600">
                <a:buFont typeface="Arial"/>
                <a:buChar char="•"/>
              </a:pPr>
              <a:endParaRPr lang="en-US" dirty="0" smtClean="0">
                <a:solidFill>
                  <a:srgbClr val="002060"/>
                </a:solidFill>
                <a:latin typeface="Arial"/>
                <a:cs typeface="Arial"/>
              </a:endParaRPr>
            </a:p>
            <a:p>
              <a:pPr marL="228600" indent="-228600">
                <a:buFont typeface="Arial"/>
                <a:buChar char="•"/>
              </a:pPr>
              <a:r>
                <a:rPr lang="en-US" dirty="0" smtClean="0">
                  <a:solidFill>
                    <a:srgbClr val="002060"/>
                  </a:solidFill>
                  <a:latin typeface="Arial"/>
                  <a:cs typeface="Arial"/>
                </a:rPr>
                <a:t>How can we use hydrodynamic forecasts to provide early warning of changing </a:t>
              </a:r>
              <a:r>
                <a:rPr lang="en-US" dirty="0">
                  <a:solidFill>
                    <a:srgbClr val="002060"/>
                  </a:solidFill>
                  <a:cs typeface="Arial"/>
                </a:rPr>
                <a:t>source water quality for public water </a:t>
              </a:r>
              <a:r>
                <a:rPr lang="en-US" dirty="0" smtClean="0">
                  <a:solidFill>
                    <a:srgbClr val="002060"/>
                  </a:solidFill>
                  <a:cs typeface="Arial"/>
                </a:rPr>
                <a:t>systems due to</a:t>
              </a:r>
              <a:r>
                <a:rPr lang="en-US" dirty="0" smtClean="0">
                  <a:solidFill>
                    <a:srgbClr val="002060"/>
                  </a:solidFill>
                  <a:latin typeface="Arial"/>
                  <a:cs typeface="Arial"/>
                </a:rPr>
                <a:t> HABs and hypoxia?</a:t>
              </a:r>
            </a:p>
          </p:txBody>
        </p:sp>
        <p:sp>
          <p:nvSpPr>
            <p:cNvPr id="3" name="Right Arrow 2"/>
            <p:cNvSpPr/>
            <p:nvPr/>
          </p:nvSpPr>
          <p:spPr>
            <a:xfrm flipV="1">
              <a:off x="4419600" y="2120898"/>
              <a:ext cx="304800" cy="380999"/>
            </a:xfrm>
            <a:prstGeom prst="righ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flipV="1">
              <a:off x="4419600" y="3200400"/>
              <a:ext cx="304800" cy="380999"/>
            </a:xfrm>
            <a:prstGeom prst="righ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flipV="1">
              <a:off x="4419600" y="4572000"/>
              <a:ext cx="304800" cy="380999"/>
            </a:xfrm>
            <a:prstGeom prst="righ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5422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5-10-05 at 3.02.07 PM.png"/>
          <p:cNvPicPr>
            <a:picLocks noChangeAspect="1"/>
          </p:cNvPicPr>
          <p:nvPr/>
        </p:nvPicPr>
        <p:blipFill rotWithShape="1">
          <a:blip r:embed="rId3" cstate="screen">
            <a:extLst>
              <a:ext uri="{28A0092B-C50C-407E-A947-70E740481C1C}">
                <a14:useLocalDpi xmlns:a14="http://schemas.microsoft.com/office/drawing/2010/main"/>
              </a:ext>
            </a:extLst>
          </a:blip>
          <a:srcRect r="4638"/>
          <a:stretch/>
        </p:blipFill>
        <p:spPr>
          <a:xfrm>
            <a:off x="347945" y="3495339"/>
            <a:ext cx="8719855" cy="3129620"/>
          </a:xfrm>
          <a:prstGeom prst="rect">
            <a:avLst/>
          </a:prstGeom>
        </p:spPr>
      </p:pic>
      <p:sp>
        <p:nvSpPr>
          <p:cNvPr id="24" name="Rectangle 23"/>
          <p:cNvSpPr/>
          <p:nvPr/>
        </p:nvSpPr>
        <p:spPr>
          <a:xfrm>
            <a:off x="2362200" y="3571539"/>
            <a:ext cx="6629400" cy="4572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14/15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76200" y="417493"/>
            <a:ext cx="9001801" cy="954107"/>
          </a:xfrm>
          <a:prstGeom prst="rect">
            <a:avLst/>
          </a:prstGeom>
          <a:noFill/>
        </p:spPr>
        <p:txBody>
          <a:bodyPr wrap="square" rtlCol="0">
            <a:spAutoFit/>
          </a:bodyPr>
          <a:lstStyle/>
          <a:p>
            <a:r>
              <a:rPr lang="en-US" sz="2800" dirty="0">
                <a:solidFill>
                  <a:srgbClr val="002060"/>
                </a:solidFill>
                <a:latin typeface="Arial" panose="020B0604020202020204" pitchFamily="34" charset="0"/>
                <a:cs typeface="Arial" panose="020B0604020202020204" pitchFamily="34" charset="0"/>
              </a:rPr>
              <a:t>Future work:  Proposed hypoxia forecast model for </a:t>
            </a:r>
          </a:p>
          <a:p>
            <a:r>
              <a:rPr lang="en-US" sz="2800" dirty="0">
                <a:solidFill>
                  <a:srgbClr val="002060"/>
                </a:solidFill>
                <a:latin typeface="Arial" panose="020B0604020202020204" pitchFamily="34" charset="0"/>
                <a:cs typeface="Arial" panose="020B0604020202020204" pitchFamily="34" charset="0"/>
              </a:rPr>
              <a:t>Lake Erie public water systems</a:t>
            </a:r>
          </a:p>
        </p:txBody>
      </p:sp>
      <p:pic>
        <p:nvPicPr>
          <p:cNvPr id="14" name="Picture 13" descr="Screen Shot 2015-09-17 at 9.50.00 AM.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62600" y="1473146"/>
            <a:ext cx="3457033" cy="1955470"/>
          </a:xfrm>
          <a:prstGeom prst="rect">
            <a:avLst/>
          </a:prstGeom>
        </p:spPr>
      </p:pic>
      <p:pic>
        <p:nvPicPr>
          <p:cNvPr id="15" name="Picture 14" descr="Screen Shot 2015-09-14 at 1.58.40 PM.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2400" y="1491638"/>
            <a:ext cx="2653119" cy="1956816"/>
          </a:xfrm>
          <a:prstGeom prst="rect">
            <a:avLst/>
          </a:prstGeom>
        </p:spPr>
      </p:pic>
      <p:pic>
        <p:nvPicPr>
          <p:cNvPr id="16" name="Picture 15" descr="Screen Shot 2015-09-14 at 1.59.19 PM.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819399" y="1525843"/>
            <a:ext cx="2611554" cy="1907124"/>
          </a:xfrm>
          <a:prstGeom prst="rect">
            <a:avLst/>
          </a:prstGeom>
        </p:spPr>
      </p:pic>
      <p:sp>
        <p:nvSpPr>
          <p:cNvPr id="17" name="Freeform 16"/>
          <p:cNvSpPr/>
          <p:nvPr/>
        </p:nvSpPr>
        <p:spPr>
          <a:xfrm>
            <a:off x="2057400" y="3114339"/>
            <a:ext cx="5329757" cy="3038565"/>
          </a:xfrm>
          <a:custGeom>
            <a:avLst/>
            <a:gdLst>
              <a:gd name="connsiteX0" fmla="*/ 1048196 w 1673083"/>
              <a:gd name="connsiteY0" fmla="*/ 0 h 4616519"/>
              <a:gd name="connsiteX1" fmla="*/ 1673083 w 1673083"/>
              <a:gd name="connsiteY1" fmla="*/ 0 h 4616519"/>
              <a:gd name="connsiteX2" fmla="*/ 1673083 w 1673083"/>
              <a:gd name="connsiteY2" fmla="*/ 2590492 h 4616519"/>
              <a:gd name="connsiteX3" fmla="*/ 1612610 w 1673083"/>
              <a:gd name="connsiteY3" fmla="*/ 4616519 h 4616519"/>
              <a:gd name="connsiteX4" fmla="*/ 1612610 w 1673083"/>
              <a:gd name="connsiteY4" fmla="*/ 3497669 h 4616519"/>
              <a:gd name="connsiteX5" fmla="*/ 0 w 1673083"/>
              <a:gd name="connsiteY5" fmla="*/ 3497669 h 4616519"/>
              <a:gd name="connsiteX0" fmla="*/ 806305 w 1673083"/>
              <a:gd name="connsiteY0" fmla="*/ 4777795 h 4777795"/>
              <a:gd name="connsiteX1" fmla="*/ 1673083 w 1673083"/>
              <a:gd name="connsiteY1" fmla="*/ 0 h 4777795"/>
              <a:gd name="connsiteX2" fmla="*/ 1673083 w 1673083"/>
              <a:gd name="connsiteY2" fmla="*/ 2590492 h 4777795"/>
              <a:gd name="connsiteX3" fmla="*/ 1612610 w 1673083"/>
              <a:gd name="connsiteY3" fmla="*/ 4616519 h 4777795"/>
              <a:gd name="connsiteX4" fmla="*/ 1612610 w 1673083"/>
              <a:gd name="connsiteY4" fmla="*/ 3497669 h 4777795"/>
              <a:gd name="connsiteX5" fmla="*/ 0 w 1673083"/>
              <a:gd name="connsiteY5" fmla="*/ 3497669 h 4777795"/>
              <a:gd name="connsiteX0" fmla="*/ 806305 w 1673083"/>
              <a:gd name="connsiteY0" fmla="*/ 2187303 h 2187303"/>
              <a:gd name="connsiteX1" fmla="*/ 1622689 w 1673083"/>
              <a:gd name="connsiteY1" fmla="*/ 2177223 h 2187303"/>
              <a:gd name="connsiteX2" fmla="*/ 1673083 w 1673083"/>
              <a:gd name="connsiteY2" fmla="*/ 0 h 2187303"/>
              <a:gd name="connsiteX3" fmla="*/ 1612610 w 1673083"/>
              <a:gd name="connsiteY3" fmla="*/ 2026027 h 2187303"/>
              <a:gd name="connsiteX4" fmla="*/ 1612610 w 1673083"/>
              <a:gd name="connsiteY4" fmla="*/ 907177 h 2187303"/>
              <a:gd name="connsiteX5" fmla="*/ 0 w 1673083"/>
              <a:gd name="connsiteY5" fmla="*/ 907177 h 2187303"/>
              <a:gd name="connsiteX0" fmla="*/ 40315 w 907093"/>
              <a:gd name="connsiteY0" fmla="*/ 4142771 h 4142771"/>
              <a:gd name="connsiteX1" fmla="*/ 856699 w 907093"/>
              <a:gd name="connsiteY1" fmla="*/ 4132691 h 4142771"/>
              <a:gd name="connsiteX2" fmla="*/ 907093 w 907093"/>
              <a:gd name="connsiteY2" fmla="*/ 1955468 h 4142771"/>
              <a:gd name="connsiteX3" fmla="*/ 846620 w 907093"/>
              <a:gd name="connsiteY3" fmla="*/ 3981495 h 4142771"/>
              <a:gd name="connsiteX4" fmla="*/ 846620 w 907093"/>
              <a:gd name="connsiteY4" fmla="*/ 2862645 h 4142771"/>
              <a:gd name="connsiteX5" fmla="*/ 0 w 907093"/>
              <a:gd name="connsiteY5" fmla="*/ 0 h 4142771"/>
              <a:gd name="connsiteX0" fmla="*/ 40315 w 907093"/>
              <a:gd name="connsiteY0" fmla="*/ 4162931 h 4162931"/>
              <a:gd name="connsiteX1" fmla="*/ 856699 w 907093"/>
              <a:gd name="connsiteY1" fmla="*/ 4152851 h 4162931"/>
              <a:gd name="connsiteX2" fmla="*/ 907093 w 907093"/>
              <a:gd name="connsiteY2" fmla="*/ 1975628 h 4162931"/>
              <a:gd name="connsiteX3" fmla="*/ 846620 w 907093"/>
              <a:gd name="connsiteY3" fmla="*/ 4001655 h 4162931"/>
              <a:gd name="connsiteX4" fmla="*/ 897014 w 907093"/>
              <a:gd name="connsiteY4" fmla="*/ 0 h 4162931"/>
              <a:gd name="connsiteX5" fmla="*/ 0 w 907093"/>
              <a:gd name="connsiteY5" fmla="*/ 20160 h 4162931"/>
              <a:gd name="connsiteX0" fmla="*/ 40315 w 897014"/>
              <a:gd name="connsiteY0" fmla="*/ 4162931 h 4162931"/>
              <a:gd name="connsiteX1" fmla="*/ 856699 w 897014"/>
              <a:gd name="connsiteY1" fmla="*/ 4152851 h 4162931"/>
              <a:gd name="connsiteX2" fmla="*/ 846620 w 897014"/>
              <a:gd name="connsiteY2" fmla="*/ 4001655 h 4162931"/>
              <a:gd name="connsiteX3" fmla="*/ 897014 w 897014"/>
              <a:gd name="connsiteY3" fmla="*/ 0 h 4162931"/>
              <a:gd name="connsiteX4" fmla="*/ 0 w 897014"/>
              <a:gd name="connsiteY4" fmla="*/ 20160 h 4162931"/>
              <a:gd name="connsiteX0" fmla="*/ 40315 w 897014"/>
              <a:gd name="connsiteY0" fmla="*/ 4162931 h 4162931"/>
              <a:gd name="connsiteX1" fmla="*/ 856699 w 897014"/>
              <a:gd name="connsiteY1" fmla="*/ 4152851 h 4162931"/>
              <a:gd name="connsiteX2" fmla="*/ 897014 w 897014"/>
              <a:gd name="connsiteY2" fmla="*/ 0 h 4162931"/>
              <a:gd name="connsiteX3" fmla="*/ 0 w 897014"/>
              <a:gd name="connsiteY3" fmla="*/ 20160 h 4162931"/>
              <a:gd name="connsiteX0" fmla="*/ 40315 w 897014"/>
              <a:gd name="connsiteY0" fmla="*/ 4152852 h 4152852"/>
              <a:gd name="connsiteX1" fmla="*/ 856699 w 897014"/>
              <a:gd name="connsiteY1" fmla="*/ 4142772 h 4152852"/>
              <a:gd name="connsiteX2" fmla="*/ 897014 w 897014"/>
              <a:gd name="connsiteY2" fmla="*/ 0 h 4152852"/>
              <a:gd name="connsiteX3" fmla="*/ 0 w 897014"/>
              <a:gd name="connsiteY3" fmla="*/ 10081 h 4152852"/>
              <a:gd name="connsiteX0" fmla="*/ 40315 w 897014"/>
              <a:gd name="connsiteY0" fmla="*/ 4152852 h 4173011"/>
              <a:gd name="connsiteX1" fmla="*/ 886936 w 897014"/>
              <a:gd name="connsiteY1" fmla="*/ 4173011 h 4173011"/>
              <a:gd name="connsiteX2" fmla="*/ 897014 w 897014"/>
              <a:gd name="connsiteY2" fmla="*/ 0 h 4173011"/>
              <a:gd name="connsiteX3" fmla="*/ 0 w 897014"/>
              <a:gd name="connsiteY3" fmla="*/ 10081 h 4173011"/>
              <a:gd name="connsiteX0" fmla="*/ 40315 w 897014"/>
              <a:gd name="connsiteY0" fmla="*/ 4152852 h 4152852"/>
              <a:gd name="connsiteX1" fmla="*/ 886936 w 897014"/>
              <a:gd name="connsiteY1" fmla="*/ 4132692 h 4152852"/>
              <a:gd name="connsiteX2" fmla="*/ 897014 w 897014"/>
              <a:gd name="connsiteY2" fmla="*/ 0 h 4152852"/>
              <a:gd name="connsiteX3" fmla="*/ 0 w 897014"/>
              <a:gd name="connsiteY3" fmla="*/ 10081 h 4152852"/>
              <a:gd name="connsiteX0" fmla="*/ 40315 w 897014"/>
              <a:gd name="connsiteY0" fmla="*/ 4152852 h 4162931"/>
              <a:gd name="connsiteX1" fmla="*/ 886936 w 897014"/>
              <a:gd name="connsiteY1" fmla="*/ 4162931 h 4162931"/>
              <a:gd name="connsiteX2" fmla="*/ 897014 w 897014"/>
              <a:gd name="connsiteY2" fmla="*/ 0 h 4162931"/>
              <a:gd name="connsiteX3" fmla="*/ 0 w 897014"/>
              <a:gd name="connsiteY3" fmla="*/ 10081 h 4162931"/>
              <a:gd name="connsiteX0" fmla="*/ 40315 w 897014"/>
              <a:gd name="connsiteY0" fmla="*/ 4152852 h 4152852"/>
              <a:gd name="connsiteX1" fmla="*/ 886936 w 897014"/>
              <a:gd name="connsiteY1" fmla="*/ 4152851 h 4152852"/>
              <a:gd name="connsiteX2" fmla="*/ 897014 w 897014"/>
              <a:gd name="connsiteY2" fmla="*/ 0 h 4152852"/>
              <a:gd name="connsiteX3" fmla="*/ 0 w 897014"/>
              <a:gd name="connsiteY3" fmla="*/ 10081 h 4152852"/>
              <a:gd name="connsiteX0" fmla="*/ 886936 w 897014"/>
              <a:gd name="connsiteY0" fmla="*/ 4152851 h 4152851"/>
              <a:gd name="connsiteX1" fmla="*/ 897014 w 897014"/>
              <a:gd name="connsiteY1" fmla="*/ 0 h 4152851"/>
              <a:gd name="connsiteX2" fmla="*/ 0 w 897014"/>
              <a:gd name="connsiteY2" fmla="*/ 10081 h 4152851"/>
              <a:gd name="connsiteX0" fmla="*/ 886936 w 897014"/>
              <a:gd name="connsiteY0" fmla="*/ 4142770 h 4142770"/>
              <a:gd name="connsiteX1" fmla="*/ 897014 w 897014"/>
              <a:gd name="connsiteY1" fmla="*/ 1620458 h 4142770"/>
              <a:gd name="connsiteX2" fmla="*/ 0 w 897014"/>
              <a:gd name="connsiteY2" fmla="*/ 0 h 4142770"/>
              <a:gd name="connsiteX0" fmla="*/ 886936 w 889157"/>
              <a:gd name="connsiteY0" fmla="*/ 4142770 h 4142770"/>
              <a:gd name="connsiteX1" fmla="*/ 889157 w 889157"/>
              <a:gd name="connsiteY1" fmla="*/ 1807164 h 4142770"/>
              <a:gd name="connsiteX2" fmla="*/ 0 w 889157"/>
              <a:gd name="connsiteY2" fmla="*/ 0 h 4142770"/>
            </a:gdLst>
            <a:ahLst/>
            <a:cxnLst>
              <a:cxn ang="0">
                <a:pos x="connsiteX0" y="connsiteY0"/>
              </a:cxn>
              <a:cxn ang="0">
                <a:pos x="connsiteX1" y="connsiteY1"/>
              </a:cxn>
              <a:cxn ang="0">
                <a:pos x="connsiteX2" y="connsiteY2"/>
              </a:cxn>
            </a:cxnLst>
            <a:rect l="l" t="t" r="r" b="b"/>
            <a:pathLst>
              <a:path w="889157" h="4142770">
                <a:moveTo>
                  <a:pt x="886936" y="4142770"/>
                </a:moveTo>
                <a:cubicBezTo>
                  <a:pt x="890295" y="2751766"/>
                  <a:pt x="885798" y="3198168"/>
                  <a:pt x="889157" y="1807164"/>
                </a:cubicBezTo>
                <a:lnTo>
                  <a:pt x="0" y="0"/>
                </a:lnTo>
              </a:path>
            </a:pathLst>
          </a:custGeom>
          <a:ln w="25400">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8" name="Freeform 17"/>
          <p:cNvSpPr/>
          <p:nvPr/>
        </p:nvSpPr>
        <p:spPr>
          <a:xfrm>
            <a:off x="4648200" y="3114339"/>
            <a:ext cx="2936861" cy="1258261"/>
          </a:xfrm>
          <a:custGeom>
            <a:avLst/>
            <a:gdLst>
              <a:gd name="connsiteX0" fmla="*/ 1048196 w 1673083"/>
              <a:gd name="connsiteY0" fmla="*/ 0 h 4616519"/>
              <a:gd name="connsiteX1" fmla="*/ 1673083 w 1673083"/>
              <a:gd name="connsiteY1" fmla="*/ 0 h 4616519"/>
              <a:gd name="connsiteX2" fmla="*/ 1673083 w 1673083"/>
              <a:gd name="connsiteY2" fmla="*/ 2590492 h 4616519"/>
              <a:gd name="connsiteX3" fmla="*/ 1612610 w 1673083"/>
              <a:gd name="connsiteY3" fmla="*/ 4616519 h 4616519"/>
              <a:gd name="connsiteX4" fmla="*/ 1612610 w 1673083"/>
              <a:gd name="connsiteY4" fmla="*/ 3497669 h 4616519"/>
              <a:gd name="connsiteX5" fmla="*/ 0 w 1673083"/>
              <a:gd name="connsiteY5" fmla="*/ 3497669 h 4616519"/>
              <a:gd name="connsiteX0" fmla="*/ 806305 w 1673083"/>
              <a:gd name="connsiteY0" fmla="*/ 4777795 h 4777795"/>
              <a:gd name="connsiteX1" fmla="*/ 1673083 w 1673083"/>
              <a:gd name="connsiteY1" fmla="*/ 0 h 4777795"/>
              <a:gd name="connsiteX2" fmla="*/ 1673083 w 1673083"/>
              <a:gd name="connsiteY2" fmla="*/ 2590492 h 4777795"/>
              <a:gd name="connsiteX3" fmla="*/ 1612610 w 1673083"/>
              <a:gd name="connsiteY3" fmla="*/ 4616519 h 4777795"/>
              <a:gd name="connsiteX4" fmla="*/ 1612610 w 1673083"/>
              <a:gd name="connsiteY4" fmla="*/ 3497669 h 4777795"/>
              <a:gd name="connsiteX5" fmla="*/ 0 w 1673083"/>
              <a:gd name="connsiteY5" fmla="*/ 3497669 h 4777795"/>
              <a:gd name="connsiteX0" fmla="*/ 806305 w 1673083"/>
              <a:gd name="connsiteY0" fmla="*/ 2187303 h 2187303"/>
              <a:gd name="connsiteX1" fmla="*/ 1622689 w 1673083"/>
              <a:gd name="connsiteY1" fmla="*/ 2177223 h 2187303"/>
              <a:gd name="connsiteX2" fmla="*/ 1673083 w 1673083"/>
              <a:gd name="connsiteY2" fmla="*/ 0 h 2187303"/>
              <a:gd name="connsiteX3" fmla="*/ 1612610 w 1673083"/>
              <a:gd name="connsiteY3" fmla="*/ 2026027 h 2187303"/>
              <a:gd name="connsiteX4" fmla="*/ 1612610 w 1673083"/>
              <a:gd name="connsiteY4" fmla="*/ 907177 h 2187303"/>
              <a:gd name="connsiteX5" fmla="*/ 0 w 1673083"/>
              <a:gd name="connsiteY5" fmla="*/ 907177 h 2187303"/>
              <a:gd name="connsiteX0" fmla="*/ 40315 w 907093"/>
              <a:gd name="connsiteY0" fmla="*/ 4142771 h 4142771"/>
              <a:gd name="connsiteX1" fmla="*/ 856699 w 907093"/>
              <a:gd name="connsiteY1" fmla="*/ 4132691 h 4142771"/>
              <a:gd name="connsiteX2" fmla="*/ 907093 w 907093"/>
              <a:gd name="connsiteY2" fmla="*/ 1955468 h 4142771"/>
              <a:gd name="connsiteX3" fmla="*/ 846620 w 907093"/>
              <a:gd name="connsiteY3" fmla="*/ 3981495 h 4142771"/>
              <a:gd name="connsiteX4" fmla="*/ 846620 w 907093"/>
              <a:gd name="connsiteY4" fmla="*/ 2862645 h 4142771"/>
              <a:gd name="connsiteX5" fmla="*/ 0 w 907093"/>
              <a:gd name="connsiteY5" fmla="*/ 0 h 4142771"/>
              <a:gd name="connsiteX0" fmla="*/ 40315 w 907093"/>
              <a:gd name="connsiteY0" fmla="*/ 4162931 h 4162931"/>
              <a:gd name="connsiteX1" fmla="*/ 856699 w 907093"/>
              <a:gd name="connsiteY1" fmla="*/ 4152851 h 4162931"/>
              <a:gd name="connsiteX2" fmla="*/ 907093 w 907093"/>
              <a:gd name="connsiteY2" fmla="*/ 1975628 h 4162931"/>
              <a:gd name="connsiteX3" fmla="*/ 846620 w 907093"/>
              <a:gd name="connsiteY3" fmla="*/ 4001655 h 4162931"/>
              <a:gd name="connsiteX4" fmla="*/ 897014 w 907093"/>
              <a:gd name="connsiteY4" fmla="*/ 0 h 4162931"/>
              <a:gd name="connsiteX5" fmla="*/ 0 w 907093"/>
              <a:gd name="connsiteY5" fmla="*/ 20160 h 4162931"/>
              <a:gd name="connsiteX0" fmla="*/ 40315 w 897014"/>
              <a:gd name="connsiteY0" fmla="*/ 4162931 h 4162931"/>
              <a:gd name="connsiteX1" fmla="*/ 856699 w 897014"/>
              <a:gd name="connsiteY1" fmla="*/ 4152851 h 4162931"/>
              <a:gd name="connsiteX2" fmla="*/ 846620 w 897014"/>
              <a:gd name="connsiteY2" fmla="*/ 4001655 h 4162931"/>
              <a:gd name="connsiteX3" fmla="*/ 897014 w 897014"/>
              <a:gd name="connsiteY3" fmla="*/ 0 h 4162931"/>
              <a:gd name="connsiteX4" fmla="*/ 0 w 897014"/>
              <a:gd name="connsiteY4" fmla="*/ 20160 h 4162931"/>
              <a:gd name="connsiteX0" fmla="*/ 40315 w 897014"/>
              <a:gd name="connsiteY0" fmla="*/ 4162931 h 4162931"/>
              <a:gd name="connsiteX1" fmla="*/ 856699 w 897014"/>
              <a:gd name="connsiteY1" fmla="*/ 4152851 h 4162931"/>
              <a:gd name="connsiteX2" fmla="*/ 897014 w 897014"/>
              <a:gd name="connsiteY2" fmla="*/ 0 h 4162931"/>
              <a:gd name="connsiteX3" fmla="*/ 0 w 897014"/>
              <a:gd name="connsiteY3" fmla="*/ 20160 h 4162931"/>
              <a:gd name="connsiteX0" fmla="*/ 40315 w 897014"/>
              <a:gd name="connsiteY0" fmla="*/ 4152852 h 4152852"/>
              <a:gd name="connsiteX1" fmla="*/ 856699 w 897014"/>
              <a:gd name="connsiteY1" fmla="*/ 4142772 h 4152852"/>
              <a:gd name="connsiteX2" fmla="*/ 897014 w 897014"/>
              <a:gd name="connsiteY2" fmla="*/ 0 h 4152852"/>
              <a:gd name="connsiteX3" fmla="*/ 0 w 897014"/>
              <a:gd name="connsiteY3" fmla="*/ 10081 h 4152852"/>
              <a:gd name="connsiteX0" fmla="*/ 40315 w 897014"/>
              <a:gd name="connsiteY0" fmla="*/ 4152852 h 4173011"/>
              <a:gd name="connsiteX1" fmla="*/ 886936 w 897014"/>
              <a:gd name="connsiteY1" fmla="*/ 4173011 h 4173011"/>
              <a:gd name="connsiteX2" fmla="*/ 897014 w 897014"/>
              <a:gd name="connsiteY2" fmla="*/ 0 h 4173011"/>
              <a:gd name="connsiteX3" fmla="*/ 0 w 897014"/>
              <a:gd name="connsiteY3" fmla="*/ 10081 h 4173011"/>
              <a:gd name="connsiteX0" fmla="*/ 40315 w 897014"/>
              <a:gd name="connsiteY0" fmla="*/ 4152852 h 4152852"/>
              <a:gd name="connsiteX1" fmla="*/ 886936 w 897014"/>
              <a:gd name="connsiteY1" fmla="*/ 4132692 h 4152852"/>
              <a:gd name="connsiteX2" fmla="*/ 897014 w 897014"/>
              <a:gd name="connsiteY2" fmla="*/ 0 h 4152852"/>
              <a:gd name="connsiteX3" fmla="*/ 0 w 897014"/>
              <a:gd name="connsiteY3" fmla="*/ 10081 h 4152852"/>
              <a:gd name="connsiteX0" fmla="*/ 40315 w 897014"/>
              <a:gd name="connsiteY0" fmla="*/ 4152852 h 4162931"/>
              <a:gd name="connsiteX1" fmla="*/ 886936 w 897014"/>
              <a:gd name="connsiteY1" fmla="*/ 4162931 h 4162931"/>
              <a:gd name="connsiteX2" fmla="*/ 897014 w 897014"/>
              <a:gd name="connsiteY2" fmla="*/ 0 h 4162931"/>
              <a:gd name="connsiteX3" fmla="*/ 0 w 897014"/>
              <a:gd name="connsiteY3" fmla="*/ 10081 h 4162931"/>
              <a:gd name="connsiteX0" fmla="*/ 40315 w 897014"/>
              <a:gd name="connsiteY0" fmla="*/ 4152852 h 4152852"/>
              <a:gd name="connsiteX1" fmla="*/ 886936 w 897014"/>
              <a:gd name="connsiteY1" fmla="*/ 4152851 h 4152852"/>
              <a:gd name="connsiteX2" fmla="*/ 897014 w 897014"/>
              <a:gd name="connsiteY2" fmla="*/ 0 h 4152852"/>
              <a:gd name="connsiteX3" fmla="*/ 0 w 897014"/>
              <a:gd name="connsiteY3" fmla="*/ 10081 h 4152852"/>
              <a:gd name="connsiteX0" fmla="*/ 886936 w 897014"/>
              <a:gd name="connsiteY0" fmla="*/ 4152851 h 4152851"/>
              <a:gd name="connsiteX1" fmla="*/ 897014 w 897014"/>
              <a:gd name="connsiteY1" fmla="*/ 0 h 4152851"/>
              <a:gd name="connsiteX2" fmla="*/ 0 w 897014"/>
              <a:gd name="connsiteY2" fmla="*/ 10081 h 4152851"/>
              <a:gd name="connsiteX0" fmla="*/ 886936 w 897014"/>
              <a:gd name="connsiteY0" fmla="*/ 4142770 h 4142770"/>
              <a:gd name="connsiteX1" fmla="*/ 897014 w 897014"/>
              <a:gd name="connsiteY1" fmla="*/ 1620458 h 4142770"/>
              <a:gd name="connsiteX2" fmla="*/ 0 w 897014"/>
              <a:gd name="connsiteY2" fmla="*/ 0 h 4142770"/>
              <a:gd name="connsiteX0" fmla="*/ 886936 w 894121"/>
              <a:gd name="connsiteY0" fmla="*/ 4142770 h 4142770"/>
              <a:gd name="connsiteX1" fmla="*/ 894121 w 894121"/>
              <a:gd name="connsiteY1" fmla="*/ 1246901 h 4142770"/>
              <a:gd name="connsiteX2" fmla="*/ 0 w 894121"/>
              <a:gd name="connsiteY2" fmla="*/ 0 h 4142770"/>
              <a:gd name="connsiteX0" fmla="*/ 895615 w 896439"/>
              <a:gd name="connsiteY0" fmla="*/ 1682441 h 1706218"/>
              <a:gd name="connsiteX1" fmla="*/ 894121 w 896439"/>
              <a:gd name="connsiteY1" fmla="*/ 1246901 h 1706218"/>
              <a:gd name="connsiteX2" fmla="*/ 0 w 896439"/>
              <a:gd name="connsiteY2" fmla="*/ 0 h 1706218"/>
              <a:gd name="connsiteX0" fmla="*/ 895615 w 896439"/>
              <a:gd name="connsiteY0" fmla="*/ 1708202 h 1710199"/>
              <a:gd name="connsiteX1" fmla="*/ 894121 w 896439"/>
              <a:gd name="connsiteY1" fmla="*/ 1246901 h 1710199"/>
              <a:gd name="connsiteX2" fmla="*/ 0 w 896439"/>
              <a:gd name="connsiteY2" fmla="*/ 0 h 1710199"/>
            </a:gdLst>
            <a:ahLst/>
            <a:cxnLst>
              <a:cxn ang="0">
                <a:pos x="connsiteX0" y="connsiteY0"/>
              </a:cxn>
              <a:cxn ang="0">
                <a:pos x="connsiteX1" y="connsiteY1"/>
              </a:cxn>
              <a:cxn ang="0">
                <a:pos x="connsiteX2" y="connsiteY2"/>
              </a:cxn>
            </a:cxnLst>
            <a:rect l="l" t="t" r="r" b="b"/>
            <a:pathLst>
              <a:path w="896439" h="1710199">
                <a:moveTo>
                  <a:pt x="895615" y="1708202"/>
                </a:moveTo>
                <a:cubicBezTo>
                  <a:pt x="898974" y="317198"/>
                  <a:pt x="890762" y="2637905"/>
                  <a:pt x="894121" y="1246901"/>
                </a:cubicBezTo>
                <a:lnTo>
                  <a:pt x="0" y="0"/>
                </a:lnTo>
              </a:path>
            </a:pathLst>
          </a:custGeom>
          <a:ln w="25400">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0" name="Oval 19"/>
          <p:cNvSpPr/>
          <p:nvPr/>
        </p:nvSpPr>
        <p:spPr>
          <a:xfrm>
            <a:off x="1676400" y="2799870"/>
            <a:ext cx="381000" cy="228600"/>
          </a:xfrm>
          <a:prstGeom prst="ellipse">
            <a:avLst/>
          </a:prstGeom>
          <a:noFill/>
          <a:ln w="1905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314966" y="2799870"/>
            <a:ext cx="381000" cy="228600"/>
          </a:xfrm>
          <a:prstGeom prst="ellipse">
            <a:avLst/>
          </a:prstGeom>
          <a:noFill/>
          <a:ln w="1905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
        <p:nvSpPr>
          <p:cNvPr id="22" name="TextBox 21"/>
          <p:cNvSpPr txBox="1"/>
          <p:nvPr/>
        </p:nvSpPr>
        <p:spPr>
          <a:xfrm rot="16200000">
            <a:off x="-1225937" y="4731137"/>
            <a:ext cx="3190540" cy="738664"/>
          </a:xfrm>
          <a:prstGeom prst="rect">
            <a:avLst/>
          </a:prstGeom>
          <a:solidFill>
            <a:schemeClr val="bg1"/>
          </a:solidFill>
          <a:ln>
            <a:noFill/>
          </a:ln>
        </p:spPr>
        <p:txBody>
          <a:bodyPr wrap="square" rtlCol="0">
            <a:spAutoFit/>
          </a:bodyPr>
          <a:lstStyle/>
          <a:p>
            <a:pPr algn="ctr"/>
            <a:r>
              <a:rPr lang="en-US" sz="1400" b="1" dirty="0" smtClean="0"/>
              <a:t>Cleveland </a:t>
            </a:r>
          </a:p>
          <a:p>
            <a:pPr algn="ctr"/>
            <a:r>
              <a:rPr lang="en-US" sz="1400" b="1" dirty="0" smtClean="0"/>
              <a:t>early warning real-time buoy</a:t>
            </a:r>
          </a:p>
          <a:p>
            <a:pPr algn="ctr"/>
            <a:r>
              <a:rPr lang="en-US" sz="1400" b="1" dirty="0" smtClean="0"/>
              <a:t>Bottom dissolved oxygen, mg L</a:t>
            </a:r>
            <a:r>
              <a:rPr lang="en-US" sz="1400" b="1" baseline="30000" dirty="0" smtClean="0"/>
              <a:t>-1</a:t>
            </a:r>
            <a:endParaRPr lang="en-US" sz="1400" b="1" baseline="30000" dirty="0"/>
          </a:p>
        </p:txBody>
      </p:sp>
    </p:spTree>
    <p:extLst>
      <p:ext uri="{BB962C8B-B14F-4D97-AF65-F5344CB8AC3E}">
        <p14:creationId xmlns:p14="http://schemas.microsoft.com/office/powerpoint/2010/main" val="329017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5-10-05 at 3.02.07 PM.png"/>
          <p:cNvPicPr>
            <a:picLocks noChangeAspect="1"/>
          </p:cNvPicPr>
          <p:nvPr/>
        </p:nvPicPr>
        <p:blipFill rotWithShape="1">
          <a:blip r:embed="rId3" cstate="screen">
            <a:extLst>
              <a:ext uri="{28A0092B-C50C-407E-A947-70E740481C1C}">
                <a14:useLocalDpi xmlns:a14="http://schemas.microsoft.com/office/drawing/2010/main"/>
              </a:ext>
            </a:extLst>
          </a:blip>
          <a:srcRect r="4638"/>
          <a:stretch/>
        </p:blipFill>
        <p:spPr>
          <a:xfrm>
            <a:off x="347945" y="3495339"/>
            <a:ext cx="8719855" cy="3129620"/>
          </a:xfrm>
          <a:prstGeom prst="rect">
            <a:avLst/>
          </a:prstGeom>
        </p:spPr>
      </p:pic>
      <p:sp>
        <p:nvSpPr>
          <p:cNvPr id="24" name="Rectangle 23"/>
          <p:cNvSpPr/>
          <p:nvPr/>
        </p:nvSpPr>
        <p:spPr>
          <a:xfrm>
            <a:off x="2362200" y="3571539"/>
            <a:ext cx="6629400" cy="4572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14/15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76200" y="417493"/>
            <a:ext cx="9001801" cy="954107"/>
          </a:xfrm>
          <a:prstGeom prst="rect">
            <a:avLst/>
          </a:prstGeom>
          <a:noFill/>
        </p:spPr>
        <p:txBody>
          <a:bodyPr wrap="square" rtlCol="0">
            <a:spAutoFit/>
          </a:bodyPr>
          <a:lstStyle/>
          <a:p>
            <a:r>
              <a:rPr lang="en-US" sz="2800" dirty="0">
                <a:solidFill>
                  <a:srgbClr val="002060"/>
                </a:solidFill>
                <a:latin typeface="Arial" panose="020B0604020202020204" pitchFamily="34" charset="0"/>
                <a:cs typeface="Arial" panose="020B0604020202020204" pitchFamily="34" charset="0"/>
              </a:rPr>
              <a:t>Future work:  Proposed hypoxia forecast model for </a:t>
            </a:r>
          </a:p>
          <a:p>
            <a:r>
              <a:rPr lang="en-US" sz="2800" dirty="0">
                <a:solidFill>
                  <a:srgbClr val="002060"/>
                </a:solidFill>
                <a:latin typeface="Arial" panose="020B0604020202020204" pitchFamily="34" charset="0"/>
                <a:cs typeface="Arial" panose="020B0604020202020204" pitchFamily="34" charset="0"/>
              </a:rPr>
              <a:t>Lake Erie public water systems</a:t>
            </a:r>
          </a:p>
        </p:txBody>
      </p:sp>
      <p:pic>
        <p:nvPicPr>
          <p:cNvPr id="14" name="Picture 13" descr="Screen Shot 2015-09-17 at 9.50.00 AM.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62600" y="1473146"/>
            <a:ext cx="3457033" cy="1955470"/>
          </a:xfrm>
          <a:prstGeom prst="rect">
            <a:avLst/>
          </a:prstGeom>
        </p:spPr>
      </p:pic>
      <p:pic>
        <p:nvPicPr>
          <p:cNvPr id="15" name="Picture 14" descr="Screen Shot 2015-09-14 at 1.58.40 PM.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2400" y="1491638"/>
            <a:ext cx="2653119" cy="1956816"/>
          </a:xfrm>
          <a:prstGeom prst="rect">
            <a:avLst/>
          </a:prstGeom>
        </p:spPr>
      </p:pic>
      <p:pic>
        <p:nvPicPr>
          <p:cNvPr id="16" name="Picture 15" descr="Screen Shot 2015-09-14 at 1.59.19 PM.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819399" y="1525843"/>
            <a:ext cx="2611554" cy="1907124"/>
          </a:xfrm>
          <a:prstGeom prst="rect">
            <a:avLst/>
          </a:prstGeom>
        </p:spPr>
      </p:pic>
      <p:sp>
        <p:nvSpPr>
          <p:cNvPr id="17" name="Freeform 16"/>
          <p:cNvSpPr/>
          <p:nvPr/>
        </p:nvSpPr>
        <p:spPr>
          <a:xfrm>
            <a:off x="2057400" y="3114339"/>
            <a:ext cx="5329757" cy="3038565"/>
          </a:xfrm>
          <a:custGeom>
            <a:avLst/>
            <a:gdLst>
              <a:gd name="connsiteX0" fmla="*/ 1048196 w 1673083"/>
              <a:gd name="connsiteY0" fmla="*/ 0 h 4616519"/>
              <a:gd name="connsiteX1" fmla="*/ 1673083 w 1673083"/>
              <a:gd name="connsiteY1" fmla="*/ 0 h 4616519"/>
              <a:gd name="connsiteX2" fmla="*/ 1673083 w 1673083"/>
              <a:gd name="connsiteY2" fmla="*/ 2590492 h 4616519"/>
              <a:gd name="connsiteX3" fmla="*/ 1612610 w 1673083"/>
              <a:gd name="connsiteY3" fmla="*/ 4616519 h 4616519"/>
              <a:gd name="connsiteX4" fmla="*/ 1612610 w 1673083"/>
              <a:gd name="connsiteY4" fmla="*/ 3497669 h 4616519"/>
              <a:gd name="connsiteX5" fmla="*/ 0 w 1673083"/>
              <a:gd name="connsiteY5" fmla="*/ 3497669 h 4616519"/>
              <a:gd name="connsiteX0" fmla="*/ 806305 w 1673083"/>
              <a:gd name="connsiteY0" fmla="*/ 4777795 h 4777795"/>
              <a:gd name="connsiteX1" fmla="*/ 1673083 w 1673083"/>
              <a:gd name="connsiteY1" fmla="*/ 0 h 4777795"/>
              <a:gd name="connsiteX2" fmla="*/ 1673083 w 1673083"/>
              <a:gd name="connsiteY2" fmla="*/ 2590492 h 4777795"/>
              <a:gd name="connsiteX3" fmla="*/ 1612610 w 1673083"/>
              <a:gd name="connsiteY3" fmla="*/ 4616519 h 4777795"/>
              <a:gd name="connsiteX4" fmla="*/ 1612610 w 1673083"/>
              <a:gd name="connsiteY4" fmla="*/ 3497669 h 4777795"/>
              <a:gd name="connsiteX5" fmla="*/ 0 w 1673083"/>
              <a:gd name="connsiteY5" fmla="*/ 3497669 h 4777795"/>
              <a:gd name="connsiteX0" fmla="*/ 806305 w 1673083"/>
              <a:gd name="connsiteY0" fmla="*/ 2187303 h 2187303"/>
              <a:gd name="connsiteX1" fmla="*/ 1622689 w 1673083"/>
              <a:gd name="connsiteY1" fmla="*/ 2177223 h 2187303"/>
              <a:gd name="connsiteX2" fmla="*/ 1673083 w 1673083"/>
              <a:gd name="connsiteY2" fmla="*/ 0 h 2187303"/>
              <a:gd name="connsiteX3" fmla="*/ 1612610 w 1673083"/>
              <a:gd name="connsiteY3" fmla="*/ 2026027 h 2187303"/>
              <a:gd name="connsiteX4" fmla="*/ 1612610 w 1673083"/>
              <a:gd name="connsiteY4" fmla="*/ 907177 h 2187303"/>
              <a:gd name="connsiteX5" fmla="*/ 0 w 1673083"/>
              <a:gd name="connsiteY5" fmla="*/ 907177 h 2187303"/>
              <a:gd name="connsiteX0" fmla="*/ 40315 w 907093"/>
              <a:gd name="connsiteY0" fmla="*/ 4142771 h 4142771"/>
              <a:gd name="connsiteX1" fmla="*/ 856699 w 907093"/>
              <a:gd name="connsiteY1" fmla="*/ 4132691 h 4142771"/>
              <a:gd name="connsiteX2" fmla="*/ 907093 w 907093"/>
              <a:gd name="connsiteY2" fmla="*/ 1955468 h 4142771"/>
              <a:gd name="connsiteX3" fmla="*/ 846620 w 907093"/>
              <a:gd name="connsiteY3" fmla="*/ 3981495 h 4142771"/>
              <a:gd name="connsiteX4" fmla="*/ 846620 w 907093"/>
              <a:gd name="connsiteY4" fmla="*/ 2862645 h 4142771"/>
              <a:gd name="connsiteX5" fmla="*/ 0 w 907093"/>
              <a:gd name="connsiteY5" fmla="*/ 0 h 4142771"/>
              <a:gd name="connsiteX0" fmla="*/ 40315 w 907093"/>
              <a:gd name="connsiteY0" fmla="*/ 4162931 h 4162931"/>
              <a:gd name="connsiteX1" fmla="*/ 856699 w 907093"/>
              <a:gd name="connsiteY1" fmla="*/ 4152851 h 4162931"/>
              <a:gd name="connsiteX2" fmla="*/ 907093 w 907093"/>
              <a:gd name="connsiteY2" fmla="*/ 1975628 h 4162931"/>
              <a:gd name="connsiteX3" fmla="*/ 846620 w 907093"/>
              <a:gd name="connsiteY3" fmla="*/ 4001655 h 4162931"/>
              <a:gd name="connsiteX4" fmla="*/ 897014 w 907093"/>
              <a:gd name="connsiteY4" fmla="*/ 0 h 4162931"/>
              <a:gd name="connsiteX5" fmla="*/ 0 w 907093"/>
              <a:gd name="connsiteY5" fmla="*/ 20160 h 4162931"/>
              <a:gd name="connsiteX0" fmla="*/ 40315 w 897014"/>
              <a:gd name="connsiteY0" fmla="*/ 4162931 h 4162931"/>
              <a:gd name="connsiteX1" fmla="*/ 856699 w 897014"/>
              <a:gd name="connsiteY1" fmla="*/ 4152851 h 4162931"/>
              <a:gd name="connsiteX2" fmla="*/ 846620 w 897014"/>
              <a:gd name="connsiteY2" fmla="*/ 4001655 h 4162931"/>
              <a:gd name="connsiteX3" fmla="*/ 897014 w 897014"/>
              <a:gd name="connsiteY3" fmla="*/ 0 h 4162931"/>
              <a:gd name="connsiteX4" fmla="*/ 0 w 897014"/>
              <a:gd name="connsiteY4" fmla="*/ 20160 h 4162931"/>
              <a:gd name="connsiteX0" fmla="*/ 40315 w 897014"/>
              <a:gd name="connsiteY0" fmla="*/ 4162931 h 4162931"/>
              <a:gd name="connsiteX1" fmla="*/ 856699 w 897014"/>
              <a:gd name="connsiteY1" fmla="*/ 4152851 h 4162931"/>
              <a:gd name="connsiteX2" fmla="*/ 897014 w 897014"/>
              <a:gd name="connsiteY2" fmla="*/ 0 h 4162931"/>
              <a:gd name="connsiteX3" fmla="*/ 0 w 897014"/>
              <a:gd name="connsiteY3" fmla="*/ 20160 h 4162931"/>
              <a:gd name="connsiteX0" fmla="*/ 40315 w 897014"/>
              <a:gd name="connsiteY0" fmla="*/ 4152852 h 4152852"/>
              <a:gd name="connsiteX1" fmla="*/ 856699 w 897014"/>
              <a:gd name="connsiteY1" fmla="*/ 4142772 h 4152852"/>
              <a:gd name="connsiteX2" fmla="*/ 897014 w 897014"/>
              <a:gd name="connsiteY2" fmla="*/ 0 h 4152852"/>
              <a:gd name="connsiteX3" fmla="*/ 0 w 897014"/>
              <a:gd name="connsiteY3" fmla="*/ 10081 h 4152852"/>
              <a:gd name="connsiteX0" fmla="*/ 40315 w 897014"/>
              <a:gd name="connsiteY0" fmla="*/ 4152852 h 4173011"/>
              <a:gd name="connsiteX1" fmla="*/ 886936 w 897014"/>
              <a:gd name="connsiteY1" fmla="*/ 4173011 h 4173011"/>
              <a:gd name="connsiteX2" fmla="*/ 897014 w 897014"/>
              <a:gd name="connsiteY2" fmla="*/ 0 h 4173011"/>
              <a:gd name="connsiteX3" fmla="*/ 0 w 897014"/>
              <a:gd name="connsiteY3" fmla="*/ 10081 h 4173011"/>
              <a:gd name="connsiteX0" fmla="*/ 40315 w 897014"/>
              <a:gd name="connsiteY0" fmla="*/ 4152852 h 4152852"/>
              <a:gd name="connsiteX1" fmla="*/ 886936 w 897014"/>
              <a:gd name="connsiteY1" fmla="*/ 4132692 h 4152852"/>
              <a:gd name="connsiteX2" fmla="*/ 897014 w 897014"/>
              <a:gd name="connsiteY2" fmla="*/ 0 h 4152852"/>
              <a:gd name="connsiteX3" fmla="*/ 0 w 897014"/>
              <a:gd name="connsiteY3" fmla="*/ 10081 h 4152852"/>
              <a:gd name="connsiteX0" fmla="*/ 40315 w 897014"/>
              <a:gd name="connsiteY0" fmla="*/ 4152852 h 4162931"/>
              <a:gd name="connsiteX1" fmla="*/ 886936 w 897014"/>
              <a:gd name="connsiteY1" fmla="*/ 4162931 h 4162931"/>
              <a:gd name="connsiteX2" fmla="*/ 897014 w 897014"/>
              <a:gd name="connsiteY2" fmla="*/ 0 h 4162931"/>
              <a:gd name="connsiteX3" fmla="*/ 0 w 897014"/>
              <a:gd name="connsiteY3" fmla="*/ 10081 h 4162931"/>
              <a:gd name="connsiteX0" fmla="*/ 40315 w 897014"/>
              <a:gd name="connsiteY0" fmla="*/ 4152852 h 4152852"/>
              <a:gd name="connsiteX1" fmla="*/ 886936 w 897014"/>
              <a:gd name="connsiteY1" fmla="*/ 4152851 h 4152852"/>
              <a:gd name="connsiteX2" fmla="*/ 897014 w 897014"/>
              <a:gd name="connsiteY2" fmla="*/ 0 h 4152852"/>
              <a:gd name="connsiteX3" fmla="*/ 0 w 897014"/>
              <a:gd name="connsiteY3" fmla="*/ 10081 h 4152852"/>
              <a:gd name="connsiteX0" fmla="*/ 886936 w 897014"/>
              <a:gd name="connsiteY0" fmla="*/ 4152851 h 4152851"/>
              <a:gd name="connsiteX1" fmla="*/ 897014 w 897014"/>
              <a:gd name="connsiteY1" fmla="*/ 0 h 4152851"/>
              <a:gd name="connsiteX2" fmla="*/ 0 w 897014"/>
              <a:gd name="connsiteY2" fmla="*/ 10081 h 4152851"/>
              <a:gd name="connsiteX0" fmla="*/ 886936 w 897014"/>
              <a:gd name="connsiteY0" fmla="*/ 4142770 h 4142770"/>
              <a:gd name="connsiteX1" fmla="*/ 897014 w 897014"/>
              <a:gd name="connsiteY1" fmla="*/ 1620458 h 4142770"/>
              <a:gd name="connsiteX2" fmla="*/ 0 w 897014"/>
              <a:gd name="connsiteY2" fmla="*/ 0 h 4142770"/>
              <a:gd name="connsiteX0" fmla="*/ 886936 w 889157"/>
              <a:gd name="connsiteY0" fmla="*/ 4142770 h 4142770"/>
              <a:gd name="connsiteX1" fmla="*/ 889157 w 889157"/>
              <a:gd name="connsiteY1" fmla="*/ 1807164 h 4142770"/>
              <a:gd name="connsiteX2" fmla="*/ 0 w 889157"/>
              <a:gd name="connsiteY2" fmla="*/ 0 h 4142770"/>
            </a:gdLst>
            <a:ahLst/>
            <a:cxnLst>
              <a:cxn ang="0">
                <a:pos x="connsiteX0" y="connsiteY0"/>
              </a:cxn>
              <a:cxn ang="0">
                <a:pos x="connsiteX1" y="connsiteY1"/>
              </a:cxn>
              <a:cxn ang="0">
                <a:pos x="connsiteX2" y="connsiteY2"/>
              </a:cxn>
            </a:cxnLst>
            <a:rect l="l" t="t" r="r" b="b"/>
            <a:pathLst>
              <a:path w="889157" h="4142770">
                <a:moveTo>
                  <a:pt x="886936" y="4142770"/>
                </a:moveTo>
                <a:cubicBezTo>
                  <a:pt x="890295" y="2751766"/>
                  <a:pt x="885798" y="3198168"/>
                  <a:pt x="889157" y="1807164"/>
                </a:cubicBezTo>
                <a:lnTo>
                  <a:pt x="0" y="0"/>
                </a:lnTo>
              </a:path>
            </a:pathLst>
          </a:custGeom>
          <a:ln w="25400">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8" name="Freeform 17"/>
          <p:cNvSpPr/>
          <p:nvPr/>
        </p:nvSpPr>
        <p:spPr>
          <a:xfrm>
            <a:off x="4648200" y="3114339"/>
            <a:ext cx="2936861" cy="1258261"/>
          </a:xfrm>
          <a:custGeom>
            <a:avLst/>
            <a:gdLst>
              <a:gd name="connsiteX0" fmla="*/ 1048196 w 1673083"/>
              <a:gd name="connsiteY0" fmla="*/ 0 h 4616519"/>
              <a:gd name="connsiteX1" fmla="*/ 1673083 w 1673083"/>
              <a:gd name="connsiteY1" fmla="*/ 0 h 4616519"/>
              <a:gd name="connsiteX2" fmla="*/ 1673083 w 1673083"/>
              <a:gd name="connsiteY2" fmla="*/ 2590492 h 4616519"/>
              <a:gd name="connsiteX3" fmla="*/ 1612610 w 1673083"/>
              <a:gd name="connsiteY3" fmla="*/ 4616519 h 4616519"/>
              <a:gd name="connsiteX4" fmla="*/ 1612610 w 1673083"/>
              <a:gd name="connsiteY4" fmla="*/ 3497669 h 4616519"/>
              <a:gd name="connsiteX5" fmla="*/ 0 w 1673083"/>
              <a:gd name="connsiteY5" fmla="*/ 3497669 h 4616519"/>
              <a:gd name="connsiteX0" fmla="*/ 806305 w 1673083"/>
              <a:gd name="connsiteY0" fmla="*/ 4777795 h 4777795"/>
              <a:gd name="connsiteX1" fmla="*/ 1673083 w 1673083"/>
              <a:gd name="connsiteY1" fmla="*/ 0 h 4777795"/>
              <a:gd name="connsiteX2" fmla="*/ 1673083 w 1673083"/>
              <a:gd name="connsiteY2" fmla="*/ 2590492 h 4777795"/>
              <a:gd name="connsiteX3" fmla="*/ 1612610 w 1673083"/>
              <a:gd name="connsiteY3" fmla="*/ 4616519 h 4777795"/>
              <a:gd name="connsiteX4" fmla="*/ 1612610 w 1673083"/>
              <a:gd name="connsiteY4" fmla="*/ 3497669 h 4777795"/>
              <a:gd name="connsiteX5" fmla="*/ 0 w 1673083"/>
              <a:gd name="connsiteY5" fmla="*/ 3497669 h 4777795"/>
              <a:gd name="connsiteX0" fmla="*/ 806305 w 1673083"/>
              <a:gd name="connsiteY0" fmla="*/ 2187303 h 2187303"/>
              <a:gd name="connsiteX1" fmla="*/ 1622689 w 1673083"/>
              <a:gd name="connsiteY1" fmla="*/ 2177223 h 2187303"/>
              <a:gd name="connsiteX2" fmla="*/ 1673083 w 1673083"/>
              <a:gd name="connsiteY2" fmla="*/ 0 h 2187303"/>
              <a:gd name="connsiteX3" fmla="*/ 1612610 w 1673083"/>
              <a:gd name="connsiteY3" fmla="*/ 2026027 h 2187303"/>
              <a:gd name="connsiteX4" fmla="*/ 1612610 w 1673083"/>
              <a:gd name="connsiteY4" fmla="*/ 907177 h 2187303"/>
              <a:gd name="connsiteX5" fmla="*/ 0 w 1673083"/>
              <a:gd name="connsiteY5" fmla="*/ 907177 h 2187303"/>
              <a:gd name="connsiteX0" fmla="*/ 40315 w 907093"/>
              <a:gd name="connsiteY0" fmla="*/ 4142771 h 4142771"/>
              <a:gd name="connsiteX1" fmla="*/ 856699 w 907093"/>
              <a:gd name="connsiteY1" fmla="*/ 4132691 h 4142771"/>
              <a:gd name="connsiteX2" fmla="*/ 907093 w 907093"/>
              <a:gd name="connsiteY2" fmla="*/ 1955468 h 4142771"/>
              <a:gd name="connsiteX3" fmla="*/ 846620 w 907093"/>
              <a:gd name="connsiteY3" fmla="*/ 3981495 h 4142771"/>
              <a:gd name="connsiteX4" fmla="*/ 846620 w 907093"/>
              <a:gd name="connsiteY4" fmla="*/ 2862645 h 4142771"/>
              <a:gd name="connsiteX5" fmla="*/ 0 w 907093"/>
              <a:gd name="connsiteY5" fmla="*/ 0 h 4142771"/>
              <a:gd name="connsiteX0" fmla="*/ 40315 w 907093"/>
              <a:gd name="connsiteY0" fmla="*/ 4162931 h 4162931"/>
              <a:gd name="connsiteX1" fmla="*/ 856699 w 907093"/>
              <a:gd name="connsiteY1" fmla="*/ 4152851 h 4162931"/>
              <a:gd name="connsiteX2" fmla="*/ 907093 w 907093"/>
              <a:gd name="connsiteY2" fmla="*/ 1975628 h 4162931"/>
              <a:gd name="connsiteX3" fmla="*/ 846620 w 907093"/>
              <a:gd name="connsiteY3" fmla="*/ 4001655 h 4162931"/>
              <a:gd name="connsiteX4" fmla="*/ 897014 w 907093"/>
              <a:gd name="connsiteY4" fmla="*/ 0 h 4162931"/>
              <a:gd name="connsiteX5" fmla="*/ 0 w 907093"/>
              <a:gd name="connsiteY5" fmla="*/ 20160 h 4162931"/>
              <a:gd name="connsiteX0" fmla="*/ 40315 w 897014"/>
              <a:gd name="connsiteY0" fmla="*/ 4162931 h 4162931"/>
              <a:gd name="connsiteX1" fmla="*/ 856699 w 897014"/>
              <a:gd name="connsiteY1" fmla="*/ 4152851 h 4162931"/>
              <a:gd name="connsiteX2" fmla="*/ 846620 w 897014"/>
              <a:gd name="connsiteY2" fmla="*/ 4001655 h 4162931"/>
              <a:gd name="connsiteX3" fmla="*/ 897014 w 897014"/>
              <a:gd name="connsiteY3" fmla="*/ 0 h 4162931"/>
              <a:gd name="connsiteX4" fmla="*/ 0 w 897014"/>
              <a:gd name="connsiteY4" fmla="*/ 20160 h 4162931"/>
              <a:gd name="connsiteX0" fmla="*/ 40315 w 897014"/>
              <a:gd name="connsiteY0" fmla="*/ 4162931 h 4162931"/>
              <a:gd name="connsiteX1" fmla="*/ 856699 w 897014"/>
              <a:gd name="connsiteY1" fmla="*/ 4152851 h 4162931"/>
              <a:gd name="connsiteX2" fmla="*/ 897014 w 897014"/>
              <a:gd name="connsiteY2" fmla="*/ 0 h 4162931"/>
              <a:gd name="connsiteX3" fmla="*/ 0 w 897014"/>
              <a:gd name="connsiteY3" fmla="*/ 20160 h 4162931"/>
              <a:gd name="connsiteX0" fmla="*/ 40315 w 897014"/>
              <a:gd name="connsiteY0" fmla="*/ 4152852 h 4152852"/>
              <a:gd name="connsiteX1" fmla="*/ 856699 w 897014"/>
              <a:gd name="connsiteY1" fmla="*/ 4142772 h 4152852"/>
              <a:gd name="connsiteX2" fmla="*/ 897014 w 897014"/>
              <a:gd name="connsiteY2" fmla="*/ 0 h 4152852"/>
              <a:gd name="connsiteX3" fmla="*/ 0 w 897014"/>
              <a:gd name="connsiteY3" fmla="*/ 10081 h 4152852"/>
              <a:gd name="connsiteX0" fmla="*/ 40315 w 897014"/>
              <a:gd name="connsiteY0" fmla="*/ 4152852 h 4173011"/>
              <a:gd name="connsiteX1" fmla="*/ 886936 w 897014"/>
              <a:gd name="connsiteY1" fmla="*/ 4173011 h 4173011"/>
              <a:gd name="connsiteX2" fmla="*/ 897014 w 897014"/>
              <a:gd name="connsiteY2" fmla="*/ 0 h 4173011"/>
              <a:gd name="connsiteX3" fmla="*/ 0 w 897014"/>
              <a:gd name="connsiteY3" fmla="*/ 10081 h 4173011"/>
              <a:gd name="connsiteX0" fmla="*/ 40315 w 897014"/>
              <a:gd name="connsiteY0" fmla="*/ 4152852 h 4152852"/>
              <a:gd name="connsiteX1" fmla="*/ 886936 w 897014"/>
              <a:gd name="connsiteY1" fmla="*/ 4132692 h 4152852"/>
              <a:gd name="connsiteX2" fmla="*/ 897014 w 897014"/>
              <a:gd name="connsiteY2" fmla="*/ 0 h 4152852"/>
              <a:gd name="connsiteX3" fmla="*/ 0 w 897014"/>
              <a:gd name="connsiteY3" fmla="*/ 10081 h 4152852"/>
              <a:gd name="connsiteX0" fmla="*/ 40315 w 897014"/>
              <a:gd name="connsiteY0" fmla="*/ 4152852 h 4162931"/>
              <a:gd name="connsiteX1" fmla="*/ 886936 w 897014"/>
              <a:gd name="connsiteY1" fmla="*/ 4162931 h 4162931"/>
              <a:gd name="connsiteX2" fmla="*/ 897014 w 897014"/>
              <a:gd name="connsiteY2" fmla="*/ 0 h 4162931"/>
              <a:gd name="connsiteX3" fmla="*/ 0 w 897014"/>
              <a:gd name="connsiteY3" fmla="*/ 10081 h 4162931"/>
              <a:gd name="connsiteX0" fmla="*/ 40315 w 897014"/>
              <a:gd name="connsiteY0" fmla="*/ 4152852 h 4152852"/>
              <a:gd name="connsiteX1" fmla="*/ 886936 w 897014"/>
              <a:gd name="connsiteY1" fmla="*/ 4152851 h 4152852"/>
              <a:gd name="connsiteX2" fmla="*/ 897014 w 897014"/>
              <a:gd name="connsiteY2" fmla="*/ 0 h 4152852"/>
              <a:gd name="connsiteX3" fmla="*/ 0 w 897014"/>
              <a:gd name="connsiteY3" fmla="*/ 10081 h 4152852"/>
              <a:gd name="connsiteX0" fmla="*/ 886936 w 897014"/>
              <a:gd name="connsiteY0" fmla="*/ 4152851 h 4152851"/>
              <a:gd name="connsiteX1" fmla="*/ 897014 w 897014"/>
              <a:gd name="connsiteY1" fmla="*/ 0 h 4152851"/>
              <a:gd name="connsiteX2" fmla="*/ 0 w 897014"/>
              <a:gd name="connsiteY2" fmla="*/ 10081 h 4152851"/>
              <a:gd name="connsiteX0" fmla="*/ 886936 w 897014"/>
              <a:gd name="connsiteY0" fmla="*/ 4142770 h 4142770"/>
              <a:gd name="connsiteX1" fmla="*/ 897014 w 897014"/>
              <a:gd name="connsiteY1" fmla="*/ 1620458 h 4142770"/>
              <a:gd name="connsiteX2" fmla="*/ 0 w 897014"/>
              <a:gd name="connsiteY2" fmla="*/ 0 h 4142770"/>
              <a:gd name="connsiteX0" fmla="*/ 886936 w 894121"/>
              <a:gd name="connsiteY0" fmla="*/ 4142770 h 4142770"/>
              <a:gd name="connsiteX1" fmla="*/ 894121 w 894121"/>
              <a:gd name="connsiteY1" fmla="*/ 1246901 h 4142770"/>
              <a:gd name="connsiteX2" fmla="*/ 0 w 894121"/>
              <a:gd name="connsiteY2" fmla="*/ 0 h 4142770"/>
              <a:gd name="connsiteX0" fmla="*/ 895615 w 896439"/>
              <a:gd name="connsiteY0" fmla="*/ 1682441 h 1706218"/>
              <a:gd name="connsiteX1" fmla="*/ 894121 w 896439"/>
              <a:gd name="connsiteY1" fmla="*/ 1246901 h 1706218"/>
              <a:gd name="connsiteX2" fmla="*/ 0 w 896439"/>
              <a:gd name="connsiteY2" fmla="*/ 0 h 1706218"/>
              <a:gd name="connsiteX0" fmla="*/ 895615 w 896439"/>
              <a:gd name="connsiteY0" fmla="*/ 1708202 h 1710199"/>
              <a:gd name="connsiteX1" fmla="*/ 894121 w 896439"/>
              <a:gd name="connsiteY1" fmla="*/ 1246901 h 1710199"/>
              <a:gd name="connsiteX2" fmla="*/ 0 w 896439"/>
              <a:gd name="connsiteY2" fmla="*/ 0 h 1710199"/>
            </a:gdLst>
            <a:ahLst/>
            <a:cxnLst>
              <a:cxn ang="0">
                <a:pos x="connsiteX0" y="connsiteY0"/>
              </a:cxn>
              <a:cxn ang="0">
                <a:pos x="connsiteX1" y="connsiteY1"/>
              </a:cxn>
              <a:cxn ang="0">
                <a:pos x="connsiteX2" y="connsiteY2"/>
              </a:cxn>
            </a:cxnLst>
            <a:rect l="l" t="t" r="r" b="b"/>
            <a:pathLst>
              <a:path w="896439" h="1710199">
                <a:moveTo>
                  <a:pt x="895615" y="1708202"/>
                </a:moveTo>
                <a:cubicBezTo>
                  <a:pt x="898974" y="317198"/>
                  <a:pt x="890762" y="2637905"/>
                  <a:pt x="894121" y="1246901"/>
                </a:cubicBezTo>
                <a:lnTo>
                  <a:pt x="0" y="0"/>
                </a:lnTo>
              </a:path>
            </a:pathLst>
          </a:custGeom>
          <a:ln w="25400">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9" name="Freeform 18"/>
          <p:cNvSpPr/>
          <p:nvPr/>
        </p:nvSpPr>
        <p:spPr>
          <a:xfrm>
            <a:off x="7467600" y="3114339"/>
            <a:ext cx="985979" cy="3038140"/>
          </a:xfrm>
          <a:custGeom>
            <a:avLst/>
            <a:gdLst>
              <a:gd name="connsiteX0" fmla="*/ 1048196 w 1673083"/>
              <a:gd name="connsiteY0" fmla="*/ 0 h 4616519"/>
              <a:gd name="connsiteX1" fmla="*/ 1673083 w 1673083"/>
              <a:gd name="connsiteY1" fmla="*/ 0 h 4616519"/>
              <a:gd name="connsiteX2" fmla="*/ 1673083 w 1673083"/>
              <a:gd name="connsiteY2" fmla="*/ 2590492 h 4616519"/>
              <a:gd name="connsiteX3" fmla="*/ 1612610 w 1673083"/>
              <a:gd name="connsiteY3" fmla="*/ 4616519 h 4616519"/>
              <a:gd name="connsiteX4" fmla="*/ 1612610 w 1673083"/>
              <a:gd name="connsiteY4" fmla="*/ 3497669 h 4616519"/>
              <a:gd name="connsiteX5" fmla="*/ 0 w 1673083"/>
              <a:gd name="connsiteY5" fmla="*/ 3497669 h 4616519"/>
              <a:gd name="connsiteX0" fmla="*/ 806305 w 1673083"/>
              <a:gd name="connsiteY0" fmla="*/ 4777795 h 4777795"/>
              <a:gd name="connsiteX1" fmla="*/ 1673083 w 1673083"/>
              <a:gd name="connsiteY1" fmla="*/ 0 h 4777795"/>
              <a:gd name="connsiteX2" fmla="*/ 1673083 w 1673083"/>
              <a:gd name="connsiteY2" fmla="*/ 2590492 h 4777795"/>
              <a:gd name="connsiteX3" fmla="*/ 1612610 w 1673083"/>
              <a:gd name="connsiteY3" fmla="*/ 4616519 h 4777795"/>
              <a:gd name="connsiteX4" fmla="*/ 1612610 w 1673083"/>
              <a:gd name="connsiteY4" fmla="*/ 3497669 h 4777795"/>
              <a:gd name="connsiteX5" fmla="*/ 0 w 1673083"/>
              <a:gd name="connsiteY5" fmla="*/ 3497669 h 4777795"/>
              <a:gd name="connsiteX0" fmla="*/ 806305 w 1673083"/>
              <a:gd name="connsiteY0" fmla="*/ 2187303 h 2187303"/>
              <a:gd name="connsiteX1" fmla="*/ 1622689 w 1673083"/>
              <a:gd name="connsiteY1" fmla="*/ 2177223 h 2187303"/>
              <a:gd name="connsiteX2" fmla="*/ 1673083 w 1673083"/>
              <a:gd name="connsiteY2" fmla="*/ 0 h 2187303"/>
              <a:gd name="connsiteX3" fmla="*/ 1612610 w 1673083"/>
              <a:gd name="connsiteY3" fmla="*/ 2026027 h 2187303"/>
              <a:gd name="connsiteX4" fmla="*/ 1612610 w 1673083"/>
              <a:gd name="connsiteY4" fmla="*/ 907177 h 2187303"/>
              <a:gd name="connsiteX5" fmla="*/ 0 w 1673083"/>
              <a:gd name="connsiteY5" fmla="*/ 907177 h 2187303"/>
              <a:gd name="connsiteX0" fmla="*/ 40315 w 907093"/>
              <a:gd name="connsiteY0" fmla="*/ 4142771 h 4142771"/>
              <a:gd name="connsiteX1" fmla="*/ 856699 w 907093"/>
              <a:gd name="connsiteY1" fmla="*/ 4132691 h 4142771"/>
              <a:gd name="connsiteX2" fmla="*/ 907093 w 907093"/>
              <a:gd name="connsiteY2" fmla="*/ 1955468 h 4142771"/>
              <a:gd name="connsiteX3" fmla="*/ 846620 w 907093"/>
              <a:gd name="connsiteY3" fmla="*/ 3981495 h 4142771"/>
              <a:gd name="connsiteX4" fmla="*/ 846620 w 907093"/>
              <a:gd name="connsiteY4" fmla="*/ 2862645 h 4142771"/>
              <a:gd name="connsiteX5" fmla="*/ 0 w 907093"/>
              <a:gd name="connsiteY5" fmla="*/ 0 h 4142771"/>
              <a:gd name="connsiteX0" fmla="*/ 40315 w 907093"/>
              <a:gd name="connsiteY0" fmla="*/ 4162931 h 4162931"/>
              <a:gd name="connsiteX1" fmla="*/ 856699 w 907093"/>
              <a:gd name="connsiteY1" fmla="*/ 4152851 h 4162931"/>
              <a:gd name="connsiteX2" fmla="*/ 907093 w 907093"/>
              <a:gd name="connsiteY2" fmla="*/ 1975628 h 4162931"/>
              <a:gd name="connsiteX3" fmla="*/ 846620 w 907093"/>
              <a:gd name="connsiteY3" fmla="*/ 4001655 h 4162931"/>
              <a:gd name="connsiteX4" fmla="*/ 897014 w 907093"/>
              <a:gd name="connsiteY4" fmla="*/ 0 h 4162931"/>
              <a:gd name="connsiteX5" fmla="*/ 0 w 907093"/>
              <a:gd name="connsiteY5" fmla="*/ 20160 h 4162931"/>
              <a:gd name="connsiteX0" fmla="*/ 40315 w 897014"/>
              <a:gd name="connsiteY0" fmla="*/ 4162931 h 4162931"/>
              <a:gd name="connsiteX1" fmla="*/ 856699 w 897014"/>
              <a:gd name="connsiteY1" fmla="*/ 4152851 h 4162931"/>
              <a:gd name="connsiteX2" fmla="*/ 846620 w 897014"/>
              <a:gd name="connsiteY2" fmla="*/ 4001655 h 4162931"/>
              <a:gd name="connsiteX3" fmla="*/ 897014 w 897014"/>
              <a:gd name="connsiteY3" fmla="*/ 0 h 4162931"/>
              <a:gd name="connsiteX4" fmla="*/ 0 w 897014"/>
              <a:gd name="connsiteY4" fmla="*/ 20160 h 4162931"/>
              <a:gd name="connsiteX0" fmla="*/ 40315 w 897014"/>
              <a:gd name="connsiteY0" fmla="*/ 4162931 h 4162931"/>
              <a:gd name="connsiteX1" fmla="*/ 856699 w 897014"/>
              <a:gd name="connsiteY1" fmla="*/ 4152851 h 4162931"/>
              <a:gd name="connsiteX2" fmla="*/ 897014 w 897014"/>
              <a:gd name="connsiteY2" fmla="*/ 0 h 4162931"/>
              <a:gd name="connsiteX3" fmla="*/ 0 w 897014"/>
              <a:gd name="connsiteY3" fmla="*/ 20160 h 4162931"/>
              <a:gd name="connsiteX0" fmla="*/ 40315 w 897014"/>
              <a:gd name="connsiteY0" fmla="*/ 4152852 h 4152852"/>
              <a:gd name="connsiteX1" fmla="*/ 856699 w 897014"/>
              <a:gd name="connsiteY1" fmla="*/ 4142772 h 4152852"/>
              <a:gd name="connsiteX2" fmla="*/ 897014 w 897014"/>
              <a:gd name="connsiteY2" fmla="*/ 0 h 4152852"/>
              <a:gd name="connsiteX3" fmla="*/ 0 w 897014"/>
              <a:gd name="connsiteY3" fmla="*/ 10081 h 4152852"/>
              <a:gd name="connsiteX0" fmla="*/ 40315 w 897014"/>
              <a:gd name="connsiteY0" fmla="*/ 4152852 h 4173011"/>
              <a:gd name="connsiteX1" fmla="*/ 886936 w 897014"/>
              <a:gd name="connsiteY1" fmla="*/ 4173011 h 4173011"/>
              <a:gd name="connsiteX2" fmla="*/ 897014 w 897014"/>
              <a:gd name="connsiteY2" fmla="*/ 0 h 4173011"/>
              <a:gd name="connsiteX3" fmla="*/ 0 w 897014"/>
              <a:gd name="connsiteY3" fmla="*/ 10081 h 4173011"/>
              <a:gd name="connsiteX0" fmla="*/ 40315 w 897014"/>
              <a:gd name="connsiteY0" fmla="*/ 4152852 h 4152852"/>
              <a:gd name="connsiteX1" fmla="*/ 886936 w 897014"/>
              <a:gd name="connsiteY1" fmla="*/ 4132692 h 4152852"/>
              <a:gd name="connsiteX2" fmla="*/ 897014 w 897014"/>
              <a:gd name="connsiteY2" fmla="*/ 0 h 4152852"/>
              <a:gd name="connsiteX3" fmla="*/ 0 w 897014"/>
              <a:gd name="connsiteY3" fmla="*/ 10081 h 4152852"/>
              <a:gd name="connsiteX0" fmla="*/ 40315 w 897014"/>
              <a:gd name="connsiteY0" fmla="*/ 4152852 h 4162931"/>
              <a:gd name="connsiteX1" fmla="*/ 886936 w 897014"/>
              <a:gd name="connsiteY1" fmla="*/ 4162931 h 4162931"/>
              <a:gd name="connsiteX2" fmla="*/ 897014 w 897014"/>
              <a:gd name="connsiteY2" fmla="*/ 0 h 4162931"/>
              <a:gd name="connsiteX3" fmla="*/ 0 w 897014"/>
              <a:gd name="connsiteY3" fmla="*/ 10081 h 4162931"/>
              <a:gd name="connsiteX0" fmla="*/ 40315 w 897014"/>
              <a:gd name="connsiteY0" fmla="*/ 4152852 h 4152852"/>
              <a:gd name="connsiteX1" fmla="*/ 886936 w 897014"/>
              <a:gd name="connsiteY1" fmla="*/ 4152851 h 4152852"/>
              <a:gd name="connsiteX2" fmla="*/ 897014 w 897014"/>
              <a:gd name="connsiteY2" fmla="*/ 0 h 4152852"/>
              <a:gd name="connsiteX3" fmla="*/ 0 w 897014"/>
              <a:gd name="connsiteY3" fmla="*/ 10081 h 4152852"/>
              <a:gd name="connsiteX0" fmla="*/ 886936 w 897014"/>
              <a:gd name="connsiteY0" fmla="*/ 4152851 h 4152851"/>
              <a:gd name="connsiteX1" fmla="*/ 897014 w 897014"/>
              <a:gd name="connsiteY1" fmla="*/ 0 h 4152851"/>
              <a:gd name="connsiteX2" fmla="*/ 0 w 897014"/>
              <a:gd name="connsiteY2" fmla="*/ 10081 h 4152851"/>
              <a:gd name="connsiteX0" fmla="*/ 886936 w 897014"/>
              <a:gd name="connsiteY0" fmla="*/ 4142770 h 4142770"/>
              <a:gd name="connsiteX1" fmla="*/ 897014 w 897014"/>
              <a:gd name="connsiteY1" fmla="*/ 1620458 h 4142770"/>
              <a:gd name="connsiteX2" fmla="*/ 0 w 897014"/>
              <a:gd name="connsiteY2" fmla="*/ 0 h 4142770"/>
            </a:gdLst>
            <a:ahLst/>
            <a:cxnLst>
              <a:cxn ang="0">
                <a:pos x="connsiteX0" y="connsiteY0"/>
              </a:cxn>
              <a:cxn ang="0">
                <a:pos x="connsiteX1" y="connsiteY1"/>
              </a:cxn>
              <a:cxn ang="0">
                <a:pos x="connsiteX2" y="connsiteY2"/>
              </a:cxn>
            </a:cxnLst>
            <a:rect l="l" t="t" r="r" b="b"/>
            <a:pathLst>
              <a:path w="897014" h="4142770">
                <a:moveTo>
                  <a:pt x="886936" y="4142770"/>
                </a:moveTo>
                <a:cubicBezTo>
                  <a:pt x="890295" y="2751766"/>
                  <a:pt x="893655" y="3011462"/>
                  <a:pt x="897014" y="1620458"/>
                </a:cubicBezTo>
                <a:lnTo>
                  <a:pt x="0" y="0"/>
                </a:lnTo>
              </a:path>
            </a:pathLst>
          </a:custGeom>
          <a:ln w="25400">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0" name="Oval 19"/>
          <p:cNvSpPr/>
          <p:nvPr/>
        </p:nvSpPr>
        <p:spPr>
          <a:xfrm>
            <a:off x="1676400" y="2799870"/>
            <a:ext cx="381000" cy="228600"/>
          </a:xfrm>
          <a:prstGeom prst="ellipse">
            <a:avLst/>
          </a:prstGeom>
          <a:noFill/>
          <a:ln w="1905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314966" y="2799870"/>
            <a:ext cx="381000" cy="228600"/>
          </a:xfrm>
          <a:prstGeom prst="ellipse">
            <a:avLst/>
          </a:prstGeom>
          <a:noFill/>
          <a:ln w="1905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7096078" y="2799870"/>
            <a:ext cx="381000" cy="228600"/>
          </a:xfrm>
          <a:prstGeom prst="ellipse">
            <a:avLst/>
          </a:prstGeom>
          <a:noFill/>
          <a:ln w="1905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
        <p:nvSpPr>
          <p:cNvPr id="26" name="TextBox 25"/>
          <p:cNvSpPr txBox="1"/>
          <p:nvPr/>
        </p:nvSpPr>
        <p:spPr>
          <a:xfrm rot="16200000">
            <a:off x="-1225937" y="4731137"/>
            <a:ext cx="3190540" cy="738664"/>
          </a:xfrm>
          <a:prstGeom prst="rect">
            <a:avLst/>
          </a:prstGeom>
          <a:solidFill>
            <a:schemeClr val="bg1"/>
          </a:solidFill>
          <a:ln>
            <a:noFill/>
          </a:ln>
        </p:spPr>
        <p:txBody>
          <a:bodyPr wrap="square" rtlCol="0">
            <a:spAutoFit/>
          </a:bodyPr>
          <a:lstStyle/>
          <a:p>
            <a:pPr algn="ctr"/>
            <a:r>
              <a:rPr lang="en-US" sz="1400" b="1" dirty="0" smtClean="0"/>
              <a:t>Cleveland </a:t>
            </a:r>
          </a:p>
          <a:p>
            <a:pPr algn="ctr"/>
            <a:r>
              <a:rPr lang="en-US" sz="1400" b="1" dirty="0" smtClean="0"/>
              <a:t>early warning real-time buoy</a:t>
            </a:r>
          </a:p>
          <a:p>
            <a:pPr algn="ctr"/>
            <a:r>
              <a:rPr lang="en-US" sz="1400" b="1" dirty="0" smtClean="0"/>
              <a:t>Bottom dissolved oxygen, mg L</a:t>
            </a:r>
            <a:r>
              <a:rPr lang="en-US" sz="1400" b="1" baseline="30000" dirty="0" smtClean="0"/>
              <a:t>-1</a:t>
            </a:r>
            <a:endParaRPr lang="en-US" sz="1400" b="1" baseline="30000" dirty="0"/>
          </a:p>
        </p:txBody>
      </p:sp>
    </p:spTree>
    <p:extLst>
      <p:ext uri="{BB962C8B-B14F-4D97-AF65-F5344CB8AC3E}">
        <p14:creationId xmlns:p14="http://schemas.microsoft.com/office/powerpoint/2010/main" val="329017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15/15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228600" y="533400"/>
            <a:ext cx="8534400"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Future work: GLERL’s draft strategic plan</a:t>
            </a:r>
            <a:endParaRPr lang="en-US" sz="2800"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2209800" y="1194910"/>
            <a:ext cx="6629400" cy="5386091"/>
          </a:xfrm>
          <a:prstGeom prst="rect">
            <a:avLst/>
          </a:prstGeom>
          <a:solidFill>
            <a:srgbClr val="FFFFFF"/>
          </a:solidFill>
        </p:spPr>
        <p:txBody>
          <a:bodyPr wrap="square" rtlCol="0">
            <a:spAutoFit/>
          </a:bodyPr>
          <a:lstStyle/>
          <a:p>
            <a:r>
              <a:rPr lang="en-US" sz="2000" b="1" dirty="0" smtClean="0">
                <a:solidFill>
                  <a:srgbClr val="002060"/>
                </a:solidFill>
                <a:latin typeface="Arial"/>
                <a:cs typeface="Arial"/>
              </a:rPr>
              <a:t>Milestones related to biophysical modeling </a:t>
            </a:r>
          </a:p>
          <a:p>
            <a:pPr lvl="0"/>
            <a:endParaRPr lang="en-US" dirty="0" smtClean="0"/>
          </a:p>
          <a:p>
            <a:pPr lvl="0"/>
            <a:r>
              <a:rPr lang="en-US" dirty="0" smtClean="0"/>
              <a:t>Improved representation of </a:t>
            </a:r>
            <a:r>
              <a:rPr lang="en-US" i="1" dirty="0" err="1" smtClean="0"/>
              <a:t>Microcystis</a:t>
            </a:r>
            <a:r>
              <a:rPr lang="en-US" dirty="0" smtClean="0"/>
              <a:t> buoyancy and growth in Lake Erie HAB Tracker model</a:t>
            </a:r>
          </a:p>
          <a:p>
            <a:pPr lvl="0"/>
            <a:r>
              <a:rPr lang="en-US" b="1" dirty="0" smtClean="0"/>
              <a:t>Customers:</a:t>
            </a:r>
          </a:p>
          <a:p>
            <a:pPr lvl="0"/>
            <a:r>
              <a:rPr lang="en-US" dirty="0" smtClean="0"/>
              <a:t>Public water systems, anglers, beach users, recreational boaters</a:t>
            </a:r>
          </a:p>
          <a:p>
            <a:pPr lvl="0"/>
            <a:endParaRPr lang="en-US" dirty="0"/>
          </a:p>
          <a:p>
            <a:pPr lvl="0"/>
            <a:r>
              <a:rPr lang="en-US" dirty="0" smtClean="0"/>
              <a:t>Develop a Lake Erie hypoxia model for </a:t>
            </a:r>
            <a:r>
              <a:rPr lang="en-US" dirty="0" err="1" smtClean="0"/>
              <a:t>nowcast</a:t>
            </a:r>
            <a:r>
              <a:rPr lang="en-US" dirty="0" smtClean="0"/>
              <a:t>/forecast and scenario-based simulations</a:t>
            </a:r>
          </a:p>
          <a:p>
            <a:pPr lvl="0"/>
            <a:r>
              <a:rPr lang="en-US" b="1" dirty="0"/>
              <a:t>Customers:</a:t>
            </a:r>
          </a:p>
          <a:p>
            <a:r>
              <a:rPr lang="en-US" dirty="0" smtClean="0"/>
              <a:t>Public water systems, anglers, fisheries managers, USEPA </a:t>
            </a:r>
            <a:r>
              <a:rPr lang="en-US" dirty="0"/>
              <a:t>(nutrient management</a:t>
            </a:r>
            <a:r>
              <a:rPr lang="en-US" dirty="0" smtClean="0"/>
              <a:t>)</a:t>
            </a:r>
          </a:p>
          <a:p>
            <a:endParaRPr lang="en-US" dirty="0"/>
          </a:p>
          <a:p>
            <a:pPr lvl="0"/>
            <a:r>
              <a:rPr lang="en-US" dirty="0"/>
              <a:t>Develop </a:t>
            </a:r>
            <a:r>
              <a:rPr lang="en-US" dirty="0" err="1"/>
              <a:t>nearshore</a:t>
            </a:r>
            <a:r>
              <a:rPr lang="en-US" dirty="0"/>
              <a:t>-resolving water quality and lower food web models for Lakes Michigan and Erie </a:t>
            </a:r>
          </a:p>
          <a:p>
            <a:pPr lvl="0"/>
            <a:r>
              <a:rPr lang="en-US" b="1" dirty="0"/>
              <a:t>Customers:</a:t>
            </a:r>
          </a:p>
          <a:p>
            <a:pPr lvl="0"/>
            <a:r>
              <a:rPr lang="en-US" dirty="0"/>
              <a:t>USEPA (nutrient management), fisheries managers</a:t>
            </a:r>
          </a:p>
          <a:p>
            <a:pPr lvl="0"/>
            <a:r>
              <a:rPr lang="en-US" dirty="0" smtClean="0"/>
              <a:t> </a:t>
            </a:r>
            <a:endParaRPr lang="en-US" dirty="0" smtClean="0">
              <a:solidFill>
                <a:srgbClr val="002060"/>
              </a:solidFill>
              <a:latin typeface="Arial"/>
              <a:cs typeface="Arial"/>
            </a:endParaRPr>
          </a:p>
        </p:txBody>
      </p:sp>
      <p:pic>
        <p:nvPicPr>
          <p:cNvPr id="16" name="Picture 15" descr="8741974122_4dbb4c374a_o.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866" y="1676400"/>
            <a:ext cx="1750034" cy="1179821"/>
          </a:xfrm>
          <a:prstGeom prst="rect">
            <a:avLst/>
          </a:prstGeom>
        </p:spPr>
      </p:pic>
      <p:pic>
        <p:nvPicPr>
          <p:cNvPr id="17" name="Picture 16" descr="cast146.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 y="2133600"/>
            <a:ext cx="1495844" cy="1179821"/>
          </a:xfrm>
          <a:prstGeom prst="rect">
            <a:avLst/>
          </a:prstGeom>
        </p:spPr>
      </p:pic>
      <p:pic>
        <p:nvPicPr>
          <p:cNvPr id="18" name="Picture 17" descr="Screen Shot 2015-09-14 at 1.59.19 P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4953" y="3589023"/>
            <a:ext cx="1768647" cy="1363977"/>
          </a:xfrm>
          <a:prstGeom prst="rect">
            <a:avLst/>
          </a:prstGeom>
        </p:spPr>
      </p:pic>
      <p:pic>
        <p:nvPicPr>
          <p:cNvPr id="21" name="Picture 20" descr="Screen Shot 2016-02-01 at 10.34.26 AM.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6411" y="5181600"/>
            <a:ext cx="713789" cy="1278305"/>
          </a:xfrm>
          <a:prstGeom prst="rect">
            <a:avLst/>
          </a:prstGeom>
        </p:spPr>
      </p:pic>
      <p:pic>
        <p:nvPicPr>
          <p:cNvPr id="14" name="Picture 13"/>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1885775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15/15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Questions?</a:t>
            </a:r>
            <a:endParaRPr lang="en-US" sz="2800"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609601" y="1219200"/>
            <a:ext cx="79248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9600" y="2638961"/>
            <a:ext cx="7924801" cy="1200329"/>
          </a:xfrm>
          <a:prstGeom prst="rect">
            <a:avLst/>
          </a:prstGeom>
          <a:noFill/>
        </p:spPr>
        <p:txBody>
          <a:bodyPr wrap="square" rtlCol="0">
            <a:spAutoFit/>
          </a:bodyPr>
          <a:lstStyle/>
          <a:p>
            <a:pPr algn="ctr"/>
            <a:r>
              <a:rPr lang="en-US" sz="7200" dirty="0" smtClean="0">
                <a:solidFill>
                  <a:schemeClr val="accent6"/>
                </a:solidFill>
                <a:latin typeface="Arial" panose="020B0604020202020204" pitchFamily="34" charset="0"/>
                <a:cs typeface="Arial" panose="020B0604020202020204" pitchFamily="34" charset="0"/>
              </a:rPr>
              <a:t>Place Photo Here</a:t>
            </a:r>
          </a:p>
        </p:txBody>
      </p:sp>
      <p:pic>
        <p:nvPicPr>
          <p:cNvPr id="12" name="Picture 11" descr="Quagga High Res Ruberg.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3400" y="1219200"/>
            <a:ext cx="8037560" cy="5029200"/>
          </a:xfrm>
          <a:prstGeom prst="rect">
            <a:avLst/>
          </a:prstGeom>
        </p:spPr>
      </p:pic>
      <p:sp>
        <p:nvSpPr>
          <p:cNvPr id="15" name="TextBox 14"/>
          <p:cNvSpPr txBox="1"/>
          <p:nvPr/>
        </p:nvSpPr>
        <p:spPr>
          <a:xfrm>
            <a:off x="426818" y="5971401"/>
            <a:ext cx="5059582" cy="276999"/>
          </a:xfrm>
          <a:prstGeom prst="rect">
            <a:avLst/>
          </a:prstGeom>
          <a:noFill/>
        </p:spPr>
        <p:txBody>
          <a:bodyPr wrap="square" rtlCol="0">
            <a:spAutoFit/>
          </a:bodyPr>
          <a:lstStyle/>
          <a:p>
            <a:pPr algn="ctr"/>
            <a:r>
              <a:rPr lang="en-US" sz="1200" b="1" dirty="0" err="1" smtClean="0">
                <a:solidFill>
                  <a:srgbClr val="FFFFFF"/>
                </a:solidFill>
              </a:rPr>
              <a:t>Quagga</a:t>
            </a:r>
            <a:r>
              <a:rPr lang="en-US" sz="1200" b="1" dirty="0" smtClean="0">
                <a:solidFill>
                  <a:srgbClr val="FFFFFF"/>
                </a:solidFill>
              </a:rPr>
              <a:t> mussels in Lake Michigan: Steve Ruberg, NOAA GLERL</a:t>
            </a:r>
            <a:endParaRPr lang="en-US" sz="1200" b="1" u="sng" dirty="0">
              <a:solidFill>
                <a:srgbClr val="FFFFFF"/>
              </a:solidFill>
            </a:endParaRPr>
          </a:p>
        </p:txBody>
      </p:sp>
      <p:pic>
        <p:nvPicPr>
          <p:cNvPr id="16" name="Picture 15"/>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4163803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4/15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12" name="TextBox 11"/>
          <p:cNvSpPr txBox="1"/>
          <p:nvPr/>
        </p:nvSpPr>
        <p:spPr>
          <a:xfrm>
            <a:off x="876300" y="838200"/>
            <a:ext cx="7391400" cy="3108544"/>
          </a:xfrm>
          <a:prstGeom prst="rect">
            <a:avLst/>
          </a:prstGeom>
          <a:noFill/>
        </p:spPr>
        <p:txBody>
          <a:bodyPr wrap="square" rtlCol="0">
            <a:spAutoFit/>
          </a:bodyPr>
          <a:lstStyle/>
          <a:p>
            <a:r>
              <a:rPr lang="en-US" sz="2800" dirty="0" smtClean="0">
                <a:solidFill>
                  <a:srgbClr val="002060"/>
                </a:solidFill>
                <a:cs typeface="Arial"/>
              </a:rPr>
              <a:t>How will invasive mussels affect Great Lakes productivity?</a:t>
            </a:r>
          </a:p>
          <a:p>
            <a:endParaRPr lang="en-US" sz="2800" dirty="0">
              <a:solidFill>
                <a:srgbClr val="002060"/>
              </a:solidFill>
              <a:cs typeface="Arial"/>
            </a:endParaRPr>
          </a:p>
          <a:p>
            <a:r>
              <a:rPr lang="en-US" sz="2800" dirty="0">
                <a:solidFill>
                  <a:srgbClr val="002060"/>
                </a:solidFill>
                <a:cs typeface="Arial"/>
              </a:rPr>
              <a:t>How will changing climate affect lake dynamics and the impact of invasive </a:t>
            </a:r>
            <a:r>
              <a:rPr lang="en-US" sz="2800" dirty="0" smtClean="0">
                <a:solidFill>
                  <a:srgbClr val="002060"/>
                </a:solidFill>
                <a:cs typeface="Arial"/>
              </a:rPr>
              <a:t>mussels </a:t>
            </a:r>
            <a:r>
              <a:rPr lang="en-US" sz="2800" dirty="0">
                <a:solidFill>
                  <a:srgbClr val="002060"/>
                </a:solidFill>
                <a:cs typeface="Arial"/>
              </a:rPr>
              <a:t>on phytoplankton abundance?</a:t>
            </a:r>
          </a:p>
          <a:p>
            <a:endParaRPr lang="en-US" sz="2800" dirty="0">
              <a:solidFill>
                <a:srgbClr val="002060"/>
              </a:solidFill>
              <a:cs typeface="Arial"/>
            </a:endParaRPr>
          </a:p>
        </p:txBody>
      </p:sp>
      <p:grpSp>
        <p:nvGrpSpPr>
          <p:cNvPr id="10" name="Group 9"/>
          <p:cNvGrpSpPr/>
          <p:nvPr/>
        </p:nvGrpSpPr>
        <p:grpSpPr>
          <a:xfrm>
            <a:off x="381000" y="3962400"/>
            <a:ext cx="8294796" cy="2057400"/>
            <a:chOff x="1143000" y="2590800"/>
            <a:chExt cx="7373152" cy="1828800"/>
          </a:xfrm>
        </p:grpSpPr>
        <p:pic>
          <p:nvPicPr>
            <p:cNvPr id="14" name="Picture 5" descr="Quagga siphon II"/>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3000" y="2590800"/>
              <a:ext cx="2672156" cy="1828800"/>
            </a:xfrm>
            <a:prstGeom prst="rect">
              <a:avLst/>
            </a:prstGeom>
            <a:noFill/>
            <a:ln w="12700">
              <a:noFill/>
              <a:miter lim="800000"/>
              <a:headEnd/>
              <a:tailEnd/>
            </a:ln>
          </p:spPr>
        </p:pic>
        <p:pic>
          <p:nvPicPr>
            <p:cNvPr id="15" name="Picture 14" descr="Screen Shot 2016-02-01 at 10.34.26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3989" y="2590800"/>
              <a:ext cx="1021178" cy="1828800"/>
            </a:xfrm>
            <a:prstGeom prst="rect">
              <a:avLst/>
            </a:prstGeom>
          </p:spPr>
        </p:pic>
        <p:pic>
          <p:nvPicPr>
            <p:cNvPr id="16" name="Picture 15" descr="8548776099_efcbb57f71_z.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5400000">
              <a:off x="6010676" y="1914124"/>
              <a:ext cx="1828800" cy="3182152"/>
            </a:xfrm>
            <a:prstGeom prst="rect">
              <a:avLst/>
            </a:prstGeom>
          </p:spPr>
        </p:pic>
      </p:grpSp>
      <p:pic>
        <p:nvPicPr>
          <p:cNvPr id="17" name="Picture 16"/>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3745652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5/15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34541" y="457200"/>
            <a:ext cx="9001801" cy="954107"/>
          </a:xfrm>
          <a:prstGeom prst="rect">
            <a:avLst/>
          </a:prstGeom>
          <a:noFill/>
        </p:spPr>
        <p:txBody>
          <a:bodyPr wrap="square" rtlCol="0">
            <a:spAutoFit/>
          </a:bodyPr>
          <a:lstStyle/>
          <a:p>
            <a:r>
              <a:rPr lang="en-US" sz="2800" dirty="0" err="1" smtClean="0">
                <a:solidFill>
                  <a:srgbClr val="002060"/>
                </a:solidFill>
                <a:latin typeface="Arial" panose="020B0604020202020204" pitchFamily="34" charset="0"/>
                <a:cs typeface="Arial" panose="020B0604020202020204" pitchFamily="34" charset="0"/>
              </a:rPr>
              <a:t>Quagga</a:t>
            </a:r>
            <a:r>
              <a:rPr lang="en-US" sz="2800" dirty="0" smtClean="0">
                <a:solidFill>
                  <a:srgbClr val="002060"/>
                </a:solidFill>
                <a:latin typeface="Arial" panose="020B0604020202020204" pitchFamily="34" charset="0"/>
                <a:cs typeface="Arial" panose="020B0604020202020204" pitchFamily="34" charset="0"/>
              </a:rPr>
              <a:t> mussel: A prolific invader that has dramatically altered freshwater systems worldwide</a:t>
            </a:r>
            <a:endParaRPr lang="en-US" sz="2800" dirty="0">
              <a:solidFill>
                <a:srgbClr val="002060"/>
              </a:solidFill>
              <a:latin typeface="Arial" panose="020B0604020202020204" pitchFamily="34" charset="0"/>
              <a:cs typeface="Arial" panose="020B0604020202020204" pitchFamily="34" charset="0"/>
            </a:endParaRPr>
          </a:p>
        </p:txBody>
      </p:sp>
      <p:pic>
        <p:nvPicPr>
          <p:cNvPr id="10" name="Picture 9" descr="simMeans_allyear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6700" y="2159726"/>
            <a:ext cx="8610600" cy="3936274"/>
          </a:xfrm>
          <a:prstGeom prst="rect">
            <a:avLst/>
          </a:prstGeom>
        </p:spPr>
      </p:pic>
      <p:sp>
        <p:nvSpPr>
          <p:cNvPr id="14" name="TextBox 13"/>
          <p:cNvSpPr txBox="1"/>
          <p:nvPr/>
        </p:nvSpPr>
        <p:spPr>
          <a:xfrm>
            <a:off x="408214" y="5971401"/>
            <a:ext cx="3630386" cy="646331"/>
          </a:xfrm>
          <a:prstGeom prst="rect">
            <a:avLst/>
          </a:prstGeom>
          <a:noFill/>
        </p:spPr>
        <p:txBody>
          <a:bodyPr wrap="square" rtlCol="0">
            <a:spAutoFit/>
          </a:bodyPr>
          <a:lstStyle/>
          <a:p>
            <a:r>
              <a:rPr lang="en-US" sz="1200" dirty="0"/>
              <a:t>M.D. Rowe, D.R. </a:t>
            </a:r>
            <a:r>
              <a:rPr lang="en-US" sz="1200" dirty="0" err="1"/>
              <a:t>Obenour</a:t>
            </a:r>
            <a:r>
              <a:rPr lang="en-US" sz="1200" dirty="0"/>
              <a:t>, T.F. Nalepa</a:t>
            </a:r>
            <a:r>
              <a:rPr lang="en-US" sz="1200" dirty="0" smtClean="0"/>
              <a:t>,</a:t>
            </a:r>
          </a:p>
          <a:p>
            <a:r>
              <a:rPr lang="en-US" sz="1200" dirty="0" smtClean="0"/>
              <a:t>H.A</a:t>
            </a:r>
            <a:r>
              <a:rPr lang="en-US" sz="1200" dirty="0"/>
              <a:t>. </a:t>
            </a:r>
            <a:r>
              <a:rPr lang="en-US" sz="1200" dirty="0" err="1"/>
              <a:t>Vanderploeg</a:t>
            </a:r>
            <a:r>
              <a:rPr lang="en-US" sz="1200" dirty="0"/>
              <a:t>, F. </a:t>
            </a:r>
            <a:r>
              <a:rPr lang="en-US" sz="1200" dirty="0" err="1"/>
              <a:t>Yousef</a:t>
            </a:r>
            <a:r>
              <a:rPr lang="en-US" sz="1200" dirty="0"/>
              <a:t>, W.C. </a:t>
            </a:r>
            <a:r>
              <a:rPr lang="en-US" sz="1200" dirty="0" err="1"/>
              <a:t>Kerfoot</a:t>
            </a:r>
            <a:r>
              <a:rPr lang="en-US" sz="1200" dirty="0"/>
              <a:t>. 2015. </a:t>
            </a:r>
            <a:r>
              <a:rPr lang="en-US" sz="1200" u="sng" dirty="0" smtClean="0"/>
              <a:t>Freshwater </a:t>
            </a:r>
            <a:r>
              <a:rPr lang="en-US" sz="1200" u="sng" dirty="0"/>
              <a:t>Biology</a:t>
            </a:r>
            <a:r>
              <a:rPr lang="en-US" sz="1200" dirty="0"/>
              <a:t>, 60(11): 2270-85</a:t>
            </a:r>
          </a:p>
        </p:txBody>
      </p:sp>
      <p:sp>
        <p:nvSpPr>
          <p:cNvPr id="15" name="TextBox 14"/>
          <p:cNvSpPr txBox="1"/>
          <p:nvPr/>
        </p:nvSpPr>
        <p:spPr>
          <a:xfrm>
            <a:off x="220663" y="1433899"/>
            <a:ext cx="2073669" cy="369332"/>
          </a:xfrm>
          <a:prstGeom prst="rect">
            <a:avLst/>
          </a:prstGeom>
          <a:noFill/>
        </p:spPr>
        <p:txBody>
          <a:bodyPr wrap="square" rtlCol="0">
            <a:spAutoFit/>
          </a:bodyPr>
          <a:lstStyle/>
          <a:p>
            <a:r>
              <a:rPr lang="en-US" b="1" dirty="0" smtClean="0"/>
              <a:t>Benthic surveys</a:t>
            </a:r>
            <a:endParaRPr lang="en-US" b="1" dirty="0"/>
          </a:p>
        </p:txBody>
      </p:sp>
      <p:sp>
        <p:nvSpPr>
          <p:cNvPr id="16" name="TextBox 15"/>
          <p:cNvSpPr txBox="1"/>
          <p:nvPr/>
        </p:nvSpPr>
        <p:spPr>
          <a:xfrm>
            <a:off x="3185421" y="1433899"/>
            <a:ext cx="2642574" cy="369332"/>
          </a:xfrm>
          <a:prstGeom prst="rect">
            <a:avLst/>
          </a:prstGeom>
          <a:noFill/>
        </p:spPr>
        <p:txBody>
          <a:bodyPr wrap="square" rtlCol="0">
            <a:spAutoFit/>
          </a:bodyPr>
          <a:lstStyle/>
          <a:p>
            <a:r>
              <a:rPr lang="en-US" b="1" dirty="0" err="1" smtClean="0"/>
              <a:t>Geostatistical</a:t>
            </a:r>
            <a:r>
              <a:rPr lang="en-US" b="1" dirty="0" smtClean="0"/>
              <a:t> model</a:t>
            </a:r>
            <a:endParaRPr lang="en-US" b="1" dirty="0"/>
          </a:p>
        </p:txBody>
      </p:sp>
      <p:sp>
        <p:nvSpPr>
          <p:cNvPr id="17" name="TextBox 16"/>
          <p:cNvSpPr txBox="1"/>
          <p:nvPr/>
        </p:nvSpPr>
        <p:spPr>
          <a:xfrm>
            <a:off x="6466126" y="1295400"/>
            <a:ext cx="2402657" cy="646331"/>
          </a:xfrm>
          <a:prstGeom prst="rect">
            <a:avLst/>
          </a:prstGeom>
          <a:noFill/>
        </p:spPr>
        <p:txBody>
          <a:bodyPr wrap="square" rtlCol="0">
            <a:spAutoFit/>
          </a:bodyPr>
          <a:lstStyle/>
          <a:p>
            <a:r>
              <a:rPr lang="en-US" b="1" dirty="0" smtClean="0"/>
              <a:t>Publicly-available spatial data set </a:t>
            </a:r>
            <a:endParaRPr lang="en-US" b="1" dirty="0"/>
          </a:p>
        </p:txBody>
      </p:sp>
      <p:cxnSp>
        <p:nvCxnSpPr>
          <p:cNvPr id="18" name="Straight Arrow Connector 17"/>
          <p:cNvCxnSpPr/>
          <p:nvPr/>
        </p:nvCxnSpPr>
        <p:spPr>
          <a:xfrm>
            <a:off x="2422808" y="1647825"/>
            <a:ext cx="537277" cy="0"/>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5715328" y="1642243"/>
            <a:ext cx="537277" cy="0"/>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pic>
        <p:nvPicPr>
          <p:cNvPr id="20" name="Picture 5" descr="Quagga siphon II"/>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239000" y="5715000"/>
            <a:ext cx="1481585" cy="987814"/>
          </a:xfrm>
          <a:prstGeom prst="rect">
            <a:avLst/>
          </a:prstGeom>
          <a:noFill/>
          <a:ln w="12700">
            <a:noFill/>
            <a:miter lim="800000"/>
            <a:headEnd/>
            <a:tailEnd/>
          </a:ln>
        </p:spPr>
      </p:pic>
      <p:cxnSp>
        <p:nvCxnSpPr>
          <p:cNvPr id="21" name="Straight Arrow Connector 20"/>
          <p:cNvCxnSpPr/>
          <p:nvPr/>
        </p:nvCxnSpPr>
        <p:spPr>
          <a:xfrm>
            <a:off x="6934200" y="5257800"/>
            <a:ext cx="304800" cy="381000"/>
          </a:xfrm>
          <a:prstGeom prst="straightConnector1">
            <a:avLst/>
          </a:prstGeom>
          <a:ln>
            <a:headEnd type="none"/>
            <a:tailEnd type="arrow"/>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228600" y="1942794"/>
            <a:ext cx="8077200" cy="369332"/>
          </a:xfrm>
          <a:prstGeom prst="rect">
            <a:avLst/>
          </a:prstGeom>
          <a:solidFill>
            <a:schemeClr val="bg1"/>
          </a:solidFill>
        </p:spPr>
        <p:txBody>
          <a:bodyPr wrap="square" rtlCol="0">
            <a:spAutoFit/>
          </a:bodyPr>
          <a:lstStyle/>
          <a:p>
            <a:pPr algn="ctr"/>
            <a:r>
              <a:rPr lang="en-US" dirty="0" smtClean="0"/>
              <a:t>1994-95                         2000                      2005                     2010</a:t>
            </a:r>
            <a:endParaRPr lang="en-US" dirty="0"/>
          </a:p>
        </p:txBody>
      </p:sp>
      <p:pic>
        <p:nvPicPr>
          <p:cNvPr id="22" name="Picture 21"/>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1268161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6/15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142199" y="381000"/>
            <a:ext cx="9001801" cy="954107"/>
          </a:xfrm>
          <a:prstGeom prst="rect">
            <a:avLst/>
          </a:prstGeom>
          <a:noFill/>
        </p:spPr>
        <p:txBody>
          <a:bodyPr wrap="square" rtlCol="0">
            <a:spAutoFit/>
          </a:bodyPr>
          <a:lstStyle/>
          <a:p>
            <a:r>
              <a:rPr lang="en-US" sz="2800" dirty="0"/>
              <a:t>Chlorophyll depletion in Lake Michigan is spatially associated with </a:t>
            </a:r>
            <a:r>
              <a:rPr lang="en-US" sz="2800" dirty="0" err="1"/>
              <a:t>quagga</a:t>
            </a:r>
            <a:r>
              <a:rPr lang="en-US" sz="2800" dirty="0"/>
              <a:t> mussel filter feeding intensity</a:t>
            </a:r>
            <a:endParaRPr lang="en-US" sz="2800" dirty="0">
              <a:solidFill>
                <a:srgbClr val="002060"/>
              </a:solidFill>
              <a:latin typeface="Arial" panose="020B0604020202020204" pitchFamily="34" charset="0"/>
              <a:cs typeface="Arial" panose="020B0604020202020204" pitchFamily="34" charset="0"/>
            </a:endParaRPr>
          </a:p>
        </p:txBody>
      </p:sp>
      <p:pic>
        <p:nvPicPr>
          <p:cNvPr id="10" name="Picture 9" descr="FC_YousefChl.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55675" y="1566918"/>
            <a:ext cx="6120497" cy="2691928"/>
          </a:xfrm>
          <a:prstGeom prst="rect">
            <a:avLst/>
          </a:prstGeom>
        </p:spPr>
      </p:pic>
      <p:sp>
        <p:nvSpPr>
          <p:cNvPr id="14" name="TextBox 13"/>
          <p:cNvSpPr txBox="1"/>
          <p:nvPr/>
        </p:nvSpPr>
        <p:spPr>
          <a:xfrm>
            <a:off x="1752602" y="1335807"/>
            <a:ext cx="6757756" cy="369332"/>
          </a:xfrm>
          <a:prstGeom prst="rect">
            <a:avLst/>
          </a:prstGeom>
          <a:solidFill>
            <a:schemeClr val="bg1"/>
          </a:solidFill>
        </p:spPr>
        <p:txBody>
          <a:bodyPr wrap="square" rtlCol="0">
            <a:spAutoFit/>
          </a:bodyPr>
          <a:lstStyle/>
          <a:p>
            <a:pPr algn="ctr"/>
            <a:r>
              <a:rPr lang="en-US" dirty="0" smtClean="0"/>
              <a:t>1994-95             2000            2005           2010</a:t>
            </a:r>
            <a:endParaRPr lang="en-US" dirty="0"/>
          </a:p>
        </p:txBody>
      </p:sp>
      <p:sp>
        <p:nvSpPr>
          <p:cNvPr id="15" name="TextBox 14"/>
          <p:cNvSpPr txBox="1"/>
          <p:nvPr/>
        </p:nvSpPr>
        <p:spPr>
          <a:xfrm rot="16200000">
            <a:off x="665185" y="5429053"/>
            <a:ext cx="2821163" cy="646331"/>
          </a:xfrm>
          <a:prstGeom prst="rect">
            <a:avLst/>
          </a:prstGeom>
          <a:solidFill>
            <a:schemeClr val="bg1"/>
          </a:solidFill>
        </p:spPr>
        <p:txBody>
          <a:bodyPr wrap="square" rtlCol="0">
            <a:spAutoFit/>
          </a:bodyPr>
          <a:lstStyle/>
          <a:p>
            <a:pPr algn="ctr"/>
            <a:r>
              <a:rPr lang="en-US" dirty="0" smtClean="0"/>
              <a:t>April</a:t>
            </a:r>
          </a:p>
          <a:p>
            <a:pPr algn="ctr"/>
            <a:r>
              <a:rPr lang="en-US" dirty="0" smtClean="0"/>
              <a:t> satellite chlorophyll</a:t>
            </a:r>
            <a:endParaRPr lang="en-US" dirty="0"/>
          </a:p>
        </p:txBody>
      </p:sp>
      <p:sp>
        <p:nvSpPr>
          <p:cNvPr id="16" name="TextBox 15"/>
          <p:cNvSpPr txBox="1"/>
          <p:nvPr/>
        </p:nvSpPr>
        <p:spPr>
          <a:xfrm rot="16200000">
            <a:off x="665186" y="2607890"/>
            <a:ext cx="2821163" cy="646331"/>
          </a:xfrm>
          <a:prstGeom prst="rect">
            <a:avLst/>
          </a:prstGeom>
          <a:solidFill>
            <a:schemeClr val="bg1"/>
          </a:solidFill>
        </p:spPr>
        <p:txBody>
          <a:bodyPr wrap="square" rtlCol="0">
            <a:spAutoFit/>
          </a:bodyPr>
          <a:lstStyle/>
          <a:p>
            <a:pPr algn="ctr"/>
            <a:r>
              <a:rPr lang="en-US" dirty="0" err="1" smtClean="0"/>
              <a:t>Dreissenid</a:t>
            </a:r>
            <a:r>
              <a:rPr lang="en-US" dirty="0" smtClean="0"/>
              <a:t> filter feeding intensity</a:t>
            </a:r>
            <a:endParaRPr lang="en-US" dirty="0"/>
          </a:p>
        </p:txBody>
      </p:sp>
      <p:pic>
        <p:nvPicPr>
          <p:cNvPr id="18" name="Picture 17" descr="FC_YousefChl.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55675" y="4278181"/>
            <a:ext cx="6120497" cy="2683405"/>
          </a:xfrm>
          <a:prstGeom prst="rect">
            <a:avLst/>
          </a:prstGeom>
        </p:spPr>
      </p:pic>
      <p:sp>
        <p:nvSpPr>
          <p:cNvPr id="17" name="TextBox 16"/>
          <p:cNvSpPr txBox="1"/>
          <p:nvPr/>
        </p:nvSpPr>
        <p:spPr>
          <a:xfrm>
            <a:off x="0" y="6172200"/>
            <a:ext cx="1676400" cy="646331"/>
          </a:xfrm>
          <a:prstGeom prst="rect">
            <a:avLst/>
          </a:prstGeom>
          <a:noFill/>
        </p:spPr>
        <p:txBody>
          <a:bodyPr wrap="square" rtlCol="0">
            <a:spAutoFit/>
          </a:bodyPr>
          <a:lstStyle/>
          <a:p>
            <a:r>
              <a:rPr lang="en-US" sz="1200" dirty="0" smtClean="0"/>
              <a:t>M.D. Rowe, et al. </a:t>
            </a:r>
            <a:r>
              <a:rPr lang="en-US" sz="1200" u="sng" dirty="0" smtClean="0"/>
              <a:t>Freshwater Biology</a:t>
            </a:r>
            <a:r>
              <a:rPr lang="en-US" sz="1200" dirty="0" smtClean="0"/>
              <a:t>, 60(</a:t>
            </a:r>
            <a:r>
              <a:rPr lang="en-US" sz="1200" dirty="0"/>
              <a:t>11</a:t>
            </a:r>
            <a:r>
              <a:rPr lang="en-US" sz="1200" dirty="0" smtClean="0"/>
              <a:t>): </a:t>
            </a:r>
            <a:r>
              <a:rPr lang="en-US" sz="1200" dirty="0"/>
              <a:t>2270-85</a:t>
            </a:r>
          </a:p>
        </p:txBody>
      </p:sp>
      <p:pic>
        <p:nvPicPr>
          <p:cNvPr id="19" name="Picture 18"/>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3545551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6/15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142199" y="381000"/>
            <a:ext cx="9001801" cy="954107"/>
          </a:xfrm>
          <a:prstGeom prst="rect">
            <a:avLst/>
          </a:prstGeom>
          <a:noFill/>
        </p:spPr>
        <p:txBody>
          <a:bodyPr wrap="square" rtlCol="0">
            <a:spAutoFit/>
          </a:bodyPr>
          <a:lstStyle/>
          <a:p>
            <a:r>
              <a:rPr lang="en-US" sz="2800" dirty="0"/>
              <a:t>Chlorophyll depletion in Lake Michigan is spatially associated with </a:t>
            </a:r>
            <a:r>
              <a:rPr lang="en-US" sz="2800" dirty="0" err="1"/>
              <a:t>quagga</a:t>
            </a:r>
            <a:r>
              <a:rPr lang="en-US" sz="2800" dirty="0"/>
              <a:t> mussel filter feeding intensity</a:t>
            </a:r>
            <a:endParaRPr lang="en-US" sz="2800" dirty="0">
              <a:solidFill>
                <a:srgbClr val="002060"/>
              </a:solidFill>
              <a:latin typeface="Arial" panose="020B0604020202020204" pitchFamily="34" charset="0"/>
              <a:cs typeface="Arial" panose="020B0604020202020204" pitchFamily="34" charset="0"/>
            </a:endParaRPr>
          </a:p>
        </p:txBody>
      </p:sp>
      <p:pic>
        <p:nvPicPr>
          <p:cNvPr id="10" name="Picture 9" descr="FC_YousefChl.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55675" y="1566918"/>
            <a:ext cx="6120497" cy="2691928"/>
          </a:xfrm>
          <a:prstGeom prst="rect">
            <a:avLst/>
          </a:prstGeom>
        </p:spPr>
      </p:pic>
      <p:sp>
        <p:nvSpPr>
          <p:cNvPr id="14" name="TextBox 13"/>
          <p:cNvSpPr txBox="1"/>
          <p:nvPr/>
        </p:nvSpPr>
        <p:spPr>
          <a:xfrm>
            <a:off x="1752602" y="1335807"/>
            <a:ext cx="6757756" cy="369332"/>
          </a:xfrm>
          <a:prstGeom prst="rect">
            <a:avLst/>
          </a:prstGeom>
          <a:solidFill>
            <a:schemeClr val="bg1"/>
          </a:solidFill>
        </p:spPr>
        <p:txBody>
          <a:bodyPr wrap="square" rtlCol="0">
            <a:spAutoFit/>
          </a:bodyPr>
          <a:lstStyle/>
          <a:p>
            <a:pPr algn="ctr"/>
            <a:r>
              <a:rPr lang="en-US" dirty="0" smtClean="0"/>
              <a:t>1994-95             2000            2005           2010</a:t>
            </a:r>
            <a:endParaRPr lang="en-US" dirty="0"/>
          </a:p>
        </p:txBody>
      </p:sp>
      <p:sp>
        <p:nvSpPr>
          <p:cNvPr id="15" name="TextBox 14"/>
          <p:cNvSpPr txBox="1"/>
          <p:nvPr/>
        </p:nvSpPr>
        <p:spPr>
          <a:xfrm rot="16200000">
            <a:off x="665185" y="5429053"/>
            <a:ext cx="2821163" cy="646331"/>
          </a:xfrm>
          <a:prstGeom prst="rect">
            <a:avLst/>
          </a:prstGeom>
          <a:solidFill>
            <a:schemeClr val="bg1"/>
          </a:solidFill>
        </p:spPr>
        <p:txBody>
          <a:bodyPr wrap="square" rtlCol="0">
            <a:spAutoFit/>
          </a:bodyPr>
          <a:lstStyle/>
          <a:p>
            <a:pPr algn="ctr"/>
            <a:r>
              <a:rPr lang="en-US" dirty="0" smtClean="0"/>
              <a:t>April</a:t>
            </a:r>
          </a:p>
          <a:p>
            <a:pPr algn="ctr"/>
            <a:r>
              <a:rPr lang="en-US" dirty="0" smtClean="0"/>
              <a:t> satellite chlorophyll</a:t>
            </a:r>
            <a:endParaRPr lang="en-US" dirty="0"/>
          </a:p>
        </p:txBody>
      </p:sp>
      <p:sp>
        <p:nvSpPr>
          <p:cNvPr id="16" name="TextBox 15"/>
          <p:cNvSpPr txBox="1"/>
          <p:nvPr/>
        </p:nvSpPr>
        <p:spPr>
          <a:xfrm rot="16200000">
            <a:off x="665186" y="2607890"/>
            <a:ext cx="2821163" cy="646331"/>
          </a:xfrm>
          <a:prstGeom prst="rect">
            <a:avLst/>
          </a:prstGeom>
          <a:solidFill>
            <a:schemeClr val="bg1"/>
          </a:solidFill>
        </p:spPr>
        <p:txBody>
          <a:bodyPr wrap="square" rtlCol="0">
            <a:spAutoFit/>
          </a:bodyPr>
          <a:lstStyle/>
          <a:p>
            <a:pPr algn="ctr"/>
            <a:r>
              <a:rPr lang="en-US" dirty="0" err="1" smtClean="0"/>
              <a:t>Dreissenid</a:t>
            </a:r>
            <a:r>
              <a:rPr lang="en-US" dirty="0" smtClean="0"/>
              <a:t> filter feeding intensity</a:t>
            </a:r>
            <a:endParaRPr lang="en-US" dirty="0"/>
          </a:p>
        </p:txBody>
      </p:sp>
      <p:pic>
        <p:nvPicPr>
          <p:cNvPr id="18" name="Picture 17" descr="FC_YousefChl.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55675" y="4278181"/>
            <a:ext cx="6120497" cy="2683405"/>
          </a:xfrm>
          <a:prstGeom prst="rect">
            <a:avLst/>
          </a:prstGeom>
        </p:spPr>
      </p:pic>
      <p:sp>
        <p:nvSpPr>
          <p:cNvPr id="17" name="TextBox 16"/>
          <p:cNvSpPr txBox="1"/>
          <p:nvPr/>
        </p:nvSpPr>
        <p:spPr>
          <a:xfrm>
            <a:off x="0" y="6172200"/>
            <a:ext cx="1676400" cy="646331"/>
          </a:xfrm>
          <a:prstGeom prst="rect">
            <a:avLst/>
          </a:prstGeom>
          <a:noFill/>
        </p:spPr>
        <p:txBody>
          <a:bodyPr wrap="square" rtlCol="0">
            <a:spAutoFit/>
          </a:bodyPr>
          <a:lstStyle/>
          <a:p>
            <a:r>
              <a:rPr lang="en-US" sz="1200" dirty="0" smtClean="0"/>
              <a:t>M.D. Rowe, et al. </a:t>
            </a:r>
            <a:r>
              <a:rPr lang="en-US" sz="1200" u="sng" dirty="0" smtClean="0"/>
              <a:t>Freshwater Biology</a:t>
            </a:r>
            <a:r>
              <a:rPr lang="en-US" sz="1200" dirty="0" smtClean="0"/>
              <a:t>, 60(</a:t>
            </a:r>
            <a:r>
              <a:rPr lang="en-US" sz="1200" dirty="0"/>
              <a:t>11</a:t>
            </a:r>
            <a:r>
              <a:rPr lang="en-US" sz="1200" dirty="0" smtClean="0"/>
              <a:t>): </a:t>
            </a:r>
            <a:r>
              <a:rPr lang="en-US" sz="1200" dirty="0"/>
              <a:t>2270-85</a:t>
            </a:r>
          </a:p>
        </p:txBody>
      </p:sp>
      <p:cxnSp>
        <p:nvCxnSpPr>
          <p:cNvPr id="5" name="Straight Arrow Connector 4"/>
          <p:cNvCxnSpPr/>
          <p:nvPr/>
        </p:nvCxnSpPr>
        <p:spPr>
          <a:xfrm flipH="1" flipV="1">
            <a:off x="6858000" y="4038600"/>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6858000" y="6553200"/>
            <a:ext cx="381000" cy="304800"/>
          </a:xfrm>
          <a:prstGeom prst="straightConnector1">
            <a:avLst/>
          </a:prstGeom>
          <a:ln w="63500">
            <a:solidFill>
              <a:srgbClr val="FF0000"/>
            </a:solidFill>
            <a:tailEnd type="stealth"/>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2952918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ch03_detail.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8361" y="3153452"/>
            <a:ext cx="3624639" cy="3628348"/>
          </a:xfrm>
          <a:prstGeom prst="rect">
            <a:avLst/>
          </a:prstGeom>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7/15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457200" y="533400"/>
            <a:ext cx="8458200"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Finite Volume Community Ocean Model (FVCOM)</a:t>
            </a:r>
            <a:endParaRPr lang="en-US" sz="2800" dirty="0">
              <a:solidFill>
                <a:srgbClr val="002060"/>
              </a:solidFill>
              <a:latin typeface="Arial" panose="020B0604020202020204" pitchFamily="34" charset="0"/>
              <a:cs typeface="Arial" panose="020B0604020202020204" pitchFamily="34" charset="0"/>
            </a:endParaRPr>
          </a:p>
        </p:txBody>
      </p:sp>
      <p:sp>
        <p:nvSpPr>
          <p:cNvPr id="16" name="TextBox 15"/>
          <p:cNvSpPr txBox="1"/>
          <p:nvPr/>
        </p:nvSpPr>
        <p:spPr>
          <a:xfrm>
            <a:off x="2623761" y="5181600"/>
            <a:ext cx="2362200" cy="830997"/>
          </a:xfrm>
          <a:prstGeom prst="rect">
            <a:avLst/>
          </a:prstGeom>
          <a:noFill/>
        </p:spPr>
        <p:txBody>
          <a:bodyPr wrap="square" rtlCol="0">
            <a:spAutoFit/>
          </a:bodyPr>
          <a:lstStyle/>
          <a:p>
            <a:r>
              <a:rPr lang="en-US" sz="1200" dirty="0" smtClean="0"/>
              <a:t>M.D. Rowe, E.J. Anderson, J. Wang, H.A. </a:t>
            </a:r>
            <a:r>
              <a:rPr lang="en-US" sz="1200" dirty="0" err="1" smtClean="0"/>
              <a:t>Vanderploeg</a:t>
            </a:r>
            <a:r>
              <a:rPr lang="en-US" sz="1200" dirty="0" smtClean="0"/>
              <a:t>. 2015. </a:t>
            </a:r>
            <a:r>
              <a:rPr lang="en-US" sz="1200" u="sng" dirty="0" smtClean="0"/>
              <a:t>J. Great Lakes Research</a:t>
            </a:r>
            <a:r>
              <a:rPr lang="en-US" sz="1200" dirty="0" smtClean="0"/>
              <a:t>, 41(S3):49-65 </a:t>
            </a:r>
            <a:endParaRPr lang="en-US" sz="1200" dirty="0"/>
          </a:p>
        </p:txBody>
      </p:sp>
      <p:sp>
        <p:nvSpPr>
          <p:cNvPr id="17" name="TextBox 16"/>
          <p:cNvSpPr txBox="1"/>
          <p:nvPr/>
        </p:nvSpPr>
        <p:spPr>
          <a:xfrm>
            <a:off x="228600" y="1066800"/>
            <a:ext cx="8458200" cy="3139321"/>
          </a:xfrm>
          <a:prstGeom prst="rect">
            <a:avLst/>
          </a:prstGeom>
          <a:noFill/>
        </p:spPr>
        <p:txBody>
          <a:bodyPr wrap="square" rtlCol="0">
            <a:spAutoFit/>
          </a:bodyPr>
          <a:lstStyle/>
          <a:p>
            <a:pPr marL="285750" indent="-285750">
              <a:buFont typeface="Arial"/>
              <a:buChar char="•"/>
            </a:pPr>
            <a:r>
              <a:rPr lang="en-US" dirty="0" smtClean="0">
                <a:solidFill>
                  <a:srgbClr val="002060"/>
                </a:solidFill>
                <a:cs typeface="Arial"/>
              </a:rPr>
              <a:t>Great Lakes Coastal Forecasting System models are being replaced with FVCOM (Eric Anderson)</a:t>
            </a:r>
          </a:p>
          <a:p>
            <a:pPr marL="285750" indent="-285750">
              <a:buFont typeface="Arial"/>
              <a:buChar char="•"/>
            </a:pPr>
            <a:endParaRPr lang="en-US" dirty="0">
              <a:solidFill>
                <a:srgbClr val="002060"/>
              </a:solidFill>
              <a:cs typeface="Arial"/>
            </a:endParaRPr>
          </a:p>
          <a:p>
            <a:pPr marL="285750" indent="-285750">
              <a:buFont typeface="Arial"/>
              <a:buChar char="•"/>
            </a:pPr>
            <a:r>
              <a:rPr lang="en-US" dirty="0" err="1" smtClean="0">
                <a:solidFill>
                  <a:srgbClr val="002060"/>
                </a:solidFill>
                <a:cs typeface="Arial"/>
              </a:rPr>
              <a:t>Nearshore</a:t>
            </a:r>
            <a:r>
              <a:rPr lang="en-US" dirty="0" smtClean="0">
                <a:solidFill>
                  <a:srgbClr val="002060"/>
                </a:solidFill>
                <a:cs typeface="Arial"/>
              </a:rPr>
              <a:t> water quality is of current interest because of invasive mussel impacts and Great Lakes Water Quality Protocol of 2012</a:t>
            </a:r>
          </a:p>
          <a:p>
            <a:pPr marL="285750" indent="-285750">
              <a:buFont typeface="Arial"/>
              <a:buChar char="•"/>
            </a:pPr>
            <a:endParaRPr lang="en-US" dirty="0" smtClean="0">
              <a:solidFill>
                <a:srgbClr val="002060"/>
              </a:solidFill>
              <a:cs typeface="Arial"/>
            </a:endParaRPr>
          </a:p>
          <a:p>
            <a:pPr marL="285750" indent="-285750">
              <a:buFont typeface="Arial"/>
              <a:buChar char="•"/>
            </a:pPr>
            <a:r>
              <a:rPr lang="en-US" dirty="0" smtClean="0">
                <a:solidFill>
                  <a:srgbClr val="002060"/>
                </a:solidFill>
                <a:cs typeface="Arial"/>
              </a:rPr>
              <a:t>Unstructured grid provides new opportunities for </a:t>
            </a:r>
            <a:r>
              <a:rPr lang="en-US" dirty="0" err="1" smtClean="0">
                <a:solidFill>
                  <a:srgbClr val="002060"/>
                </a:solidFill>
                <a:cs typeface="Arial"/>
              </a:rPr>
              <a:t>nearshore</a:t>
            </a:r>
            <a:r>
              <a:rPr lang="en-US" dirty="0" smtClean="0">
                <a:solidFill>
                  <a:srgbClr val="002060"/>
                </a:solidFill>
                <a:cs typeface="Arial"/>
              </a:rPr>
              <a:t> biophysical modeling</a:t>
            </a:r>
          </a:p>
          <a:p>
            <a:pPr marL="742950" lvl="1" indent="-285750">
              <a:buFont typeface="Arial"/>
              <a:buChar char="•"/>
            </a:pPr>
            <a:r>
              <a:rPr lang="en-US" dirty="0" smtClean="0">
                <a:solidFill>
                  <a:srgbClr val="002060"/>
                </a:solidFill>
                <a:cs typeface="Arial"/>
              </a:rPr>
              <a:t>Conforms to shoreline morphology</a:t>
            </a:r>
          </a:p>
          <a:p>
            <a:pPr marL="742950" lvl="1" indent="-285750">
              <a:buFont typeface="Arial"/>
              <a:buChar char="•"/>
            </a:pPr>
            <a:r>
              <a:rPr lang="en-US" dirty="0" smtClean="0">
                <a:solidFill>
                  <a:srgbClr val="002060"/>
                </a:solidFill>
                <a:cs typeface="Arial"/>
              </a:rPr>
              <a:t>Provides increased resolution </a:t>
            </a:r>
            <a:r>
              <a:rPr lang="en-US" dirty="0" err="1" smtClean="0">
                <a:solidFill>
                  <a:srgbClr val="002060"/>
                </a:solidFill>
                <a:cs typeface="Arial"/>
              </a:rPr>
              <a:t>nearshore</a:t>
            </a:r>
            <a:endParaRPr lang="en-US" dirty="0">
              <a:solidFill>
                <a:srgbClr val="002060"/>
              </a:solidFill>
              <a:cs typeface="Arial"/>
            </a:endParaRPr>
          </a:p>
          <a:p>
            <a:pPr marL="285750" indent="-285750">
              <a:buFont typeface="Arial"/>
              <a:buChar char="•"/>
            </a:pPr>
            <a:endParaRPr lang="en-US" dirty="0" smtClean="0">
              <a:solidFill>
                <a:srgbClr val="002060"/>
              </a:solidFill>
              <a:latin typeface="Arial"/>
              <a:cs typeface="Arial"/>
            </a:endParaRPr>
          </a:p>
        </p:txBody>
      </p:sp>
      <p:pic>
        <p:nvPicPr>
          <p:cNvPr id="12" name="Picture 11"/>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555500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tion_map_col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1800" y="1524000"/>
            <a:ext cx="6019800" cy="4814311"/>
          </a:xfrm>
          <a:prstGeom prst="rect">
            <a:avLst/>
          </a:prstGeom>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8/15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Biophysical Modeling</a:t>
            </a:r>
          </a:p>
        </p:txBody>
      </p:sp>
      <p:sp>
        <p:nvSpPr>
          <p:cNvPr id="4" name="TextBox 3"/>
          <p:cNvSpPr txBox="1"/>
          <p:nvPr/>
        </p:nvSpPr>
        <p:spPr>
          <a:xfrm>
            <a:off x="457200" y="457200"/>
            <a:ext cx="8620801" cy="954107"/>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Lake Michigan FVCOM was skill assessed for biophysical modeling</a:t>
            </a:r>
            <a:endParaRPr lang="en-US" sz="2800" dirty="0">
              <a:solidFill>
                <a:srgbClr val="002060"/>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5312816" y="4204033"/>
            <a:ext cx="1164184" cy="42126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rot="20359181">
            <a:off x="5262880" y="4067493"/>
            <a:ext cx="1569473" cy="276999"/>
          </a:xfrm>
          <a:prstGeom prst="rect">
            <a:avLst/>
          </a:prstGeom>
          <a:noFill/>
        </p:spPr>
        <p:txBody>
          <a:bodyPr wrap="square" rtlCol="0">
            <a:spAutoFit/>
          </a:bodyPr>
          <a:lstStyle/>
          <a:p>
            <a:r>
              <a:rPr lang="en-US" sz="1200" dirty="0" smtClean="0"/>
              <a:t>Enlarged area</a:t>
            </a:r>
            <a:endParaRPr lang="en-US" sz="1200" dirty="0"/>
          </a:p>
        </p:txBody>
      </p:sp>
      <p:sp>
        <p:nvSpPr>
          <p:cNvPr id="16" name="TextBox 15"/>
          <p:cNvSpPr txBox="1"/>
          <p:nvPr/>
        </p:nvSpPr>
        <p:spPr>
          <a:xfrm>
            <a:off x="1195400" y="6400800"/>
            <a:ext cx="7528244" cy="276999"/>
          </a:xfrm>
          <a:prstGeom prst="rect">
            <a:avLst/>
          </a:prstGeom>
          <a:noFill/>
        </p:spPr>
        <p:txBody>
          <a:bodyPr wrap="square" rtlCol="0">
            <a:spAutoFit/>
          </a:bodyPr>
          <a:lstStyle/>
          <a:p>
            <a:r>
              <a:rPr lang="en-US" sz="1200" dirty="0" smtClean="0"/>
              <a:t>M.D. Rowe, E.J. Anderson, J. Wang, H.A. </a:t>
            </a:r>
            <a:r>
              <a:rPr lang="en-US" sz="1200" dirty="0" err="1" smtClean="0"/>
              <a:t>Vanderploeg</a:t>
            </a:r>
            <a:r>
              <a:rPr lang="en-US" sz="1200" dirty="0" smtClean="0"/>
              <a:t>. 2015. </a:t>
            </a:r>
            <a:r>
              <a:rPr lang="en-US" sz="1200" u="sng" dirty="0" smtClean="0"/>
              <a:t>J. Great Lakes Research</a:t>
            </a:r>
            <a:r>
              <a:rPr lang="en-US" sz="1200" dirty="0" smtClean="0"/>
              <a:t>, 41(S3):49-65 </a:t>
            </a:r>
            <a:endParaRPr lang="en-US" sz="1200" dirty="0"/>
          </a:p>
        </p:txBody>
      </p:sp>
      <p:sp>
        <p:nvSpPr>
          <p:cNvPr id="18" name="TextBox 17"/>
          <p:cNvSpPr txBox="1"/>
          <p:nvPr/>
        </p:nvSpPr>
        <p:spPr>
          <a:xfrm>
            <a:off x="152400" y="2222480"/>
            <a:ext cx="3429000" cy="3416320"/>
          </a:xfrm>
          <a:prstGeom prst="rect">
            <a:avLst/>
          </a:prstGeom>
          <a:noFill/>
        </p:spPr>
        <p:txBody>
          <a:bodyPr wrap="square" rtlCol="0">
            <a:spAutoFit/>
          </a:bodyPr>
          <a:lstStyle/>
          <a:p>
            <a:pPr marL="285750" indent="-285750">
              <a:buFont typeface="Arial"/>
              <a:buChar char="•"/>
            </a:pPr>
            <a:r>
              <a:rPr lang="en-US" dirty="0" smtClean="0">
                <a:solidFill>
                  <a:srgbClr val="002060"/>
                </a:solidFill>
                <a:cs typeface="Arial"/>
              </a:rPr>
              <a:t>Interpolated meteorological forcing resulted in greater skill compared to North American Regional Reanalysis (NARR)</a:t>
            </a:r>
          </a:p>
          <a:p>
            <a:pPr marL="285750" indent="-285750">
              <a:buFont typeface="Arial"/>
              <a:buChar char="•"/>
            </a:pPr>
            <a:endParaRPr lang="en-US" dirty="0" smtClean="0">
              <a:solidFill>
                <a:srgbClr val="002060"/>
              </a:solidFill>
              <a:cs typeface="Arial"/>
            </a:endParaRPr>
          </a:p>
          <a:p>
            <a:pPr marL="742950" lvl="1" indent="-285750">
              <a:buFont typeface="Arial"/>
              <a:buChar char="•"/>
            </a:pPr>
            <a:r>
              <a:rPr lang="en-US" dirty="0" smtClean="0">
                <a:solidFill>
                  <a:srgbClr val="002060"/>
                </a:solidFill>
                <a:cs typeface="Arial"/>
              </a:rPr>
              <a:t>Currents </a:t>
            </a:r>
          </a:p>
          <a:p>
            <a:pPr marL="742950" lvl="1" indent="-285750">
              <a:buFont typeface="Arial"/>
              <a:buChar char="•"/>
            </a:pPr>
            <a:r>
              <a:rPr lang="en-US" dirty="0">
                <a:solidFill>
                  <a:srgbClr val="002060"/>
                </a:solidFill>
                <a:cs typeface="Arial"/>
              </a:rPr>
              <a:t>T</a:t>
            </a:r>
            <a:r>
              <a:rPr lang="en-US" dirty="0" smtClean="0">
                <a:solidFill>
                  <a:srgbClr val="002060"/>
                </a:solidFill>
                <a:cs typeface="Arial"/>
              </a:rPr>
              <a:t>emperature</a:t>
            </a:r>
          </a:p>
          <a:p>
            <a:pPr marL="742950" lvl="1" indent="-285750">
              <a:buFont typeface="Arial"/>
              <a:buChar char="•"/>
            </a:pPr>
            <a:r>
              <a:rPr lang="en-US" dirty="0" smtClean="0">
                <a:solidFill>
                  <a:srgbClr val="002060"/>
                </a:solidFill>
                <a:cs typeface="Arial"/>
              </a:rPr>
              <a:t>Spatial extent and duration of summer and winter stratification</a:t>
            </a:r>
            <a:endParaRPr lang="en-US" dirty="0">
              <a:solidFill>
                <a:srgbClr val="002060"/>
              </a:solidFill>
              <a:cs typeface="Arial"/>
            </a:endParaRPr>
          </a:p>
          <a:p>
            <a:pPr marL="285750" indent="-285750">
              <a:buFont typeface="Arial"/>
              <a:buChar char="•"/>
            </a:pPr>
            <a:endParaRPr lang="en-US" dirty="0" smtClean="0">
              <a:solidFill>
                <a:srgbClr val="002060"/>
              </a:solidFill>
              <a:latin typeface="Arial"/>
              <a:cs typeface="Arial"/>
            </a:endParaRPr>
          </a:p>
        </p:txBody>
      </p:sp>
      <p:pic>
        <p:nvPicPr>
          <p:cNvPr id="17" name="Picture 16"/>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2787767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2060"/>
      </a:dk1>
      <a:lt1>
        <a:sysClr val="window" lastClr="FFFFFF"/>
      </a:lt1>
      <a:dk2>
        <a:srgbClr val="00206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4166</TotalTime>
  <Words>3921</Words>
  <Application>Microsoft Office PowerPoint</Application>
  <PresentationFormat>On-screen Show (4:3)</PresentationFormat>
  <Paragraphs>464</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NOAA GLERL</dc:creator>
  <cp:lastModifiedBy>Laura Newlin</cp:lastModifiedBy>
  <cp:revision>154</cp:revision>
  <cp:lastPrinted>2016-02-03T15:05:49Z</cp:lastPrinted>
  <dcterms:created xsi:type="dcterms:W3CDTF">2016-01-05T12:37:24Z</dcterms:created>
  <dcterms:modified xsi:type="dcterms:W3CDTF">2016-03-12T20:42:14Z</dcterms:modified>
</cp:coreProperties>
</file>