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85" r:id="rId7"/>
    <p:sldId id="270" r:id="rId8"/>
    <p:sldId id="263" r:id="rId9"/>
    <p:sldId id="268" r:id="rId10"/>
    <p:sldId id="287" r:id="rId11"/>
    <p:sldId id="273" r:id="rId12"/>
    <p:sldId id="289" r:id="rId13"/>
    <p:sldId id="272" r:id="rId14"/>
    <p:sldId id="274" r:id="rId15"/>
    <p:sldId id="266" r:id="rId16"/>
    <p:sldId id="28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0000"/>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9" autoAdjust="0"/>
    <p:restoredTop sz="71662" autoAdjust="0"/>
  </p:normalViewPr>
  <p:slideViewPr>
    <p:cSldViewPr>
      <p:cViewPr varScale="1">
        <p:scale>
          <a:sx n="104" d="100"/>
          <a:sy n="104" d="100"/>
        </p:scale>
        <p:origin x="-1944" y="-96"/>
      </p:cViewPr>
      <p:guideLst>
        <p:guide orient="horz" pos="2160"/>
        <p:guide pos="326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pPr/>
              <a:t>3/17/16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pPr/>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800" kern="1200">
        <a:solidFill>
          <a:schemeClr val="tx1"/>
        </a:solidFill>
        <a:latin typeface="+mn-lt"/>
        <a:ea typeface="+mn-ea"/>
        <a:cs typeface="+mn-cs"/>
      </a:defRPr>
    </a:lvl2pPr>
    <a:lvl3pPr marL="914400" algn="l" defTabSz="914400" rtl="0" eaLnBrk="1" latinLnBrk="0" hangingPunct="1">
      <a:defRPr sz="8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Illustrations include (left to right) satellite SAR ice type classification, </a:t>
            </a:r>
            <a:r>
              <a:rPr lang="en-US" dirty="0" err="1" smtClean="0"/>
              <a:t>phragmites</a:t>
            </a:r>
            <a:r>
              <a:rPr lang="en-US" dirty="0" smtClean="0"/>
              <a:t> mapping, primary productivity, UAS in situ measurements, satellite color producing agent (CPA) retrievals, ship-based sonar measurements, airborne </a:t>
            </a:r>
            <a:r>
              <a:rPr lang="en-US" dirty="0" err="1" smtClean="0"/>
              <a:t>lidar</a:t>
            </a:r>
            <a:r>
              <a:rPr lang="en-US" dirty="0" smtClean="0"/>
              <a:t> measurements.</a:t>
            </a:r>
          </a:p>
          <a:p>
            <a:endParaRPr lang="en-US" dirty="0" smtClean="0"/>
          </a:p>
          <a:p>
            <a:r>
              <a:rPr lang="en-US" b="1" dirty="0" smtClean="0"/>
              <a:t>This work aligns with the following NOAA Goals:</a:t>
            </a:r>
          </a:p>
          <a:p>
            <a:endParaRPr lang="en-US" dirty="0" smtClean="0"/>
          </a:p>
          <a:p>
            <a:r>
              <a:rPr lang="en-US" b="1" dirty="0" smtClean="0"/>
              <a:t>Science: Climate Adaptation and Mitigation</a:t>
            </a:r>
          </a:p>
          <a:p>
            <a:r>
              <a:rPr lang="en-US" dirty="0" smtClean="0"/>
              <a:t>Improved scientific understanding of the changing climate system and its impacts</a:t>
            </a:r>
          </a:p>
          <a:p>
            <a:r>
              <a:rPr lang="en-US" b="1" dirty="0" smtClean="0"/>
              <a:t>Science: Weather-Ready Nation</a:t>
            </a:r>
          </a:p>
          <a:p>
            <a:r>
              <a:rPr lang="en-US" dirty="0" smtClean="0"/>
              <a:t>Improve freshwater resource management</a:t>
            </a:r>
          </a:p>
          <a:p>
            <a:r>
              <a:rPr lang="en-US" dirty="0" smtClean="0"/>
              <a:t>Improve transportation efficiency and safety</a:t>
            </a:r>
          </a:p>
          <a:p>
            <a:r>
              <a:rPr lang="en-US" b="1" dirty="0" smtClean="0"/>
              <a:t>Science: Healthy Oceans</a:t>
            </a:r>
          </a:p>
          <a:p>
            <a:r>
              <a:rPr lang="en-US" dirty="0" smtClean="0"/>
              <a:t>Improved understanding of ecosystems to inform resource management decisions</a:t>
            </a:r>
          </a:p>
          <a:p>
            <a:r>
              <a:rPr lang="en-US" b="1" dirty="0" smtClean="0"/>
              <a:t>Science: Resilient Coastal Communities and Economies</a:t>
            </a:r>
          </a:p>
          <a:p>
            <a:r>
              <a:rPr lang="en-US" dirty="0" smtClean="0"/>
              <a:t>Comprehensive ocean and coastal planning and management</a:t>
            </a:r>
          </a:p>
          <a:p>
            <a:r>
              <a:rPr lang="en-US" dirty="0" smtClean="0"/>
              <a:t>Safe, efficient and environmentally sound marine transportation</a:t>
            </a:r>
          </a:p>
          <a:p>
            <a:r>
              <a:rPr lang="en-US" dirty="0" smtClean="0"/>
              <a:t>Improved coastal water quality supporting human health and coastal ecosystem services</a:t>
            </a:r>
          </a:p>
          <a:p>
            <a:r>
              <a:rPr lang="en-US" b="1" dirty="0" smtClean="0"/>
              <a:t>Education: Science-Informed Society</a:t>
            </a:r>
          </a:p>
          <a:p>
            <a:r>
              <a:rPr lang="en-US" dirty="0" smtClean="0"/>
              <a:t>Youth and adults from all backgrounds improve their understanding of NOAA-related sciences by participating in education and outreach opportunities</a:t>
            </a:r>
          </a:p>
          <a:p>
            <a:r>
              <a:rPr lang="en-US" dirty="0" smtClean="0"/>
              <a:t>Formal and informal educators integrate NOAA-related sciences into their curricula, practices, and programs</a:t>
            </a:r>
          </a:p>
          <a:p>
            <a:r>
              <a:rPr lang="en-US" dirty="0" smtClean="0"/>
              <a:t>Formal and informal education organizations integrate NOAA-related science content and collaborate with NOAA scientists on the development of exhibits, media, materials, and programs that support NOAA’s mission</a:t>
            </a:r>
          </a:p>
          <a:p>
            <a:r>
              <a:rPr lang="en-US" b="1" dirty="0" smtClean="0"/>
              <a:t>Education: Organizational Excellence</a:t>
            </a:r>
          </a:p>
          <a:p>
            <a:r>
              <a:rPr lang="en-US" dirty="0" smtClean="0"/>
              <a:t>NOAA develops and supports a coordinated portfolio of products, programs, and partnerships that improves education opportunities in NOAA-related content areas for underserved audiences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10</a:t>
            </a:fld>
            <a:endParaRPr lang="en-US"/>
          </a:p>
        </p:txBody>
      </p:sp>
    </p:spTree>
    <p:extLst>
      <p:ext uri="{BB962C8B-B14F-4D97-AF65-F5344CB8AC3E}">
        <p14:creationId xmlns:p14="http://schemas.microsoft.com/office/powerpoint/2010/main" val="321565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upwelling classification algorithm</a:t>
            </a:r>
            <a:r>
              <a:rPr lang="en-US" baseline="0" dirty="0" smtClean="0"/>
              <a:t> for the Great Lakes can identify and map </a:t>
            </a:r>
            <a:r>
              <a:rPr lang="en-US" baseline="0" dirty="0" err="1" smtClean="0"/>
              <a:t>upwellings</a:t>
            </a:r>
            <a:r>
              <a:rPr lang="en-US" baseline="0" dirty="0" smtClean="0"/>
              <a:t> important to </a:t>
            </a:r>
            <a:r>
              <a:rPr lang="en-US" baseline="0" smtClean="0"/>
              <a:t>fisheries management and research</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request of the Coast</a:t>
            </a:r>
            <a:r>
              <a:rPr lang="en-US" baseline="0" dirty="0" smtClean="0"/>
              <a:t> Guard, d</a:t>
            </a:r>
            <a:r>
              <a:rPr lang="en-US" dirty="0" smtClean="0"/>
              <a:t>emonstration of drone (quad-copter) capability for real-time ice reconnaissance in support of Coast Guard ice</a:t>
            </a:r>
            <a:r>
              <a:rPr lang="en-US" baseline="0" dirty="0" smtClean="0"/>
              <a:t> breaking operations.  Demonstration aboard the USCGC Mackinaw in the Straits of Mackinac and Green Bay during March 1-3, 2016.  A video camera was used to send real-time imagery to the bridge of the USCGC Mackinaw.  Other sensors, such as a ground penetrating radar (GPR) for transects of ice thickness, may be used depending on the size and capability of the drone.</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12</a:t>
            </a:fld>
            <a:endParaRPr lang="en-US"/>
          </a:p>
        </p:txBody>
      </p:sp>
    </p:spTree>
    <p:extLst>
      <p:ext uri="{BB962C8B-B14F-4D97-AF65-F5344CB8AC3E}">
        <p14:creationId xmlns:p14="http://schemas.microsoft.com/office/powerpoint/2010/main" val="1139574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13</a:t>
            </a:fld>
            <a:endParaRPr lang="en-US"/>
          </a:p>
        </p:txBody>
      </p:sp>
    </p:spTree>
    <p:extLst>
      <p:ext uri="{BB962C8B-B14F-4D97-AF65-F5344CB8AC3E}">
        <p14:creationId xmlns:p14="http://schemas.microsoft.com/office/powerpoint/2010/main" val="6020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14</a:t>
            </a:fld>
            <a:endParaRPr lang="en-US"/>
          </a:p>
        </p:txBody>
      </p:sp>
    </p:spTree>
    <p:extLst>
      <p:ext uri="{BB962C8B-B14F-4D97-AF65-F5344CB8AC3E}">
        <p14:creationId xmlns:p14="http://schemas.microsoft.com/office/powerpoint/2010/main" val="90946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15</a:t>
            </a:fld>
            <a:endParaRPr lang="en-US"/>
          </a:p>
        </p:txBody>
      </p:sp>
    </p:spTree>
    <p:extLst>
      <p:ext uri="{BB962C8B-B14F-4D97-AF65-F5344CB8AC3E}">
        <p14:creationId xmlns:p14="http://schemas.microsoft.com/office/powerpoint/2010/main" val="3719137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16</a:t>
            </a:fld>
            <a:endParaRPr lang="en-US"/>
          </a:p>
        </p:txBody>
      </p:sp>
    </p:spTree>
    <p:extLst>
      <p:ext uri="{BB962C8B-B14F-4D97-AF65-F5344CB8AC3E}">
        <p14:creationId xmlns:p14="http://schemas.microsoft.com/office/powerpoint/2010/main" val="311681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Radarsat-2</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a:t>
            </a:r>
            <a:r>
              <a:rPr lang="en-US" baseline="0" dirty="0" smtClean="0"/>
              <a:t> transferring Great Lakes ice type classification algorithm to NOAA NESDIS for evaluation to produce operationally for the Great Lakes.</a:t>
            </a:r>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Chlorophyll</a:t>
            </a:r>
            <a:r>
              <a:rPr lang="en-US" baseline="0" dirty="0" smtClean="0"/>
              <a:t> retrieval </a:t>
            </a:r>
            <a:r>
              <a:rPr lang="en-US" baseline="0" dirty="0" err="1" smtClean="0"/>
              <a:t>ratioing</a:t>
            </a:r>
            <a:r>
              <a:rPr lang="en-US" baseline="0" dirty="0" smtClean="0"/>
              <a:t>  algorithms found not to work well in the Great Lakes in time or space. Our CPA algorithm is based on hydro-optical models of the Great Lakes.  </a:t>
            </a:r>
            <a:r>
              <a:rPr lang="en-US" dirty="0" smtClean="0"/>
              <a:t>The Visible Infrared Imaging Radiometer Suite (</a:t>
            </a:r>
            <a:r>
              <a:rPr lang="en-US" b="1" dirty="0" smtClean="0"/>
              <a:t>VIIRS</a:t>
            </a:r>
            <a:r>
              <a:rPr lang="en-US" dirty="0" smtClean="0"/>
              <a:t>) collects visible and infrared imagery and radiometric measurements of the land, atmosphere, </a:t>
            </a:r>
            <a:r>
              <a:rPr lang="en-US" dirty="0" err="1" smtClean="0"/>
              <a:t>cryosphere</a:t>
            </a:r>
            <a:r>
              <a:rPr lang="en-US" dirty="0" smtClean="0"/>
              <a:t>, and oceans. CDOM =</a:t>
            </a:r>
            <a:r>
              <a:rPr lang="en-US" baseline="0" dirty="0" smtClean="0"/>
              <a:t> color dissolved organic matter.</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two plots summarize the performance of the completed CPA-A algorithm for the upper three Great Lakes (Lakes Superior, Michigan, Huron).  The plot on the right utilized 156 independent in situ chlorophyll measurements compared to near simultaneous CPA-A chlorophyll retrievals (+/- 2 days).  The plot indicates the robust performance of the CPA-A in both </a:t>
            </a:r>
            <a:r>
              <a:rPr lang="en-US" dirty="0" err="1" smtClean="0"/>
              <a:t>nearshore</a:t>
            </a:r>
            <a:r>
              <a:rPr lang="en-US" dirty="0" smtClean="0"/>
              <a:t> and offshore locations. The plot on the left is the NASA standard OC3 chlorophyll retrievals for the same dataset.  Note the reduced performance of the OC3 and inability to successfully retrieve all 156 locations.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two plots further confirm the supposition that standard chlorophyll retrieval approaches work relatively well in offshore areas of the Great Lakes but perform non-optimally in the nearshore environment.  </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a:t>
            </a:r>
            <a:r>
              <a:rPr lang="en-US" baseline="0" dirty="0" smtClean="0"/>
              <a:t> transferring CPA algorithm to NOAA NESDIS for evaluation to produce operationally for the Great Lakes.</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A </a:t>
            </a:r>
            <a:r>
              <a:rPr lang="en-US" b="0" dirty="0" smtClean="0">
                <a:solidFill>
                  <a:srgbClr val="000000"/>
                </a:solidFill>
              </a:rPr>
              <a:t>radar</a:t>
            </a:r>
            <a:r>
              <a:rPr lang="en-US" b="1" dirty="0" smtClean="0">
                <a:solidFill>
                  <a:srgbClr val="000000"/>
                </a:solidFill>
              </a:rPr>
              <a:t> </a:t>
            </a:r>
            <a:r>
              <a:rPr lang="en-US" b="0" dirty="0" err="1" smtClean="0">
                <a:solidFill>
                  <a:srgbClr val="000000"/>
                </a:solidFill>
              </a:rPr>
              <a:t>scatterometer</a:t>
            </a:r>
            <a:r>
              <a:rPr lang="en-US" dirty="0" smtClean="0">
                <a:solidFill>
                  <a:srgbClr val="000000"/>
                </a:solidFill>
              </a:rPr>
              <a:t> is designed to determine the normalized radar cross section (sigma-0) of the surface. </a:t>
            </a:r>
            <a:r>
              <a:rPr lang="en-US" dirty="0" err="1" smtClean="0">
                <a:solidFill>
                  <a:srgbClr val="000000"/>
                </a:solidFill>
              </a:rPr>
              <a:t>Scatterometers</a:t>
            </a:r>
            <a:r>
              <a:rPr lang="en-US" dirty="0" smtClean="0">
                <a:solidFill>
                  <a:srgbClr val="000000"/>
                </a:solidFill>
              </a:rPr>
              <a:t> operate by transmitting a pulse of microwave energy towards the Earth’s surface and measuring the reflected energy.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pPr/>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pPr/>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pPr/>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pPr/>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pPr/>
              <a:t>3/17/16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pPr/>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g"/><Relationship Id="rId8"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gif"/><Relationship Id="rId9" Type="http://schemas.openxmlformats.org/officeDocument/2006/relationships/image" Target="../media/image41.tiff"/><Relationship Id="rId10" Type="http://schemas.openxmlformats.org/officeDocument/2006/relationships/image" Target="../media/image42.jpeg"/></Relationships>
</file>

<file path=ppt/slides/_rels/slide15.xml.rels><?xml version="1.0" encoding="UTF-8" standalone="yes"?>
<Relationships xmlns="http://schemas.openxmlformats.org/package/2006/relationships"><Relationship Id="rId9" Type="http://schemas.openxmlformats.org/officeDocument/2006/relationships/image" Target="../media/image50.png"/><Relationship Id="rId20" Type="http://schemas.openxmlformats.org/officeDocument/2006/relationships/image" Target="../media/image61.png"/><Relationship Id="rId10" Type="http://schemas.openxmlformats.org/officeDocument/2006/relationships/image" Target="../media/image51.png"/><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jpeg"/><Relationship Id="rId14" Type="http://schemas.openxmlformats.org/officeDocument/2006/relationships/image" Target="../media/image55.png"/><Relationship Id="rId15" Type="http://schemas.openxmlformats.org/officeDocument/2006/relationships/image" Target="../media/image56.png"/><Relationship Id="rId16" Type="http://schemas.openxmlformats.org/officeDocument/2006/relationships/image" Target="../media/image57.jpeg"/><Relationship Id="rId17" Type="http://schemas.openxmlformats.org/officeDocument/2006/relationships/image" Target="../media/image58.png"/><Relationship Id="rId18" Type="http://schemas.openxmlformats.org/officeDocument/2006/relationships/image" Target="../media/image59.png"/><Relationship Id="rId19"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371600" y="1066800"/>
            <a:ext cx="7391400" cy="1384995"/>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CoastWatch Satellite Research &amp; Product Development</a:t>
            </a:r>
          </a:p>
          <a:p>
            <a:pPr lvl="0"/>
            <a:r>
              <a:rPr lang="en-US" sz="1600" dirty="0" smtClean="0">
                <a:solidFill>
                  <a:srgbClr val="002060"/>
                </a:solidFill>
                <a:latin typeface="Arial" panose="020B0604020202020204" pitchFamily="34" charset="0"/>
                <a:cs typeface="Arial" panose="020B0604020202020204" pitchFamily="34" charset="0"/>
              </a:rPr>
              <a:t>George Leshkevich</a:t>
            </a:r>
            <a:endParaRPr lang="en-US" sz="1600" dirty="0">
              <a:solidFill>
                <a:srgbClr val="002060"/>
              </a:solidFill>
              <a:latin typeface="Arial" panose="020B0604020202020204" pitchFamily="34" charset="0"/>
              <a:cs typeface="Arial" panose="020B0604020202020204" pitchFamily="34" charset="0"/>
            </a:endParaRPr>
          </a:p>
          <a:p>
            <a:pPr lvl="0"/>
            <a:r>
              <a:rPr lang="en-US" sz="1200" dirty="0" smtClean="0">
                <a:solidFill>
                  <a:srgbClr val="002060"/>
                </a:solidFill>
                <a:latin typeface="Arial" panose="020B0604020202020204" pitchFamily="34" charset="0"/>
                <a:cs typeface="Arial" panose="020B0604020202020204" pitchFamily="34" charset="0"/>
              </a:rPr>
              <a:t>Observing Systems &amp; Advanced Technology</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1" name="Picture 10" descr="Remote-Sensing-Cover-Collag.jpg"/>
          <p:cNvPicPr>
            <a:picLocks noChangeAspect="1"/>
          </p:cNvPicPr>
          <p:nvPr/>
        </p:nvPicPr>
        <p:blipFill>
          <a:blip r:embed="rId5" cstate="print"/>
          <a:stretch>
            <a:fillRect/>
          </a:stretch>
        </p:blipFill>
        <p:spPr>
          <a:xfrm>
            <a:off x="1600200" y="2667000"/>
            <a:ext cx="5905500" cy="3937000"/>
          </a:xfrm>
          <a:prstGeom prst="rect">
            <a:avLst/>
          </a:prstGeom>
        </p:spPr>
      </p:pic>
      <p:pic>
        <p:nvPicPr>
          <p:cNvPr id="1026" name="Picture 2" descr="C:\CW 'C' Drive\Meeting\GLERL_review\IMG_2164.JPG"/>
          <p:cNvPicPr>
            <a:picLocks noChangeAspect="1" noChangeArrowheads="1"/>
          </p:cNvPicPr>
          <p:nvPr/>
        </p:nvPicPr>
        <p:blipFill>
          <a:blip r:embed="rId6" cstate="print"/>
          <a:srcRect/>
          <a:stretch>
            <a:fillRect/>
          </a:stretch>
        </p:blipFill>
        <p:spPr bwMode="auto">
          <a:xfrm>
            <a:off x="6477000" y="4343400"/>
            <a:ext cx="990600" cy="1066800"/>
          </a:xfrm>
          <a:prstGeom prst="rect">
            <a:avLst/>
          </a:prstGeom>
          <a:noFill/>
        </p:spPr>
      </p:pic>
      <p:sp>
        <p:nvSpPr>
          <p:cNvPr id="12" name="Rectangle 11"/>
          <p:cNvSpPr/>
          <p:nvPr/>
        </p:nvSpPr>
        <p:spPr>
          <a:xfrm>
            <a:off x="6477000" y="4343400"/>
            <a:ext cx="990600" cy="1066800"/>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CW 'C' Drive\Meeting\GLERL_review\George_picture.png"/>
          <p:cNvPicPr>
            <a:picLocks noChangeAspect="1" noChangeArrowheads="1"/>
          </p:cNvPicPr>
          <p:nvPr/>
        </p:nvPicPr>
        <p:blipFill>
          <a:blip r:embed="rId7" cstate="print"/>
          <a:srcRect/>
          <a:stretch>
            <a:fillRect/>
          </a:stretch>
        </p:blipFill>
        <p:spPr bwMode="auto">
          <a:xfrm>
            <a:off x="76200" y="990600"/>
            <a:ext cx="1265051" cy="1393093"/>
          </a:xfrm>
          <a:prstGeom prst="rect">
            <a:avLst/>
          </a:prstGeom>
          <a:noFill/>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0" y="685800"/>
            <a:ext cx="3581400" cy="304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mj-lt"/>
                <a:ea typeface="+mj-ea"/>
                <a:cs typeface="+mj-cs"/>
              </a:rPr>
              <a:t>Measuring Light Transmittance Through Ice Cover</a:t>
            </a:r>
            <a:endParaRPr kumimoji="0" lang="en-US" sz="1600" b="0" i="0" u="none" strike="noStrike" kern="1200" cap="none" spc="0" normalizeH="0" baseline="0" noProof="0" dirty="0">
              <a:ln>
                <a:noFill/>
              </a:ln>
              <a:solidFill>
                <a:srgbClr val="000000"/>
              </a:solidFill>
              <a:effectLst/>
              <a:uLnTx/>
              <a:uFillTx/>
              <a:latin typeface="+mj-lt"/>
              <a:ea typeface="+mj-ea"/>
              <a:cs typeface="+mj-cs"/>
            </a:endParaRPr>
          </a:p>
        </p:txBody>
      </p:sp>
      <p:pic>
        <p:nvPicPr>
          <p:cNvPr id="12" name="Picture 11" descr="IMG_1946.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157479"/>
            <a:ext cx="3739894" cy="2804921"/>
          </a:xfrm>
          <a:prstGeom prst="rect">
            <a:avLst/>
          </a:prstGeom>
        </p:spPr>
      </p:pic>
      <p:pic>
        <p:nvPicPr>
          <p:cNvPr id="14" name="Picture 13" descr="Untitled.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 y="4043724"/>
            <a:ext cx="3722157" cy="1976076"/>
          </a:xfrm>
          <a:prstGeom prst="rect">
            <a:avLst/>
          </a:prstGeom>
        </p:spPr>
      </p:pic>
      <p:pic>
        <p:nvPicPr>
          <p:cNvPr id="18" name="Picture 17" descr="DL_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3800" y="3505200"/>
            <a:ext cx="5410199" cy="3133737"/>
          </a:xfrm>
          <a:prstGeom prst="rect">
            <a:avLst/>
          </a:prstGeom>
        </p:spPr>
      </p:pic>
      <p:pic>
        <p:nvPicPr>
          <p:cNvPr id="19" name="Picture 18" descr="Title.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33800" y="2908063"/>
            <a:ext cx="5410200" cy="597137"/>
          </a:xfrm>
          <a:prstGeom prst="rect">
            <a:avLst/>
          </a:prstGeom>
        </p:spPr>
      </p:pic>
      <p:sp>
        <p:nvSpPr>
          <p:cNvPr id="20" name="Title 1"/>
          <p:cNvSpPr txBox="1">
            <a:spLocks/>
          </p:cNvSpPr>
          <p:nvPr/>
        </p:nvSpPr>
        <p:spPr>
          <a:xfrm>
            <a:off x="3733800" y="2062457"/>
            <a:ext cx="5410200" cy="83314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rgbClr val="000000"/>
                </a:solidFill>
                <a:effectLst/>
                <a:uLnTx/>
                <a:uFillTx/>
                <a:latin typeface="+mj-lt"/>
                <a:ea typeface="+mj-ea"/>
                <a:cs typeface="+mj-cs"/>
              </a:rPr>
              <a:t>Light Attenuation Through Snow Ice on Lake Ice With and Without a Snow cover</a:t>
            </a:r>
            <a:endParaRPr kumimoji="0" lang="en-US" b="0" i="0" u="none" strike="noStrike" kern="1200" cap="none" spc="0" normalizeH="0" baseline="0" noProof="0" dirty="0">
              <a:ln>
                <a:noFill/>
              </a:ln>
              <a:solidFill>
                <a:srgbClr val="000000"/>
              </a:solidFill>
              <a:effectLst/>
              <a:uLnTx/>
              <a:uFillTx/>
              <a:latin typeface="+mj-lt"/>
              <a:ea typeface="+mj-ea"/>
              <a:cs typeface="+mj-cs"/>
            </a:endParaRPr>
          </a:p>
        </p:txBody>
      </p:sp>
      <p:sp>
        <p:nvSpPr>
          <p:cNvPr id="21" name="TextBox 20"/>
          <p:cNvSpPr txBox="1"/>
          <p:nvPr/>
        </p:nvSpPr>
        <p:spPr>
          <a:xfrm>
            <a:off x="3962400" y="609600"/>
            <a:ext cx="5181600" cy="1569660"/>
          </a:xfrm>
          <a:prstGeom prst="rect">
            <a:avLst/>
          </a:prstGeom>
          <a:noFill/>
        </p:spPr>
        <p:txBody>
          <a:bodyPr wrap="square" rtlCol="0">
            <a:spAutoFit/>
          </a:bodyPr>
          <a:lstStyle/>
          <a:p>
            <a:r>
              <a:rPr lang="en-US" sz="3200" i="1" dirty="0" smtClean="0">
                <a:solidFill>
                  <a:srgbClr val="002060"/>
                </a:solidFill>
                <a:latin typeface="Arial" panose="020B0604020202020204" pitchFamily="34" charset="0"/>
                <a:cs typeface="Arial" panose="020B0604020202020204" pitchFamily="34" charset="0"/>
              </a:rPr>
              <a:t>Application</a:t>
            </a:r>
            <a:r>
              <a:rPr lang="en-US" sz="3200" dirty="0" smtClean="0">
                <a:solidFill>
                  <a:srgbClr val="002060"/>
                </a:solidFill>
                <a:latin typeface="Arial" panose="020B0604020202020204" pitchFamily="34" charset="0"/>
                <a:cs typeface="Arial" panose="020B0604020202020204" pitchFamily="34" charset="0"/>
              </a:rPr>
              <a:t> to Under Ice Ecology (Winter Primary Productivity)</a:t>
            </a:r>
          </a:p>
        </p:txBody>
      </p:sp>
      <p:sp>
        <p:nvSpPr>
          <p:cNvPr id="15" name="TextBox 14"/>
          <p:cNvSpPr txBox="1"/>
          <p:nvPr/>
        </p:nvSpPr>
        <p:spPr>
          <a:xfrm>
            <a:off x="6248400" y="4737556"/>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0.0</a:t>
            </a:r>
          </a:p>
        </p:txBody>
      </p:sp>
      <p:grpSp>
        <p:nvGrpSpPr>
          <p:cNvPr id="31" name="Group 30"/>
          <p:cNvGrpSpPr/>
          <p:nvPr/>
        </p:nvGrpSpPr>
        <p:grpSpPr>
          <a:xfrm>
            <a:off x="6248400" y="5029201"/>
            <a:ext cx="1981200" cy="1676399"/>
            <a:chOff x="6248400" y="5029201"/>
            <a:chExt cx="1981200" cy="1676399"/>
          </a:xfrm>
        </p:grpSpPr>
        <p:sp>
          <p:nvSpPr>
            <p:cNvPr id="22" name="TextBox 21"/>
            <p:cNvSpPr txBox="1"/>
            <p:nvPr/>
          </p:nvSpPr>
          <p:spPr>
            <a:xfrm>
              <a:off x="6400800" y="6477000"/>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400</a:t>
              </a:r>
            </a:p>
          </p:txBody>
        </p:sp>
        <p:sp>
          <p:nvSpPr>
            <p:cNvPr id="23" name="TextBox 22"/>
            <p:cNvSpPr txBox="1"/>
            <p:nvPr/>
          </p:nvSpPr>
          <p:spPr>
            <a:xfrm>
              <a:off x="6248400" y="6337756"/>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0.0</a:t>
              </a:r>
            </a:p>
          </p:txBody>
        </p:sp>
        <p:sp>
          <p:nvSpPr>
            <p:cNvPr id="24" name="TextBox 23"/>
            <p:cNvSpPr txBox="1"/>
            <p:nvPr/>
          </p:nvSpPr>
          <p:spPr>
            <a:xfrm>
              <a:off x="7772400" y="6490156"/>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1400</a:t>
              </a:r>
            </a:p>
          </p:txBody>
        </p:sp>
        <p:sp>
          <p:nvSpPr>
            <p:cNvPr id="26" name="TextBox 25"/>
            <p:cNvSpPr txBox="1"/>
            <p:nvPr/>
          </p:nvSpPr>
          <p:spPr>
            <a:xfrm>
              <a:off x="6248400" y="5105400"/>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1.0</a:t>
              </a:r>
            </a:p>
          </p:txBody>
        </p:sp>
        <p:sp>
          <p:nvSpPr>
            <p:cNvPr id="27" name="TextBox 26"/>
            <p:cNvSpPr txBox="1"/>
            <p:nvPr/>
          </p:nvSpPr>
          <p:spPr>
            <a:xfrm>
              <a:off x="6781800" y="6477000"/>
              <a:ext cx="10668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Wavelength (nm)</a:t>
              </a:r>
            </a:p>
          </p:txBody>
        </p:sp>
        <p:sp>
          <p:nvSpPr>
            <p:cNvPr id="30" name="TextBox 29"/>
            <p:cNvSpPr txBox="1"/>
            <p:nvPr/>
          </p:nvSpPr>
          <p:spPr>
            <a:xfrm rot="16200000">
              <a:off x="5670322" y="5607279"/>
              <a:ext cx="13716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Irradiance (Wm</a:t>
              </a:r>
              <a:r>
                <a:rPr lang="en-US" sz="800" baseline="30000" dirty="0" smtClean="0">
                  <a:solidFill>
                    <a:srgbClr val="000000"/>
                  </a:solidFill>
                  <a:latin typeface="Arial" panose="020B0604020202020204" pitchFamily="34" charset="0"/>
                  <a:cs typeface="Arial" panose="020B0604020202020204" pitchFamily="34" charset="0"/>
                </a:rPr>
                <a:t>-2</a:t>
              </a:r>
              <a:r>
                <a:rPr lang="en-US" sz="800" dirty="0" smtClean="0">
                  <a:solidFill>
                    <a:srgbClr val="000000"/>
                  </a:solidFill>
                  <a:latin typeface="Arial" panose="020B0604020202020204" pitchFamily="34" charset="0"/>
                  <a:cs typeface="Arial" panose="020B0604020202020204" pitchFamily="34" charset="0"/>
                </a:rPr>
                <a:t> nm</a:t>
              </a:r>
              <a:r>
                <a:rPr lang="en-US" sz="800" baseline="30000" dirty="0" smtClean="0">
                  <a:solidFill>
                    <a:srgbClr val="000000"/>
                  </a:solidFill>
                  <a:latin typeface="Arial" panose="020B0604020202020204" pitchFamily="34" charset="0"/>
                  <a:cs typeface="Arial" panose="020B0604020202020204" pitchFamily="34" charset="0"/>
                </a:rPr>
                <a:t>-1</a:t>
              </a:r>
              <a:r>
                <a:rPr lang="en-US" sz="800" dirty="0" smtClean="0">
                  <a:solidFill>
                    <a:srgbClr val="000000"/>
                  </a:solidFill>
                  <a:latin typeface="Arial" panose="020B0604020202020204" pitchFamily="34" charset="0"/>
                  <a:cs typeface="Arial" panose="020B0604020202020204" pitchFamily="34" charset="0"/>
                </a:rPr>
                <a:t>)</a:t>
              </a:r>
            </a:p>
          </p:txBody>
        </p:sp>
      </p:grpSp>
      <p:sp>
        <p:nvSpPr>
          <p:cNvPr id="16" name="TextBox 15"/>
          <p:cNvSpPr txBox="1"/>
          <p:nvPr/>
        </p:nvSpPr>
        <p:spPr>
          <a:xfrm>
            <a:off x="6248400" y="3594556"/>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0.8</a:t>
            </a:r>
          </a:p>
        </p:txBody>
      </p:sp>
      <p:sp>
        <p:nvSpPr>
          <p:cNvPr id="17" name="TextBox 16"/>
          <p:cNvSpPr txBox="1"/>
          <p:nvPr/>
        </p:nvSpPr>
        <p:spPr>
          <a:xfrm>
            <a:off x="6400800" y="4889956"/>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400</a:t>
            </a:r>
          </a:p>
        </p:txBody>
      </p:sp>
      <p:sp>
        <p:nvSpPr>
          <p:cNvPr id="25" name="TextBox 24"/>
          <p:cNvSpPr txBox="1"/>
          <p:nvPr/>
        </p:nvSpPr>
        <p:spPr>
          <a:xfrm>
            <a:off x="7772400" y="4889956"/>
            <a:ext cx="4572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1400</a:t>
            </a:r>
          </a:p>
        </p:txBody>
      </p:sp>
      <p:sp>
        <p:nvSpPr>
          <p:cNvPr id="28" name="TextBox 27"/>
          <p:cNvSpPr txBox="1"/>
          <p:nvPr/>
        </p:nvSpPr>
        <p:spPr>
          <a:xfrm>
            <a:off x="6858000" y="4889956"/>
            <a:ext cx="10668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Wavelength (nm)</a:t>
            </a:r>
          </a:p>
        </p:txBody>
      </p:sp>
      <p:sp>
        <p:nvSpPr>
          <p:cNvPr id="29" name="TextBox 28"/>
          <p:cNvSpPr txBox="1"/>
          <p:nvPr/>
        </p:nvSpPr>
        <p:spPr>
          <a:xfrm rot="16200000">
            <a:off x="5683478" y="4083278"/>
            <a:ext cx="1371600" cy="215444"/>
          </a:xfrm>
          <a:prstGeom prst="rect">
            <a:avLst/>
          </a:prstGeom>
          <a:noFill/>
        </p:spPr>
        <p:txBody>
          <a:bodyPr wrap="square" rtlCol="0">
            <a:spAutoFit/>
          </a:bodyPr>
          <a:lstStyle/>
          <a:p>
            <a:r>
              <a:rPr lang="en-US" sz="800" dirty="0" smtClean="0">
                <a:solidFill>
                  <a:srgbClr val="000000"/>
                </a:solidFill>
                <a:latin typeface="Arial" panose="020B0604020202020204" pitchFamily="34" charset="0"/>
                <a:cs typeface="Arial" panose="020B0604020202020204" pitchFamily="34" charset="0"/>
              </a:rPr>
              <a:t>Irradiance (Wm</a:t>
            </a:r>
            <a:r>
              <a:rPr lang="en-US" sz="800" baseline="30000" dirty="0" smtClean="0">
                <a:solidFill>
                  <a:srgbClr val="000000"/>
                </a:solidFill>
                <a:latin typeface="Arial" panose="020B0604020202020204" pitchFamily="34" charset="0"/>
                <a:cs typeface="Arial" panose="020B0604020202020204" pitchFamily="34" charset="0"/>
              </a:rPr>
              <a:t>-2</a:t>
            </a:r>
            <a:r>
              <a:rPr lang="en-US" sz="800" dirty="0" smtClean="0">
                <a:solidFill>
                  <a:srgbClr val="000000"/>
                </a:solidFill>
                <a:latin typeface="Arial" panose="020B0604020202020204" pitchFamily="34" charset="0"/>
                <a:cs typeface="Arial" panose="020B0604020202020204" pitchFamily="34" charset="0"/>
              </a:rPr>
              <a:t> nm</a:t>
            </a:r>
            <a:r>
              <a:rPr lang="en-US" sz="800" baseline="30000" dirty="0" smtClean="0">
                <a:solidFill>
                  <a:srgbClr val="000000"/>
                </a:solidFill>
                <a:latin typeface="Arial" panose="020B0604020202020204" pitchFamily="34" charset="0"/>
                <a:cs typeface="Arial" panose="020B0604020202020204" pitchFamily="34" charset="0"/>
              </a:rPr>
              <a:t>-1</a:t>
            </a:r>
            <a:r>
              <a:rPr lang="en-US" sz="800" dirty="0" smtClean="0">
                <a:solidFill>
                  <a:srgbClr val="000000"/>
                </a:solidFill>
                <a:latin typeface="Arial" panose="020B0604020202020204" pitchFamily="34" charset="0"/>
                <a:cs typeface="Arial" panose="020B0604020202020204" pitchFamily="34" charset="0"/>
              </a:rPr>
              <a:t>)</a:t>
            </a:r>
          </a:p>
        </p:txBody>
      </p:sp>
      <p:sp>
        <p:nvSpPr>
          <p:cNvPr id="32" name="TextBox 31"/>
          <p:cNvSpPr txBox="1"/>
          <p:nvPr/>
        </p:nvSpPr>
        <p:spPr>
          <a:xfrm>
            <a:off x="9829800" y="1905000"/>
            <a:ext cx="184731" cy="584775"/>
          </a:xfrm>
          <a:prstGeom prst="rect">
            <a:avLst/>
          </a:prstGeom>
          <a:noFill/>
        </p:spPr>
        <p:txBody>
          <a:bodyPr wrap="none" rtlCol="0">
            <a:spAutoFit/>
          </a:bodyPr>
          <a:lstStyle/>
          <a:p>
            <a:endParaRPr lang="en-US" sz="3200" dirty="0" smtClean="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0" y="6019800"/>
            <a:ext cx="3733800" cy="707886"/>
          </a:xfrm>
          <a:prstGeom prst="rect">
            <a:avLst/>
          </a:prstGeom>
          <a:noFill/>
        </p:spPr>
        <p:txBody>
          <a:bodyPr wrap="square" rtlCol="0">
            <a:spAutoFit/>
          </a:bodyPr>
          <a:lstStyle/>
          <a:p>
            <a:r>
              <a:rPr lang="en-US" sz="1000" dirty="0" smtClean="0">
                <a:solidFill>
                  <a:srgbClr val="002060"/>
                </a:solidFill>
                <a:latin typeface="Arial" panose="020B0604020202020204" pitchFamily="34" charset="0"/>
                <a:cs typeface="Arial" panose="020B0604020202020204" pitchFamily="34" charset="0"/>
              </a:rPr>
              <a:t>Lake Superior ice types - March 20, 2014 from RADARSAT-2  Ice type classification maps can be matched with average transmission loss for each ice type to produce maps of </a:t>
            </a:r>
          </a:p>
          <a:p>
            <a:r>
              <a:rPr lang="en-US" sz="1000" dirty="0" smtClean="0">
                <a:solidFill>
                  <a:srgbClr val="002060"/>
                </a:solidFill>
                <a:latin typeface="Arial" panose="020B0604020202020204" pitchFamily="34" charset="0"/>
                <a:cs typeface="Arial" panose="020B0604020202020204" pitchFamily="34" charset="0"/>
              </a:rPr>
              <a:t>lake-wide light transmission</a:t>
            </a:r>
          </a:p>
        </p:txBody>
      </p:sp>
    </p:spTree>
    <p:extLst>
      <p:ext uri="{BB962C8B-B14F-4D97-AF65-F5344CB8AC3E}">
        <p14:creationId xmlns:p14="http://schemas.microsoft.com/office/powerpoint/2010/main" val="24057336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1371600" y="457200"/>
            <a:ext cx="6705600" cy="954107"/>
          </a:xfrm>
          <a:prstGeom prst="rect">
            <a:avLst/>
          </a:prstGeom>
          <a:noFill/>
          <a:ln w="9525">
            <a:noFill/>
            <a:miter lim="800000"/>
            <a:headEnd/>
            <a:tailEnd/>
          </a:ln>
          <a:effectLst/>
        </p:spPr>
        <p:txBody>
          <a:bodyPr>
            <a:spAutoFit/>
          </a:bodyPr>
          <a:lstStyle/>
          <a:p>
            <a:pPr algn="ctr" eaLnBrk="0" hangingPunct="0">
              <a:defRPr/>
            </a:pPr>
            <a:r>
              <a:rPr lang="en-US" sz="2800" i="1" dirty="0" smtClean="0">
                <a:solidFill>
                  <a:srgbClr val="002060"/>
                </a:solidFill>
                <a:latin typeface="Arial" panose="020B0604020202020204" pitchFamily="34" charset="0"/>
                <a:cs typeface="Arial" panose="020B0604020202020204" pitchFamily="34" charset="0"/>
              </a:rPr>
              <a:t>Application</a:t>
            </a:r>
            <a:r>
              <a:rPr lang="en-US" sz="2800" dirty="0" smtClean="0">
                <a:solidFill>
                  <a:srgbClr val="002060"/>
                </a:solidFill>
                <a:latin typeface="Arial" panose="020B0604020202020204" pitchFamily="34" charset="0"/>
                <a:cs typeface="Arial" panose="020B0604020202020204" pitchFamily="34" charset="0"/>
              </a:rPr>
              <a:t> to Fisheries Research </a:t>
            </a:r>
            <a:r>
              <a:rPr lang="en-US" sz="2800" dirty="0" smtClean="0"/>
              <a:t>Upwelling Product (Prototype)</a:t>
            </a:r>
            <a:endParaRPr lang="en-US" sz="2800" b="0" dirty="0"/>
          </a:p>
        </p:txBody>
      </p:sp>
      <p:pic>
        <p:nvPicPr>
          <p:cNvPr id="10" name="Picture 9" descr="2015_239_glsea.png"/>
          <p:cNvPicPr>
            <a:picLocks noChangeAspect="1"/>
          </p:cNvPicPr>
          <p:nvPr/>
        </p:nvPicPr>
        <p:blipFill>
          <a:blip r:embed="rId5" cstate="print"/>
          <a:stretch>
            <a:fillRect/>
          </a:stretch>
        </p:blipFill>
        <p:spPr>
          <a:xfrm>
            <a:off x="76200" y="1416844"/>
            <a:ext cx="6477000" cy="5060156"/>
          </a:xfrm>
          <a:prstGeom prst="rect">
            <a:avLst/>
          </a:prstGeom>
        </p:spPr>
      </p:pic>
      <p:pic>
        <p:nvPicPr>
          <p:cNvPr id="14" name="Picture 13" descr="mich_upwelling.png"/>
          <p:cNvPicPr>
            <a:picLocks noChangeAspect="1"/>
          </p:cNvPicPr>
          <p:nvPr/>
        </p:nvPicPr>
        <p:blipFill>
          <a:blip r:embed="rId6" cstate="print"/>
          <a:stretch>
            <a:fillRect/>
          </a:stretch>
        </p:blipFill>
        <p:spPr>
          <a:xfrm>
            <a:off x="3352800" y="3276600"/>
            <a:ext cx="1768984" cy="2524125"/>
          </a:xfrm>
          <a:prstGeom prst="rect">
            <a:avLst/>
          </a:prstGeom>
        </p:spPr>
      </p:pic>
      <p:cxnSp>
        <p:nvCxnSpPr>
          <p:cNvPr id="19" name="Straight Arrow Connector 18"/>
          <p:cNvCxnSpPr/>
          <p:nvPr/>
        </p:nvCxnSpPr>
        <p:spPr>
          <a:xfrm>
            <a:off x="1981200" y="4572000"/>
            <a:ext cx="1752600"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5029200" y="3962400"/>
            <a:ext cx="1905000" cy="144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CW 'C' Drive\Meeting\GLERL_review\Upwelling_2015Aug2Oct.gif"/>
          <p:cNvPicPr>
            <a:picLocks noChangeAspect="1" noChangeArrowheads="1" noCrop="1"/>
          </p:cNvPicPr>
          <p:nvPr/>
        </p:nvPicPr>
        <p:blipFill>
          <a:blip r:embed="rId7" cstate="print"/>
          <a:srcRect/>
          <a:stretch>
            <a:fillRect/>
          </a:stretch>
        </p:blipFill>
        <p:spPr bwMode="auto">
          <a:xfrm>
            <a:off x="5105400" y="2590800"/>
            <a:ext cx="3200400" cy="3692769"/>
          </a:xfrm>
          <a:prstGeom prst="rect">
            <a:avLst/>
          </a:prstGeom>
          <a:noFill/>
        </p:spPr>
      </p:pic>
      <p:sp>
        <p:nvSpPr>
          <p:cNvPr id="15" name="Rectangle 14"/>
          <p:cNvSpPr/>
          <p:nvPr/>
        </p:nvSpPr>
        <p:spPr>
          <a:xfrm>
            <a:off x="3657600" y="5791200"/>
            <a:ext cx="1143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19400" y="5181600"/>
            <a:ext cx="6858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57800" y="2209800"/>
            <a:ext cx="3733801" cy="646331"/>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Animation showing long lasting </a:t>
            </a:r>
            <a:r>
              <a:rPr lang="en-US" sz="1200" dirty="0" err="1" smtClean="0">
                <a:solidFill>
                  <a:srgbClr val="002060"/>
                </a:solidFill>
                <a:latin typeface="Arial" panose="020B0604020202020204" pitchFamily="34" charset="0"/>
                <a:cs typeface="Arial" panose="020B0604020202020204" pitchFamily="34" charset="0"/>
              </a:rPr>
              <a:t>upwellings</a:t>
            </a:r>
            <a:r>
              <a:rPr lang="en-US" sz="1200" dirty="0" smtClean="0">
                <a:solidFill>
                  <a:srgbClr val="002060"/>
                </a:solidFill>
                <a:latin typeface="Arial" panose="020B0604020202020204" pitchFamily="34" charset="0"/>
                <a:cs typeface="Arial" panose="020B0604020202020204" pitchFamily="34" charset="0"/>
              </a:rPr>
              <a:t> (area shown in black) during 2015.  Note: upwelling movement  from west to east side of Lake Michigan</a:t>
            </a:r>
          </a:p>
        </p:txBody>
      </p:sp>
      <p:sp>
        <p:nvSpPr>
          <p:cNvPr id="17" name="TextBox 16"/>
          <p:cNvSpPr txBox="1"/>
          <p:nvPr/>
        </p:nvSpPr>
        <p:spPr>
          <a:xfrm>
            <a:off x="2514600" y="4295001"/>
            <a:ext cx="846707" cy="276999"/>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Upwelling</a:t>
            </a:r>
          </a:p>
        </p:txBody>
      </p:sp>
      <p:sp>
        <p:nvSpPr>
          <p:cNvPr id="18" name="Rectangle 17"/>
          <p:cNvSpPr/>
          <p:nvPr/>
        </p:nvSpPr>
        <p:spPr>
          <a:xfrm>
            <a:off x="7315200" y="4191000"/>
            <a:ext cx="1143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2015_239_glsea.png"/>
          <p:cNvPicPr>
            <a:picLocks noChangeAspect="1"/>
          </p:cNvPicPr>
          <p:nvPr/>
        </p:nvPicPr>
        <p:blipFill rotWithShape="1">
          <a:blip r:embed="rId5" cstate="print"/>
          <a:srcRect l="35501" t="91577"/>
          <a:stretch/>
        </p:blipFill>
        <p:spPr>
          <a:xfrm>
            <a:off x="2362200" y="6050786"/>
            <a:ext cx="4177643" cy="426214"/>
          </a:xfrm>
          <a:prstGeom prst="rect">
            <a:avLst/>
          </a:prstGeom>
        </p:spPr>
      </p:pic>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381000"/>
            <a:ext cx="9144000" cy="338554"/>
          </a:xfrm>
          <a:prstGeom prst="rect">
            <a:avLst/>
          </a:prstGeom>
          <a:noFill/>
        </p:spPr>
        <p:txBody>
          <a:bodyPr wrap="square" rtlCol="0">
            <a:spAutoFit/>
          </a:bodyPr>
          <a:lstStyle/>
          <a:p>
            <a:r>
              <a:rPr lang="en-US" sz="1600" i="1" dirty="0" smtClean="0">
                <a:solidFill>
                  <a:srgbClr val="002060"/>
                </a:solidFill>
                <a:latin typeface="Arial" panose="020B0604020202020204" pitchFamily="34" charset="0"/>
                <a:cs typeface="Arial" panose="020B0604020202020204" pitchFamily="34" charset="0"/>
              </a:rPr>
              <a:t>Application</a:t>
            </a:r>
            <a:r>
              <a:rPr lang="en-US" sz="1600" dirty="0" smtClean="0">
                <a:solidFill>
                  <a:srgbClr val="002060"/>
                </a:solidFill>
                <a:latin typeface="Arial" panose="020B0604020202020204" pitchFamily="34" charset="0"/>
                <a:cs typeface="Arial" panose="020B0604020202020204" pitchFamily="34" charset="0"/>
              </a:rPr>
              <a:t> of Drone for Real-time Ice Reconnaissance for Coast Guard Ice Breaking Operations</a:t>
            </a:r>
            <a:endParaRPr lang="en-US" sz="1600"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1055479" y="6400800"/>
            <a:ext cx="2971800" cy="276999"/>
          </a:xfrm>
          <a:prstGeom prst="rect">
            <a:avLst/>
          </a:prstGeom>
          <a:noFill/>
        </p:spPr>
        <p:txBody>
          <a:bodyPr wrap="square" rtlCol="0">
            <a:spAutoFit/>
          </a:bodyPr>
          <a:lstStyle/>
          <a:p>
            <a:r>
              <a:rPr lang="en-US" sz="1200" dirty="0" smtClean="0">
                <a:solidFill>
                  <a:srgbClr val="002060"/>
                </a:solidFill>
                <a:latin typeface="Arial"/>
                <a:cs typeface="Arial"/>
              </a:rPr>
              <a:t>Captain </a:t>
            </a:r>
            <a:r>
              <a:rPr lang="en-US" sz="1200" dirty="0">
                <a:solidFill>
                  <a:srgbClr val="002060"/>
                </a:solidFill>
                <a:latin typeface="Arial"/>
                <a:cs typeface="Arial"/>
              </a:rPr>
              <a:t>v</a:t>
            </a:r>
            <a:r>
              <a:rPr lang="en-US" sz="1200" dirty="0" smtClean="0">
                <a:solidFill>
                  <a:srgbClr val="002060"/>
                </a:solidFill>
                <a:latin typeface="Arial"/>
                <a:cs typeface="Arial"/>
              </a:rPr>
              <a:t>iewing Video Monitor on Bridge</a:t>
            </a:r>
          </a:p>
        </p:txBody>
      </p:sp>
      <p:pic>
        <p:nvPicPr>
          <p:cNvPr id="3" name="Picture 2" descr="RIMG201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5" y="762000"/>
            <a:ext cx="4563056" cy="2566719"/>
          </a:xfrm>
          <a:prstGeom prst="rect">
            <a:avLst/>
          </a:prstGeom>
        </p:spPr>
      </p:pic>
      <p:pic>
        <p:nvPicPr>
          <p:cNvPr id="5" name="Picture 4" descr="RIMG2029.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3733800"/>
            <a:ext cx="4777958" cy="2687602"/>
          </a:xfrm>
          <a:prstGeom prst="rect">
            <a:avLst/>
          </a:prstGeom>
        </p:spPr>
      </p:pic>
      <p:pic>
        <p:nvPicPr>
          <p:cNvPr id="6" name="Picture 5" descr="20160302_114940.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2239" y="762000"/>
            <a:ext cx="4541761" cy="2558289"/>
          </a:xfrm>
          <a:prstGeom prst="rect">
            <a:avLst/>
          </a:prstGeom>
        </p:spPr>
      </p:pic>
      <p:pic>
        <p:nvPicPr>
          <p:cNvPr id="8" name="Picture 7" descr="DJI_003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1600" y="3733800"/>
            <a:ext cx="3581400" cy="2686050"/>
          </a:xfrm>
          <a:prstGeom prst="rect">
            <a:avLst/>
          </a:prstGeom>
        </p:spPr>
      </p:pic>
      <p:sp>
        <p:nvSpPr>
          <p:cNvPr id="14" name="TextBox 13"/>
          <p:cNvSpPr txBox="1"/>
          <p:nvPr/>
        </p:nvSpPr>
        <p:spPr>
          <a:xfrm>
            <a:off x="645363" y="3276600"/>
            <a:ext cx="3276600" cy="276999"/>
          </a:xfrm>
          <a:prstGeom prst="rect">
            <a:avLst/>
          </a:prstGeom>
          <a:noFill/>
        </p:spPr>
        <p:txBody>
          <a:bodyPr wrap="square" rtlCol="0">
            <a:spAutoFit/>
          </a:bodyPr>
          <a:lstStyle/>
          <a:p>
            <a:r>
              <a:rPr lang="en-US" sz="1200" dirty="0" smtClean="0">
                <a:solidFill>
                  <a:srgbClr val="002060"/>
                </a:solidFill>
                <a:latin typeface="Arial"/>
                <a:cs typeface="Arial"/>
              </a:rPr>
              <a:t>3D </a:t>
            </a:r>
            <a:r>
              <a:rPr lang="en-US" sz="1200" dirty="0">
                <a:solidFill>
                  <a:srgbClr val="002060"/>
                </a:solidFill>
                <a:latin typeface="Arial"/>
                <a:cs typeface="Arial"/>
              </a:rPr>
              <a:t>R</a:t>
            </a:r>
            <a:r>
              <a:rPr lang="en-US" sz="1200" dirty="0" smtClean="0">
                <a:solidFill>
                  <a:srgbClr val="002060"/>
                </a:solidFill>
                <a:latin typeface="Arial"/>
                <a:cs typeface="Arial"/>
              </a:rPr>
              <a:t>obotics Quad-copter with Video Camera</a:t>
            </a:r>
          </a:p>
        </p:txBody>
      </p:sp>
      <p:sp>
        <p:nvSpPr>
          <p:cNvPr id="15" name="TextBox 14"/>
          <p:cNvSpPr txBox="1"/>
          <p:nvPr/>
        </p:nvSpPr>
        <p:spPr>
          <a:xfrm>
            <a:off x="5234819" y="3276600"/>
            <a:ext cx="3276600" cy="276999"/>
          </a:xfrm>
          <a:prstGeom prst="rect">
            <a:avLst/>
          </a:prstGeom>
          <a:noFill/>
        </p:spPr>
        <p:txBody>
          <a:bodyPr wrap="square" rtlCol="0">
            <a:spAutoFit/>
          </a:bodyPr>
          <a:lstStyle/>
          <a:p>
            <a:r>
              <a:rPr lang="en-US" sz="1200" dirty="0" smtClean="0">
                <a:solidFill>
                  <a:srgbClr val="002060"/>
                </a:solidFill>
                <a:latin typeface="Arial"/>
                <a:cs typeface="Arial"/>
              </a:rPr>
              <a:t>Quad-copter Take off from USCGC Mackinaw</a:t>
            </a:r>
          </a:p>
        </p:txBody>
      </p:sp>
      <p:sp>
        <p:nvSpPr>
          <p:cNvPr id="16" name="TextBox 15"/>
          <p:cNvSpPr txBox="1"/>
          <p:nvPr/>
        </p:nvSpPr>
        <p:spPr>
          <a:xfrm>
            <a:off x="5105400" y="6400800"/>
            <a:ext cx="3733800" cy="276999"/>
          </a:xfrm>
          <a:prstGeom prst="rect">
            <a:avLst/>
          </a:prstGeom>
          <a:noFill/>
        </p:spPr>
        <p:txBody>
          <a:bodyPr wrap="square" rtlCol="0">
            <a:spAutoFit/>
          </a:bodyPr>
          <a:lstStyle/>
          <a:p>
            <a:r>
              <a:rPr lang="en-US" sz="1200" dirty="0" smtClean="0">
                <a:solidFill>
                  <a:srgbClr val="002060"/>
                </a:solidFill>
                <a:latin typeface="Arial"/>
                <a:cs typeface="Arial"/>
              </a:rPr>
              <a:t>View of USCGC Mackinaw in Ice from Quad-copter</a:t>
            </a:r>
          </a:p>
        </p:txBody>
      </p:sp>
      <p:sp>
        <p:nvSpPr>
          <p:cNvPr id="17" name="Rectangle 16"/>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1239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29" name="Title 1"/>
          <p:cNvSpPr>
            <a:spLocks noGrp="1"/>
          </p:cNvSpPr>
          <p:nvPr>
            <p:ph type="title"/>
          </p:nvPr>
        </p:nvSpPr>
        <p:spPr>
          <a:xfrm>
            <a:off x="543983" y="554038"/>
            <a:ext cx="7990417" cy="436562"/>
          </a:xfrm>
        </p:spPr>
        <p:txBody>
          <a:bodyPr>
            <a:normAutofit fontScale="90000"/>
          </a:bodyPr>
          <a:lstStyle/>
          <a:p>
            <a:pPr>
              <a:lnSpc>
                <a:spcPts val="2700"/>
              </a:lnSpc>
            </a:pPr>
            <a:r>
              <a:rPr lang="en-US" sz="2800" dirty="0" smtClean="0"/>
              <a:t>CoastWatch Great Lakes Home Page </a:t>
            </a:r>
            <a:br>
              <a:rPr lang="en-US" sz="2800" dirty="0" smtClean="0"/>
            </a:br>
            <a:r>
              <a:rPr lang="en-US" sz="2800" dirty="0" smtClean="0"/>
              <a:t>with Planned Decision Support Tool</a:t>
            </a:r>
            <a:endParaRPr lang="en-US" sz="2800" dirty="0"/>
          </a:p>
        </p:txBody>
      </p:sp>
      <p:pic>
        <p:nvPicPr>
          <p:cNvPr id="30" name="Picture 29"/>
          <p:cNvPicPr>
            <a:picLocks noChangeAspect="1" noChangeArrowheads="1"/>
          </p:cNvPicPr>
          <p:nvPr/>
        </p:nvPicPr>
        <p:blipFill>
          <a:blip r:embed="rId5" cstate="print"/>
          <a:srcRect/>
          <a:stretch>
            <a:fillRect/>
          </a:stretch>
        </p:blipFill>
        <p:spPr bwMode="auto">
          <a:xfrm>
            <a:off x="2819400" y="1263318"/>
            <a:ext cx="6324600" cy="4743451"/>
          </a:xfrm>
          <a:prstGeom prst="rect">
            <a:avLst/>
          </a:prstGeom>
          <a:noFill/>
          <a:ln w="9525">
            <a:solidFill>
              <a:srgbClr val="000000"/>
            </a:solidFill>
            <a:miter lim="800000"/>
            <a:headEnd/>
            <a:tailEnd/>
          </a:ln>
        </p:spPr>
      </p:pic>
      <p:sp>
        <p:nvSpPr>
          <p:cNvPr id="31" name="TextBox 30"/>
          <p:cNvSpPr txBox="1"/>
          <p:nvPr/>
        </p:nvSpPr>
        <p:spPr>
          <a:xfrm>
            <a:off x="2819400" y="5838580"/>
            <a:ext cx="6324600" cy="461665"/>
          </a:xfrm>
          <a:prstGeom prst="rect">
            <a:avLst/>
          </a:prstGeom>
          <a:solidFill>
            <a:srgbClr val="000000"/>
          </a:solidFill>
        </p:spPr>
        <p:txBody>
          <a:bodyPr wrap="square" rtlCol="0">
            <a:spAutoFit/>
          </a:bodyPr>
          <a:lstStyle/>
          <a:p>
            <a:pPr algn="ctr"/>
            <a:r>
              <a:rPr lang="en-US" sz="2400" dirty="0" err="1" smtClean="0">
                <a:solidFill>
                  <a:schemeClr val="bg1"/>
                </a:solidFill>
                <a:latin typeface="Arial" pitchFamily="34" charset="0"/>
                <a:cs typeface="Arial" pitchFamily="34" charset="0"/>
              </a:rPr>
              <a:t>CoastWatch</a:t>
            </a:r>
            <a:r>
              <a:rPr lang="en-US" sz="2400" dirty="0" smtClean="0">
                <a:solidFill>
                  <a:schemeClr val="bg1"/>
                </a:solidFill>
                <a:latin typeface="Arial" pitchFamily="34" charset="0"/>
                <a:cs typeface="Arial" pitchFamily="34" charset="0"/>
              </a:rPr>
              <a:t> Great Lakes Website Domain</a:t>
            </a:r>
            <a:endParaRPr lang="en-US" sz="2400" i="1" dirty="0">
              <a:solidFill>
                <a:schemeClr val="bg1"/>
              </a:solidFill>
              <a:latin typeface="Arial" pitchFamily="34" charset="0"/>
              <a:cs typeface="Arial" pitchFamily="34" charset="0"/>
            </a:endParaRPr>
          </a:p>
        </p:txBody>
      </p:sp>
      <p:grpSp>
        <p:nvGrpSpPr>
          <p:cNvPr id="32" name="Group 31"/>
          <p:cNvGrpSpPr/>
          <p:nvPr/>
        </p:nvGrpSpPr>
        <p:grpSpPr>
          <a:xfrm>
            <a:off x="685800" y="990600"/>
            <a:ext cx="972280" cy="4258304"/>
            <a:chOff x="256227" y="758196"/>
            <a:chExt cx="972280" cy="4258304"/>
          </a:xfrm>
        </p:grpSpPr>
        <p:pic>
          <p:nvPicPr>
            <p:cNvPr id="33" name="Picture 32" descr="both_bath_con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0345" y="758196"/>
              <a:ext cx="952499" cy="1249455"/>
            </a:xfrm>
            <a:prstGeom prst="rect">
              <a:avLst/>
            </a:prstGeom>
            <a:noFill/>
          </p:spPr>
        </p:pic>
        <p:pic>
          <p:nvPicPr>
            <p:cNvPr id="34" name="Picture 5" descr="both_slope_con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6227" y="1717675"/>
              <a:ext cx="937573" cy="1229875"/>
            </a:xfrm>
            <a:prstGeom prst="rect">
              <a:avLst/>
            </a:prstGeom>
            <a:noFill/>
          </p:spPr>
        </p:pic>
        <p:pic>
          <p:nvPicPr>
            <p:cNvPr id="35" name="Picture 6" descr="both_temp_cont"/>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0343" y="2692401"/>
              <a:ext cx="968163" cy="1308099"/>
            </a:xfrm>
            <a:prstGeom prst="rect">
              <a:avLst/>
            </a:prstGeom>
            <a:noFill/>
          </p:spPr>
        </p:pic>
        <p:pic>
          <p:nvPicPr>
            <p:cNvPr id="36" name="Picture 7" descr="both_subs_poly"/>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0345" y="3746500"/>
              <a:ext cx="968162" cy="1270000"/>
            </a:xfrm>
            <a:prstGeom prst="rect">
              <a:avLst/>
            </a:prstGeom>
            <a:noFill/>
          </p:spPr>
        </p:pic>
      </p:grpSp>
      <p:sp>
        <p:nvSpPr>
          <p:cNvPr id="37" name="Rectangle 36"/>
          <p:cNvSpPr/>
          <p:nvPr/>
        </p:nvSpPr>
        <p:spPr>
          <a:xfrm>
            <a:off x="439818" y="1539950"/>
            <a:ext cx="1249281" cy="307777"/>
          </a:xfrm>
          <a:prstGeom prst="rect">
            <a:avLst/>
          </a:prstGeom>
        </p:spPr>
        <p:txBody>
          <a:bodyPr wrap="square">
            <a:spAutoFit/>
          </a:bodyPr>
          <a:lstStyle/>
          <a:p>
            <a:r>
              <a:rPr lang="en-US" sz="1400" dirty="0" smtClean="0">
                <a:latin typeface="Arial" charset="0"/>
              </a:rPr>
              <a:t>Bathymetry</a:t>
            </a:r>
            <a:endParaRPr lang="en-US" sz="1400" dirty="0"/>
          </a:p>
        </p:txBody>
      </p:sp>
      <p:sp>
        <p:nvSpPr>
          <p:cNvPr id="38" name="Rectangle 37"/>
          <p:cNvSpPr/>
          <p:nvPr/>
        </p:nvSpPr>
        <p:spPr>
          <a:xfrm>
            <a:off x="751527" y="2514676"/>
            <a:ext cx="726017" cy="307777"/>
          </a:xfrm>
          <a:prstGeom prst="rect">
            <a:avLst/>
          </a:prstGeom>
        </p:spPr>
        <p:txBody>
          <a:bodyPr wrap="square">
            <a:spAutoFit/>
          </a:bodyPr>
          <a:lstStyle/>
          <a:p>
            <a:r>
              <a:rPr lang="en-US" sz="1400" dirty="0" smtClean="0">
                <a:latin typeface="Arial" charset="0"/>
              </a:rPr>
              <a:t>Slope</a:t>
            </a:r>
            <a:endParaRPr lang="en-US" sz="1400" dirty="0"/>
          </a:p>
        </p:txBody>
      </p:sp>
      <p:sp>
        <p:nvSpPr>
          <p:cNvPr id="39" name="Rectangle 38"/>
          <p:cNvSpPr/>
          <p:nvPr/>
        </p:nvSpPr>
        <p:spPr>
          <a:xfrm>
            <a:off x="751527" y="3722663"/>
            <a:ext cx="706165" cy="307777"/>
          </a:xfrm>
          <a:prstGeom prst="rect">
            <a:avLst/>
          </a:prstGeom>
        </p:spPr>
        <p:txBody>
          <a:bodyPr wrap="square">
            <a:spAutoFit/>
          </a:bodyPr>
          <a:lstStyle/>
          <a:p>
            <a:r>
              <a:rPr lang="en-US" sz="1400" dirty="0" smtClean="0">
                <a:latin typeface="Arial" charset="0"/>
              </a:rPr>
              <a:t>Temp</a:t>
            </a:r>
            <a:endParaRPr lang="en-US" sz="1400" dirty="0"/>
          </a:p>
        </p:txBody>
      </p:sp>
      <p:sp>
        <p:nvSpPr>
          <p:cNvPr id="40" name="TextBox 39"/>
          <p:cNvSpPr txBox="1"/>
          <p:nvPr/>
        </p:nvSpPr>
        <p:spPr>
          <a:xfrm>
            <a:off x="773748" y="4616843"/>
            <a:ext cx="991551" cy="307777"/>
          </a:xfrm>
          <a:prstGeom prst="rect">
            <a:avLst/>
          </a:prstGeom>
          <a:noFill/>
        </p:spPr>
        <p:txBody>
          <a:bodyPr wrap="square" rtlCol="0">
            <a:spAutoFit/>
          </a:bodyPr>
          <a:lstStyle/>
          <a:p>
            <a:r>
              <a:rPr lang="en-US" sz="1400" dirty="0" smtClean="0">
                <a:latin typeface="Arial" charset="0"/>
              </a:rPr>
              <a:t>Substrate</a:t>
            </a:r>
            <a:endParaRPr lang="en-US" sz="1400" dirty="0"/>
          </a:p>
        </p:txBody>
      </p:sp>
      <p:sp>
        <p:nvSpPr>
          <p:cNvPr id="41" name="Rectangle 40"/>
          <p:cNvSpPr/>
          <p:nvPr/>
        </p:nvSpPr>
        <p:spPr>
          <a:xfrm>
            <a:off x="456881" y="6553200"/>
            <a:ext cx="2041325" cy="307777"/>
          </a:xfrm>
          <a:prstGeom prst="rect">
            <a:avLst/>
          </a:prstGeom>
        </p:spPr>
        <p:txBody>
          <a:bodyPr wrap="square">
            <a:spAutoFit/>
          </a:bodyPr>
          <a:lstStyle/>
          <a:p>
            <a:r>
              <a:rPr lang="en-US" sz="1400" b="1" dirty="0" smtClean="0">
                <a:latin typeface="Arial" charset="0"/>
              </a:rPr>
              <a:t>Decision Support</a:t>
            </a:r>
            <a:endParaRPr lang="en-US" sz="1400" b="1" dirty="0"/>
          </a:p>
        </p:txBody>
      </p:sp>
      <p:pic>
        <p:nvPicPr>
          <p:cNvPr id="42" name="Picture 8" descr="both_circ_grid"/>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30182" y="5469331"/>
            <a:ext cx="959580" cy="1310981"/>
          </a:xfrm>
          <a:prstGeom prst="rect">
            <a:avLst/>
          </a:prstGeom>
          <a:noFill/>
        </p:spPr>
      </p:pic>
      <p:cxnSp>
        <p:nvCxnSpPr>
          <p:cNvPr id="43" name="Straight Connector 42"/>
          <p:cNvCxnSpPr/>
          <p:nvPr/>
        </p:nvCxnSpPr>
        <p:spPr>
          <a:xfrm rot="10800000" flipV="1">
            <a:off x="1789762" y="5012955"/>
            <a:ext cx="1588438" cy="1311645"/>
          </a:xfrm>
          <a:prstGeom prst="line">
            <a:avLst/>
          </a:prstGeom>
          <a:ln>
            <a:headEnd type="triangle" w="lg"/>
            <a:tailEnd type="triangle" w="lg"/>
          </a:ln>
        </p:spPr>
        <p:style>
          <a:lnRef idx="2">
            <a:schemeClr val="dk1"/>
          </a:lnRef>
          <a:fillRef idx="0">
            <a:schemeClr val="dk1"/>
          </a:fillRef>
          <a:effectRef idx="1">
            <a:schemeClr val="dk1"/>
          </a:effectRef>
          <a:fontRef idx="minor">
            <a:schemeClr val="tx1"/>
          </a:fontRef>
        </p:style>
      </p:cxnSp>
      <p:sp>
        <p:nvSpPr>
          <p:cNvPr id="44" name="TextBox 43"/>
          <p:cNvSpPr txBox="1"/>
          <p:nvPr/>
        </p:nvSpPr>
        <p:spPr>
          <a:xfrm rot="19310038">
            <a:off x="1689399" y="5363487"/>
            <a:ext cx="1530249" cy="369332"/>
          </a:xfrm>
          <a:prstGeom prst="rect">
            <a:avLst/>
          </a:prstGeom>
          <a:noFill/>
        </p:spPr>
        <p:txBody>
          <a:bodyPr wrap="square" rtlCol="0">
            <a:spAutoFit/>
          </a:bodyPr>
          <a:lstStyle/>
          <a:p>
            <a:r>
              <a:rPr lang="en-US" dirty="0" smtClean="0"/>
              <a:t>Google Earth®</a:t>
            </a:r>
            <a:endParaRPr lang="en-US" baseline="30000" dirty="0"/>
          </a:p>
        </p:txBody>
      </p:sp>
      <p:sp>
        <p:nvSpPr>
          <p:cNvPr id="45" name="Oval 44"/>
          <p:cNvSpPr/>
          <p:nvPr/>
        </p:nvSpPr>
        <p:spPr>
          <a:xfrm>
            <a:off x="153459" y="1066799"/>
            <a:ext cx="1980142" cy="4155991"/>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Down Arrow 45"/>
          <p:cNvSpPr/>
          <p:nvPr/>
        </p:nvSpPr>
        <p:spPr>
          <a:xfrm>
            <a:off x="914400" y="5194177"/>
            <a:ext cx="457567" cy="426352"/>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5" name="TextBox 24"/>
          <p:cNvSpPr txBox="1"/>
          <p:nvPr/>
        </p:nvSpPr>
        <p:spPr>
          <a:xfrm>
            <a:off x="76200" y="838200"/>
            <a:ext cx="838200" cy="523220"/>
          </a:xfrm>
          <a:prstGeom prst="rect">
            <a:avLst/>
          </a:prstGeom>
          <a:noFill/>
        </p:spPr>
        <p:txBody>
          <a:bodyPr wrap="square" rtlCol="0">
            <a:spAutoFit/>
          </a:bodyPr>
          <a:lstStyle/>
          <a:p>
            <a:r>
              <a:rPr lang="en-US" sz="1400" dirty="0" smtClean="0"/>
              <a:t>Future Work</a:t>
            </a:r>
            <a:endParaRPr lang="en-US" sz="1400" baseline="30000" dirty="0"/>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0" y="1196908"/>
            <a:ext cx="9143999" cy="3970318"/>
          </a:xfrm>
          <a:prstGeom prst="rect">
            <a:avLst/>
          </a:prstGeom>
          <a:noFill/>
        </p:spPr>
        <p:txBody>
          <a:bodyPr wrap="square" rtlCol="0">
            <a:spAutoFit/>
          </a:bodyPr>
          <a:lstStyle/>
          <a:p>
            <a:pPr marL="287338" indent="-287338">
              <a:buFont typeface="Arial" pitchFamily="34" charset="0"/>
              <a:buChar char="•"/>
            </a:pPr>
            <a:r>
              <a:rPr lang="en-US" dirty="0" smtClean="0">
                <a:latin typeface="Arial"/>
                <a:cs typeface="Arial"/>
              </a:rPr>
              <a:t>National Aeronautics and Space Administration (NASA)</a:t>
            </a:r>
          </a:p>
          <a:p>
            <a:pPr marL="968375" lvl="4" indent="-341313"/>
            <a:r>
              <a:rPr lang="en-US" dirty="0" smtClean="0">
                <a:latin typeface="Arial"/>
                <a:cs typeface="Arial"/>
              </a:rPr>
              <a:t>Goddard Space Flight Center</a:t>
            </a:r>
          </a:p>
          <a:p>
            <a:pPr marL="968375" lvl="4" indent="-341313"/>
            <a:r>
              <a:rPr lang="en-US" dirty="0" smtClean="0">
                <a:latin typeface="Arial"/>
                <a:cs typeface="Arial"/>
              </a:rPr>
              <a:t>GLENN Research Center</a:t>
            </a:r>
          </a:p>
          <a:p>
            <a:pPr marL="287338" indent="-287338">
              <a:buFont typeface="Arial" pitchFamily="34" charset="0"/>
              <a:buChar char="•"/>
            </a:pPr>
            <a:r>
              <a:rPr lang="en-US" dirty="0" smtClean="0">
                <a:latin typeface="Arial"/>
                <a:cs typeface="Arial"/>
              </a:rPr>
              <a:t>Jet Propulsion Laboratory (JPL)</a:t>
            </a:r>
          </a:p>
          <a:p>
            <a:pPr marL="287338" indent="-287338">
              <a:buFont typeface="Arial" pitchFamily="34" charset="0"/>
              <a:buChar char="•"/>
            </a:pPr>
            <a:r>
              <a:rPr lang="en-US" dirty="0" smtClean="0">
                <a:latin typeface="Arial"/>
                <a:cs typeface="Arial"/>
              </a:rPr>
              <a:t>Michigan Tech Research Institute (MTRI)</a:t>
            </a:r>
          </a:p>
          <a:p>
            <a:pPr marL="287338" indent="-287338">
              <a:buFont typeface="Arial" pitchFamily="34" charset="0"/>
              <a:buChar char="•"/>
            </a:pPr>
            <a:r>
              <a:rPr lang="en-US" dirty="0" smtClean="0">
                <a:latin typeface="Arial"/>
                <a:cs typeface="Arial"/>
              </a:rPr>
              <a:t>Nansen International Environmental and Remote Sensing Center, St. Petersburg (NIERSC)</a:t>
            </a:r>
          </a:p>
          <a:p>
            <a:pPr marL="287338" indent="-287338">
              <a:buFont typeface="Arial" pitchFamily="34" charset="0"/>
              <a:buChar char="•"/>
            </a:pPr>
            <a:r>
              <a:rPr lang="en-US" dirty="0" smtClean="0">
                <a:latin typeface="Arial"/>
                <a:cs typeface="Arial"/>
              </a:rPr>
              <a:t>Upstate Freshwater Institute (UFI)</a:t>
            </a:r>
          </a:p>
          <a:p>
            <a:pPr marL="287338" indent="-287338">
              <a:buFont typeface="Arial" pitchFamily="34" charset="0"/>
              <a:buChar char="•"/>
            </a:pPr>
            <a:r>
              <a:rPr lang="en-US" dirty="0" smtClean="0">
                <a:latin typeface="Arial"/>
                <a:cs typeface="Arial"/>
              </a:rPr>
              <a:t>Cooperative Institute for Limnology and Ecosystem Research (CILER)</a:t>
            </a:r>
          </a:p>
          <a:p>
            <a:pPr marL="287338" indent="-287338">
              <a:buFont typeface="Arial" pitchFamily="34" charset="0"/>
              <a:buChar char="•"/>
            </a:pPr>
            <a:r>
              <a:rPr lang="en-US" dirty="0" smtClean="0">
                <a:latin typeface="Arial"/>
                <a:cs typeface="Arial"/>
              </a:rPr>
              <a:t>U.S. Coast Guard (USCG)</a:t>
            </a:r>
          </a:p>
          <a:p>
            <a:pPr marL="287338" indent="-287338">
              <a:buFont typeface="Arial" pitchFamily="34" charset="0"/>
              <a:buChar char="•"/>
            </a:pPr>
            <a:r>
              <a:rPr lang="en-US" dirty="0" smtClean="0">
                <a:latin typeface="Arial"/>
                <a:cs typeface="Arial"/>
              </a:rPr>
              <a:t>Canadian Coast Guard (CCG)</a:t>
            </a:r>
          </a:p>
          <a:p>
            <a:pPr marL="287338" indent="-287338">
              <a:buFont typeface="Arial" pitchFamily="34" charset="0"/>
              <a:buChar char="•"/>
            </a:pPr>
            <a:r>
              <a:rPr lang="en-US" dirty="0" smtClean="0">
                <a:latin typeface="Arial"/>
                <a:cs typeface="Arial"/>
              </a:rPr>
              <a:t>Environmental Protection Agency (EPA)</a:t>
            </a:r>
          </a:p>
          <a:p>
            <a:pPr marL="287338" indent="-287338">
              <a:buFont typeface="Arial" pitchFamily="34" charset="0"/>
              <a:buChar char="•"/>
            </a:pPr>
            <a:r>
              <a:rPr lang="en-US" dirty="0" smtClean="0">
                <a:latin typeface="Arial"/>
                <a:cs typeface="Arial"/>
              </a:rPr>
              <a:t>NOAA National Environmental Satellite, Data, and Information Service (NESDIS) </a:t>
            </a:r>
          </a:p>
          <a:p>
            <a:endParaRPr lang="en-US" dirty="0"/>
          </a:p>
        </p:txBody>
      </p:sp>
      <p:pic>
        <p:nvPicPr>
          <p:cNvPr id="10" name="Picture 3" descr="NIERSC"/>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43200" y="5562600"/>
            <a:ext cx="1201738" cy="1026909"/>
          </a:xfrm>
          <a:prstGeom prst="rect">
            <a:avLst/>
          </a:prstGeom>
          <a:noFill/>
        </p:spPr>
      </p:pic>
      <p:pic>
        <p:nvPicPr>
          <p:cNvPr id="12" name="Picture 13" descr="nasa_logo(220x182).gif"/>
          <p:cNvPicPr>
            <a:picLocks noChangeAspect="1"/>
          </p:cNvPicPr>
          <p:nvPr/>
        </p:nvPicPr>
        <p:blipFill>
          <a:blip r:embed="rId6" cstate="print"/>
          <a:srcRect/>
          <a:stretch>
            <a:fillRect/>
          </a:stretch>
        </p:blipFill>
        <p:spPr bwMode="auto">
          <a:xfrm>
            <a:off x="76200" y="5257800"/>
            <a:ext cx="990600" cy="825500"/>
          </a:xfrm>
          <a:prstGeom prst="rect">
            <a:avLst/>
          </a:prstGeom>
          <a:noFill/>
          <a:ln w="9525">
            <a:noFill/>
            <a:miter lim="800000"/>
            <a:headEnd/>
            <a:tailEnd/>
          </a:ln>
        </p:spPr>
      </p:pic>
      <p:pic>
        <p:nvPicPr>
          <p:cNvPr id="14" name="Picture 12" descr="jpl_logo(220x67).gif"/>
          <p:cNvPicPr>
            <a:picLocks noChangeAspect="1"/>
          </p:cNvPicPr>
          <p:nvPr/>
        </p:nvPicPr>
        <p:blipFill>
          <a:blip r:embed="rId7" cstate="print"/>
          <a:srcRect/>
          <a:stretch>
            <a:fillRect/>
          </a:stretch>
        </p:blipFill>
        <p:spPr bwMode="auto">
          <a:xfrm>
            <a:off x="2133600" y="5181600"/>
            <a:ext cx="1019175" cy="298450"/>
          </a:xfrm>
          <a:prstGeom prst="rect">
            <a:avLst/>
          </a:prstGeom>
          <a:noFill/>
          <a:ln w="9525">
            <a:noFill/>
            <a:miter lim="800000"/>
            <a:headEnd/>
            <a:tailEnd/>
          </a:ln>
        </p:spPr>
      </p:pic>
      <p:pic>
        <p:nvPicPr>
          <p:cNvPr id="15" name="Picture 16" descr="UFIAnimNew"/>
          <p:cNvPicPr>
            <a:picLocks noChangeAspect="1" noChangeArrowheads="1" noCrop="1"/>
          </p:cNvPicPr>
          <p:nvPr/>
        </p:nvPicPr>
        <p:blipFill>
          <a:blip r:embed="rId8" cstate="print"/>
          <a:srcRect/>
          <a:stretch>
            <a:fillRect/>
          </a:stretch>
        </p:blipFill>
        <p:spPr bwMode="auto">
          <a:xfrm>
            <a:off x="5562600" y="5634227"/>
            <a:ext cx="918973" cy="918973"/>
          </a:xfrm>
          <a:prstGeom prst="rect">
            <a:avLst/>
          </a:prstGeom>
          <a:noFill/>
        </p:spPr>
      </p:pic>
      <p:pic>
        <p:nvPicPr>
          <p:cNvPr id="16" name="Picture 15" descr="Snapshot 2010-09-02 18-13-28.tiff"/>
          <p:cNvPicPr>
            <a:picLocks noChangeAspect="1"/>
          </p:cNvPicPr>
          <p:nvPr/>
        </p:nvPicPr>
        <p:blipFill>
          <a:blip r:embed="rId9" cstate="print">
            <a:clrChange>
              <a:clrFrom>
                <a:srgbClr val="FFFFFF"/>
              </a:clrFrom>
              <a:clrTo>
                <a:srgbClr val="FFFFFF">
                  <a:alpha val="0"/>
                </a:srgbClr>
              </a:clrTo>
            </a:clrChange>
          </a:blip>
          <a:stretch>
            <a:fillRect/>
          </a:stretch>
        </p:blipFill>
        <p:spPr>
          <a:xfrm>
            <a:off x="4191000" y="5105400"/>
            <a:ext cx="1242385" cy="1161786"/>
          </a:xfrm>
          <a:prstGeom prst="rect">
            <a:avLst/>
          </a:prstGeom>
        </p:spPr>
      </p:pic>
      <p:pic>
        <p:nvPicPr>
          <p:cNvPr id="17" name="Picture 16" descr="MichTech.jpg"/>
          <p:cNvPicPr>
            <a:picLocks noChangeAspect="1"/>
          </p:cNvPicPr>
          <p:nvPr/>
        </p:nvPicPr>
        <p:blipFill>
          <a:blip r:embed="rId10" cstate="print">
            <a:clrChange>
              <a:clrFrom>
                <a:srgbClr val="FDFDFD"/>
              </a:clrFrom>
              <a:clrTo>
                <a:srgbClr val="FDFDFD">
                  <a:alpha val="0"/>
                </a:srgbClr>
              </a:clrTo>
            </a:clrChange>
          </a:blip>
          <a:stretch>
            <a:fillRect/>
          </a:stretch>
        </p:blipFill>
        <p:spPr>
          <a:xfrm>
            <a:off x="1066800" y="5638800"/>
            <a:ext cx="1389062" cy="907521"/>
          </a:xfrm>
          <a:prstGeom prst="rect">
            <a:avLst/>
          </a:prstGeom>
        </p:spPr>
      </p:pic>
      <p:pic>
        <p:nvPicPr>
          <p:cNvPr id="18" name="Picture 17" descr="EPA_logo.png"/>
          <p:cNvPicPr>
            <a:picLocks noChangeAspect="1"/>
          </p:cNvPicPr>
          <p:nvPr/>
        </p:nvPicPr>
        <p:blipFill>
          <a:blip r:embed="rId11" cstate="print">
            <a:clrChange>
              <a:clrFrom>
                <a:srgbClr val="FFFFFF"/>
              </a:clrFrom>
              <a:clrTo>
                <a:srgbClr val="FFFFFF">
                  <a:alpha val="0"/>
                </a:srgbClr>
              </a:clrTo>
            </a:clrChange>
          </a:blip>
          <a:stretch>
            <a:fillRect/>
          </a:stretch>
        </p:blipFill>
        <p:spPr>
          <a:xfrm>
            <a:off x="7086600" y="5791200"/>
            <a:ext cx="856239" cy="932383"/>
          </a:xfrm>
          <a:prstGeom prst="rect">
            <a:avLst/>
          </a:prstGeom>
        </p:spPr>
      </p:pic>
      <p:pic>
        <p:nvPicPr>
          <p:cNvPr id="19" name="Picture 18" descr="USCG Seal.png"/>
          <p:cNvPicPr>
            <a:picLocks noChangeAspect="1"/>
          </p:cNvPicPr>
          <p:nvPr/>
        </p:nvPicPr>
        <p:blipFill>
          <a:blip r:embed="rId12" cstate="print">
            <a:clrChange>
              <a:clrFrom>
                <a:srgbClr val="FFFFFF"/>
              </a:clrFrom>
              <a:clrTo>
                <a:srgbClr val="FFFFFF">
                  <a:alpha val="0"/>
                </a:srgbClr>
              </a:clrTo>
            </a:clrChange>
          </a:blip>
          <a:stretch>
            <a:fillRect/>
          </a:stretch>
        </p:blipFill>
        <p:spPr>
          <a:xfrm>
            <a:off x="8150216" y="5444496"/>
            <a:ext cx="917584" cy="917584"/>
          </a:xfrm>
          <a:prstGeom prst="rect">
            <a:avLst/>
          </a:prstGeom>
        </p:spPr>
      </p:pic>
      <p:sp>
        <p:nvSpPr>
          <p:cNvPr id="20" name="Text Box 2"/>
          <p:cNvSpPr txBox="1">
            <a:spLocks noChangeArrowheads="1"/>
          </p:cNvSpPr>
          <p:nvPr/>
        </p:nvSpPr>
        <p:spPr bwMode="auto">
          <a:xfrm>
            <a:off x="209874" y="466936"/>
            <a:ext cx="7270425" cy="523220"/>
          </a:xfrm>
          <a:prstGeom prst="rect">
            <a:avLst/>
          </a:prstGeom>
          <a:noFill/>
          <a:ln w="9525">
            <a:noFill/>
            <a:miter lim="800000"/>
            <a:headEnd/>
            <a:tailEnd/>
          </a:ln>
        </p:spPr>
        <p:txBody>
          <a:bodyPr wrap="square">
            <a:prstTxWarp prst="textNoShape">
              <a:avLst/>
            </a:prstTxWarp>
            <a:spAutoFit/>
          </a:bodyPr>
          <a:lstStyle/>
          <a:p>
            <a:r>
              <a:rPr lang="en-US" sz="2800" b="1" dirty="0" smtClean="0">
                <a:latin typeface="Arial Bold"/>
                <a:cs typeface="Arial Bold"/>
              </a:rPr>
              <a:t>Collaborators</a:t>
            </a:r>
            <a:endParaRPr lang="en-US" sz="2800" b="1" dirty="0">
              <a:solidFill>
                <a:srgbClr val="000000"/>
              </a:solidFill>
              <a:latin typeface="Arial Bold"/>
              <a:cs typeface="Arial Bold"/>
            </a:endParaRPr>
          </a:p>
        </p:txBody>
      </p:sp>
      <p:pic>
        <p:nvPicPr>
          <p:cNvPr id="3" name="Picture 2" descr="CILERlogo.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7844" y="5029200"/>
            <a:ext cx="1755556" cy="707220"/>
          </a:xfrm>
          <a:prstGeom prst="rect">
            <a:avLst/>
          </a:prstGeom>
        </p:spPr>
      </p:pic>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Questions?</a:t>
            </a:r>
            <a:endParaRPr lang="en-US" sz="28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609600" y="2638961"/>
            <a:ext cx="7924801" cy="1200329"/>
          </a:xfrm>
          <a:prstGeom prst="rect">
            <a:avLst/>
          </a:prstGeom>
          <a:noFill/>
        </p:spPr>
        <p:txBody>
          <a:bodyPr wrap="square" rtlCol="0">
            <a:spAutoFit/>
          </a:bodyPr>
          <a:lstStyle/>
          <a:p>
            <a:pPr algn="ctr"/>
            <a:r>
              <a:rPr lang="en-US" sz="7200" dirty="0" smtClean="0">
                <a:solidFill>
                  <a:schemeClr val="accent6"/>
                </a:solidFill>
                <a:latin typeface="Arial" panose="020B0604020202020204" pitchFamily="34" charset="0"/>
                <a:cs typeface="Arial" panose="020B0604020202020204" pitchFamily="34" charset="0"/>
              </a:rPr>
              <a:t>Place Photo Here</a:t>
            </a:r>
          </a:p>
        </p:txBody>
      </p:sp>
      <p:grpSp>
        <p:nvGrpSpPr>
          <p:cNvPr id="15" name="Group 14"/>
          <p:cNvGrpSpPr/>
          <p:nvPr/>
        </p:nvGrpSpPr>
        <p:grpSpPr>
          <a:xfrm>
            <a:off x="7696200" y="1229282"/>
            <a:ext cx="1295400" cy="1397060"/>
            <a:chOff x="7696200" y="952500"/>
            <a:chExt cx="1295400" cy="1397060"/>
          </a:xfrm>
        </p:grpSpPr>
        <p:pic>
          <p:nvPicPr>
            <p:cNvPr id="16" name="Picture 4" descr="sst"/>
            <p:cNvPicPr>
              <a:picLocks noChangeAspect="1" noChangeArrowheads="1"/>
            </p:cNvPicPr>
            <p:nvPr/>
          </p:nvPicPr>
          <p:blipFill>
            <a:blip r:embed="rId5" cstate="print"/>
            <a:srcRect/>
            <a:stretch>
              <a:fillRect/>
            </a:stretch>
          </p:blipFill>
          <p:spPr bwMode="auto">
            <a:xfrm>
              <a:off x="7696200" y="952500"/>
              <a:ext cx="1295400" cy="1000125"/>
            </a:xfrm>
            <a:prstGeom prst="rect">
              <a:avLst/>
            </a:prstGeom>
            <a:noFill/>
            <a:ln w="9525">
              <a:noFill/>
              <a:miter lim="800000"/>
              <a:headEnd/>
              <a:tailEnd/>
            </a:ln>
          </p:spPr>
        </p:pic>
        <p:sp>
          <p:nvSpPr>
            <p:cNvPr id="17" name="Text Box 10"/>
            <p:cNvSpPr txBox="1">
              <a:spLocks noChangeArrowheads="1"/>
            </p:cNvSpPr>
            <p:nvPr/>
          </p:nvSpPr>
          <p:spPr bwMode="auto">
            <a:xfrm>
              <a:off x="7924800" y="1949450"/>
              <a:ext cx="917239" cy="400110"/>
            </a:xfrm>
            <a:prstGeom prst="rect">
              <a:avLst/>
            </a:prstGeom>
            <a:noFill/>
            <a:ln w="9525">
              <a:noFill/>
              <a:miter lim="800000"/>
              <a:headEnd/>
              <a:tailEnd/>
            </a:ln>
          </p:spPr>
          <p:txBody>
            <a:bodyPr wrap="none">
              <a:prstTxWarp prst="textNoShape">
                <a:avLst/>
              </a:prstTxWarp>
              <a:spAutoFit/>
            </a:bodyPr>
            <a:lstStyle/>
            <a:p>
              <a:pPr algn="ctr"/>
              <a:r>
                <a:rPr lang="en-US" sz="1000" dirty="0">
                  <a:solidFill>
                    <a:srgbClr val="000000"/>
                  </a:solidFill>
                  <a:latin typeface="Arial" pitchFamily="34" charset="0"/>
                  <a:cs typeface="Arial" pitchFamily="34" charset="0"/>
                </a:rPr>
                <a:t>AVHRR </a:t>
              </a:r>
              <a:r>
                <a:rPr lang="en-US" sz="1000" dirty="0" smtClean="0">
                  <a:solidFill>
                    <a:srgbClr val="000000"/>
                  </a:solidFill>
                  <a:latin typeface="Arial" pitchFamily="34" charset="0"/>
                  <a:cs typeface="Arial" pitchFamily="34" charset="0"/>
                </a:rPr>
                <a:t>SST</a:t>
              </a:r>
            </a:p>
            <a:p>
              <a:pPr algn="ctr"/>
              <a:r>
                <a:rPr lang="en-US" sz="1000" dirty="0" smtClean="0">
                  <a:solidFill>
                    <a:srgbClr val="000000"/>
                  </a:solidFill>
                  <a:latin typeface="Arial" pitchFamily="34" charset="0"/>
                  <a:cs typeface="Arial" pitchFamily="34" charset="0"/>
                </a:rPr>
                <a:t>VIIRS SST</a:t>
              </a:r>
              <a:endParaRPr lang="en-US" sz="1000" dirty="0">
                <a:solidFill>
                  <a:srgbClr val="000000"/>
                </a:solidFill>
                <a:latin typeface="Arial" pitchFamily="34" charset="0"/>
                <a:cs typeface="Arial" pitchFamily="34" charset="0"/>
              </a:endParaRPr>
            </a:p>
          </p:txBody>
        </p:sp>
      </p:grpSp>
      <p:pic>
        <p:nvPicPr>
          <p:cNvPr id="18" name="Picture 6" descr="goes-sst"/>
          <p:cNvPicPr>
            <a:picLocks noChangeAspect="1" noChangeArrowheads="1"/>
          </p:cNvPicPr>
          <p:nvPr/>
        </p:nvPicPr>
        <p:blipFill>
          <a:blip r:embed="rId6" cstate="print"/>
          <a:srcRect/>
          <a:stretch>
            <a:fillRect/>
          </a:stretch>
        </p:blipFill>
        <p:spPr bwMode="auto">
          <a:xfrm>
            <a:off x="228600" y="1165782"/>
            <a:ext cx="1295400" cy="979488"/>
          </a:xfrm>
          <a:prstGeom prst="rect">
            <a:avLst/>
          </a:prstGeom>
          <a:noFill/>
          <a:ln w="9525">
            <a:solidFill>
              <a:srgbClr val="000000"/>
            </a:solidFill>
            <a:miter lim="800000"/>
            <a:headEnd/>
            <a:tailEnd/>
          </a:ln>
        </p:spPr>
      </p:pic>
      <p:sp>
        <p:nvSpPr>
          <p:cNvPr id="19" name="Text Box 11"/>
          <p:cNvSpPr txBox="1">
            <a:spLocks noChangeArrowheads="1"/>
          </p:cNvSpPr>
          <p:nvPr/>
        </p:nvSpPr>
        <p:spPr bwMode="auto">
          <a:xfrm>
            <a:off x="533400" y="2137332"/>
            <a:ext cx="772969" cy="246221"/>
          </a:xfrm>
          <a:prstGeom prst="rect">
            <a:avLst/>
          </a:prstGeom>
          <a:noFill/>
          <a:ln w="9525">
            <a:noFill/>
            <a:miter lim="800000"/>
            <a:headEnd/>
            <a:tailEnd/>
          </a:ln>
        </p:spPr>
        <p:txBody>
          <a:bodyPr wrap="none">
            <a:prstTxWarp prst="textNoShape">
              <a:avLst/>
            </a:prstTxWarp>
            <a:spAutoFit/>
          </a:bodyPr>
          <a:lstStyle/>
          <a:p>
            <a:r>
              <a:rPr lang="en-US" sz="1000" dirty="0">
                <a:solidFill>
                  <a:srgbClr val="000000"/>
                </a:solidFill>
                <a:latin typeface="Arial" pitchFamily="34" charset="0"/>
                <a:cs typeface="Arial" pitchFamily="34" charset="0"/>
              </a:rPr>
              <a:t>Goes SST</a:t>
            </a:r>
          </a:p>
        </p:txBody>
      </p:sp>
      <p:sp>
        <p:nvSpPr>
          <p:cNvPr id="20" name="Text Box 12"/>
          <p:cNvSpPr txBox="1">
            <a:spLocks noChangeArrowheads="1"/>
          </p:cNvSpPr>
          <p:nvPr/>
        </p:nvSpPr>
        <p:spPr bwMode="auto">
          <a:xfrm>
            <a:off x="304800" y="4899582"/>
            <a:ext cx="1244251" cy="246221"/>
          </a:xfrm>
          <a:prstGeom prst="rect">
            <a:avLst/>
          </a:prstGeom>
          <a:noFill/>
          <a:ln w="9525">
            <a:noFill/>
            <a:miter lim="800000"/>
            <a:headEnd/>
            <a:tailEnd/>
          </a:ln>
        </p:spPr>
        <p:txBody>
          <a:bodyPr wrap="none">
            <a:prstTxWarp prst="textNoShape">
              <a:avLst/>
            </a:prstTxWarp>
            <a:spAutoFit/>
          </a:bodyPr>
          <a:lstStyle/>
          <a:p>
            <a:r>
              <a:rPr lang="en-US" sz="1000" dirty="0">
                <a:solidFill>
                  <a:srgbClr val="000000"/>
                </a:solidFill>
                <a:latin typeface="Arial" pitchFamily="34" charset="0"/>
                <a:cs typeface="Arial" pitchFamily="34" charset="0"/>
              </a:rPr>
              <a:t>MODIS True Color</a:t>
            </a:r>
            <a:endParaRPr lang="en-US" dirty="0">
              <a:solidFill>
                <a:srgbClr val="000000"/>
              </a:solidFill>
              <a:latin typeface="Arial" pitchFamily="34" charset="0"/>
              <a:cs typeface="Arial" pitchFamily="34" charset="0"/>
            </a:endParaRPr>
          </a:p>
        </p:txBody>
      </p:sp>
      <p:grpSp>
        <p:nvGrpSpPr>
          <p:cNvPr id="21" name="Group 20"/>
          <p:cNvGrpSpPr/>
          <p:nvPr/>
        </p:nvGrpSpPr>
        <p:grpSpPr>
          <a:xfrm>
            <a:off x="228600" y="5299632"/>
            <a:ext cx="1295400" cy="1227296"/>
            <a:chOff x="260350" y="5099050"/>
            <a:chExt cx="1295400" cy="1227296"/>
          </a:xfrm>
        </p:grpSpPr>
        <p:pic>
          <p:nvPicPr>
            <p:cNvPr id="22" name="Picture 9" descr="glsea-ice"/>
            <p:cNvPicPr>
              <a:picLocks noChangeAspect="1" noChangeArrowheads="1"/>
            </p:cNvPicPr>
            <p:nvPr/>
          </p:nvPicPr>
          <p:blipFill>
            <a:blip r:embed="rId7" cstate="print"/>
            <a:srcRect/>
            <a:stretch>
              <a:fillRect/>
            </a:stretch>
          </p:blipFill>
          <p:spPr bwMode="auto">
            <a:xfrm>
              <a:off x="260350" y="5099050"/>
              <a:ext cx="1295400" cy="979488"/>
            </a:xfrm>
            <a:prstGeom prst="rect">
              <a:avLst/>
            </a:prstGeom>
            <a:noFill/>
            <a:ln w="9525">
              <a:noFill/>
              <a:miter lim="800000"/>
              <a:headEnd/>
              <a:tailEnd/>
            </a:ln>
          </p:spPr>
        </p:pic>
        <p:sp>
          <p:nvSpPr>
            <p:cNvPr id="23" name="Text Box 14"/>
            <p:cNvSpPr txBox="1">
              <a:spLocks noChangeArrowheads="1"/>
            </p:cNvSpPr>
            <p:nvPr/>
          </p:nvSpPr>
          <p:spPr bwMode="auto">
            <a:xfrm>
              <a:off x="654050" y="6080125"/>
              <a:ext cx="609462" cy="246221"/>
            </a:xfrm>
            <a:prstGeom prst="rect">
              <a:avLst/>
            </a:prstGeom>
            <a:noFill/>
            <a:ln w="9525">
              <a:noFill/>
              <a:miter lim="800000"/>
              <a:headEnd/>
              <a:tailEnd/>
            </a:ln>
          </p:spPr>
          <p:txBody>
            <a:bodyPr wrap="none">
              <a:prstTxWarp prst="textNoShape">
                <a:avLst/>
              </a:prstTxWarp>
              <a:spAutoFit/>
            </a:bodyPr>
            <a:lstStyle/>
            <a:p>
              <a:r>
                <a:rPr lang="en-US" sz="1000" dirty="0">
                  <a:solidFill>
                    <a:srgbClr val="000000"/>
                  </a:solidFill>
                  <a:latin typeface="Arial" pitchFamily="34" charset="0"/>
                  <a:cs typeface="Arial" pitchFamily="34" charset="0"/>
                </a:rPr>
                <a:t>GLSEA</a:t>
              </a:r>
            </a:p>
          </p:txBody>
        </p:sp>
      </p:grpSp>
      <p:grpSp>
        <p:nvGrpSpPr>
          <p:cNvPr id="24" name="Group 23"/>
          <p:cNvGrpSpPr/>
          <p:nvPr/>
        </p:nvGrpSpPr>
        <p:grpSpPr>
          <a:xfrm>
            <a:off x="7696200" y="2638982"/>
            <a:ext cx="1295400" cy="1230471"/>
            <a:chOff x="7696200" y="2400300"/>
            <a:chExt cx="1295400" cy="1230471"/>
          </a:xfrm>
        </p:grpSpPr>
        <p:pic>
          <p:nvPicPr>
            <p:cNvPr id="25" name="Picture 8" descr="radarsat"/>
            <p:cNvPicPr>
              <a:picLocks noChangeAspect="1" noChangeArrowheads="1"/>
            </p:cNvPicPr>
            <p:nvPr/>
          </p:nvPicPr>
          <p:blipFill>
            <a:blip r:embed="rId8" cstate="print"/>
            <a:srcRect/>
            <a:stretch>
              <a:fillRect/>
            </a:stretch>
          </p:blipFill>
          <p:spPr bwMode="auto">
            <a:xfrm>
              <a:off x="7696200" y="2400300"/>
              <a:ext cx="1295400" cy="979488"/>
            </a:xfrm>
            <a:prstGeom prst="rect">
              <a:avLst/>
            </a:prstGeom>
            <a:noFill/>
            <a:ln w="9525">
              <a:noFill/>
              <a:miter lim="800000"/>
              <a:headEnd/>
              <a:tailEnd/>
            </a:ln>
          </p:spPr>
        </p:pic>
        <p:sp>
          <p:nvSpPr>
            <p:cNvPr id="26" name="Text Box 16"/>
            <p:cNvSpPr txBox="1">
              <a:spLocks noChangeArrowheads="1"/>
            </p:cNvSpPr>
            <p:nvPr/>
          </p:nvSpPr>
          <p:spPr bwMode="auto">
            <a:xfrm>
              <a:off x="7924800" y="3384550"/>
              <a:ext cx="881973" cy="246221"/>
            </a:xfrm>
            <a:prstGeom prst="rect">
              <a:avLst/>
            </a:prstGeom>
            <a:noFill/>
            <a:ln w="9525">
              <a:noFill/>
              <a:miter lim="800000"/>
              <a:headEnd/>
              <a:tailEnd/>
            </a:ln>
          </p:spPr>
          <p:txBody>
            <a:bodyPr wrap="none">
              <a:prstTxWarp prst="textNoShape">
                <a:avLst/>
              </a:prstTxWarp>
              <a:spAutoFit/>
            </a:bodyPr>
            <a:lstStyle/>
            <a:p>
              <a:r>
                <a:rPr lang="en-US" sz="1000" dirty="0">
                  <a:solidFill>
                    <a:srgbClr val="000000"/>
                  </a:solidFill>
                  <a:latin typeface="Arial" pitchFamily="34" charset="0"/>
                  <a:cs typeface="Arial" pitchFamily="34" charset="0"/>
                </a:rPr>
                <a:t>RADARSAT</a:t>
              </a:r>
            </a:p>
          </p:txBody>
        </p:sp>
      </p:grpSp>
      <p:grpSp>
        <p:nvGrpSpPr>
          <p:cNvPr id="27" name="Group 26"/>
          <p:cNvGrpSpPr/>
          <p:nvPr/>
        </p:nvGrpSpPr>
        <p:grpSpPr>
          <a:xfrm>
            <a:off x="228600" y="2524682"/>
            <a:ext cx="1295400" cy="1217771"/>
            <a:chOff x="228600" y="2286000"/>
            <a:chExt cx="1295400" cy="1217771"/>
          </a:xfrm>
        </p:grpSpPr>
        <p:pic>
          <p:nvPicPr>
            <p:cNvPr id="28" name="Picture 7" descr="goes-vis"/>
            <p:cNvPicPr>
              <a:picLocks noChangeAspect="1" noChangeArrowheads="1"/>
            </p:cNvPicPr>
            <p:nvPr/>
          </p:nvPicPr>
          <p:blipFill>
            <a:blip r:embed="rId9" cstate="print"/>
            <a:srcRect/>
            <a:stretch>
              <a:fillRect/>
            </a:stretch>
          </p:blipFill>
          <p:spPr bwMode="auto">
            <a:xfrm>
              <a:off x="228600" y="2286000"/>
              <a:ext cx="1295400" cy="979488"/>
            </a:xfrm>
            <a:prstGeom prst="rect">
              <a:avLst/>
            </a:prstGeom>
            <a:noFill/>
            <a:ln w="9525">
              <a:noFill/>
              <a:miter lim="800000"/>
              <a:headEnd/>
              <a:tailEnd/>
            </a:ln>
          </p:spPr>
        </p:pic>
        <p:sp>
          <p:nvSpPr>
            <p:cNvPr id="29" name="Text Box 17"/>
            <p:cNvSpPr txBox="1">
              <a:spLocks noChangeArrowheads="1"/>
            </p:cNvSpPr>
            <p:nvPr/>
          </p:nvSpPr>
          <p:spPr bwMode="auto">
            <a:xfrm>
              <a:off x="457200" y="3257550"/>
              <a:ext cx="893193" cy="246221"/>
            </a:xfrm>
            <a:prstGeom prst="rect">
              <a:avLst/>
            </a:prstGeom>
            <a:noFill/>
            <a:ln w="9525">
              <a:noFill/>
              <a:miter lim="800000"/>
              <a:headEnd/>
              <a:tailEnd/>
            </a:ln>
          </p:spPr>
          <p:txBody>
            <a:bodyPr wrap="none">
              <a:prstTxWarp prst="textNoShape">
                <a:avLst/>
              </a:prstTxWarp>
              <a:spAutoFit/>
            </a:bodyPr>
            <a:lstStyle/>
            <a:p>
              <a:r>
                <a:rPr lang="en-US" sz="1000" dirty="0">
                  <a:solidFill>
                    <a:srgbClr val="000000"/>
                  </a:solidFill>
                  <a:latin typeface="Arial" pitchFamily="34" charset="0"/>
                  <a:cs typeface="Arial" pitchFamily="34" charset="0"/>
                </a:rPr>
                <a:t>Goes VIS/IR</a:t>
              </a:r>
            </a:p>
          </p:txBody>
        </p:sp>
      </p:grpSp>
      <p:grpSp>
        <p:nvGrpSpPr>
          <p:cNvPr id="30" name="Group 29"/>
          <p:cNvGrpSpPr/>
          <p:nvPr/>
        </p:nvGrpSpPr>
        <p:grpSpPr>
          <a:xfrm>
            <a:off x="7696200" y="4062970"/>
            <a:ext cx="1295400" cy="1193958"/>
            <a:chOff x="7696200" y="3824288"/>
            <a:chExt cx="1295400" cy="1193958"/>
          </a:xfrm>
        </p:grpSpPr>
        <p:sp>
          <p:nvSpPr>
            <p:cNvPr id="31" name="Text Box 13"/>
            <p:cNvSpPr txBox="1">
              <a:spLocks noChangeArrowheads="1"/>
            </p:cNvSpPr>
            <p:nvPr/>
          </p:nvSpPr>
          <p:spPr bwMode="auto">
            <a:xfrm>
              <a:off x="7972425" y="4772025"/>
              <a:ext cx="675185" cy="246221"/>
            </a:xfrm>
            <a:prstGeom prst="rect">
              <a:avLst/>
            </a:prstGeom>
            <a:noFill/>
            <a:ln w="9525">
              <a:noFill/>
              <a:miter lim="800000"/>
              <a:headEnd/>
              <a:tailEnd/>
            </a:ln>
          </p:spPr>
          <p:txBody>
            <a:bodyPr wrap="none">
              <a:prstTxWarp prst="textNoShape">
                <a:avLst/>
              </a:prstTxWarp>
              <a:spAutoFit/>
            </a:bodyPr>
            <a:lstStyle/>
            <a:p>
              <a:r>
                <a:rPr lang="en-US" sz="1000" dirty="0">
                  <a:solidFill>
                    <a:srgbClr val="000000"/>
                  </a:solidFill>
                  <a:latin typeface="Arial" pitchFamily="34" charset="0"/>
                  <a:cs typeface="Arial" pitchFamily="34" charset="0"/>
                </a:rPr>
                <a:t>Turbidity</a:t>
              </a:r>
            </a:p>
          </p:txBody>
        </p:sp>
        <p:pic>
          <p:nvPicPr>
            <p:cNvPr id="32" name="Picture 18" descr="subtraction"/>
            <p:cNvPicPr>
              <a:picLocks noChangeAspect="1" noChangeArrowheads="1"/>
            </p:cNvPicPr>
            <p:nvPr/>
          </p:nvPicPr>
          <p:blipFill>
            <a:blip r:embed="rId10" cstate="print"/>
            <a:srcRect/>
            <a:stretch>
              <a:fillRect/>
            </a:stretch>
          </p:blipFill>
          <p:spPr bwMode="auto">
            <a:xfrm>
              <a:off x="7696200" y="3824288"/>
              <a:ext cx="1295400" cy="938212"/>
            </a:xfrm>
            <a:prstGeom prst="rect">
              <a:avLst/>
            </a:prstGeom>
            <a:noFill/>
            <a:ln w="9525">
              <a:noFill/>
              <a:miter lim="800000"/>
              <a:headEnd/>
              <a:tailEnd/>
            </a:ln>
          </p:spPr>
        </p:pic>
      </p:grpSp>
      <p:grpSp>
        <p:nvGrpSpPr>
          <p:cNvPr id="33" name="Group 32"/>
          <p:cNvGrpSpPr/>
          <p:nvPr/>
        </p:nvGrpSpPr>
        <p:grpSpPr>
          <a:xfrm>
            <a:off x="2209800" y="5252338"/>
            <a:ext cx="1297715" cy="1369764"/>
            <a:chOff x="2209800" y="5054600"/>
            <a:chExt cx="1297715" cy="1369764"/>
          </a:xfrm>
        </p:grpSpPr>
        <p:sp>
          <p:nvSpPr>
            <p:cNvPr id="34" name="Text Box 20"/>
            <p:cNvSpPr txBox="1">
              <a:spLocks noChangeArrowheads="1"/>
            </p:cNvSpPr>
            <p:nvPr/>
          </p:nvSpPr>
          <p:spPr bwMode="auto">
            <a:xfrm>
              <a:off x="2316163" y="6024254"/>
              <a:ext cx="1191352" cy="400110"/>
            </a:xfrm>
            <a:prstGeom prst="rect">
              <a:avLst/>
            </a:prstGeom>
            <a:noFill/>
            <a:ln w="9525">
              <a:noFill/>
              <a:miter lim="800000"/>
              <a:headEnd/>
              <a:tailEnd/>
            </a:ln>
          </p:spPr>
          <p:txBody>
            <a:bodyPr wrap="none">
              <a:prstTxWarp prst="textNoShape">
                <a:avLst/>
              </a:prstTxWarp>
              <a:spAutoFit/>
            </a:bodyPr>
            <a:lstStyle/>
            <a:p>
              <a:r>
                <a:rPr lang="en-US" sz="1000" dirty="0" err="1">
                  <a:solidFill>
                    <a:srgbClr val="000000"/>
                  </a:solidFill>
                  <a:latin typeface="Arial" pitchFamily="34" charset="0"/>
                  <a:cs typeface="Arial" pitchFamily="34" charset="0"/>
                </a:rPr>
                <a:t>Scatterometer</a:t>
              </a:r>
              <a:r>
                <a:rPr lang="en-US" sz="1000" dirty="0">
                  <a:solidFill>
                    <a:srgbClr val="000000"/>
                  </a:solidFill>
                  <a:latin typeface="Arial" pitchFamily="34" charset="0"/>
                  <a:cs typeface="Arial" pitchFamily="34" charset="0"/>
                </a:rPr>
                <a:t> </a:t>
              </a:r>
              <a:r>
                <a:rPr lang="en-US" sz="1000" dirty="0" smtClean="0">
                  <a:solidFill>
                    <a:srgbClr val="000000"/>
                  </a:solidFill>
                  <a:latin typeface="Arial" pitchFamily="34" charset="0"/>
                  <a:cs typeface="Arial" pitchFamily="34" charset="0"/>
                </a:rPr>
                <a:t>Ice</a:t>
              </a:r>
            </a:p>
            <a:p>
              <a:r>
                <a:rPr lang="en-US" sz="1000" dirty="0" smtClean="0">
                  <a:solidFill>
                    <a:srgbClr val="000000"/>
                  </a:solidFill>
                  <a:latin typeface="Arial" pitchFamily="34" charset="0"/>
                  <a:cs typeface="Arial" pitchFamily="34" charset="0"/>
                </a:rPr>
                <a:t>       (prototype)</a:t>
              </a:r>
              <a:endParaRPr lang="en-US" sz="1000" dirty="0">
                <a:solidFill>
                  <a:srgbClr val="000000"/>
                </a:solidFill>
                <a:latin typeface="Arial" pitchFamily="34" charset="0"/>
                <a:cs typeface="Arial" pitchFamily="34" charset="0"/>
              </a:endParaRPr>
            </a:p>
          </p:txBody>
        </p:sp>
        <p:pic>
          <p:nvPicPr>
            <p:cNvPr id="35" name="Picture 22"/>
            <p:cNvPicPr>
              <a:picLocks noChangeAspect="1" noChangeArrowheads="1"/>
            </p:cNvPicPr>
            <p:nvPr/>
          </p:nvPicPr>
          <p:blipFill>
            <a:blip r:embed="rId11" cstate="print"/>
            <a:srcRect/>
            <a:stretch>
              <a:fillRect/>
            </a:stretch>
          </p:blipFill>
          <p:spPr bwMode="auto">
            <a:xfrm>
              <a:off x="2209800" y="5054600"/>
              <a:ext cx="1295400" cy="990600"/>
            </a:xfrm>
            <a:prstGeom prst="rect">
              <a:avLst/>
            </a:prstGeom>
            <a:noFill/>
            <a:ln w="9525">
              <a:noFill/>
              <a:miter lim="800000"/>
              <a:headEnd/>
              <a:tailEnd/>
            </a:ln>
          </p:spPr>
        </p:pic>
      </p:grpSp>
      <p:grpSp>
        <p:nvGrpSpPr>
          <p:cNvPr id="36" name="Group 35"/>
          <p:cNvGrpSpPr/>
          <p:nvPr/>
        </p:nvGrpSpPr>
        <p:grpSpPr>
          <a:xfrm>
            <a:off x="4038600" y="5219001"/>
            <a:ext cx="1507998" cy="1386278"/>
            <a:chOff x="4038600" y="5021263"/>
            <a:chExt cx="1507998" cy="1386278"/>
          </a:xfrm>
        </p:grpSpPr>
        <p:sp>
          <p:nvSpPr>
            <p:cNvPr id="37" name="Text Box 26"/>
            <p:cNvSpPr txBox="1">
              <a:spLocks noChangeArrowheads="1"/>
            </p:cNvSpPr>
            <p:nvPr/>
          </p:nvSpPr>
          <p:spPr bwMode="auto">
            <a:xfrm>
              <a:off x="4169298" y="6007431"/>
              <a:ext cx="1377300" cy="400110"/>
            </a:xfrm>
            <a:prstGeom prst="rect">
              <a:avLst/>
            </a:prstGeom>
            <a:noFill/>
            <a:ln w="9525">
              <a:noFill/>
              <a:miter lim="800000"/>
              <a:headEnd/>
              <a:tailEnd/>
            </a:ln>
          </p:spPr>
          <p:txBody>
            <a:bodyPr wrap="none">
              <a:prstTxWarp prst="textNoShape">
                <a:avLst/>
              </a:prstTxWarp>
              <a:spAutoFit/>
            </a:bodyPr>
            <a:lstStyle/>
            <a:p>
              <a:r>
                <a:rPr lang="en-US" sz="1000" dirty="0" err="1">
                  <a:solidFill>
                    <a:srgbClr val="000000"/>
                  </a:solidFill>
                  <a:latin typeface="Arial" pitchFamily="34" charset="0"/>
                  <a:cs typeface="Arial" pitchFamily="34" charset="0"/>
                </a:rPr>
                <a:t>Scatterometer</a:t>
              </a:r>
              <a:r>
                <a:rPr lang="en-US" sz="1000" dirty="0">
                  <a:solidFill>
                    <a:srgbClr val="000000"/>
                  </a:solidFill>
                  <a:latin typeface="Arial" pitchFamily="34" charset="0"/>
                  <a:cs typeface="Arial" pitchFamily="34" charset="0"/>
                </a:rPr>
                <a:t> </a:t>
              </a:r>
              <a:r>
                <a:rPr lang="en-US" sz="1000" dirty="0" smtClean="0">
                  <a:solidFill>
                    <a:srgbClr val="000000"/>
                  </a:solidFill>
                  <a:latin typeface="Arial" pitchFamily="34" charset="0"/>
                  <a:cs typeface="Arial" pitchFamily="34" charset="0"/>
                </a:rPr>
                <a:t>Winds</a:t>
              </a:r>
            </a:p>
            <a:p>
              <a:r>
                <a:rPr lang="en-US" sz="1000" dirty="0" smtClean="0">
                  <a:solidFill>
                    <a:srgbClr val="000000"/>
                  </a:solidFill>
                  <a:latin typeface="Arial" pitchFamily="34" charset="0"/>
                  <a:cs typeface="Arial" pitchFamily="34" charset="0"/>
                </a:rPr>
                <a:t>        (prototype)</a:t>
              </a:r>
              <a:endParaRPr lang="en-US" sz="1000" dirty="0">
                <a:solidFill>
                  <a:srgbClr val="000000"/>
                </a:solidFill>
                <a:latin typeface="Arial" pitchFamily="34" charset="0"/>
                <a:cs typeface="Arial" pitchFamily="34" charset="0"/>
              </a:endParaRPr>
            </a:p>
          </p:txBody>
        </p:sp>
        <p:grpSp>
          <p:nvGrpSpPr>
            <p:cNvPr id="38" name="Group 28"/>
            <p:cNvGrpSpPr>
              <a:grpSpLocks/>
            </p:cNvGrpSpPr>
            <p:nvPr/>
          </p:nvGrpSpPr>
          <p:grpSpPr bwMode="auto">
            <a:xfrm>
              <a:off x="4038600" y="5021263"/>
              <a:ext cx="1371600" cy="1023937"/>
              <a:chOff x="420" y="315"/>
              <a:chExt cx="4920" cy="3690"/>
            </a:xfrm>
          </p:grpSpPr>
          <p:pic>
            <p:nvPicPr>
              <p:cNvPr id="39" name="Picture 29" descr="qs19992951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20" y="315"/>
                <a:ext cx="4920" cy="3690"/>
              </a:xfrm>
              <a:prstGeom prst="rect">
                <a:avLst/>
              </a:prstGeom>
              <a:noFill/>
              <a:ln w="9525">
                <a:noFill/>
                <a:miter lim="800000"/>
                <a:headEnd/>
                <a:tailEnd/>
              </a:ln>
            </p:spPr>
          </p:pic>
          <p:pic>
            <p:nvPicPr>
              <p:cNvPr id="40" name="Picture 30" descr="noaa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486" y="3468"/>
                <a:ext cx="413" cy="413"/>
              </a:xfrm>
              <a:prstGeom prst="rect">
                <a:avLst/>
              </a:prstGeom>
              <a:noFill/>
              <a:ln w="9525">
                <a:noFill/>
                <a:miter lim="800000"/>
                <a:headEnd/>
                <a:tailEnd/>
              </a:ln>
            </p:spPr>
          </p:pic>
          <p:pic>
            <p:nvPicPr>
              <p:cNvPr id="41" name="Picture 31" descr="nasa"/>
              <p:cNvPicPr>
                <a:picLocks noChangeAspect="1" noChangeArrowheads="1"/>
              </p:cNvPicPr>
              <p:nvPr/>
            </p:nvPicPr>
            <p:blipFill>
              <a:blip r:embed="rId14" cstate="print"/>
              <a:srcRect/>
              <a:stretch>
                <a:fillRect/>
              </a:stretch>
            </p:blipFill>
            <p:spPr bwMode="auto">
              <a:xfrm>
                <a:off x="843" y="3493"/>
                <a:ext cx="464" cy="383"/>
              </a:xfrm>
              <a:prstGeom prst="rect">
                <a:avLst/>
              </a:prstGeom>
              <a:noFill/>
              <a:ln w="9525">
                <a:noFill/>
                <a:miter lim="800000"/>
                <a:headEnd/>
                <a:tailEnd/>
              </a:ln>
            </p:spPr>
          </p:pic>
          <p:pic>
            <p:nvPicPr>
              <p:cNvPr id="42" name="Picture 32" descr="jpl"/>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296" y="3619"/>
                <a:ext cx="581" cy="174"/>
              </a:xfrm>
              <a:prstGeom prst="rect">
                <a:avLst/>
              </a:prstGeom>
              <a:noFill/>
              <a:ln w="9525">
                <a:noFill/>
                <a:miter lim="800000"/>
                <a:headEnd/>
                <a:tailEnd/>
              </a:ln>
            </p:spPr>
          </p:pic>
          <p:sp>
            <p:nvSpPr>
              <p:cNvPr id="43" name="Rectangle 33"/>
              <p:cNvSpPr>
                <a:spLocks noChangeArrowheads="1"/>
              </p:cNvSpPr>
              <p:nvPr/>
            </p:nvSpPr>
            <p:spPr bwMode="auto">
              <a:xfrm>
                <a:off x="806" y="451"/>
                <a:ext cx="4148" cy="3475"/>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pic>
            <p:nvPicPr>
              <p:cNvPr id="44" name="Picture 34" descr="glerl"/>
              <p:cNvPicPr>
                <a:picLocks noChangeAspect="1" noChangeArrowheads="1"/>
              </p:cNvPicPr>
              <p:nvPr/>
            </p:nvPicPr>
            <p:blipFill>
              <a:blip r:embed="rId16" cstate="print"/>
              <a:srcRect/>
              <a:stretch>
                <a:fillRect/>
              </a:stretch>
            </p:blipFill>
            <p:spPr bwMode="auto">
              <a:xfrm>
                <a:off x="3408" y="3532"/>
                <a:ext cx="1032" cy="319"/>
              </a:xfrm>
              <a:prstGeom prst="rect">
                <a:avLst/>
              </a:prstGeom>
              <a:noFill/>
              <a:ln w="9525">
                <a:noFill/>
                <a:miter lim="800000"/>
                <a:headEnd/>
                <a:tailEnd/>
              </a:ln>
            </p:spPr>
          </p:pic>
        </p:grpSp>
      </p:grpSp>
      <p:pic>
        <p:nvPicPr>
          <p:cNvPr id="45" name="Picture 35" descr="modis"/>
          <p:cNvPicPr>
            <a:picLocks noChangeAspect="1" noChangeArrowheads="1"/>
          </p:cNvPicPr>
          <p:nvPr/>
        </p:nvPicPr>
        <p:blipFill>
          <a:blip r:embed="rId17" cstate="print"/>
          <a:srcRect/>
          <a:stretch>
            <a:fillRect/>
          </a:stretch>
        </p:blipFill>
        <p:spPr bwMode="auto">
          <a:xfrm>
            <a:off x="228600" y="3932795"/>
            <a:ext cx="1295400" cy="966787"/>
          </a:xfrm>
          <a:prstGeom prst="rect">
            <a:avLst/>
          </a:prstGeom>
          <a:noFill/>
          <a:ln w="9525">
            <a:noFill/>
            <a:miter lim="800000"/>
            <a:headEnd/>
            <a:tailEnd/>
          </a:ln>
        </p:spPr>
      </p:pic>
      <p:sp>
        <p:nvSpPr>
          <p:cNvPr id="46" name="Text Box 36"/>
          <p:cNvSpPr txBox="1">
            <a:spLocks noChangeArrowheads="1"/>
          </p:cNvSpPr>
          <p:nvPr/>
        </p:nvSpPr>
        <p:spPr bwMode="auto">
          <a:xfrm>
            <a:off x="2554288" y="5586970"/>
            <a:ext cx="646112" cy="214312"/>
          </a:xfrm>
          <a:prstGeom prst="rect">
            <a:avLst/>
          </a:prstGeom>
          <a:noFill/>
          <a:ln w="9525">
            <a:noFill/>
            <a:miter lim="800000"/>
            <a:headEnd/>
            <a:tailEnd/>
          </a:ln>
        </p:spPr>
        <p:txBody>
          <a:bodyPr wrap="none">
            <a:prstTxWarp prst="textNoShape">
              <a:avLst/>
            </a:prstTxWarp>
            <a:spAutoFit/>
          </a:bodyPr>
          <a:lstStyle/>
          <a:p>
            <a:r>
              <a:rPr lang="en-US" sz="800">
                <a:solidFill>
                  <a:srgbClr val="FFFF00"/>
                </a:solidFill>
              </a:rPr>
              <a:t>(Prototype)</a:t>
            </a:r>
          </a:p>
        </p:txBody>
      </p:sp>
      <p:sp>
        <p:nvSpPr>
          <p:cNvPr id="47" name="Text Box 37"/>
          <p:cNvSpPr txBox="1">
            <a:spLocks noChangeArrowheads="1"/>
          </p:cNvSpPr>
          <p:nvPr/>
        </p:nvSpPr>
        <p:spPr bwMode="auto">
          <a:xfrm>
            <a:off x="4419600" y="5572682"/>
            <a:ext cx="646113" cy="214313"/>
          </a:xfrm>
          <a:prstGeom prst="rect">
            <a:avLst/>
          </a:prstGeom>
          <a:noFill/>
          <a:ln w="9525">
            <a:noFill/>
            <a:miter lim="800000"/>
            <a:headEnd/>
            <a:tailEnd/>
          </a:ln>
        </p:spPr>
        <p:txBody>
          <a:bodyPr wrap="none">
            <a:prstTxWarp prst="textNoShape">
              <a:avLst/>
            </a:prstTxWarp>
            <a:spAutoFit/>
          </a:bodyPr>
          <a:lstStyle/>
          <a:p>
            <a:r>
              <a:rPr lang="en-US" sz="800">
                <a:solidFill>
                  <a:srgbClr val="FFFF00"/>
                </a:solidFill>
              </a:rPr>
              <a:t>(Prototype)</a:t>
            </a:r>
          </a:p>
        </p:txBody>
      </p:sp>
      <p:sp>
        <p:nvSpPr>
          <p:cNvPr id="48" name="Text Box 38"/>
          <p:cNvSpPr txBox="1">
            <a:spLocks noChangeArrowheads="1"/>
          </p:cNvSpPr>
          <p:nvPr/>
        </p:nvSpPr>
        <p:spPr bwMode="auto">
          <a:xfrm>
            <a:off x="6248400" y="5586970"/>
            <a:ext cx="646113" cy="214312"/>
          </a:xfrm>
          <a:prstGeom prst="rect">
            <a:avLst/>
          </a:prstGeom>
          <a:noFill/>
          <a:ln w="9525">
            <a:noFill/>
            <a:miter lim="800000"/>
            <a:headEnd/>
            <a:tailEnd/>
          </a:ln>
        </p:spPr>
        <p:txBody>
          <a:bodyPr wrap="none">
            <a:prstTxWarp prst="textNoShape">
              <a:avLst/>
            </a:prstTxWarp>
            <a:spAutoFit/>
          </a:bodyPr>
          <a:lstStyle/>
          <a:p>
            <a:r>
              <a:rPr lang="en-US" sz="800">
                <a:solidFill>
                  <a:srgbClr val="FFFF00"/>
                </a:solidFill>
              </a:rPr>
              <a:t>(Prototype)</a:t>
            </a:r>
          </a:p>
        </p:txBody>
      </p:sp>
      <p:grpSp>
        <p:nvGrpSpPr>
          <p:cNvPr id="49" name="Group 48"/>
          <p:cNvGrpSpPr/>
          <p:nvPr/>
        </p:nvGrpSpPr>
        <p:grpSpPr>
          <a:xfrm>
            <a:off x="5867400" y="5252338"/>
            <a:ext cx="1455783" cy="1377062"/>
            <a:chOff x="5867400" y="5040952"/>
            <a:chExt cx="1455783" cy="1377062"/>
          </a:xfrm>
        </p:grpSpPr>
        <p:sp>
          <p:nvSpPr>
            <p:cNvPr id="50" name="Text Box 27"/>
            <p:cNvSpPr txBox="1">
              <a:spLocks noChangeArrowheads="1"/>
            </p:cNvSpPr>
            <p:nvPr/>
          </p:nvSpPr>
          <p:spPr bwMode="auto">
            <a:xfrm>
              <a:off x="6140360" y="6017904"/>
              <a:ext cx="1182823" cy="400110"/>
            </a:xfrm>
            <a:prstGeom prst="rect">
              <a:avLst/>
            </a:prstGeom>
            <a:noFill/>
            <a:ln w="9525">
              <a:noFill/>
              <a:miter lim="800000"/>
              <a:headEnd/>
              <a:tailEnd/>
            </a:ln>
          </p:spPr>
          <p:txBody>
            <a:bodyPr wrap="square">
              <a:prstTxWarp prst="textNoShape">
                <a:avLst/>
              </a:prstTxWarp>
              <a:spAutoFit/>
            </a:bodyPr>
            <a:lstStyle/>
            <a:p>
              <a:r>
                <a:rPr lang="en-US" sz="1000" dirty="0" smtClean="0">
                  <a:solidFill>
                    <a:srgbClr val="000000"/>
                  </a:solidFill>
                  <a:latin typeface="Arial" pitchFamily="34" charset="0"/>
                  <a:cs typeface="Arial" pitchFamily="34" charset="0"/>
                </a:rPr>
                <a:t>     SAR Ice</a:t>
              </a:r>
            </a:p>
            <a:p>
              <a:r>
                <a:rPr lang="en-US" sz="1000" dirty="0" smtClean="0">
                  <a:solidFill>
                    <a:srgbClr val="000000"/>
                  </a:solidFill>
                  <a:latin typeface="Arial" pitchFamily="34" charset="0"/>
                  <a:cs typeface="Arial" pitchFamily="34" charset="0"/>
                </a:rPr>
                <a:t>  (prototype)</a:t>
              </a:r>
              <a:endParaRPr lang="en-US" sz="1000" dirty="0">
                <a:solidFill>
                  <a:srgbClr val="000000"/>
                </a:solidFill>
                <a:latin typeface="Arial" pitchFamily="34" charset="0"/>
                <a:cs typeface="Arial" pitchFamily="34" charset="0"/>
              </a:endParaRPr>
            </a:p>
          </p:txBody>
        </p:sp>
        <p:pic>
          <p:nvPicPr>
            <p:cNvPr id="51" name="Picture 39" descr="FIG11_Part2"/>
            <p:cNvPicPr>
              <a:picLocks noChangeAspect="1" noChangeArrowheads="1"/>
            </p:cNvPicPr>
            <p:nvPr/>
          </p:nvPicPr>
          <p:blipFill>
            <a:blip r:embed="rId18" cstate="print"/>
            <a:srcRect/>
            <a:stretch>
              <a:fillRect/>
            </a:stretch>
          </p:blipFill>
          <p:spPr bwMode="auto">
            <a:xfrm>
              <a:off x="5867400" y="5040952"/>
              <a:ext cx="1447800" cy="1001713"/>
            </a:xfrm>
            <a:prstGeom prst="rect">
              <a:avLst/>
            </a:prstGeom>
            <a:noFill/>
            <a:ln w="9525">
              <a:noFill/>
              <a:miter lim="800000"/>
              <a:headEnd/>
              <a:tailEnd/>
            </a:ln>
          </p:spPr>
        </p:pic>
      </p:grpSp>
      <p:sp>
        <p:nvSpPr>
          <p:cNvPr id="52" name="Text Box 4"/>
          <p:cNvSpPr txBox="1">
            <a:spLocks noChangeArrowheads="1"/>
          </p:cNvSpPr>
          <p:nvPr/>
        </p:nvSpPr>
        <p:spPr bwMode="auto">
          <a:xfrm>
            <a:off x="1432699" y="1267382"/>
            <a:ext cx="6447543" cy="52322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800" b="1" dirty="0">
                <a:latin typeface="Arial Bold"/>
                <a:cs typeface="Arial Bold"/>
              </a:rPr>
              <a:t>http://</a:t>
            </a:r>
            <a:r>
              <a:rPr lang="en-US" sz="2800" b="1" dirty="0" err="1">
                <a:latin typeface="Arial Bold"/>
                <a:cs typeface="Arial Bold"/>
              </a:rPr>
              <a:t>coastwatch.glerl.noaa.gov</a:t>
            </a:r>
            <a:r>
              <a:rPr lang="en-US" sz="2800" b="1" dirty="0">
                <a:latin typeface="Arial Bold"/>
                <a:cs typeface="Arial Bold"/>
              </a:rPr>
              <a:t> </a:t>
            </a:r>
          </a:p>
        </p:txBody>
      </p:sp>
      <p:sp>
        <p:nvSpPr>
          <p:cNvPr id="54" name="Text Box 13"/>
          <p:cNvSpPr txBox="1">
            <a:spLocks noChangeArrowheads="1"/>
          </p:cNvSpPr>
          <p:nvPr/>
        </p:nvSpPr>
        <p:spPr bwMode="auto">
          <a:xfrm>
            <a:off x="7747000" y="6221017"/>
            <a:ext cx="1330814" cy="400110"/>
          </a:xfrm>
          <a:prstGeom prst="rect">
            <a:avLst/>
          </a:prstGeom>
          <a:noFill/>
          <a:ln w="9525">
            <a:noFill/>
            <a:miter lim="800000"/>
            <a:headEnd/>
            <a:tailEnd/>
          </a:ln>
        </p:spPr>
        <p:txBody>
          <a:bodyPr wrap="none">
            <a:prstTxWarp prst="textNoShape">
              <a:avLst/>
            </a:prstTxWarp>
            <a:spAutoFit/>
          </a:bodyPr>
          <a:lstStyle/>
          <a:p>
            <a:r>
              <a:rPr lang="en-US" sz="1000" dirty="0" smtClean="0">
                <a:solidFill>
                  <a:srgbClr val="000000"/>
                </a:solidFill>
                <a:latin typeface="Arial" pitchFamily="34" charset="0"/>
                <a:cs typeface="Arial" pitchFamily="34" charset="0"/>
              </a:rPr>
              <a:t>Chl, CDOM, Mineral</a:t>
            </a:r>
          </a:p>
          <a:p>
            <a:r>
              <a:rPr lang="en-US" sz="1000" dirty="0" smtClean="0">
                <a:solidFill>
                  <a:srgbClr val="000000"/>
                </a:solidFill>
                <a:latin typeface="Arial" pitchFamily="34" charset="0"/>
                <a:cs typeface="Arial" pitchFamily="34" charset="0"/>
              </a:rPr>
              <a:t>      (prototype)</a:t>
            </a:r>
            <a:endParaRPr lang="en-US" sz="1000" dirty="0">
              <a:solidFill>
                <a:srgbClr val="000000"/>
              </a:solidFill>
              <a:latin typeface="Arial" pitchFamily="34" charset="0"/>
              <a:cs typeface="Arial" pitchFamily="34" charset="0"/>
            </a:endParaRPr>
          </a:p>
        </p:txBody>
      </p:sp>
      <p:pic>
        <p:nvPicPr>
          <p:cNvPr id="55" name="Picture 54" descr="sept17_retrievals_chl2.jpg"/>
          <p:cNvPicPr>
            <a:picLocks noChangeAspect="1"/>
          </p:cNvPicPr>
          <p:nvPr/>
        </p:nvPicPr>
        <p:blipFill>
          <a:blip r:embed="rId19" cstate="print"/>
          <a:stretch>
            <a:fillRect/>
          </a:stretch>
        </p:blipFill>
        <p:spPr>
          <a:xfrm>
            <a:off x="7899292" y="5246297"/>
            <a:ext cx="761784" cy="985838"/>
          </a:xfrm>
          <a:prstGeom prst="rect">
            <a:avLst/>
          </a:prstGeom>
        </p:spPr>
      </p:pic>
      <p:sp>
        <p:nvSpPr>
          <p:cNvPr id="56" name="Text Box 4"/>
          <p:cNvSpPr txBox="1">
            <a:spLocks noChangeArrowheads="1"/>
          </p:cNvSpPr>
          <p:nvPr/>
        </p:nvSpPr>
        <p:spPr bwMode="auto">
          <a:xfrm>
            <a:off x="1524000" y="2029352"/>
            <a:ext cx="6447543" cy="40011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000" dirty="0" err="1" smtClean="0">
                <a:latin typeface="Arial" pitchFamily="34" charset="0"/>
                <a:cs typeface="Arial" pitchFamily="34" charset="0"/>
              </a:rPr>
              <a:t>CoastWatch</a:t>
            </a:r>
            <a:r>
              <a:rPr lang="en-US" sz="2000" dirty="0" smtClean="0">
                <a:latin typeface="Arial" pitchFamily="34" charset="0"/>
                <a:cs typeface="Arial" pitchFamily="34" charset="0"/>
              </a:rPr>
              <a:t> Regional Nodes</a:t>
            </a:r>
            <a:endParaRPr lang="en-US" sz="2000" dirty="0">
              <a:latin typeface="Arial" pitchFamily="34" charset="0"/>
              <a:cs typeface="Arial" pitchFamily="34" charset="0"/>
            </a:endParaRPr>
          </a:p>
        </p:txBody>
      </p:sp>
      <p:pic>
        <p:nvPicPr>
          <p:cNvPr id="2050" name="Picture 2" descr="C:\CW 'C' Drive\Meeting\GLERL_review\coastwatchregionalnodes.png"/>
          <p:cNvPicPr>
            <a:picLocks noChangeAspect="1" noChangeArrowheads="1"/>
          </p:cNvPicPr>
          <p:nvPr/>
        </p:nvPicPr>
        <p:blipFill>
          <a:blip r:embed="rId20" cstate="print"/>
          <a:srcRect/>
          <a:stretch>
            <a:fillRect/>
          </a:stretch>
        </p:blipFill>
        <p:spPr bwMode="auto">
          <a:xfrm>
            <a:off x="1752600" y="1789057"/>
            <a:ext cx="5715000" cy="3392543"/>
          </a:xfrm>
          <a:prstGeom prst="rect">
            <a:avLst/>
          </a:prstGeom>
          <a:noFill/>
        </p:spPr>
      </p:pic>
    </p:spTree>
    <p:extLst>
      <p:ext uri="{BB962C8B-B14F-4D97-AF65-F5344CB8AC3E}">
        <p14:creationId xmlns:p14="http://schemas.microsoft.com/office/powerpoint/2010/main" val="41638036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OSATR2X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8"/>
            <a:ext cx="9144000" cy="6650182"/>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146269" y="1219200"/>
            <a:ext cx="8851461" cy="1828799"/>
          </a:xfrm>
          <a:prstGeom prst="rect">
            <a:avLst/>
          </a:prstGeom>
          <a:solidFill>
            <a:srgbClr val="FFFF00">
              <a:alpha val="13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Additional Information</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056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pic>
        <p:nvPicPr>
          <p:cNvPr id="10" name="Picture 9" descr="RSAT2_STS028.jpg"/>
          <p:cNvPicPr>
            <a:picLocks noChangeAspect="1"/>
          </p:cNvPicPr>
          <p:nvPr/>
        </p:nvPicPr>
        <p:blipFill>
          <a:blip r:embed="rId5" cstate="screen"/>
          <a:stretch>
            <a:fillRect/>
          </a:stretch>
        </p:blipFill>
        <p:spPr>
          <a:xfrm>
            <a:off x="4755461" y="1549085"/>
            <a:ext cx="4235510" cy="3863975"/>
          </a:xfrm>
          <a:prstGeom prst="rect">
            <a:avLst/>
          </a:prstGeom>
          <a:ln>
            <a:noFill/>
          </a:ln>
        </p:spPr>
      </p:pic>
      <p:sp>
        <p:nvSpPr>
          <p:cNvPr id="14" name="TextBox 13"/>
          <p:cNvSpPr txBox="1"/>
          <p:nvPr/>
        </p:nvSpPr>
        <p:spPr>
          <a:xfrm>
            <a:off x="209874" y="1418276"/>
            <a:ext cx="4533516" cy="4555093"/>
          </a:xfrm>
          <a:prstGeom prst="rect">
            <a:avLst/>
          </a:prstGeom>
          <a:noFill/>
        </p:spPr>
        <p:txBody>
          <a:bodyPr wrap="square" rtlCol="0">
            <a:spAutoFit/>
          </a:bodyPr>
          <a:lstStyle/>
          <a:p>
            <a:r>
              <a:rPr lang="en-US" sz="2000" dirty="0" smtClean="0">
                <a:latin typeface="Arial"/>
                <a:cs typeface="Arial"/>
              </a:rPr>
              <a:t>Great Lakes specific algorithms are needed for satellite retrieval of key parameters owing to several factors:</a:t>
            </a:r>
          </a:p>
          <a:p>
            <a:endParaRPr lang="en-US" sz="2000" dirty="0" smtClean="0">
              <a:latin typeface="Arial"/>
              <a:cs typeface="Arial"/>
            </a:endParaRPr>
          </a:p>
          <a:p>
            <a:pPr marL="228600" indent="-228600">
              <a:spcAft>
                <a:spcPts val="1200"/>
              </a:spcAft>
              <a:buFont typeface="Arial"/>
              <a:buChar char="•"/>
            </a:pPr>
            <a:r>
              <a:rPr lang="en-US" sz="2000" dirty="0" smtClean="0">
                <a:latin typeface="Arial"/>
                <a:cs typeface="Arial"/>
              </a:rPr>
              <a:t>Ocean algorithms often do not work well in time or space on the Great Lakes</a:t>
            </a:r>
          </a:p>
          <a:p>
            <a:pPr marL="228600" indent="-228600">
              <a:spcAft>
                <a:spcPts val="1200"/>
              </a:spcAft>
              <a:buFont typeface="Arial"/>
              <a:buChar char="•"/>
            </a:pPr>
            <a:r>
              <a:rPr lang="en-US" sz="2000" dirty="0" smtClean="0">
                <a:latin typeface="Arial"/>
                <a:cs typeface="Arial"/>
              </a:rPr>
              <a:t>Ocean algorithms often are not tuned to the parameters we need (</a:t>
            </a:r>
            <a:r>
              <a:rPr lang="en-US" sz="2000" dirty="0" err="1" smtClean="0">
                <a:latin typeface="Arial"/>
                <a:cs typeface="Arial"/>
              </a:rPr>
              <a:t>eg</a:t>
            </a:r>
            <a:r>
              <a:rPr lang="en-US" sz="2000" dirty="0" smtClean="0">
                <a:latin typeface="Arial"/>
                <a:cs typeface="Arial"/>
              </a:rPr>
              <a:t>. ice types)</a:t>
            </a:r>
          </a:p>
          <a:p>
            <a:pPr marL="228600" indent="-228600">
              <a:spcAft>
                <a:spcPts val="1200"/>
              </a:spcAft>
              <a:buFont typeface="Arial"/>
              <a:buChar char="•"/>
            </a:pPr>
            <a:r>
              <a:rPr lang="en-US" sz="2000" dirty="0" smtClean="0">
                <a:latin typeface="Arial"/>
                <a:cs typeface="Arial"/>
              </a:rPr>
              <a:t>Vast difference in resolution and spatial coverage needs </a:t>
            </a:r>
          </a:p>
          <a:p>
            <a:pPr marL="228600" indent="-228600">
              <a:spcAft>
                <a:spcPts val="1200"/>
              </a:spcAft>
              <a:buFont typeface="Arial"/>
              <a:buChar char="•"/>
            </a:pPr>
            <a:r>
              <a:rPr lang="en-US" sz="2000" dirty="0" smtClean="0">
                <a:latin typeface="Arial"/>
                <a:cs typeface="Arial"/>
              </a:rPr>
              <a:t>Freshwater vs. saltwater</a:t>
            </a:r>
          </a:p>
        </p:txBody>
      </p:sp>
      <p:sp>
        <p:nvSpPr>
          <p:cNvPr id="15" name="Text Box 2"/>
          <p:cNvSpPr txBox="1">
            <a:spLocks noChangeArrowheads="1"/>
          </p:cNvSpPr>
          <p:nvPr/>
        </p:nvSpPr>
        <p:spPr bwMode="auto">
          <a:xfrm>
            <a:off x="209874" y="508152"/>
            <a:ext cx="8229600" cy="523220"/>
          </a:xfrm>
          <a:prstGeom prst="rect">
            <a:avLst/>
          </a:prstGeom>
          <a:noFill/>
          <a:ln w="9525">
            <a:noFill/>
            <a:miter lim="800000"/>
            <a:headEnd/>
            <a:tailEnd/>
          </a:ln>
        </p:spPr>
        <p:txBody>
          <a:bodyPr wrap="square">
            <a:prstTxWarp prst="textNoShape">
              <a:avLst/>
            </a:prstTxWarp>
            <a:spAutoFit/>
          </a:bodyPr>
          <a:lstStyle/>
          <a:p>
            <a:r>
              <a:rPr lang="en-US" sz="2800" b="1" dirty="0" smtClean="0">
                <a:latin typeface="Arial Bold"/>
                <a:cs typeface="Arial Bold"/>
              </a:rPr>
              <a:t>Need for Great Lakes Satellite Research</a:t>
            </a:r>
            <a:endParaRPr lang="en-US" sz="2800" b="1" dirty="0">
              <a:solidFill>
                <a:srgbClr val="000000"/>
              </a:solidFill>
              <a:latin typeface="Arial Bold"/>
              <a:cs typeface="Arial Bold"/>
            </a:endParaRPr>
          </a:p>
        </p:txBody>
      </p:sp>
    </p:spTree>
    <p:extLst>
      <p:ext uri="{BB962C8B-B14F-4D97-AF65-F5344CB8AC3E}">
        <p14:creationId xmlns:p14="http://schemas.microsoft.com/office/powerpoint/2010/main" val="5961530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6400801" y="2086205"/>
            <a:ext cx="2748714" cy="3170099"/>
          </a:xfrm>
          <a:prstGeom prst="rect">
            <a:avLst/>
          </a:prstGeom>
          <a:noFill/>
        </p:spPr>
        <p:txBody>
          <a:bodyPr wrap="square" rtlCol="0">
            <a:spAutoFit/>
          </a:bodyPr>
          <a:lstStyle/>
          <a:p>
            <a:r>
              <a:rPr lang="en-US" sz="2000" b="1" dirty="0" smtClean="0">
                <a:ln w="3175" cap="flat" cmpd="sng" algn="ctr">
                  <a:noFill/>
                  <a:prstDash val="solid"/>
                  <a:round/>
                  <a:headEnd type="none" w="med" len="med"/>
                  <a:tailEnd type="none" w="med" len="med"/>
                </a:ln>
                <a:latin typeface="Arial" pitchFamily="34" charset="0"/>
                <a:cs typeface="Arial" pitchFamily="34" charset="0"/>
              </a:rPr>
              <a:t>Description of this work:</a:t>
            </a:r>
          </a:p>
          <a:p>
            <a:r>
              <a:rPr lang="en-US" sz="2000" b="1" dirty="0" smtClean="0">
                <a:ln w="3175" cap="flat" cmpd="sng" algn="ctr">
                  <a:noFill/>
                  <a:prstDash val="solid"/>
                  <a:round/>
                  <a:headEnd type="none" w="med" len="med"/>
                  <a:tailEnd type="none" w="med" len="med"/>
                </a:ln>
                <a:latin typeface="Arial" pitchFamily="34" charset="0"/>
                <a:cs typeface="Arial" pitchFamily="34" charset="0"/>
              </a:rPr>
              <a:t> </a:t>
            </a:r>
          </a:p>
          <a:p>
            <a:r>
              <a:rPr lang="en-US" sz="2000" b="1" dirty="0" smtClean="0">
                <a:ln w="3175" cap="flat" cmpd="sng" algn="ctr">
                  <a:noFill/>
                  <a:prstDash val="solid"/>
                  <a:round/>
                  <a:headEnd type="none" w="med" len="med"/>
                  <a:tailEnd type="none" w="med" len="med"/>
                </a:ln>
                <a:latin typeface="Arial" pitchFamily="34" charset="0"/>
                <a:cs typeface="Arial" pitchFamily="34" charset="0"/>
              </a:rPr>
              <a:t>Development of Great Lakes specific algorithms to create image products from existing and new satellite and airborne sensors</a:t>
            </a:r>
            <a:endParaRPr lang="en-US" sz="2000" b="1" dirty="0" smtClean="0">
              <a:ln w="3175" cap="flat" cmpd="sng" algn="ctr">
                <a:noFill/>
                <a:prstDash val="solid"/>
                <a:round/>
                <a:headEnd type="none" w="med" len="med"/>
                <a:tailEnd type="none" w="med" len="med"/>
              </a:ln>
              <a:latin typeface="Arial Bold"/>
              <a:cs typeface="Arial Bold"/>
            </a:endParaRPr>
          </a:p>
        </p:txBody>
      </p:sp>
      <p:sp>
        <p:nvSpPr>
          <p:cNvPr id="16" name="Text Box 2"/>
          <p:cNvSpPr txBox="1">
            <a:spLocks noChangeArrowheads="1"/>
          </p:cNvSpPr>
          <p:nvPr/>
        </p:nvSpPr>
        <p:spPr bwMode="auto">
          <a:xfrm>
            <a:off x="9849" y="533400"/>
            <a:ext cx="6543351" cy="784830"/>
          </a:xfrm>
          <a:prstGeom prst="rect">
            <a:avLst/>
          </a:prstGeom>
          <a:noFill/>
          <a:ln w="9525">
            <a:noFill/>
            <a:miter lim="800000"/>
            <a:headEnd/>
            <a:tailEnd/>
          </a:ln>
        </p:spPr>
        <p:txBody>
          <a:bodyPr wrap="square">
            <a:prstTxWarp prst="textNoShape">
              <a:avLst/>
            </a:prstTxWarp>
            <a:spAutoFit/>
          </a:bodyPr>
          <a:lstStyle/>
          <a:p>
            <a:pPr>
              <a:lnSpc>
                <a:spcPts val="2700"/>
              </a:lnSpc>
            </a:pPr>
            <a:r>
              <a:rPr lang="en-US" sz="2800" b="1" dirty="0" smtClean="0">
                <a:latin typeface="Arial" pitchFamily="34" charset="0"/>
                <a:cs typeface="Arial" pitchFamily="34" charset="0"/>
              </a:rPr>
              <a:t>Prototype Great Lakes Ice Type</a:t>
            </a:r>
          </a:p>
          <a:p>
            <a:pPr>
              <a:lnSpc>
                <a:spcPts val="2700"/>
              </a:lnSpc>
            </a:pPr>
            <a:r>
              <a:rPr lang="en-US" sz="2800" b="1" dirty="0" smtClean="0">
                <a:latin typeface="Arial" pitchFamily="34" charset="0"/>
                <a:cs typeface="Arial" pitchFamily="34" charset="0"/>
              </a:rPr>
              <a:t>Classification Product</a:t>
            </a:r>
            <a:endParaRPr lang="en-US" sz="2800" b="1" dirty="0">
              <a:latin typeface="Arial" pitchFamily="34" charset="0"/>
              <a:cs typeface="Arial" pitchFamily="34" charset="0"/>
            </a:endParaRPr>
          </a:p>
        </p:txBody>
      </p:sp>
      <p:pic>
        <p:nvPicPr>
          <p:cNvPr id="12" name="Picture 11" descr="Snapshot 2012-05-01 14-32-53.tiff"/>
          <p:cNvPicPr>
            <a:picLocks noChangeAspect="1"/>
          </p:cNvPicPr>
          <p:nvPr/>
        </p:nvPicPr>
        <p:blipFill>
          <a:blip r:embed="rId5" cstate="print"/>
          <a:stretch>
            <a:fillRect/>
          </a:stretch>
        </p:blipFill>
        <p:spPr>
          <a:xfrm>
            <a:off x="-1229" y="1295400"/>
            <a:ext cx="6402030" cy="4798290"/>
          </a:xfrm>
          <a:prstGeom prst="rect">
            <a:avLst/>
          </a:prstGeom>
        </p:spPr>
      </p:pic>
      <p:sp>
        <p:nvSpPr>
          <p:cNvPr id="17" name="Rectangle 16"/>
          <p:cNvSpPr/>
          <p:nvPr/>
        </p:nvSpPr>
        <p:spPr>
          <a:xfrm>
            <a:off x="0" y="1295400"/>
            <a:ext cx="63246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225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0" y="5918537"/>
            <a:ext cx="9021793" cy="646331"/>
          </a:xfrm>
          <a:prstGeom prst="rect">
            <a:avLst/>
          </a:prstGeom>
          <a:noFill/>
        </p:spPr>
        <p:txBody>
          <a:bodyPr wrap="square" rtlCol="0">
            <a:spAutoFit/>
          </a:bodyPr>
          <a:lstStyle/>
          <a:p>
            <a:pPr algn="ctr"/>
            <a:r>
              <a:rPr lang="en-US" dirty="0" smtClean="0">
                <a:latin typeface="Arial"/>
                <a:cs typeface="Arial"/>
              </a:rPr>
              <a:t>Library of backscatter signatures from different ice types on Lake Superior measured using Jet Propulsion Lab C-band </a:t>
            </a:r>
            <a:r>
              <a:rPr lang="en-US" dirty="0" err="1" smtClean="0">
                <a:latin typeface="Arial"/>
                <a:cs typeface="Arial"/>
              </a:rPr>
              <a:t>scatterometer</a:t>
            </a:r>
            <a:r>
              <a:rPr lang="en-US" dirty="0" smtClean="0">
                <a:latin typeface="Arial"/>
                <a:cs typeface="Arial"/>
              </a:rPr>
              <a:t> during Great Lakes Winter Experiment.</a:t>
            </a:r>
            <a:endParaRPr lang="en-US" dirty="0">
              <a:latin typeface="Arial"/>
              <a:cs typeface="Arial"/>
            </a:endParaRPr>
          </a:p>
        </p:txBody>
      </p:sp>
      <p:sp>
        <p:nvSpPr>
          <p:cNvPr id="14" name="Text Box 2"/>
          <p:cNvSpPr txBox="1">
            <a:spLocks noChangeArrowheads="1"/>
          </p:cNvSpPr>
          <p:nvPr/>
        </p:nvSpPr>
        <p:spPr bwMode="auto">
          <a:xfrm>
            <a:off x="61708" y="340206"/>
            <a:ext cx="7270425" cy="784830"/>
          </a:xfrm>
          <a:prstGeom prst="rect">
            <a:avLst/>
          </a:prstGeom>
          <a:noFill/>
          <a:ln w="9525">
            <a:noFill/>
            <a:miter lim="800000"/>
            <a:headEnd/>
            <a:tailEnd/>
          </a:ln>
        </p:spPr>
        <p:txBody>
          <a:bodyPr wrap="square">
            <a:prstTxWarp prst="textNoShape">
              <a:avLst/>
            </a:prstTxWarp>
            <a:spAutoFit/>
          </a:bodyPr>
          <a:lstStyle/>
          <a:p>
            <a:pPr>
              <a:lnSpc>
                <a:spcPts val="2700"/>
              </a:lnSpc>
            </a:pPr>
            <a:r>
              <a:rPr lang="en-US" sz="2800" b="1" dirty="0" smtClean="0">
                <a:latin typeface="Arial" pitchFamily="34" charset="0"/>
                <a:cs typeface="Arial" pitchFamily="34" charset="0"/>
              </a:rPr>
              <a:t>Methodology for Great Lakes Ice Classification Prototype</a:t>
            </a:r>
            <a:endParaRPr lang="en-US" sz="2800" b="1" dirty="0">
              <a:solidFill>
                <a:srgbClr val="000000"/>
              </a:solidFill>
              <a:latin typeface="Arial" pitchFamily="34" charset="0"/>
              <a:cs typeface="Arial" pitchFamily="34" charset="0"/>
            </a:endParaRPr>
          </a:p>
        </p:txBody>
      </p:sp>
      <p:grpSp>
        <p:nvGrpSpPr>
          <p:cNvPr id="15" name="Group 14"/>
          <p:cNvGrpSpPr/>
          <p:nvPr/>
        </p:nvGrpSpPr>
        <p:grpSpPr>
          <a:xfrm>
            <a:off x="122207" y="1185082"/>
            <a:ext cx="3923835" cy="4638598"/>
            <a:chOff x="122207" y="887813"/>
            <a:chExt cx="3923835" cy="4638598"/>
          </a:xfrm>
        </p:grpSpPr>
        <p:grpSp>
          <p:nvGrpSpPr>
            <p:cNvPr id="16" name="Group 18"/>
            <p:cNvGrpSpPr/>
            <p:nvPr/>
          </p:nvGrpSpPr>
          <p:grpSpPr>
            <a:xfrm>
              <a:off x="122208" y="887813"/>
              <a:ext cx="3923834" cy="2360212"/>
              <a:chOff x="175404" y="887813"/>
              <a:chExt cx="3923834" cy="2360212"/>
            </a:xfrm>
          </p:grpSpPr>
          <p:pic>
            <p:nvPicPr>
              <p:cNvPr id="20" name="Picture 19" descr="Slide02.jpg"/>
              <p:cNvPicPr>
                <a:picLocks noChangeAspect="1"/>
              </p:cNvPicPr>
              <p:nvPr/>
            </p:nvPicPr>
            <p:blipFill>
              <a:blip r:embed="rId5" cstate="screen"/>
              <a:srcRect/>
              <a:stretch>
                <a:fillRect/>
              </a:stretch>
            </p:blipFill>
            <p:spPr>
              <a:xfrm>
                <a:off x="175404" y="920844"/>
                <a:ext cx="3923834" cy="2327181"/>
              </a:xfrm>
              <a:prstGeom prst="rect">
                <a:avLst/>
              </a:prstGeom>
              <a:ln>
                <a:solidFill>
                  <a:schemeClr val="tx1"/>
                </a:solidFill>
              </a:ln>
            </p:spPr>
          </p:pic>
          <p:sp>
            <p:nvSpPr>
              <p:cNvPr id="21" name="TextBox 20"/>
              <p:cNvSpPr txBox="1"/>
              <p:nvPr/>
            </p:nvSpPr>
            <p:spPr>
              <a:xfrm>
                <a:off x="204505" y="887813"/>
                <a:ext cx="3277691" cy="738664"/>
              </a:xfrm>
              <a:prstGeom prst="rect">
                <a:avLst/>
              </a:prstGeom>
              <a:noFill/>
              <a:ln>
                <a:noFill/>
              </a:ln>
            </p:spPr>
            <p:txBody>
              <a:bodyPr wrap="square" rtlCol="0">
                <a:spAutoFit/>
              </a:bodyPr>
              <a:lstStyle/>
              <a:p>
                <a:pPr algn="ctr"/>
                <a:r>
                  <a:rPr lang="en-US" sz="1400" b="1" dirty="0" smtClean="0">
                    <a:solidFill>
                      <a:schemeClr val="bg1"/>
                    </a:solidFill>
                    <a:latin typeface="Arial"/>
                    <a:cs typeface="Arial"/>
                  </a:rPr>
                  <a:t>Great Lakes Winter Experiment</a:t>
                </a:r>
              </a:p>
              <a:p>
                <a:pPr algn="ctr"/>
                <a:r>
                  <a:rPr lang="en-US" sz="1400" b="1" dirty="0" smtClean="0">
                    <a:solidFill>
                      <a:schemeClr val="bg1"/>
                    </a:solidFill>
                    <a:latin typeface="Arial"/>
                    <a:cs typeface="Arial"/>
                  </a:rPr>
                  <a:t>Jet Propulsion Lab Scatterometer used on USCGC Mackinaw</a:t>
                </a:r>
                <a:endParaRPr lang="en-US" sz="1400" b="1" dirty="0">
                  <a:solidFill>
                    <a:schemeClr val="bg1"/>
                  </a:solidFill>
                  <a:latin typeface="Arial"/>
                  <a:cs typeface="Arial"/>
                </a:endParaRPr>
              </a:p>
            </p:txBody>
          </p:sp>
        </p:grpSp>
        <p:grpSp>
          <p:nvGrpSpPr>
            <p:cNvPr id="17" name="Group 17"/>
            <p:cNvGrpSpPr/>
            <p:nvPr/>
          </p:nvGrpSpPr>
          <p:grpSpPr>
            <a:xfrm>
              <a:off x="122207" y="3248025"/>
              <a:ext cx="3923835" cy="2278386"/>
              <a:chOff x="2908929" y="3295257"/>
              <a:chExt cx="3488346" cy="2278386"/>
            </a:xfrm>
          </p:grpSpPr>
          <p:pic>
            <p:nvPicPr>
              <p:cNvPr id="18" name="Picture 4" descr="Slide03.jpg"/>
              <p:cNvPicPr>
                <a:picLocks noChangeAspect="1"/>
              </p:cNvPicPr>
              <p:nvPr/>
            </p:nvPicPr>
            <p:blipFill>
              <a:blip r:embed="rId6" cstate="screen"/>
              <a:srcRect/>
              <a:stretch>
                <a:fillRect/>
              </a:stretch>
            </p:blipFill>
            <p:spPr>
              <a:xfrm>
                <a:off x="2908929" y="3295257"/>
                <a:ext cx="3488346" cy="2278386"/>
              </a:xfrm>
              <a:prstGeom prst="rect">
                <a:avLst/>
              </a:prstGeom>
              <a:ln>
                <a:solidFill>
                  <a:schemeClr val="tx1"/>
                </a:solidFill>
              </a:ln>
            </p:spPr>
          </p:pic>
          <p:sp>
            <p:nvSpPr>
              <p:cNvPr id="19" name="TextBox 18"/>
              <p:cNvSpPr txBox="1"/>
              <p:nvPr/>
            </p:nvSpPr>
            <p:spPr>
              <a:xfrm>
                <a:off x="2934800" y="5202366"/>
                <a:ext cx="2817693" cy="307777"/>
              </a:xfrm>
              <a:prstGeom prst="rect">
                <a:avLst/>
              </a:prstGeom>
              <a:noFill/>
              <a:ln>
                <a:noFill/>
              </a:ln>
            </p:spPr>
            <p:txBody>
              <a:bodyPr wrap="none" rtlCol="0">
                <a:spAutoFit/>
              </a:bodyPr>
              <a:lstStyle/>
              <a:p>
                <a:r>
                  <a:rPr lang="en-US" sz="1400" b="1" dirty="0" smtClean="0">
                    <a:latin typeface="Arial"/>
                    <a:cs typeface="Arial"/>
                  </a:rPr>
                  <a:t>USCGC Mackinaw in Whitefish Bay</a:t>
                </a:r>
                <a:endParaRPr lang="en-US" sz="1400" b="1" dirty="0">
                  <a:latin typeface="Arial"/>
                  <a:cs typeface="Arial"/>
                </a:endParaRPr>
              </a:p>
            </p:txBody>
          </p:sp>
        </p:grpSp>
      </p:grpSp>
      <p:pic>
        <p:nvPicPr>
          <p:cNvPr id="22" name="Picture 6" descr="Slide05.jpg"/>
          <p:cNvPicPr>
            <a:picLocks noChangeAspect="1"/>
          </p:cNvPicPr>
          <p:nvPr/>
        </p:nvPicPr>
        <p:blipFill>
          <a:blip r:embed="rId7" cstate="screen"/>
          <a:stretch>
            <a:fillRect/>
          </a:stretch>
        </p:blipFill>
        <p:spPr>
          <a:xfrm>
            <a:off x="4034575" y="1218112"/>
            <a:ext cx="4819993" cy="4608576"/>
          </a:xfrm>
          <a:prstGeom prst="rect">
            <a:avLst/>
          </a:prstGeom>
          <a:ln>
            <a:solidFill>
              <a:schemeClr val="tx1"/>
            </a:solidFill>
          </a:ln>
        </p:spPr>
      </p:pic>
      <p:sp>
        <p:nvSpPr>
          <p:cNvPr id="23" name="TextBox 22"/>
          <p:cNvSpPr txBox="1"/>
          <p:nvPr/>
        </p:nvSpPr>
        <p:spPr>
          <a:xfrm>
            <a:off x="4058330" y="1280332"/>
            <a:ext cx="2319916" cy="307777"/>
          </a:xfrm>
          <a:prstGeom prst="rect">
            <a:avLst/>
          </a:prstGeom>
          <a:noFill/>
          <a:ln>
            <a:noFill/>
          </a:ln>
        </p:spPr>
        <p:txBody>
          <a:bodyPr wrap="square" rtlCol="0">
            <a:spAutoFit/>
          </a:bodyPr>
          <a:lstStyle/>
          <a:p>
            <a:pPr algn="ctr"/>
            <a:r>
              <a:rPr lang="en-US" sz="1400" b="1" dirty="0" smtClean="0">
                <a:latin typeface="Arial"/>
                <a:cs typeface="Arial"/>
              </a:rPr>
              <a:t>Brash ice</a:t>
            </a:r>
            <a:endParaRPr lang="en-US" sz="1400" b="1" dirty="0">
              <a:latin typeface="Arial"/>
              <a:cs typeface="Arial"/>
            </a:endParaRPr>
          </a:p>
        </p:txBody>
      </p:sp>
      <p:sp>
        <p:nvSpPr>
          <p:cNvPr id="24" name="TextBox 23"/>
          <p:cNvSpPr txBox="1"/>
          <p:nvPr/>
        </p:nvSpPr>
        <p:spPr>
          <a:xfrm>
            <a:off x="6514490" y="1280332"/>
            <a:ext cx="2319917" cy="307777"/>
          </a:xfrm>
          <a:prstGeom prst="rect">
            <a:avLst/>
          </a:prstGeom>
          <a:noFill/>
          <a:ln>
            <a:noFill/>
          </a:ln>
        </p:spPr>
        <p:txBody>
          <a:bodyPr wrap="square" rtlCol="0">
            <a:spAutoFit/>
          </a:bodyPr>
          <a:lstStyle/>
          <a:p>
            <a:pPr algn="ctr"/>
            <a:r>
              <a:rPr lang="en-US" sz="1400" b="1" dirty="0" smtClean="0">
                <a:latin typeface="Arial"/>
                <a:cs typeface="Arial"/>
              </a:rPr>
              <a:t>Pancake ice</a:t>
            </a:r>
            <a:endParaRPr lang="en-US" sz="1400" b="1" dirty="0">
              <a:latin typeface="Arial"/>
              <a:cs typeface="Arial"/>
            </a:endParaRPr>
          </a:p>
        </p:txBody>
      </p:sp>
      <p:sp>
        <p:nvSpPr>
          <p:cNvPr id="25" name="TextBox 24"/>
          <p:cNvSpPr txBox="1"/>
          <p:nvPr/>
        </p:nvSpPr>
        <p:spPr>
          <a:xfrm>
            <a:off x="4046042" y="2729143"/>
            <a:ext cx="2319917" cy="477054"/>
          </a:xfrm>
          <a:prstGeom prst="rect">
            <a:avLst/>
          </a:prstGeom>
          <a:noFill/>
          <a:ln>
            <a:noFill/>
          </a:ln>
        </p:spPr>
        <p:txBody>
          <a:bodyPr wrap="square" rtlCol="0">
            <a:spAutoFit/>
          </a:bodyPr>
          <a:lstStyle/>
          <a:p>
            <a:pPr algn="ctr">
              <a:lnSpc>
                <a:spcPts val="1500"/>
              </a:lnSpc>
            </a:pPr>
            <a:r>
              <a:rPr lang="en-US" sz="1400" b="1" dirty="0" smtClean="0">
                <a:latin typeface="Arial"/>
                <a:cs typeface="Arial"/>
              </a:rPr>
              <a:t>Patchy snow cover on snow ice over black ice</a:t>
            </a:r>
            <a:endParaRPr lang="en-US" sz="1400" b="1" dirty="0">
              <a:latin typeface="Arial"/>
              <a:cs typeface="Arial"/>
            </a:endParaRPr>
          </a:p>
        </p:txBody>
      </p:sp>
      <p:sp>
        <p:nvSpPr>
          <p:cNvPr id="26" name="TextBox 25"/>
          <p:cNvSpPr txBox="1"/>
          <p:nvPr/>
        </p:nvSpPr>
        <p:spPr>
          <a:xfrm>
            <a:off x="6514492" y="2767243"/>
            <a:ext cx="2319917" cy="477054"/>
          </a:xfrm>
          <a:prstGeom prst="rect">
            <a:avLst/>
          </a:prstGeom>
          <a:noFill/>
          <a:ln>
            <a:noFill/>
          </a:ln>
        </p:spPr>
        <p:txBody>
          <a:bodyPr wrap="square" rtlCol="0">
            <a:spAutoFit/>
          </a:bodyPr>
          <a:lstStyle/>
          <a:p>
            <a:pPr algn="ctr">
              <a:lnSpc>
                <a:spcPts val="1500"/>
              </a:lnSpc>
            </a:pPr>
            <a:r>
              <a:rPr lang="en-US" sz="1400" b="1" dirty="0" smtClean="0">
                <a:latin typeface="Arial"/>
                <a:cs typeface="Arial"/>
              </a:rPr>
              <a:t>Black ice with patchy and rough snow cover</a:t>
            </a:r>
            <a:endParaRPr lang="en-US" sz="1400" b="1" dirty="0">
              <a:latin typeface="Arial"/>
              <a:cs typeface="Arial"/>
            </a:endParaRPr>
          </a:p>
        </p:txBody>
      </p:sp>
      <p:sp>
        <p:nvSpPr>
          <p:cNvPr id="27" name="TextBox 26"/>
          <p:cNvSpPr txBox="1"/>
          <p:nvPr/>
        </p:nvSpPr>
        <p:spPr>
          <a:xfrm>
            <a:off x="4058328" y="4320862"/>
            <a:ext cx="2319917" cy="477054"/>
          </a:xfrm>
          <a:prstGeom prst="rect">
            <a:avLst/>
          </a:prstGeom>
          <a:noFill/>
          <a:ln>
            <a:noFill/>
          </a:ln>
        </p:spPr>
        <p:txBody>
          <a:bodyPr wrap="square" rtlCol="0">
            <a:spAutoFit/>
          </a:bodyPr>
          <a:lstStyle/>
          <a:p>
            <a:pPr algn="ctr">
              <a:lnSpc>
                <a:spcPts val="1500"/>
              </a:lnSpc>
            </a:pPr>
            <a:r>
              <a:rPr lang="en-US" sz="1400" b="1" dirty="0" smtClean="0">
                <a:latin typeface="Arial"/>
                <a:cs typeface="Arial"/>
              </a:rPr>
              <a:t>Rough consolidated ice floes </a:t>
            </a:r>
            <a:endParaRPr lang="en-US" sz="1400" b="1" dirty="0">
              <a:latin typeface="Arial"/>
              <a:cs typeface="Arial"/>
            </a:endParaRPr>
          </a:p>
        </p:txBody>
      </p:sp>
      <p:sp>
        <p:nvSpPr>
          <p:cNvPr id="28" name="TextBox 27"/>
          <p:cNvSpPr txBox="1"/>
          <p:nvPr/>
        </p:nvSpPr>
        <p:spPr>
          <a:xfrm>
            <a:off x="6514492" y="4320862"/>
            <a:ext cx="2319917" cy="307777"/>
          </a:xfrm>
          <a:prstGeom prst="rect">
            <a:avLst/>
          </a:prstGeom>
          <a:noFill/>
          <a:ln>
            <a:noFill/>
          </a:ln>
        </p:spPr>
        <p:txBody>
          <a:bodyPr wrap="square" rtlCol="0">
            <a:spAutoFit/>
          </a:bodyPr>
          <a:lstStyle/>
          <a:p>
            <a:pPr algn="ctr"/>
            <a:r>
              <a:rPr lang="en-US" sz="1400" b="1" dirty="0" smtClean="0">
                <a:latin typeface="Arial"/>
                <a:cs typeface="Arial"/>
              </a:rPr>
              <a:t>Black (Lake) ice</a:t>
            </a:r>
            <a:endParaRPr lang="en-US" sz="1400" b="1" dirty="0">
              <a:latin typeface="Arial"/>
              <a:cs typeface="Arial"/>
            </a:endParaRPr>
          </a:p>
        </p:txBody>
      </p:sp>
      <p:cxnSp>
        <p:nvCxnSpPr>
          <p:cNvPr id="29" name="Straight Connector 28"/>
          <p:cNvCxnSpPr/>
          <p:nvPr/>
        </p:nvCxnSpPr>
        <p:spPr>
          <a:xfrm rot="16200000" flipH="1">
            <a:off x="4149809" y="3522400"/>
            <a:ext cx="4608576"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034575" y="2726144"/>
            <a:ext cx="4788365"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034575" y="4282762"/>
            <a:ext cx="4788365"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4040247" y="1261282"/>
            <a:ext cx="4788365"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4034575" y="5823680"/>
            <a:ext cx="4788365" cy="0"/>
          </a:xfrm>
          <a:prstGeom prst="line">
            <a:avLst/>
          </a:prstGeom>
          <a:ln w="76200"/>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16200000" flipH="1">
            <a:off x="1754042" y="3545294"/>
            <a:ext cx="4608576"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6514272" y="3538970"/>
            <a:ext cx="4634478" cy="5797"/>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62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41" name="TextBox 40"/>
          <p:cNvSpPr txBox="1"/>
          <p:nvPr/>
        </p:nvSpPr>
        <p:spPr>
          <a:xfrm>
            <a:off x="215901" y="1776948"/>
            <a:ext cx="3992417" cy="2585323"/>
          </a:xfrm>
          <a:prstGeom prst="rect">
            <a:avLst/>
          </a:prstGeom>
          <a:noFill/>
        </p:spPr>
        <p:txBody>
          <a:bodyPr wrap="square" rtlCol="0">
            <a:spAutoFit/>
          </a:bodyPr>
          <a:lstStyle/>
          <a:p>
            <a:r>
              <a:rPr lang="en-US" sz="2400" b="1" dirty="0" smtClean="0">
                <a:latin typeface="Arial" pitchFamily="34" charset="0"/>
                <a:cs typeface="Arial" pitchFamily="34" charset="0"/>
              </a:rPr>
              <a:t>Key Scientific Drivers</a:t>
            </a:r>
            <a:r>
              <a:rPr lang="en-US" sz="2400" b="1" dirty="0" smtClean="0">
                <a:latin typeface="Arial Bold"/>
                <a:cs typeface="Arial Bold"/>
              </a:rPr>
              <a:t>:</a:t>
            </a:r>
          </a:p>
          <a:p>
            <a:endParaRPr lang="en-US" b="1" dirty="0" smtClean="0">
              <a:latin typeface="Arial Bold"/>
              <a:cs typeface="Arial Bold"/>
            </a:endParaRPr>
          </a:p>
          <a:p>
            <a:r>
              <a:rPr lang="en-US" sz="2400" dirty="0" smtClean="0">
                <a:latin typeface="Arial" pitchFamily="34" charset="0"/>
                <a:cs typeface="Arial" pitchFamily="34" charset="0"/>
              </a:rPr>
              <a:t>Can satellite and airborne remotely sensed data provide accurate, synoptic retrievals of key Great Lakes parameters? </a:t>
            </a:r>
            <a:endParaRPr lang="en-US" sz="2400" dirty="0">
              <a:latin typeface="Arial" pitchFamily="34" charset="0"/>
              <a:cs typeface="Arial" pitchFamily="34" charset="0"/>
            </a:endParaRPr>
          </a:p>
        </p:txBody>
      </p:sp>
      <p:pic>
        <p:nvPicPr>
          <p:cNvPr id="16" name="Picture 15" descr="Lake_Erie_VIIRS_example.jpg"/>
          <p:cNvPicPr>
            <a:picLocks noChangeAspect="1"/>
          </p:cNvPicPr>
          <p:nvPr/>
        </p:nvPicPr>
        <p:blipFill>
          <a:blip r:embed="rId5" cstate="print"/>
          <a:stretch>
            <a:fillRect/>
          </a:stretch>
        </p:blipFill>
        <p:spPr>
          <a:xfrm>
            <a:off x="4208318" y="1066800"/>
            <a:ext cx="4478482" cy="5795682"/>
          </a:xfrm>
          <a:prstGeom prst="rect">
            <a:avLst/>
          </a:prstGeom>
        </p:spPr>
      </p:pic>
      <p:sp>
        <p:nvSpPr>
          <p:cNvPr id="40" name="Text Box 2"/>
          <p:cNvSpPr txBox="1">
            <a:spLocks noChangeArrowheads="1"/>
          </p:cNvSpPr>
          <p:nvPr/>
        </p:nvSpPr>
        <p:spPr bwMode="auto">
          <a:xfrm>
            <a:off x="215901" y="434370"/>
            <a:ext cx="7480299" cy="784830"/>
          </a:xfrm>
          <a:prstGeom prst="rect">
            <a:avLst/>
          </a:prstGeom>
          <a:noFill/>
          <a:ln w="9525">
            <a:noFill/>
            <a:miter lim="800000"/>
            <a:headEnd/>
            <a:tailEnd/>
          </a:ln>
        </p:spPr>
        <p:txBody>
          <a:bodyPr wrap="square">
            <a:prstTxWarp prst="textNoShape">
              <a:avLst/>
            </a:prstTxWarp>
            <a:spAutoFit/>
          </a:bodyPr>
          <a:lstStyle/>
          <a:p>
            <a:pPr>
              <a:lnSpc>
                <a:spcPts val="2700"/>
              </a:lnSpc>
            </a:pPr>
            <a:r>
              <a:rPr lang="en-US" sz="2800" b="1" dirty="0" smtClean="0">
                <a:latin typeface="Arial" pitchFamily="34" charset="0"/>
                <a:cs typeface="Arial" pitchFamily="34" charset="0"/>
              </a:rPr>
              <a:t>Prototype for Great Lakes </a:t>
            </a:r>
          </a:p>
          <a:p>
            <a:pPr>
              <a:lnSpc>
                <a:spcPts val="2700"/>
              </a:lnSpc>
            </a:pPr>
            <a:r>
              <a:rPr lang="en-US" sz="2800" b="1" dirty="0" smtClean="0">
                <a:latin typeface="Arial" pitchFamily="34" charset="0"/>
                <a:cs typeface="Arial" pitchFamily="34" charset="0"/>
              </a:rPr>
              <a:t>Color Producing Agents Product</a:t>
            </a:r>
            <a:endParaRPr lang="en-US" sz="28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45551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7/10</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457200" y="274638"/>
            <a:ext cx="8229600" cy="639762"/>
          </a:xfrm>
        </p:spPr>
        <p:txBody>
          <a:bodyPr>
            <a:normAutofit fontScale="90000"/>
          </a:bodyPr>
          <a:lstStyle/>
          <a:p>
            <a:r>
              <a:rPr lang="en-US" sz="2400" dirty="0" smtClean="0"/>
              <a:t>Comparison</a:t>
            </a:r>
            <a:r>
              <a:rPr lang="en-US" sz="2400" dirty="0"/>
              <a:t> </a:t>
            </a:r>
            <a:r>
              <a:rPr lang="en-US" sz="2400" dirty="0" smtClean="0"/>
              <a:t>of OC3 </a:t>
            </a:r>
            <a:r>
              <a:rPr lang="en-US" sz="2400" dirty="0" err="1" smtClean="0"/>
              <a:t>Ratioing</a:t>
            </a:r>
            <a:r>
              <a:rPr lang="en-US" sz="2400" dirty="0" smtClean="0"/>
              <a:t> and CPA </a:t>
            </a:r>
            <a:r>
              <a:rPr lang="en-US" sz="2400" dirty="0"/>
              <a:t>A</a:t>
            </a:r>
            <a:r>
              <a:rPr lang="en-US" sz="2400" dirty="0" smtClean="0"/>
              <a:t>lgorithms (2009-2012)</a:t>
            </a:r>
            <a:endParaRPr lang="en-US" sz="2400" dirty="0"/>
          </a:p>
        </p:txBody>
      </p:sp>
      <p:pic>
        <p:nvPicPr>
          <p:cNvPr id="14"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19600" y="1066800"/>
            <a:ext cx="492411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200" y="1066800"/>
            <a:ext cx="440887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343400" y="4410670"/>
            <a:ext cx="4800600" cy="461665"/>
          </a:xfrm>
          <a:prstGeom prst="rect">
            <a:avLst/>
          </a:prstGeom>
          <a:solidFill>
            <a:schemeClr val="bg1"/>
          </a:solidFill>
        </p:spPr>
        <p:txBody>
          <a:bodyPr wrap="square" rtlCol="0">
            <a:spAutoFit/>
          </a:bodyPr>
          <a:lstStyle/>
          <a:p>
            <a:pPr algn="ctr"/>
            <a:r>
              <a:rPr lang="en-US" dirty="0" smtClean="0"/>
              <a:t>Samples = 156</a:t>
            </a:r>
            <a:endParaRPr lang="en-US" dirty="0"/>
          </a:p>
        </p:txBody>
      </p:sp>
      <p:sp>
        <p:nvSpPr>
          <p:cNvPr id="17" name="TextBox 16"/>
          <p:cNvSpPr txBox="1"/>
          <p:nvPr/>
        </p:nvSpPr>
        <p:spPr>
          <a:xfrm>
            <a:off x="0" y="4415135"/>
            <a:ext cx="4572000" cy="461665"/>
          </a:xfrm>
          <a:prstGeom prst="rect">
            <a:avLst/>
          </a:prstGeom>
          <a:solidFill>
            <a:schemeClr val="bg1"/>
          </a:solidFill>
        </p:spPr>
        <p:txBody>
          <a:bodyPr wrap="square" rtlCol="0">
            <a:spAutoFit/>
          </a:bodyPr>
          <a:lstStyle/>
          <a:p>
            <a:pPr algn="ctr"/>
            <a:r>
              <a:rPr lang="en-US" dirty="0" smtClean="0"/>
              <a:t>Samples = 85</a:t>
            </a:r>
            <a:endParaRPr lang="en-US" dirty="0"/>
          </a:p>
        </p:txBody>
      </p:sp>
      <p:sp>
        <p:nvSpPr>
          <p:cNvPr id="19" name="Rectangle 18"/>
          <p:cNvSpPr/>
          <p:nvPr/>
        </p:nvSpPr>
        <p:spPr>
          <a:xfrm>
            <a:off x="76200" y="4800600"/>
            <a:ext cx="9144000" cy="2057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600" dirty="0" smtClean="0">
                <a:solidFill>
                  <a:schemeClr val="tx1"/>
                </a:solidFill>
              </a:rPr>
              <a:t> CPA algorithm outperforms OC3 algorithm for chlorophyll retrieval</a:t>
            </a:r>
          </a:p>
          <a:p>
            <a:pPr>
              <a:buFont typeface="Arial" pitchFamily="34" charset="0"/>
              <a:buChar char="•"/>
            </a:pPr>
            <a:r>
              <a:rPr lang="en-US" sz="1600" dirty="0" smtClean="0">
                <a:solidFill>
                  <a:schemeClr val="tx1"/>
                </a:solidFill>
              </a:rPr>
              <a:t> CPA algorithm can retrieve all three colorants concurrently </a:t>
            </a:r>
          </a:p>
          <a:p>
            <a:pPr>
              <a:buFont typeface="Arial" pitchFamily="34" charset="0"/>
              <a:buChar char="•"/>
            </a:pPr>
            <a:r>
              <a:rPr lang="en-US" sz="1600" dirty="0" smtClean="0">
                <a:solidFill>
                  <a:schemeClr val="tx1"/>
                </a:solidFill>
              </a:rPr>
              <a:t> CPA algorithm outperforms other algorithms in optically complex waters</a:t>
            </a:r>
          </a:p>
          <a:p>
            <a:endParaRPr lang="en-US" sz="1600" b="1" dirty="0" smtClean="0">
              <a:solidFill>
                <a:schemeClr val="tx1"/>
              </a:solidFill>
            </a:endParaRPr>
          </a:p>
          <a:p>
            <a:r>
              <a:rPr lang="en-US" sz="1600" b="1" dirty="0" smtClean="0">
                <a:solidFill>
                  <a:schemeClr val="tx1"/>
                </a:solidFill>
              </a:rPr>
              <a:t>The </a:t>
            </a:r>
            <a:r>
              <a:rPr lang="en-US" sz="1600" b="1" dirty="0">
                <a:solidFill>
                  <a:schemeClr val="tx1"/>
                </a:solidFill>
              </a:rPr>
              <a:t>two plots further confirm the supposition that </a:t>
            </a:r>
            <a:r>
              <a:rPr lang="en-US" sz="1600" b="1" dirty="0" err="1" smtClean="0">
                <a:solidFill>
                  <a:schemeClr val="tx1"/>
                </a:solidFill>
              </a:rPr>
              <a:t>ratioing</a:t>
            </a:r>
            <a:r>
              <a:rPr lang="en-US" sz="1600" b="1" dirty="0" smtClean="0">
                <a:solidFill>
                  <a:schemeClr val="tx1"/>
                </a:solidFill>
              </a:rPr>
              <a:t> </a:t>
            </a:r>
            <a:r>
              <a:rPr lang="en-US" sz="1600" b="1" dirty="0">
                <a:solidFill>
                  <a:schemeClr val="tx1"/>
                </a:solidFill>
              </a:rPr>
              <a:t>chlorophyll retrieval approaches </a:t>
            </a:r>
            <a:r>
              <a:rPr lang="en-US" sz="1600" b="1" dirty="0" smtClean="0">
                <a:solidFill>
                  <a:schemeClr val="tx1"/>
                </a:solidFill>
              </a:rPr>
              <a:t>can work </a:t>
            </a:r>
            <a:r>
              <a:rPr lang="en-US" sz="1600" b="1" dirty="0">
                <a:solidFill>
                  <a:schemeClr val="tx1"/>
                </a:solidFill>
              </a:rPr>
              <a:t>relatively well in </a:t>
            </a:r>
            <a:r>
              <a:rPr lang="en-US" sz="1600" b="1" dirty="0" smtClean="0">
                <a:solidFill>
                  <a:schemeClr val="tx1"/>
                </a:solidFill>
              </a:rPr>
              <a:t>open water </a:t>
            </a:r>
            <a:r>
              <a:rPr lang="en-US" sz="1600" b="1" dirty="0">
                <a:solidFill>
                  <a:schemeClr val="tx1"/>
                </a:solidFill>
              </a:rPr>
              <a:t>areas of the Great Lakes but </a:t>
            </a:r>
            <a:r>
              <a:rPr lang="en-US" sz="1600" b="1" dirty="0" smtClean="0">
                <a:solidFill>
                  <a:schemeClr val="tx1"/>
                </a:solidFill>
              </a:rPr>
              <a:t>do not perform well in </a:t>
            </a:r>
            <a:r>
              <a:rPr lang="en-US" sz="1600" b="1" dirty="0">
                <a:solidFill>
                  <a:schemeClr val="tx1"/>
                </a:solidFill>
              </a:rPr>
              <a:t>L</a:t>
            </a:r>
            <a:r>
              <a:rPr lang="en-US" sz="1600" b="1" dirty="0" smtClean="0">
                <a:solidFill>
                  <a:schemeClr val="tx1"/>
                </a:solidFill>
              </a:rPr>
              <a:t>akes Erie, Ontario, or </a:t>
            </a:r>
            <a:r>
              <a:rPr lang="en-US" sz="1600" b="1" dirty="0" err="1" smtClean="0">
                <a:solidFill>
                  <a:schemeClr val="tx1"/>
                </a:solidFill>
              </a:rPr>
              <a:t>nearshore</a:t>
            </a:r>
            <a:r>
              <a:rPr lang="en-US" sz="1600" b="1" dirty="0" smtClean="0">
                <a:solidFill>
                  <a:schemeClr val="tx1"/>
                </a:solidFill>
              </a:rPr>
              <a:t> environments. (optically complex waters)</a:t>
            </a:r>
            <a:r>
              <a:rPr lang="en-US" sz="1600" b="1" dirty="0" smtClean="0"/>
              <a:t> waters</a:t>
            </a:r>
            <a:endParaRPr lang="en-US" sz="1600" b="1" dirty="0"/>
          </a:p>
          <a:p>
            <a:pPr>
              <a:buFont typeface="Arial" pitchFamily="34" charset="0"/>
              <a:buChar char="•"/>
            </a:pPr>
            <a:endParaRPr lang="en-US" dirty="0" smtClean="0">
              <a:solidFill>
                <a:schemeClr val="tx1"/>
              </a:solidFill>
            </a:endParaRPr>
          </a:p>
        </p:txBody>
      </p:sp>
      <p:sp>
        <p:nvSpPr>
          <p:cNvPr id="3" name="TextBox 2"/>
          <p:cNvSpPr txBox="1"/>
          <p:nvPr/>
        </p:nvSpPr>
        <p:spPr>
          <a:xfrm>
            <a:off x="838200" y="914400"/>
            <a:ext cx="2895600" cy="276999"/>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Ocean Color v3 (OC3 </a:t>
            </a:r>
            <a:r>
              <a:rPr lang="en-US" sz="1200" dirty="0" err="1" smtClean="0">
                <a:solidFill>
                  <a:srgbClr val="002060"/>
                </a:solidFill>
                <a:latin typeface="Arial" panose="020B0604020202020204" pitchFamily="34" charset="0"/>
                <a:cs typeface="Arial" panose="020B0604020202020204" pitchFamily="34" charset="0"/>
              </a:rPr>
              <a:t>Ratioing</a:t>
            </a:r>
            <a:r>
              <a:rPr lang="en-US" sz="1200" dirty="0" smtClean="0">
                <a:solidFill>
                  <a:srgbClr val="002060"/>
                </a:solidFill>
                <a:latin typeface="Arial" panose="020B0604020202020204" pitchFamily="34" charset="0"/>
                <a:cs typeface="Arial" panose="020B0604020202020204" pitchFamily="34" charset="0"/>
              </a:rPr>
              <a:t>)</a:t>
            </a:r>
          </a:p>
        </p:txBody>
      </p:sp>
      <p:sp>
        <p:nvSpPr>
          <p:cNvPr id="18" name="TextBox 17"/>
          <p:cNvSpPr txBox="1"/>
          <p:nvPr/>
        </p:nvSpPr>
        <p:spPr>
          <a:xfrm>
            <a:off x="5867400" y="914400"/>
            <a:ext cx="2209800" cy="276999"/>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Color Producing Agent (CPA)</a:t>
            </a:r>
          </a:p>
        </p:txBody>
      </p:sp>
      <p:sp>
        <p:nvSpPr>
          <p:cNvPr id="21" name="Rectangle 20"/>
          <p:cNvSpPr/>
          <p:nvPr/>
        </p:nvSpPr>
        <p:spPr>
          <a:xfrm>
            <a:off x="0" y="655320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0" y="381000"/>
            <a:ext cx="8324850" cy="784830"/>
          </a:xfrm>
          <a:prstGeom prst="rect">
            <a:avLst/>
          </a:prstGeom>
          <a:noFill/>
          <a:ln w="9525">
            <a:noFill/>
            <a:miter lim="800000"/>
            <a:headEnd/>
            <a:tailEnd/>
          </a:ln>
        </p:spPr>
        <p:txBody>
          <a:bodyPr wrap="square">
            <a:prstTxWarp prst="textNoShape">
              <a:avLst/>
            </a:prstTxWarp>
            <a:spAutoFit/>
          </a:bodyPr>
          <a:lstStyle/>
          <a:p>
            <a:pPr>
              <a:lnSpc>
                <a:spcPts val="2700"/>
              </a:lnSpc>
            </a:pPr>
            <a:r>
              <a:rPr lang="en-US" sz="2800" b="1" dirty="0" smtClean="0">
                <a:latin typeface="Arial Bold"/>
                <a:cs typeface="Arial Bold"/>
              </a:rPr>
              <a:t>Latest Color Producing Agent Retrieval Algorithm Results</a:t>
            </a:r>
            <a:endParaRPr lang="en-US" sz="2800" b="1" dirty="0">
              <a:solidFill>
                <a:srgbClr val="000000"/>
              </a:solidFill>
              <a:latin typeface="Arial Bold"/>
              <a:cs typeface="Arial Bold"/>
            </a:endParaRPr>
          </a:p>
        </p:txBody>
      </p:sp>
      <p:pic>
        <p:nvPicPr>
          <p:cNvPr id="17"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r="2084"/>
          <a:stretch/>
        </p:blipFill>
        <p:spPr bwMode="auto">
          <a:xfrm>
            <a:off x="1181101" y="1776624"/>
            <a:ext cx="6438899" cy="5081376"/>
          </a:xfrm>
          <a:prstGeom prst="rect">
            <a:avLst/>
          </a:prstGeom>
          <a:noFill/>
          <a:ln w="9525">
            <a:noFill/>
            <a:miter lim="800000"/>
            <a:headEnd/>
            <a:tailEnd/>
          </a:ln>
        </p:spPr>
      </p:pic>
      <p:sp>
        <p:nvSpPr>
          <p:cNvPr id="18" name="TextBox 17"/>
          <p:cNvSpPr txBox="1"/>
          <p:nvPr/>
        </p:nvSpPr>
        <p:spPr>
          <a:xfrm>
            <a:off x="914400" y="1219200"/>
            <a:ext cx="7147476" cy="1752600"/>
          </a:xfrm>
          <a:prstGeom prst="rect">
            <a:avLst/>
          </a:prstGeom>
          <a:noFill/>
          <a:ln w="38100">
            <a:noFill/>
          </a:ln>
          <a:effectLst>
            <a:innerShdw blurRad="63500" dist="50800" dir="5400000">
              <a:prstClr val="black">
                <a:alpha val="50000"/>
              </a:prstClr>
            </a:innerShdw>
          </a:effectLst>
        </p:spPr>
        <p:txBody>
          <a:bodyPr wrap="none" rtlCol="0">
            <a:normAutofit/>
          </a:bodyPr>
          <a:lstStyle/>
          <a:p>
            <a:pPr algn="ctr"/>
            <a:r>
              <a:rPr lang="en-US" b="1" dirty="0" smtClean="0">
                <a:solidFill>
                  <a:srgbClr val="000000"/>
                </a:solidFill>
                <a:latin typeface="+mj-lt"/>
                <a:cs typeface="Times New Roman" pitchFamily="18" charset="0"/>
              </a:rPr>
              <a:t>Great Lakes Water Quality Products Suite</a:t>
            </a:r>
          </a:p>
          <a:p>
            <a:pPr algn="ctr"/>
            <a:r>
              <a:rPr lang="en-US" b="1" dirty="0" smtClean="0">
                <a:solidFill>
                  <a:srgbClr val="000000"/>
                </a:solidFill>
                <a:latin typeface="+mj-lt"/>
                <a:cs typeface="Times New Roman" pitchFamily="18" charset="0"/>
              </a:rPr>
              <a:t>July 2013 Monthly Average Products for Lake Michigan</a:t>
            </a: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15" name="Rectangle 2"/>
          <p:cNvSpPr>
            <a:spLocks noChangeArrowheads="1"/>
          </p:cNvSpPr>
          <p:nvPr/>
        </p:nvSpPr>
        <p:spPr bwMode="auto">
          <a:xfrm>
            <a:off x="5029200" y="3657600"/>
            <a:ext cx="3581400" cy="431529"/>
          </a:xfrm>
          <a:prstGeom prst="rect">
            <a:avLst/>
          </a:prstGeom>
          <a:solidFill>
            <a:schemeClr val="bg1"/>
          </a:solidFill>
          <a:ln w="9525">
            <a:noFill/>
            <a:miter lim="800000"/>
            <a:headEnd/>
            <a:tailEnd/>
          </a:ln>
        </p:spPr>
        <p:txBody>
          <a:bodyPr wrap="square" lIns="92075" tIns="46038" rIns="92075" bIns="46038">
            <a:prstTxWarp prst="textNoShape">
              <a:avLst/>
            </a:prstTxWarp>
            <a:spAutoFit/>
          </a:bodyPr>
          <a:lstStyle/>
          <a:p>
            <a:pPr algn="ctr"/>
            <a:r>
              <a:rPr lang="en-US" sz="1100" dirty="0" smtClean="0">
                <a:solidFill>
                  <a:srgbClr val="000000"/>
                </a:solidFill>
                <a:latin typeface="Arial Bold"/>
                <a:cs typeface="Arial Bold"/>
              </a:rPr>
              <a:t> Prototype of Great Lakes wind-field product derived from </a:t>
            </a:r>
            <a:r>
              <a:rPr lang="en-US" sz="1100" dirty="0" err="1" smtClean="0">
                <a:solidFill>
                  <a:srgbClr val="000000"/>
                </a:solidFill>
                <a:latin typeface="Arial Bold"/>
                <a:cs typeface="Arial Bold"/>
              </a:rPr>
              <a:t>Scatterometer</a:t>
            </a:r>
            <a:r>
              <a:rPr lang="en-US" sz="1100" dirty="0" smtClean="0">
                <a:solidFill>
                  <a:srgbClr val="000000"/>
                </a:solidFill>
                <a:latin typeface="Arial Bold"/>
                <a:cs typeface="Arial Bold"/>
              </a:rPr>
              <a:t> Data</a:t>
            </a:r>
            <a:endParaRPr lang="en-US" sz="1100" dirty="0">
              <a:solidFill>
                <a:srgbClr val="000000"/>
              </a:solidFill>
              <a:latin typeface="Arial Bold"/>
              <a:cs typeface="Arial Bold"/>
            </a:endParaRPr>
          </a:p>
        </p:txBody>
      </p:sp>
      <p:sp>
        <p:nvSpPr>
          <p:cNvPr id="16" name="Text Box 2"/>
          <p:cNvSpPr txBox="1">
            <a:spLocks noChangeArrowheads="1"/>
          </p:cNvSpPr>
          <p:nvPr/>
        </p:nvSpPr>
        <p:spPr bwMode="auto">
          <a:xfrm>
            <a:off x="0" y="304800"/>
            <a:ext cx="9067800" cy="954107"/>
          </a:xfrm>
          <a:prstGeom prst="rect">
            <a:avLst/>
          </a:prstGeom>
          <a:noFill/>
          <a:ln w="9525">
            <a:noFill/>
            <a:miter lim="800000"/>
            <a:headEnd/>
            <a:tailEnd/>
          </a:ln>
        </p:spPr>
        <p:txBody>
          <a:bodyPr wrap="square">
            <a:prstTxWarp prst="textNoShape">
              <a:avLst/>
            </a:prstTxWarp>
            <a:spAutoFit/>
          </a:bodyPr>
          <a:lstStyle/>
          <a:p>
            <a:r>
              <a:rPr lang="en-US" sz="2800" b="1" dirty="0">
                <a:latin typeface="Arial Bold"/>
                <a:cs typeface="Arial Bold"/>
              </a:rPr>
              <a:t>Prototype of </a:t>
            </a:r>
            <a:r>
              <a:rPr lang="en-US" sz="2800" b="1" dirty="0" err="1">
                <a:latin typeface="Arial Bold"/>
                <a:cs typeface="Arial Bold"/>
              </a:rPr>
              <a:t>CoastWatch</a:t>
            </a:r>
            <a:r>
              <a:rPr lang="en-US" sz="2800" b="1" dirty="0">
                <a:latin typeface="Arial Bold"/>
                <a:cs typeface="Arial Bold"/>
              </a:rPr>
              <a:t> Great Lakes </a:t>
            </a:r>
            <a:r>
              <a:rPr lang="en-US" sz="2800" b="1" dirty="0" err="1">
                <a:latin typeface="Arial Bold"/>
                <a:cs typeface="Arial Bold"/>
              </a:rPr>
              <a:t>Scatterometer</a:t>
            </a:r>
            <a:r>
              <a:rPr lang="en-US" sz="2800" b="1" dirty="0">
                <a:latin typeface="Arial Bold"/>
                <a:cs typeface="Arial Bold"/>
              </a:rPr>
              <a:t> Wind and Ice Cover Products</a:t>
            </a:r>
          </a:p>
        </p:txBody>
      </p:sp>
      <p:sp>
        <p:nvSpPr>
          <p:cNvPr id="17" name="TextBox 16"/>
          <p:cNvSpPr txBox="1"/>
          <p:nvPr/>
        </p:nvSpPr>
        <p:spPr>
          <a:xfrm>
            <a:off x="228600" y="1781174"/>
            <a:ext cx="4419600" cy="4924426"/>
          </a:xfrm>
          <a:prstGeom prst="rect">
            <a:avLst/>
          </a:prstGeom>
          <a:noFill/>
        </p:spPr>
        <p:txBody>
          <a:bodyPr wrap="square" rtlCol="0">
            <a:spAutoFit/>
          </a:bodyPr>
          <a:lstStyle/>
          <a:p>
            <a:pPr>
              <a:spcAft>
                <a:spcPts val="1200"/>
              </a:spcAft>
            </a:pPr>
            <a:r>
              <a:rPr lang="en-US" b="1" dirty="0" smtClean="0">
                <a:latin typeface="Arial Bold"/>
                <a:cs typeface="Arial Bold"/>
              </a:rPr>
              <a:t> </a:t>
            </a:r>
          </a:p>
          <a:p>
            <a:pPr marL="285750" indent="-285750">
              <a:spcAft>
                <a:spcPts val="1200"/>
              </a:spcAft>
              <a:buFont typeface="Arial"/>
              <a:buChar char="•"/>
            </a:pPr>
            <a:r>
              <a:rPr lang="en-US" b="1" dirty="0" smtClean="0">
                <a:latin typeface="Arial Bold"/>
                <a:cs typeface="Arial Bold"/>
              </a:rPr>
              <a:t>Synthetic aperture radar (SAR) ice type classification and mapping</a:t>
            </a:r>
          </a:p>
          <a:p>
            <a:pPr marL="285750" indent="-285750">
              <a:spcAft>
                <a:spcPts val="1200"/>
              </a:spcAft>
              <a:buFont typeface="Arial"/>
              <a:buChar char="•"/>
            </a:pPr>
            <a:r>
              <a:rPr lang="en-US" b="1" dirty="0" smtClean="0">
                <a:latin typeface="Arial Bold"/>
                <a:cs typeface="Arial Bold"/>
              </a:rPr>
              <a:t>Satellite </a:t>
            </a:r>
            <a:r>
              <a:rPr lang="en-US" b="1" dirty="0">
                <a:latin typeface="Arial Bold"/>
                <a:cs typeface="Arial Bold"/>
              </a:rPr>
              <a:t>retrieval of chlorophyll, CDOM (DOC), and suspended </a:t>
            </a:r>
            <a:r>
              <a:rPr lang="en-US" b="1" dirty="0" smtClean="0">
                <a:latin typeface="Arial Bold"/>
                <a:cs typeface="Arial Bold"/>
              </a:rPr>
              <a:t>mineral</a:t>
            </a:r>
            <a:endParaRPr lang="en-US" b="1" dirty="0">
              <a:latin typeface="Arial Bold"/>
              <a:cs typeface="Arial Bold"/>
            </a:endParaRPr>
          </a:p>
          <a:p>
            <a:pPr marL="285750" indent="-285750">
              <a:spcAft>
                <a:spcPts val="1200"/>
              </a:spcAft>
              <a:buFont typeface="Arial"/>
              <a:buChar char="•"/>
            </a:pPr>
            <a:r>
              <a:rPr lang="en-US" b="1" dirty="0" err="1">
                <a:latin typeface="Arial Bold"/>
                <a:cs typeface="Arial Bold"/>
              </a:rPr>
              <a:t>Scatterometer</a:t>
            </a:r>
            <a:r>
              <a:rPr lang="en-US" b="1" dirty="0">
                <a:latin typeface="Arial Bold"/>
                <a:cs typeface="Arial Bold"/>
              </a:rPr>
              <a:t> ice mapping</a:t>
            </a:r>
          </a:p>
          <a:p>
            <a:pPr marL="285750" indent="-285750">
              <a:spcAft>
                <a:spcPts val="1200"/>
              </a:spcAft>
              <a:buFont typeface="Arial"/>
              <a:buChar char="•"/>
            </a:pPr>
            <a:r>
              <a:rPr lang="en-US" b="1" dirty="0">
                <a:latin typeface="Arial Bold"/>
                <a:cs typeface="Arial Bold"/>
              </a:rPr>
              <a:t>High resolution </a:t>
            </a:r>
            <a:r>
              <a:rPr lang="en-US" b="1" dirty="0" err="1">
                <a:latin typeface="Arial Bold"/>
                <a:cs typeface="Arial Bold"/>
              </a:rPr>
              <a:t>scatterometer</a:t>
            </a:r>
            <a:r>
              <a:rPr lang="en-US" b="1" dirty="0">
                <a:latin typeface="Arial Bold"/>
                <a:cs typeface="Arial Bold"/>
              </a:rPr>
              <a:t> winds</a:t>
            </a:r>
          </a:p>
          <a:p>
            <a:pPr marL="285750" indent="-285750">
              <a:spcAft>
                <a:spcPts val="1200"/>
              </a:spcAft>
              <a:buFont typeface="Arial"/>
              <a:buChar char="•"/>
            </a:pPr>
            <a:r>
              <a:rPr lang="en-US" b="1" dirty="0">
                <a:latin typeface="Arial Bold"/>
                <a:cs typeface="Arial Bold"/>
              </a:rPr>
              <a:t>Ice thickness mapping (airborne)</a:t>
            </a:r>
          </a:p>
          <a:p>
            <a:pPr marL="285750" indent="-285750">
              <a:spcAft>
                <a:spcPts val="1200"/>
              </a:spcAft>
              <a:buFont typeface="Arial"/>
              <a:buChar char="•"/>
            </a:pPr>
            <a:r>
              <a:rPr lang="en-US" b="1" dirty="0">
                <a:latin typeface="Arial Bold"/>
                <a:cs typeface="Arial Bold"/>
              </a:rPr>
              <a:t>Early HAB detection (</a:t>
            </a:r>
            <a:r>
              <a:rPr lang="en-US" b="1" dirty="0" err="1">
                <a:latin typeface="Arial Bold"/>
                <a:cs typeface="Arial Bold"/>
              </a:rPr>
              <a:t>hyperspectral</a:t>
            </a:r>
            <a:r>
              <a:rPr lang="en-US" b="1" dirty="0">
                <a:latin typeface="Arial Bold"/>
                <a:cs typeface="Arial Bold"/>
              </a:rPr>
              <a:t>)</a:t>
            </a:r>
          </a:p>
          <a:p>
            <a:pPr marL="285750" indent="-285750">
              <a:spcAft>
                <a:spcPts val="1200"/>
              </a:spcAft>
              <a:buFont typeface="Arial"/>
              <a:buChar char="•"/>
            </a:pPr>
            <a:r>
              <a:rPr lang="en-US" b="1" dirty="0">
                <a:latin typeface="Arial Bold"/>
                <a:cs typeface="Arial Bold"/>
              </a:rPr>
              <a:t>Upwelling detection / classification</a:t>
            </a:r>
          </a:p>
          <a:p>
            <a:pPr marL="285750" indent="-285750">
              <a:spcAft>
                <a:spcPts val="1200"/>
              </a:spcAft>
              <a:buFont typeface="Arial"/>
              <a:buChar char="•"/>
            </a:pPr>
            <a:r>
              <a:rPr lang="en-US" b="1" dirty="0">
                <a:latin typeface="Arial Bold"/>
                <a:cs typeface="Arial Bold"/>
              </a:rPr>
              <a:t>Real-time ice </a:t>
            </a:r>
            <a:r>
              <a:rPr lang="en-US" b="1" dirty="0" err="1">
                <a:latin typeface="Arial Bold"/>
                <a:cs typeface="Arial Bold"/>
              </a:rPr>
              <a:t>reconnaisance</a:t>
            </a:r>
            <a:r>
              <a:rPr lang="en-US" b="1" dirty="0">
                <a:latin typeface="Arial Bold"/>
                <a:cs typeface="Arial Bold"/>
              </a:rPr>
              <a:t> (drone)</a:t>
            </a:r>
          </a:p>
        </p:txBody>
      </p:sp>
      <p:sp>
        <p:nvSpPr>
          <p:cNvPr id="18" name="Rectangle 17"/>
          <p:cNvSpPr/>
          <p:nvPr/>
        </p:nvSpPr>
        <p:spPr>
          <a:xfrm>
            <a:off x="104937" y="1349514"/>
            <a:ext cx="4771863" cy="707886"/>
          </a:xfrm>
          <a:prstGeom prst="rect">
            <a:avLst/>
          </a:prstGeom>
        </p:spPr>
        <p:txBody>
          <a:bodyPr wrap="square">
            <a:spAutoFit/>
          </a:bodyPr>
          <a:lstStyle/>
          <a:p>
            <a:r>
              <a:rPr lang="en-US" sz="2000" b="1" dirty="0" smtClean="0">
                <a:latin typeface="Arial" pitchFamily="34" charset="0"/>
                <a:cs typeface="Arial" pitchFamily="34" charset="0"/>
              </a:rPr>
              <a:t>What are the specific products and/or services resulting from this work?</a:t>
            </a:r>
          </a:p>
        </p:txBody>
      </p:sp>
      <p:sp>
        <p:nvSpPr>
          <p:cNvPr id="19" name="Rectangle 2"/>
          <p:cNvSpPr>
            <a:spLocks noChangeArrowheads="1"/>
          </p:cNvSpPr>
          <p:nvPr/>
        </p:nvSpPr>
        <p:spPr bwMode="auto">
          <a:xfrm>
            <a:off x="4277314" y="6595748"/>
            <a:ext cx="4714286" cy="262252"/>
          </a:xfrm>
          <a:prstGeom prst="rect">
            <a:avLst/>
          </a:prstGeom>
          <a:noFill/>
          <a:ln w="9525">
            <a:noFill/>
            <a:miter lim="800000"/>
            <a:headEnd/>
            <a:tailEnd/>
          </a:ln>
        </p:spPr>
        <p:txBody>
          <a:bodyPr wrap="square" lIns="92075" tIns="46038" rIns="92075" bIns="46038">
            <a:prstTxWarp prst="textNoShape">
              <a:avLst/>
            </a:prstTxWarp>
            <a:spAutoFit/>
          </a:bodyPr>
          <a:lstStyle/>
          <a:p>
            <a:pPr algn="ctr"/>
            <a:r>
              <a:rPr lang="en-US" sz="1100" dirty="0">
                <a:solidFill>
                  <a:srgbClr val="000000"/>
                </a:solidFill>
                <a:latin typeface="Arial Bold"/>
                <a:cs typeface="Arial Bold"/>
              </a:rPr>
              <a:t>Prototype of </a:t>
            </a:r>
            <a:r>
              <a:rPr lang="en-US" sz="1100" dirty="0" err="1" smtClean="0">
                <a:solidFill>
                  <a:srgbClr val="000000"/>
                </a:solidFill>
                <a:latin typeface="Arial Bold"/>
                <a:cs typeface="Arial Bold"/>
              </a:rPr>
              <a:t>Scatterometer</a:t>
            </a:r>
            <a:r>
              <a:rPr lang="en-US" sz="1100" dirty="0" smtClean="0">
                <a:solidFill>
                  <a:srgbClr val="000000"/>
                </a:solidFill>
                <a:latin typeface="Arial Bold"/>
                <a:cs typeface="Arial Bold"/>
              </a:rPr>
              <a:t> Ice </a:t>
            </a:r>
            <a:r>
              <a:rPr lang="en-US" sz="1100" dirty="0">
                <a:solidFill>
                  <a:srgbClr val="000000"/>
                </a:solidFill>
                <a:latin typeface="Arial Bold"/>
                <a:cs typeface="Arial Bold"/>
              </a:rPr>
              <a:t>Cover</a:t>
            </a:r>
            <a:r>
              <a:rPr lang="en-US" sz="1100" dirty="0" smtClean="0">
                <a:solidFill>
                  <a:srgbClr val="000000"/>
                </a:solidFill>
                <a:latin typeface="Arial Bold"/>
                <a:cs typeface="Arial Bold"/>
              </a:rPr>
              <a:t> Product </a:t>
            </a:r>
            <a:r>
              <a:rPr lang="en-US" sz="1100" dirty="0">
                <a:solidFill>
                  <a:srgbClr val="000000"/>
                </a:solidFill>
                <a:latin typeface="Arial Bold"/>
                <a:cs typeface="Arial Bold"/>
              </a:rPr>
              <a:t>for the Great</a:t>
            </a:r>
            <a:r>
              <a:rPr lang="en-US" sz="1100" dirty="0" smtClean="0">
                <a:solidFill>
                  <a:srgbClr val="000000"/>
                </a:solidFill>
                <a:latin typeface="Arial Bold"/>
                <a:cs typeface="Arial Bold"/>
              </a:rPr>
              <a:t> Lakes </a:t>
            </a:r>
            <a:endParaRPr lang="en-US" sz="1100" dirty="0">
              <a:solidFill>
                <a:srgbClr val="000000"/>
              </a:solidFill>
              <a:latin typeface="Arial Bold"/>
              <a:cs typeface="Arial Bold"/>
            </a:endParaRPr>
          </a:p>
        </p:txBody>
      </p:sp>
      <p:pic>
        <p:nvPicPr>
          <p:cNvPr id="14" name="Picture 4" descr="f2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34001" y="1219200"/>
            <a:ext cx="2895599" cy="2427174"/>
          </a:xfrm>
          <a:prstGeom prst="rect">
            <a:avLst/>
          </a:prstGeom>
          <a:noFill/>
        </p:spPr>
      </p:pic>
      <p:grpSp>
        <p:nvGrpSpPr>
          <p:cNvPr id="4" name="Group 3"/>
          <p:cNvGrpSpPr/>
          <p:nvPr/>
        </p:nvGrpSpPr>
        <p:grpSpPr>
          <a:xfrm>
            <a:off x="5105400" y="4191000"/>
            <a:ext cx="3352800" cy="2387871"/>
            <a:chOff x="5105400" y="4241529"/>
            <a:chExt cx="3352800" cy="2387871"/>
          </a:xfrm>
        </p:grpSpPr>
        <p:sp>
          <p:nvSpPr>
            <p:cNvPr id="3" name="Rectangle 2"/>
            <p:cNvSpPr/>
            <p:nvPr/>
          </p:nvSpPr>
          <p:spPr>
            <a:xfrm>
              <a:off x="5105400" y="4241529"/>
              <a:ext cx="3352800" cy="2387871"/>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QuikSCAT-ice-cover"/>
            <p:cNvPicPr>
              <a:picLocks noChangeAspect="1" noChangeArrowheads="1"/>
            </p:cNvPicPr>
            <p:nvPr/>
          </p:nvPicPr>
          <p:blipFill>
            <a:blip r:embed="rId6" cstate="print">
              <a:alphaModFix/>
            </a:blip>
            <a:srcRect/>
            <a:stretch>
              <a:fillRect/>
            </a:stretch>
          </p:blipFill>
          <p:spPr bwMode="auto">
            <a:xfrm>
              <a:off x="5105400" y="4343400"/>
              <a:ext cx="3030424" cy="2286000"/>
            </a:xfrm>
            <a:prstGeom prst="rect">
              <a:avLst/>
            </a:prstGeom>
            <a:noFill/>
            <a:ln w="9525">
              <a:noFill/>
              <a:miter lim="800000"/>
              <a:headEnd/>
              <a:tailEnd/>
            </a:ln>
          </p:spPr>
        </p:pic>
        <p:sp>
          <p:nvSpPr>
            <p:cNvPr id="22" name="Rectangle 2"/>
            <p:cNvSpPr>
              <a:spLocks noChangeArrowheads="1"/>
            </p:cNvSpPr>
            <p:nvPr/>
          </p:nvSpPr>
          <p:spPr bwMode="auto">
            <a:xfrm>
              <a:off x="5105400" y="4267200"/>
              <a:ext cx="2971800" cy="262252"/>
            </a:xfrm>
            <a:prstGeom prst="rect">
              <a:avLst/>
            </a:prstGeom>
            <a:solidFill>
              <a:srgbClr val="000000"/>
            </a:solidFill>
            <a:ln w="9525">
              <a:noFill/>
              <a:miter lim="800000"/>
              <a:headEnd/>
              <a:tailEnd/>
            </a:ln>
          </p:spPr>
          <p:txBody>
            <a:bodyPr wrap="square" lIns="92075" tIns="46038" rIns="92075" bIns="46038">
              <a:prstTxWarp prst="textNoShape">
                <a:avLst/>
              </a:prstTxWarp>
              <a:spAutoFit/>
            </a:bodyPr>
            <a:lstStyle/>
            <a:p>
              <a:pPr algn="ctr"/>
              <a:r>
                <a:rPr lang="en-US" sz="1100" dirty="0" smtClean="0">
                  <a:solidFill>
                    <a:srgbClr val="000000"/>
                  </a:solidFill>
                  <a:latin typeface="Arial Bold"/>
                  <a:cs typeface="Arial Bold"/>
                </a:rPr>
                <a:t> </a:t>
              </a:r>
              <a:r>
                <a:rPr lang="en-US" sz="800" dirty="0" smtClean="0">
                  <a:solidFill>
                    <a:schemeClr val="bg1"/>
                  </a:solidFill>
                  <a:latin typeface="Arial Bold"/>
                  <a:cs typeface="Arial Bold"/>
                </a:rPr>
                <a:t>Mapping of Great Lakes Ice Cover for 02/27/2003</a:t>
              </a:r>
              <a:endParaRPr lang="en-US" sz="800" dirty="0">
                <a:solidFill>
                  <a:schemeClr val="bg1"/>
                </a:solidFill>
                <a:latin typeface="Arial Bold"/>
                <a:cs typeface="Arial Bold"/>
              </a:endParaRPr>
            </a:p>
          </p:txBody>
        </p:sp>
        <p:sp>
          <p:nvSpPr>
            <p:cNvPr id="23" name="Rectangle 2"/>
            <p:cNvSpPr>
              <a:spLocks noChangeArrowheads="1"/>
            </p:cNvSpPr>
            <p:nvPr/>
          </p:nvSpPr>
          <p:spPr bwMode="auto">
            <a:xfrm>
              <a:off x="6553200" y="4631920"/>
              <a:ext cx="1595142" cy="523862"/>
            </a:xfrm>
            <a:prstGeom prst="rect">
              <a:avLst/>
            </a:prstGeom>
            <a:solidFill>
              <a:srgbClr val="000000"/>
            </a:solidFill>
            <a:ln w="9525">
              <a:noFill/>
              <a:miter lim="800000"/>
              <a:headEnd/>
              <a:tailEnd/>
            </a:ln>
          </p:spPr>
          <p:txBody>
            <a:bodyPr wrap="square" lIns="92075" tIns="46038" rIns="92075" bIns="46038">
              <a:prstTxWarp prst="textNoShape">
                <a:avLst/>
              </a:prstTxWarp>
              <a:spAutoFit/>
            </a:bodyPr>
            <a:lstStyle/>
            <a:p>
              <a:pPr algn="ctr"/>
              <a:r>
                <a:rPr lang="en-US" sz="1100" dirty="0" smtClean="0">
                  <a:solidFill>
                    <a:srgbClr val="000000"/>
                  </a:solidFill>
                  <a:latin typeface="Arial Bold"/>
                  <a:cs typeface="Arial Bold"/>
                </a:rPr>
                <a:t> </a:t>
              </a:r>
              <a:r>
                <a:rPr lang="en-US" sz="800" dirty="0" smtClean="0">
                  <a:solidFill>
                    <a:schemeClr val="bg1"/>
                  </a:solidFill>
                  <a:latin typeface="Arial Bold"/>
                  <a:cs typeface="Arial Bold"/>
                </a:rPr>
                <a:t>-20         -15         -10         -5</a:t>
              </a:r>
            </a:p>
            <a:p>
              <a:pPr algn="ctr"/>
              <a:r>
                <a:rPr lang="en-US" sz="800" dirty="0" smtClean="0">
                  <a:solidFill>
                    <a:schemeClr val="bg1"/>
                  </a:solidFill>
                  <a:latin typeface="Arial Bold"/>
                  <a:cs typeface="Arial Bold"/>
                </a:rPr>
                <a:t>Forward –Look </a:t>
              </a:r>
              <a:r>
                <a:rPr lang="el-GR" sz="800" dirty="0" smtClean="0">
                  <a:solidFill>
                    <a:schemeClr val="bg1"/>
                  </a:solidFill>
                  <a:latin typeface="Arial Bold"/>
                  <a:cs typeface="Arial Bold"/>
                </a:rPr>
                <a:t>σ</a:t>
              </a:r>
              <a:r>
                <a:rPr lang="en-US" sz="800" dirty="0" smtClean="0">
                  <a:solidFill>
                    <a:schemeClr val="bg1"/>
                  </a:solidFill>
                  <a:latin typeface="Arial Bold"/>
                  <a:cs typeface="Arial Bold"/>
                </a:rPr>
                <a:t> </a:t>
              </a:r>
              <a:r>
                <a:rPr lang="en-US" sz="400" dirty="0" smtClean="0">
                  <a:solidFill>
                    <a:schemeClr val="bg1"/>
                  </a:solidFill>
                  <a:latin typeface="Arial Bold"/>
                  <a:cs typeface="Arial Bold"/>
                </a:rPr>
                <a:t>HH </a:t>
              </a:r>
            </a:p>
            <a:p>
              <a:pPr algn="ctr"/>
              <a:r>
                <a:rPr lang="en-US" sz="400" dirty="0" smtClean="0">
                  <a:solidFill>
                    <a:schemeClr val="bg1"/>
                  </a:solidFill>
                  <a:latin typeface="Arial Bold"/>
                  <a:cs typeface="Arial Bold"/>
                </a:rPr>
                <a:t> </a:t>
              </a:r>
              <a:r>
                <a:rPr lang="en-US" sz="900" dirty="0" smtClean="0">
                  <a:solidFill>
                    <a:schemeClr val="bg1"/>
                  </a:solidFill>
                  <a:latin typeface="Arial Bold"/>
                  <a:cs typeface="Arial Bold"/>
                </a:rPr>
                <a:t>over Ice Cover</a:t>
              </a:r>
              <a:endParaRPr lang="en-US" sz="800" dirty="0">
                <a:solidFill>
                  <a:schemeClr val="bg1"/>
                </a:solidFill>
                <a:latin typeface="Arial Bold"/>
                <a:cs typeface="Arial Bold"/>
              </a:endParaRPr>
            </a:p>
          </p:txBody>
        </p:sp>
      </p:grpSp>
      <p:sp>
        <p:nvSpPr>
          <p:cNvPr id="21" name="Rectangle 2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8</a:t>
            </a:r>
            <a:r>
              <a:rPr lang="en-US" sz="1000" dirty="0" smtClean="0">
                <a:solidFill>
                  <a:srgbClr val="002060"/>
                </a:solidFill>
                <a:latin typeface="Arial" panose="020B0604020202020204" pitchFamily="34" charset="0"/>
                <a:cs typeface="Arial" panose="020B0604020202020204" pitchFamily="34" charset="0"/>
              </a:rPr>
              <a:t>/</a:t>
            </a:r>
            <a:r>
              <a:rPr lang="en-US" sz="1000" dirty="0" smtClean="0">
                <a:solidFill>
                  <a:srgbClr val="002060"/>
                </a:solidFill>
                <a:latin typeface="Arial" panose="020B0604020202020204" pitchFamily="34" charset="0"/>
                <a:cs typeface="Arial" panose="020B0604020202020204" pitchFamily="34" charset="0"/>
              </a:rPr>
              <a:t>15</a:t>
            </a:r>
            <a:endParaRPr lang="en-US" sz="1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3265" t="19389" r="13265"/>
          <a:stretch/>
        </p:blipFill>
        <p:spPr bwMode="auto">
          <a:xfrm>
            <a:off x="3276600" y="2438400"/>
            <a:ext cx="5486400" cy="3386094"/>
          </a:xfrm>
          <a:prstGeom prst="rect">
            <a:avLst/>
          </a:prstGeom>
          <a:noFill/>
          <a:ln w="9525">
            <a:noFill/>
            <a:miter lim="800000"/>
            <a:headEnd/>
            <a:tailEnd/>
          </a:ln>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CoastWatch Satellite Research &amp; Product Development</a:t>
            </a:r>
            <a:endParaRPr lang="en-US" sz="1300" dirty="0">
              <a:solidFill>
                <a:schemeClr val="bg1"/>
              </a:solidFill>
              <a:latin typeface="Arial" panose="020B0604020202020204" pitchFamily="34" charset="0"/>
              <a:cs typeface="Arial" panose="020B0604020202020204" pitchFamily="34" charset="0"/>
            </a:endParaRPr>
          </a:p>
        </p:txBody>
      </p:sp>
      <p:sp>
        <p:nvSpPr>
          <p:cNvPr id="14" name="Text Box 2"/>
          <p:cNvSpPr txBox="1">
            <a:spLocks noChangeArrowheads="1"/>
          </p:cNvSpPr>
          <p:nvPr/>
        </p:nvSpPr>
        <p:spPr bwMode="auto">
          <a:xfrm>
            <a:off x="76951" y="685800"/>
            <a:ext cx="7943526" cy="523220"/>
          </a:xfrm>
          <a:prstGeom prst="rect">
            <a:avLst/>
          </a:prstGeom>
          <a:noFill/>
          <a:ln w="9525">
            <a:noFill/>
            <a:miter lim="800000"/>
            <a:headEnd/>
            <a:tailEnd/>
          </a:ln>
        </p:spPr>
        <p:txBody>
          <a:bodyPr wrap="square">
            <a:prstTxWarp prst="textNoShape">
              <a:avLst/>
            </a:prstTxWarp>
            <a:spAutoFit/>
          </a:bodyPr>
          <a:lstStyle/>
          <a:p>
            <a:r>
              <a:rPr lang="en-US" sz="2800" b="1" dirty="0" smtClean="0">
                <a:latin typeface="Arial Bold"/>
                <a:cs typeface="Arial Bold"/>
              </a:rPr>
              <a:t>Users of Great Lakes </a:t>
            </a:r>
            <a:r>
              <a:rPr lang="en-US" sz="2800" b="1" dirty="0" err="1" smtClean="0">
                <a:latin typeface="Arial Bold"/>
                <a:cs typeface="Arial Bold"/>
              </a:rPr>
              <a:t>CoastWatch</a:t>
            </a:r>
            <a:r>
              <a:rPr lang="en-US" sz="2800" b="1" dirty="0" smtClean="0">
                <a:latin typeface="Arial Bold"/>
                <a:cs typeface="Arial Bold"/>
              </a:rPr>
              <a:t> Products</a:t>
            </a:r>
            <a:endParaRPr lang="en-US" sz="2800" b="1" dirty="0">
              <a:solidFill>
                <a:srgbClr val="000000"/>
              </a:solidFill>
              <a:latin typeface="Arial Bold"/>
              <a:cs typeface="Arial Bold"/>
            </a:endParaRPr>
          </a:p>
        </p:txBody>
      </p:sp>
      <p:sp>
        <p:nvSpPr>
          <p:cNvPr id="24" name="Rectangle 23"/>
          <p:cNvSpPr/>
          <p:nvPr/>
        </p:nvSpPr>
        <p:spPr>
          <a:xfrm>
            <a:off x="2362200" y="1447800"/>
            <a:ext cx="1066800" cy="434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52800" y="1371600"/>
            <a:ext cx="57912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915400" y="5638800"/>
            <a:ext cx="228600" cy="152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1447800"/>
            <a:ext cx="3371526" cy="4324261"/>
          </a:xfrm>
          <a:prstGeom prst="rect">
            <a:avLst/>
          </a:prstGeom>
          <a:noFill/>
        </p:spPr>
        <p:txBody>
          <a:bodyPr wrap="square" rtlCol="0">
            <a:spAutoFit/>
          </a:bodyPr>
          <a:lstStyle/>
          <a:p>
            <a:r>
              <a:rPr lang="en-US" sz="1600" b="1" dirty="0" smtClean="0">
                <a:latin typeface="Arial Bold"/>
                <a:cs typeface="Arial Bold"/>
              </a:rPr>
              <a:t> </a:t>
            </a:r>
          </a:p>
          <a:p>
            <a:pPr marL="231775" indent="-231775">
              <a:spcAft>
                <a:spcPts val="600"/>
              </a:spcAft>
              <a:buFont typeface="Arial" pitchFamily="34" charset="0"/>
              <a:buChar char="•"/>
            </a:pPr>
            <a:r>
              <a:rPr lang="en-US" sz="1600" b="1" dirty="0" smtClean="0">
                <a:latin typeface="Arial Bold"/>
                <a:cs typeface="Arial Bold"/>
              </a:rPr>
              <a:t>Support GLERL internal research projects </a:t>
            </a:r>
          </a:p>
          <a:p>
            <a:pPr marL="231775" indent="-231775">
              <a:spcAft>
                <a:spcPts val="600"/>
              </a:spcAft>
              <a:buFont typeface="Arial" pitchFamily="34" charset="0"/>
              <a:buChar char="•"/>
            </a:pPr>
            <a:r>
              <a:rPr lang="en-US" sz="1600" b="1" dirty="0" smtClean="0">
                <a:latin typeface="Arial Bold"/>
                <a:cs typeface="Arial Bold"/>
              </a:rPr>
              <a:t>Support operational mandates within NOAA and sister agencies</a:t>
            </a:r>
          </a:p>
          <a:p>
            <a:pPr marL="231775" indent="-231775">
              <a:spcAft>
                <a:spcPts val="600"/>
              </a:spcAft>
              <a:buFont typeface="Arial" pitchFamily="34" charset="0"/>
              <a:buChar char="•"/>
            </a:pPr>
            <a:r>
              <a:rPr lang="en-US" sz="1600" b="1" dirty="0" smtClean="0">
                <a:latin typeface="Arial Bold"/>
                <a:cs typeface="Arial Bold"/>
              </a:rPr>
              <a:t>Support Regional users via the NOAA CoastWatch Great Lakes Node </a:t>
            </a:r>
          </a:p>
          <a:p>
            <a:pPr marL="682625" lvl="3" indent="-225425">
              <a:spcAft>
                <a:spcPts val="600"/>
              </a:spcAft>
            </a:pPr>
            <a:r>
              <a:rPr lang="en-US" sz="1600" b="1" dirty="0" smtClean="0">
                <a:latin typeface="Arial Bold"/>
                <a:cs typeface="Arial Bold"/>
              </a:rPr>
              <a:t>-  Environmental science</a:t>
            </a:r>
          </a:p>
          <a:p>
            <a:pPr marL="682625" lvl="3" indent="-225425">
              <a:spcAft>
                <a:spcPts val="600"/>
              </a:spcAft>
            </a:pPr>
            <a:r>
              <a:rPr lang="en-US" sz="1600" b="1" dirty="0" smtClean="0">
                <a:latin typeface="Arial Bold"/>
                <a:cs typeface="Arial Bold"/>
              </a:rPr>
              <a:t>-  Decision making</a:t>
            </a:r>
          </a:p>
          <a:p>
            <a:pPr marL="682625" lvl="3" indent="-225425">
              <a:spcAft>
                <a:spcPts val="600"/>
              </a:spcAft>
              <a:buFontTx/>
              <a:buChar char="-"/>
            </a:pPr>
            <a:r>
              <a:rPr lang="en-US" sz="1600" b="1" dirty="0" smtClean="0">
                <a:latin typeface="Arial Bold"/>
                <a:cs typeface="Arial Bold"/>
              </a:rPr>
              <a:t>Supporting research</a:t>
            </a:r>
          </a:p>
          <a:p>
            <a:pPr marL="231775" lvl="2" indent="-231775">
              <a:spcAft>
                <a:spcPts val="600"/>
              </a:spcAft>
              <a:buFont typeface="Arial" pitchFamily="34" charset="0"/>
              <a:buChar char="•"/>
            </a:pPr>
            <a:r>
              <a:rPr lang="en-US" sz="1600" b="1" dirty="0" smtClean="0">
                <a:latin typeface="Arial Bold"/>
                <a:cs typeface="Arial Bold"/>
              </a:rPr>
              <a:t>Support educational and recreational activities</a:t>
            </a:r>
          </a:p>
          <a:p>
            <a:endParaRPr lang="en-US" sz="1600" b="1" dirty="0">
              <a:latin typeface="Arial Bold"/>
              <a:cs typeface="Arial Bold"/>
            </a:endParaRPr>
          </a:p>
        </p:txBody>
      </p:sp>
      <p:sp>
        <p:nvSpPr>
          <p:cNvPr id="15" name="Rectangle 14"/>
          <p:cNvSpPr/>
          <p:nvPr/>
        </p:nvSpPr>
        <p:spPr>
          <a:xfrm>
            <a:off x="3443731" y="1371600"/>
            <a:ext cx="57150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rgbClr val="000000"/>
                </a:solidFill>
              </a:rPr>
              <a:t>Application</a:t>
            </a:r>
            <a:r>
              <a:rPr lang="en-US" sz="2800" dirty="0" smtClean="0">
                <a:solidFill>
                  <a:srgbClr val="000000"/>
                </a:solidFill>
              </a:rPr>
              <a:t> to Climate Research</a:t>
            </a:r>
            <a:endParaRPr lang="en-US" sz="2800" dirty="0">
              <a:solidFill>
                <a:srgbClr val="000000"/>
              </a:solidFill>
            </a:endParaRPr>
          </a:p>
        </p:txBody>
      </p:sp>
      <p:sp>
        <p:nvSpPr>
          <p:cNvPr id="16" name="Rectangle 15"/>
          <p:cNvSpPr/>
          <p:nvPr/>
        </p:nvSpPr>
        <p:spPr>
          <a:xfrm>
            <a:off x="3519931" y="1447800"/>
            <a:ext cx="57150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rgbClr val="000000"/>
                </a:solidFill>
              </a:rPr>
              <a:t>Application</a:t>
            </a:r>
            <a:r>
              <a:rPr lang="en-US" sz="2800" dirty="0" smtClean="0">
                <a:solidFill>
                  <a:srgbClr val="000000"/>
                </a:solidFill>
              </a:rPr>
              <a:t> to Climate Research</a:t>
            </a:r>
            <a:endParaRPr lang="en-US" sz="2800" dirty="0">
              <a:solidFill>
                <a:srgbClr val="000000"/>
              </a:solidFill>
            </a:endParaRPr>
          </a:p>
        </p:txBody>
      </p:sp>
      <p:sp>
        <p:nvSpPr>
          <p:cNvPr id="17" name="Rectangle 16"/>
          <p:cNvSpPr/>
          <p:nvPr/>
        </p:nvSpPr>
        <p:spPr>
          <a:xfrm>
            <a:off x="3276600" y="4800600"/>
            <a:ext cx="5791200" cy="9906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latin typeface="Arial Bold"/>
                <a:cs typeface="Arial Bold"/>
              </a:rPr>
              <a:t>Using scatterometer data, the dates of ice freeze-up and break-up can be determined – useful for regional climate change analysis</a:t>
            </a:r>
            <a:endParaRPr lang="en-US" sz="1400" b="1" dirty="0">
              <a:solidFill>
                <a:srgbClr val="000000"/>
              </a:solidFill>
            </a:endParaRP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2281</TotalTime>
  <Words>1643</Words>
  <Application>Microsoft Macintosh PowerPoint</Application>
  <PresentationFormat>On-screen Show (4:3)</PresentationFormat>
  <Paragraphs>224</Paragraphs>
  <Slides>16</Slides>
  <Notes>16</Notes>
  <HiddenSlides>1</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Comparison of OC3 Ratioing and CPA Algorithms (2009-2012)</vt:lpstr>
      <vt:lpstr>PowerPoint Presentation</vt:lpstr>
      <vt:lpstr>PowerPoint Presentation</vt:lpstr>
      <vt:lpstr>PowerPoint Presentation</vt:lpstr>
      <vt:lpstr>PowerPoint Presentation</vt:lpstr>
      <vt:lpstr>PowerPoint Presentation</vt:lpstr>
      <vt:lpstr>PowerPoint Presentation</vt:lpstr>
      <vt:lpstr>CoastWatch Great Lakes Home Page  with Planned Decision Support Tool</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NOAA GLERL</dc:creator>
  <cp:lastModifiedBy>Nicole Rice</cp:lastModifiedBy>
  <cp:revision>248</cp:revision>
  <cp:lastPrinted>2016-03-15T22:44:53Z</cp:lastPrinted>
  <dcterms:created xsi:type="dcterms:W3CDTF">2016-01-05T12:37:24Z</dcterms:created>
  <dcterms:modified xsi:type="dcterms:W3CDTF">2016-03-17T11:24:02Z</dcterms:modified>
</cp:coreProperties>
</file>