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0" r:id="rId4"/>
    <p:sldId id="261" r:id="rId5"/>
    <p:sldId id="262" r:id="rId6"/>
    <p:sldId id="267" r:id="rId7"/>
    <p:sldId id="263" r:id="rId8"/>
    <p:sldId id="259"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4135" autoAdjust="0"/>
  </p:normalViewPr>
  <p:slideViewPr>
    <p:cSldViewPr>
      <p:cViewPr>
        <p:scale>
          <a:sx n="100" d="100"/>
          <a:sy n="100" d="100"/>
        </p:scale>
        <p:origin x="-32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1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thoven\Desktop\glfc_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othoven\Desktop\Yearling%20Alewife%20Energy\Data\ale_w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2013</c:v>
          </c:tx>
          <c:spPr>
            <a:ln w="28575">
              <a:solidFill>
                <a:srgbClr val="00B050"/>
              </a:solidFill>
            </a:ln>
          </c:spPr>
          <c:marker>
            <c:symbol val="diamond"/>
            <c:size val="10"/>
            <c:spPr>
              <a:solidFill>
                <a:schemeClr val="accent6"/>
              </a:solidFill>
              <a:ln>
                <a:solidFill>
                  <a:schemeClr val="tx1"/>
                </a:solidFill>
              </a:ln>
            </c:spPr>
          </c:marker>
          <c:xVal>
            <c:numRef>
              <c:f>'year_zp '!$C$4:$R$4</c:f>
              <c:numCache>
                <c:formatCode>General</c:formatCode>
                <c:ptCount val="16"/>
                <c:pt idx="0">
                  <c:v>15</c:v>
                </c:pt>
                <c:pt idx="1">
                  <c:v>73</c:v>
                </c:pt>
                <c:pt idx="2">
                  <c:v>106</c:v>
                </c:pt>
                <c:pt idx="3">
                  <c:v>129</c:v>
                </c:pt>
                <c:pt idx="4">
                  <c:v>149</c:v>
                </c:pt>
                <c:pt idx="5">
                  <c:v>168</c:v>
                </c:pt>
                <c:pt idx="6">
                  <c:v>176</c:v>
                </c:pt>
                <c:pt idx="7">
                  <c:v>189</c:v>
                </c:pt>
                <c:pt idx="8">
                  <c:v>203</c:v>
                </c:pt>
                <c:pt idx="9">
                  <c:v>217</c:v>
                </c:pt>
                <c:pt idx="10">
                  <c:v>232</c:v>
                </c:pt>
                <c:pt idx="11">
                  <c:v>246</c:v>
                </c:pt>
                <c:pt idx="12">
                  <c:v>260</c:v>
                </c:pt>
                <c:pt idx="13">
                  <c:v>302</c:v>
                </c:pt>
                <c:pt idx="14">
                  <c:v>325</c:v>
                </c:pt>
                <c:pt idx="15">
                  <c:v>336</c:v>
                </c:pt>
              </c:numCache>
            </c:numRef>
          </c:xVal>
          <c:yVal>
            <c:numRef>
              <c:f>'year_zp '!$C$12:$R$12</c:f>
              <c:numCache>
                <c:formatCode>General</c:formatCode>
                <c:ptCount val="16"/>
                <c:pt idx="0">
                  <c:v>321.01910828025461</c:v>
                </c:pt>
                <c:pt idx="1">
                  <c:v>1273.885350318471</c:v>
                </c:pt>
                <c:pt idx="2">
                  <c:v>235.244161358811</c:v>
                </c:pt>
                <c:pt idx="3">
                  <c:v>220.80679405520169</c:v>
                </c:pt>
                <c:pt idx="4">
                  <c:v>350.31847133757958</c:v>
                </c:pt>
                <c:pt idx="5">
                  <c:v>2598.7261146496821</c:v>
                </c:pt>
                <c:pt idx="6">
                  <c:v>3286.624203821656</c:v>
                </c:pt>
                <c:pt idx="7">
                  <c:v>54484.076433121023</c:v>
                </c:pt>
                <c:pt idx="8">
                  <c:v>22624.20382165605</c:v>
                </c:pt>
                <c:pt idx="9">
                  <c:v>38959.615599508332</c:v>
                </c:pt>
                <c:pt idx="10">
                  <c:v>156331.21019108279</c:v>
                </c:pt>
                <c:pt idx="11">
                  <c:v>210165.60509554131</c:v>
                </c:pt>
                <c:pt idx="12">
                  <c:v>161801.2738853503</c:v>
                </c:pt>
                <c:pt idx="13">
                  <c:v>56338.853503184713</c:v>
                </c:pt>
                <c:pt idx="14">
                  <c:v>3230.573248407643</c:v>
                </c:pt>
                <c:pt idx="15">
                  <c:v>2363.0573248407641</c:v>
                </c:pt>
              </c:numCache>
            </c:numRef>
          </c:yVal>
          <c:smooth val="0"/>
        </c:ser>
        <c:ser>
          <c:idx val="1"/>
          <c:order val="1"/>
          <c:tx>
            <c:v>2014</c:v>
          </c:tx>
          <c:spPr>
            <a:ln w="28575">
              <a:solidFill>
                <a:schemeClr val="tx2"/>
              </a:solidFill>
            </a:ln>
          </c:spPr>
          <c:marker>
            <c:symbol val="square"/>
            <c:size val="10"/>
            <c:spPr>
              <a:solidFill>
                <a:schemeClr val="tx2"/>
              </a:solidFill>
              <a:ln>
                <a:solidFill>
                  <a:schemeClr val="tx2"/>
                </a:solidFill>
              </a:ln>
            </c:spPr>
          </c:marker>
          <c:xVal>
            <c:numRef>
              <c:f>'year_zp '!$S$4:$AF$4</c:f>
              <c:numCache>
                <c:formatCode>General</c:formatCode>
                <c:ptCount val="14"/>
                <c:pt idx="0">
                  <c:v>111</c:v>
                </c:pt>
                <c:pt idx="1">
                  <c:v>134</c:v>
                </c:pt>
                <c:pt idx="2">
                  <c:v>142</c:v>
                </c:pt>
                <c:pt idx="3">
                  <c:v>167</c:v>
                </c:pt>
                <c:pt idx="4">
                  <c:v>176</c:v>
                </c:pt>
                <c:pt idx="5">
                  <c:v>188</c:v>
                </c:pt>
                <c:pt idx="6">
                  <c:v>217</c:v>
                </c:pt>
                <c:pt idx="7">
                  <c:v>223</c:v>
                </c:pt>
                <c:pt idx="8">
                  <c:v>245</c:v>
                </c:pt>
                <c:pt idx="9">
                  <c:v>258</c:v>
                </c:pt>
                <c:pt idx="10">
                  <c:v>282</c:v>
                </c:pt>
                <c:pt idx="11">
                  <c:v>295</c:v>
                </c:pt>
                <c:pt idx="12">
                  <c:v>309</c:v>
                </c:pt>
                <c:pt idx="13">
                  <c:v>338</c:v>
                </c:pt>
              </c:numCache>
            </c:numRef>
          </c:xVal>
          <c:yVal>
            <c:numRef>
              <c:f>'year_zp '!$S$12:$AF$12</c:f>
              <c:numCache>
                <c:formatCode>General</c:formatCode>
                <c:ptCount val="14"/>
                <c:pt idx="0">
                  <c:v>0</c:v>
                </c:pt>
                <c:pt idx="1">
                  <c:v>0</c:v>
                </c:pt>
                <c:pt idx="2">
                  <c:v>254.77707006369431</c:v>
                </c:pt>
                <c:pt idx="3">
                  <c:v>0</c:v>
                </c:pt>
                <c:pt idx="4">
                  <c:v>0</c:v>
                </c:pt>
                <c:pt idx="5">
                  <c:v>0</c:v>
                </c:pt>
                <c:pt idx="6">
                  <c:v>137.5796178343949</c:v>
                </c:pt>
                <c:pt idx="7">
                  <c:v>660.50955414012753</c:v>
                </c:pt>
                <c:pt idx="8">
                  <c:v>3987.2611464968149</c:v>
                </c:pt>
                <c:pt idx="9">
                  <c:v>34280.254777070062</c:v>
                </c:pt>
                <c:pt idx="10">
                  <c:v>36120.524033061272</c:v>
                </c:pt>
                <c:pt idx="11">
                  <c:v>64877.195522099973</c:v>
                </c:pt>
                <c:pt idx="12">
                  <c:v>4331.2101910828023</c:v>
                </c:pt>
                <c:pt idx="13">
                  <c:v>382.16560509554142</c:v>
                </c:pt>
              </c:numCache>
            </c:numRef>
          </c:yVal>
          <c:smooth val="0"/>
        </c:ser>
        <c:dLbls>
          <c:showLegendKey val="0"/>
          <c:showVal val="0"/>
          <c:showCatName val="0"/>
          <c:showSerName val="0"/>
          <c:showPercent val="0"/>
          <c:showBubbleSize val="0"/>
        </c:dLbls>
        <c:axId val="48363008"/>
        <c:axId val="48304128"/>
      </c:scatterChart>
      <c:valAx>
        <c:axId val="48363008"/>
        <c:scaling>
          <c:orientation val="minMax"/>
          <c:max val="350"/>
        </c:scaling>
        <c:delete val="0"/>
        <c:axPos val="b"/>
        <c:numFmt formatCode="General" sourceLinked="1"/>
        <c:majorTickMark val="out"/>
        <c:minorTickMark val="none"/>
        <c:tickLblPos val="nextTo"/>
        <c:spPr>
          <a:ln>
            <a:solidFill>
              <a:schemeClr val="tx1"/>
            </a:solidFill>
          </a:ln>
        </c:spPr>
        <c:txPr>
          <a:bodyPr/>
          <a:lstStyle/>
          <a:p>
            <a:pPr>
              <a:defRPr sz="1400"/>
            </a:pPr>
            <a:endParaRPr lang="en-US"/>
          </a:p>
        </c:txPr>
        <c:crossAx val="48304128"/>
        <c:crosses val="autoZero"/>
        <c:crossBetween val="midCat"/>
      </c:valAx>
      <c:valAx>
        <c:axId val="48304128"/>
        <c:scaling>
          <c:orientation val="minMax"/>
        </c:scaling>
        <c:delete val="0"/>
        <c:axPos val="l"/>
        <c:numFmt formatCode="#,##0" sourceLinked="0"/>
        <c:majorTickMark val="out"/>
        <c:minorTickMark val="none"/>
        <c:tickLblPos val="nextTo"/>
        <c:spPr>
          <a:ln>
            <a:solidFill>
              <a:schemeClr val="tx1"/>
            </a:solidFill>
          </a:ln>
        </c:spPr>
        <c:txPr>
          <a:bodyPr/>
          <a:lstStyle/>
          <a:p>
            <a:pPr>
              <a:defRPr sz="1400"/>
            </a:pPr>
            <a:endParaRPr lang="en-US"/>
          </a:p>
        </c:txPr>
        <c:crossAx val="48363008"/>
        <c:crosses val="autoZero"/>
        <c:crossBetween val="midCat"/>
      </c:valAx>
      <c:spPr>
        <a:solidFill>
          <a:schemeClr val="bg1"/>
        </a:solidFill>
        <a:ln>
          <a:solidFill>
            <a:schemeClr val="tx1"/>
          </a:solidFill>
        </a:ln>
      </c:spPr>
    </c:plotArea>
    <c:legend>
      <c:legendPos val="r"/>
      <c:layout>
        <c:manualLayout>
          <c:xMode val="edge"/>
          <c:yMode val="edge"/>
          <c:x val="0.686435860369773"/>
          <c:y val="7.5284490504717694E-2"/>
          <c:w val="0.119870673425075"/>
          <c:h val="0.178606741359643"/>
        </c:manualLayout>
      </c:layout>
      <c:overlay val="0"/>
      <c:spPr>
        <a:ln>
          <a:solidFill>
            <a:schemeClr val="tx1"/>
          </a:solidFill>
        </a:ln>
      </c:spPr>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noFill/>
            </a:ln>
          </c:spPr>
          <c:marker>
            <c:symbol val="diamond"/>
            <c:size val="10"/>
            <c:spPr>
              <a:solidFill>
                <a:schemeClr val="tx1"/>
              </a:solidFill>
              <a:ln>
                <a:solidFill>
                  <a:schemeClr val="tx1"/>
                </a:solidFill>
              </a:ln>
            </c:spPr>
          </c:marker>
          <c:errBars>
            <c:errDir val="y"/>
            <c:errBarType val="both"/>
            <c:errValType val="cust"/>
            <c:noEndCap val="0"/>
            <c:plus>
              <c:numRef>
                <c:f>june!$P$24:$P$28</c:f>
                <c:numCache>
                  <c:formatCode>General</c:formatCode>
                  <c:ptCount val="5"/>
                  <c:pt idx="0">
                    <c:v>0.106</c:v>
                  </c:pt>
                  <c:pt idx="1">
                    <c:v>7.5999999999999998E-2</c:v>
                  </c:pt>
                  <c:pt idx="2">
                    <c:v>5.1999999999999998E-2</c:v>
                  </c:pt>
                  <c:pt idx="3">
                    <c:v>4.8000000000000001E-2</c:v>
                  </c:pt>
                  <c:pt idx="4">
                    <c:v>4.2999999999999997E-2</c:v>
                  </c:pt>
                </c:numCache>
              </c:numRef>
            </c:plus>
            <c:minus>
              <c:numRef>
                <c:f>june!$P$24:$P$28</c:f>
                <c:numCache>
                  <c:formatCode>General</c:formatCode>
                  <c:ptCount val="5"/>
                  <c:pt idx="0">
                    <c:v>0.106</c:v>
                  </c:pt>
                  <c:pt idx="1">
                    <c:v>7.5999999999999998E-2</c:v>
                  </c:pt>
                  <c:pt idx="2">
                    <c:v>5.1999999999999998E-2</c:v>
                  </c:pt>
                  <c:pt idx="3">
                    <c:v>4.8000000000000001E-2</c:v>
                  </c:pt>
                  <c:pt idx="4">
                    <c:v>4.2999999999999997E-2</c:v>
                  </c:pt>
                </c:numCache>
              </c:numRef>
            </c:minus>
          </c:errBars>
          <c:val>
            <c:numRef>
              <c:f>june!$O$24:$O$28</c:f>
              <c:numCache>
                <c:formatCode>General</c:formatCode>
                <c:ptCount val="5"/>
                <c:pt idx="0">
                  <c:v>9.9570000000000007</c:v>
                </c:pt>
                <c:pt idx="1">
                  <c:v>9.98</c:v>
                </c:pt>
                <c:pt idx="2">
                  <c:v>9.7150000000000016</c:v>
                </c:pt>
                <c:pt idx="3">
                  <c:v>9.5589999999999993</c:v>
                </c:pt>
                <c:pt idx="4">
                  <c:v>9.5640000000000001</c:v>
                </c:pt>
              </c:numCache>
            </c:numRef>
          </c:val>
          <c:smooth val="0"/>
        </c:ser>
        <c:dLbls>
          <c:showLegendKey val="0"/>
          <c:showVal val="0"/>
          <c:showCatName val="0"/>
          <c:showSerName val="0"/>
          <c:showPercent val="0"/>
          <c:showBubbleSize val="0"/>
        </c:dLbls>
        <c:marker val="1"/>
        <c:smooth val="0"/>
        <c:axId val="49770880"/>
        <c:axId val="49772416"/>
      </c:lineChart>
      <c:catAx>
        <c:axId val="49770880"/>
        <c:scaling>
          <c:orientation val="minMax"/>
        </c:scaling>
        <c:delete val="0"/>
        <c:axPos val="b"/>
        <c:majorTickMark val="out"/>
        <c:minorTickMark val="none"/>
        <c:tickLblPos val="none"/>
        <c:spPr>
          <a:ln>
            <a:solidFill>
              <a:schemeClr val="tx1"/>
            </a:solidFill>
          </a:ln>
        </c:spPr>
        <c:crossAx val="49772416"/>
        <c:crosses val="autoZero"/>
        <c:auto val="1"/>
        <c:lblAlgn val="ctr"/>
        <c:lblOffset val="100"/>
        <c:noMultiLvlLbl val="0"/>
      </c:catAx>
      <c:valAx>
        <c:axId val="49772416"/>
        <c:scaling>
          <c:orientation val="minMax"/>
          <c:max val="10.1"/>
          <c:min val="9.3000000000000007"/>
        </c:scaling>
        <c:delete val="0"/>
        <c:axPos val="l"/>
        <c:numFmt formatCode="#,##0.0" sourceLinked="0"/>
        <c:majorTickMark val="out"/>
        <c:minorTickMark val="none"/>
        <c:tickLblPos val="nextTo"/>
        <c:spPr>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49770880"/>
        <c:crosses val="autoZero"/>
        <c:crossBetween val="between"/>
        <c:majorUnit val="0.2"/>
      </c:valAx>
      <c:spPr>
        <a:solidFill>
          <a:schemeClr val="bg1"/>
        </a:solidFill>
        <a:ln>
          <a:solidFill>
            <a:schemeClr val="tx1"/>
          </a:solid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C8E82-0ABC-4AB3-85EE-DB8F78699986}"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67C9A6D3-0049-49B7-B364-528ED27DF532}">
      <dgm:prSet phldrT="[Text]" custT="1"/>
      <dgm:spPr/>
      <dgm:t>
        <a:bodyPr/>
        <a:lstStyle/>
        <a:p>
          <a:r>
            <a:rPr lang="en-US" sz="2000" dirty="0" smtClean="0">
              <a:latin typeface="Arial" pitchFamily="34" charset="0"/>
              <a:cs typeface="Arial" pitchFamily="34" charset="0"/>
            </a:rPr>
            <a:t>1980s</a:t>
          </a:r>
          <a:endParaRPr lang="en-US" sz="2000" dirty="0">
            <a:latin typeface="Arial" pitchFamily="34" charset="0"/>
            <a:cs typeface="Arial" pitchFamily="34" charset="0"/>
          </a:endParaRPr>
        </a:p>
      </dgm:t>
    </dgm:pt>
    <dgm:pt modelId="{87A6DDE6-D545-4396-BA3D-9D03AF1A8728}" type="parTrans" cxnId="{BBAC7F10-045B-4871-9CBE-223A8893501F}">
      <dgm:prSet/>
      <dgm:spPr/>
      <dgm:t>
        <a:bodyPr/>
        <a:lstStyle/>
        <a:p>
          <a:endParaRPr lang="en-US"/>
        </a:p>
      </dgm:t>
    </dgm:pt>
    <dgm:pt modelId="{85960979-2990-4AD0-9E1F-E7431C98269D}" type="sibTrans" cxnId="{BBAC7F10-045B-4871-9CBE-223A8893501F}">
      <dgm:prSet/>
      <dgm:spPr/>
      <dgm:t>
        <a:bodyPr/>
        <a:lstStyle/>
        <a:p>
          <a:endParaRPr lang="en-US"/>
        </a:p>
      </dgm:t>
    </dgm:pt>
    <dgm:pt modelId="{6A2716D7-AFA3-400E-AF2B-CCC75E5F4EB0}">
      <dgm:prSet phldrT="[Text]" custT="1"/>
      <dgm:spPr/>
      <dgm:t>
        <a:bodyPr/>
        <a:lstStyle/>
        <a:p>
          <a:r>
            <a:rPr lang="en-US" sz="2000" dirty="0" smtClean="0">
              <a:latin typeface="Arial" pitchFamily="34" charset="0"/>
              <a:cs typeface="Arial" pitchFamily="34" charset="0"/>
            </a:rPr>
            <a:t>Phosphorus load reductions on Great Lakes water quality and fisheries management</a:t>
          </a:r>
          <a:endParaRPr lang="en-US" sz="2000" dirty="0">
            <a:latin typeface="Arial" pitchFamily="34" charset="0"/>
            <a:cs typeface="Arial" pitchFamily="34" charset="0"/>
          </a:endParaRPr>
        </a:p>
      </dgm:t>
    </dgm:pt>
    <dgm:pt modelId="{A43B0F78-792F-4EA4-9280-2FD63F0F489F}" type="parTrans" cxnId="{6D7E518D-7BC7-436C-85C6-0ABB9C5559E4}">
      <dgm:prSet/>
      <dgm:spPr/>
      <dgm:t>
        <a:bodyPr/>
        <a:lstStyle/>
        <a:p>
          <a:endParaRPr lang="en-US"/>
        </a:p>
      </dgm:t>
    </dgm:pt>
    <dgm:pt modelId="{CE1D1B0C-8689-4DC5-850F-C9BC0862A381}" type="sibTrans" cxnId="{6D7E518D-7BC7-436C-85C6-0ABB9C5559E4}">
      <dgm:prSet/>
      <dgm:spPr/>
      <dgm:t>
        <a:bodyPr/>
        <a:lstStyle/>
        <a:p>
          <a:endParaRPr lang="en-US"/>
        </a:p>
      </dgm:t>
    </dgm:pt>
    <dgm:pt modelId="{C5ECC89E-078C-4293-9251-2FABC0CC0DF4}">
      <dgm:prSet phldrT="[Text]" custT="1"/>
      <dgm:spPr/>
      <dgm:t>
        <a:bodyPr/>
        <a:lstStyle/>
        <a:p>
          <a:r>
            <a:rPr lang="en-US" sz="2000" dirty="0" smtClean="0">
              <a:latin typeface="Arial" pitchFamily="34" charset="0"/>
              <a:cs typeface="Arial" pitchFamily="34" charset="0"/>
            </a:rPr>
            <a:t>1990s</a:t>
          </a:r>
          <a:endParaRPr lang="en-US" sz="2000" dirty="0">
            <a:latin typeface="Arial" pitchFamily="34" charset="0"/>
            <a:cs typeface="Arial" pitchFamily="34" charset="0"/>
          </a:endParaRPr>
        </a:p>
      </dgm:t>
    </dgm:pt>
    <dgm:pt modelId="{B2E57C31-40BE-46D8-95D1-23B1774DE540}" type="parTrans" cxnId="{3C0BD2A5-C8A4-489E-8293-DCE9178BFF06}">
      <dgm:prSet/>
      <dgm:spPr/>
      <dgm:t>
        <a:bodyPr/>
        <a:lstStyle/>
        <a:p>
          <a:endParaRPr lang="en-US"/>
        </a:p>
      </dgm:t>
    </dgm:pt>
    <dgm:pt modelId="{39F4FA07-BC3B-4D69-8D50-86B3A6481206}" type="sibTrans" cxnId="{3C0BD2A5-C8A4-489E-8293-DCE9178BFF06}">
      <dgm:prSet/>
      <dgm:spPr/>
      <dgm:t>
        <a:bodyPr/>
        <a:lstStyle/>
        <a:p>
          <a:endParaRPr lang="en-US"/>
        </a:p>
      </dgm:t>
    </dgm:pt>
    <dgm:pt modelId="{E0A1CDB8-7BAB-4FAC-A0FA-0629FA3B4C3C}">
      <dgm:prSet phldrT="[Text]" custT="1"/>
      <dgm:spPr/>
      <dgm:t>
        <a:bodyPr/>
        <a:lstStyle/>
        <a:p>
          <a:r>
            <a:rPr lang="en-US" sz="2000" dirty="0" smtClean="0">
              <a:latin typeface="Arial" pitchFamily="34" charset="0"/>
              <a:cs typeface="Arial" pitchFamily="34" charset="0"/>
            </a:rPr>
            <a:t>Weather/climate impacts on long-term water quality</a:t>
          </a:r>
          <a:endParaRPr lang="en-US" sz="2000" dirty="0">
            <a:latin typeface="Arial" pitchFamily="34" charset="0"/>
            <a:cs typeface="Arial" pitchFamily="34" charset="0"/>
          </a:endParaRPr>
        </a:p>
      </dgm:t>
    </dgm:pt>
    <dgm:pt modelId="{A1A68C29-F540-4407-A95E-DFCB2E4E8468}" type="parTrans" cxnId="{262950F5-2B84-4BC6-956B-4C8EC19BA61C}">
      <dgm:prSet/>
      <dgm:spPr/>
      <dgm:t>
        <a:bodyPr/>
        <a:lstStyle/>
        <a:p>
          <a:endParaRPr lang="en-US"/>
        </a:p>
      </dgm:t>
    </dgm:pt>
    <dgm:pt modelId="{D8A84716-53EE-40A3-9C24-DD0A6363AAFA}" type="sibTrans" cxnId="{262950F5-2B84-4BC6-956B-4C8EC19BA61C}">
      <dgm:prSet/>
      <dgm:spPr/>
      <dgm:t>
        <a:bodyPr/>
        <a:lstStyle/>
        <a:p>
          <a:endParaRPr lang="en-US"/>
        </a:p>
      </dgm:t>
    </dgm:pt>
    <dgm:pt modelId="{3DC6AA32-AC2C-452F-8D0D-DCDE4DB090F7}">
      <dgm:prSet phldrT="[Text]" custT="1"/>
      <dgm:spPr/>
      <dgm:t>
        <a:bodyPr/>
        <a:lstStyle/>
        <a:p>
          <a:r>
            <a:rPr lang="en-US" sz="2000" dirty="0" smtClean="0">
              <a:latin typeface="Arial" pitchFamily="34" charset="0"/>
              <a:cs typeface="Arial" pitchFamily="34" charset="0"/>
            </a:rPr>
            <a:t>2000s</a:t>
          </a:r>
          <a:endParaRPr lang="en-US" sz="2000" dirty="0">
            <a:latin typeface="Arial" pitchFamily="34" charset="0"/>
            <a:cs typeface="Arial" pitchFamily="34" charset="0"/>
          </a:endParaRPr>
        </a:p>
      </dgm:t>
    </dgm:pt>
    <dgm:pt modelId="{EC9B9751-2DCC-4C31-86B9-3F60B18E4653}" type="parTrans" cxnId="{4448C315-7C74-4917-85EA-C6645C9F11A7}">
      <dgm:prSet/>
      <dgm:spPr/>
      <dgm:t>
        <a:bodyPr/>
        <a:lstStyle/>
        <a:p>
          <a:endParaRPr lang="en-US"/>
        </a:p>
      </dgm:t>
    </dgm:pt>
    <dgm:pt modelId="{9B220008-FADB-46B6-8CB8-4238E9F0869E}" type="sibTrans" cxnId="{4448C315-7C74-4917-85EA-C6645C9F11A7}">
      <dgm:prSet/>
      <dgm:spPr/>
      <dgm:t>
        <a:bodyPr/>
        <a:lstStyle/>
        <a:p>
          <a:endParaRPr lang="en-US"/>
        </a:p>
      </dgm:t>
    </dgm:pt>
    <dgm:pt modelId="{0BF3BE89-5AD8-4622-994B-C286FCA6D547}">
      <dgm:prSet phldrT="[Text]" custT="1"/>
      <dgm:spPr/>
      <dgm:t>
        <a:bodyPr/>
        <a:lstStyle/>
        <a:p>
          <a:r>
            <a:rPr lang="en-US" sz="2000" dirty="0" err="1" smtClean="0">
              <a:latin typeface="Arial" pitchFamily="34" charset="0"/>
              <a:cs typeface="Arial" pitchFamily="34" charset="0"/>
            </a:rPr>
            <a:t>Dreissenid</a:t>
          </a:r>
          <a:r>
            <a:rPr lang="en-US" sz="2000" dirty="0" smtClean="0">
              <a:latin typeface="Arial" pitchFamily="34" charset="0"/>
              <a:cs typeface="Arial" pitchFamily="34" charset="0"/>
            </a:rPr>
            <a:t> impacts and implications for fisheries management practices</a:t>
          </a:r>
          <a:endParaRPr lang="en-US" sz="2000" dirty="0">
            <a:latin typeface="Arial" pitchFamily="34" charset="0"/>
            <a:cs typeface="Arial" pitchFamily="34" charset="0"/>
          </a:endParaRPr>
        </a:p>
      </dgm:t>
    </dgm:pt>
    <dgm:pt modelId="{B7DC7340-0486-4B67-81DC-DC0AB38206BA}" type="parTrans" cxnId="{F81E6A51-1006-4C70-B14F-AF38F09D297E}">
      <dgm:prSet/>
      <dgm:spPr/>
      <dgm:t>
        <a:bodyPr/>
        <a:lstStyle/>
        <a:p>
          <a:endParaRPr lang="en-US"/>
        </a:p>
      </dgm:t>
    </dgm:pt>
    <dgm:pt modelId="{1BE5BAED-9797-49B7-96E9-82ADD68684B6}" type="sibTrans" cxnId="{F81E6A51-1006-4C70-B14F-AF38F09D297E}">
      <dgm:prSet/>
      <dgm:spPr/>
      <dgm:t>
        <a:bodyPr/>
        <a:lstStyle/>
        <a:p>
          <a:endParaRPr lang="en-US"/>
        </a:p>
      </dgm:t>
    </dgm:pt>
    <dgm:pt modelId="{58825617-3940-47D5-A95E-9F9A6C257577}">
      <dgm:prSet phldrT="[Text]" custT="1"/>
      <dgm:spPr/>
      <dgm:t>
        <a:bodyPr/>
        <a:lstStyle/>
        <a:p>
          <a:r>
            <a:rPr lang="en-US" sz="2000" dirty="0" smtClean="0">
              <a:latin typeface="Arial" pitchFamily="34" charset="0"/>
              <a:cs typeface="Arial" pitchFamily="34" charset="0"/>
            </a:rPr>
            <a:t>2010s</a:t>
          </a:r>
          <a:endParaRPr lang="en-US" sz="2000" dirty="0">
            <a:latin typeface="Arial" pitchFamily="34" charset="0"/>
            <a:cs typeface="Arial" pitchFamily="34" charset="0"/>
          </a:endParaRPr>
        </a:p>
      </dgm:t>
    </dgm:pt>
    <dgm:pt modelId="{304E69D1-21DA-42B7-8A3E-5DD74ACA896D}" type="parTrans" cxnId="{32920B59-295F-4A73-A4CD-6893CB07859A}">
      <dgm:prSet/>
      <dgm:spPr/>
      <dgm:t>
        <a:bodyPr/>
        <a:lstStyle/>
        <a:p>
          <a:endParaRPr lang="en-US"/>
        </a:p>
      </dgm:t>
    </dgm:pt>
    <dgm:pt modelId="{A9D303FD-BBB4-458C-AC1F-C98FD81D1248}" type="sibTrans" cxnId="{32920B59-295F-4A73-A4CD-6893CB07859A}">
      <dgm:prSet/>
      <dgm:spPr/>
      <dgm:t>
        <a:bodyPr/>
        <a:lstStyle/>
        <a:p>
          <a:endParaRPr lang="en-US"/>
        </a:p>
      </dgm:t>
    </dgm:pt>
    <dgm:pt modelId="{D7802DD2-6FA4-45E5-8DB2-9B96E75516AB}">
      <dgm:prSet phldrT="[Text]" custT="1"/>
      <dgm:spPr/>
      <dgm:t>
        <a:bodyPr/>
        <a:lstStyle/>
        <a:p>
          <a:r>
            <a:rPr lang="en-US" sz="2000" dirty="0" smtClean="0">
              <a:latin typeface="Arial" pitchFamily="34" charset="0"/>
              <a:cs typeface="Arial" pitchFamily="34" charset="0"/>
            </a:rPr>
            <a:t>Impact of multiple stressors on ecosystem function</a:t>
          </a:r>
          <a:endParaRPr lang="en-US" sz="2000" dirty="0">
            <a:latin typeface="Arial" pitchFamily="34" charset="0"/>
            <a:cs typeface="Arial" pitchFamily="34" charset="0"/>
          </a:endParaRPr>
        </a:p>
      </dgm:t>
    </dgm:pt>
    <dgm:pt modelId="{BFE46F75-788A-4DE8-947A-3286F21A964B}" type="parTrans" cxnId="{40600714-5FFC-460E-AB95-0703FED41D85}">
      <dgm:prSet/>
      <dgm:spPr/>
      <dgm:t>
        <a:bodyPr/>
        <a:lstStyle/>
        <a:p>
          <a:endParaRPr lang="en-US"/>
        </a:p>
      </dgm:t>
    </dgm:pt>
    <dgm:pt modelId="{5B04BA21-1EC9-46EB-9CF8-8E354A11BF58}" type="sibTrans" cxnId="{40600714-5FFC-460E-AB95-0703FED41D85}">
      <dgm:prSet/>
      <dgm:spPr/>
      <dgm:t>
        <a:bodyPr/>
        <a:lstStyle/>
        <a:p>
          <a:endParaRPr lang="en-US"/>
        </a:p>
      </dgm:t>
    </dgm:pt>
    <dgm:pt modelId="{20ACE9BF-2350-4E23-A1B8-5A9F69EACEF2}" type="pres">
      <dgm:prSet presAssocID="{338C8E82-0ABC-4AB3-85EE-DB8F78699986}" presName="linearFlow" presStyleCnt="0">
        <dgm:presLayoutVars>
          <dgm:dir/>
          <dgm:animLvl val="lvl"/>
          <dgm:resizeHandles val="exact"/>
        </dgm:presLayoutVars>
      </dgm:prSet>
      <dgm:spPr/>
      <dgm:t>
        <a:bodyPr/>
        <a:lstStyle/>
        <a:p>
          <a:endParaRPr lang="en-US"/>
        </a:p>
      </dgm:t>
    </dgm:pt>
    <dgm:pt modelId="{1BACDE4C-CE10-431E-9FAB-CF9B04FFC8B8}" type="pres">
      <dgm:prSet presAssocID="{67C9A6D3-0049-49B7-B364-528ED27DF532}" presName="composite" presStyleCnt="0"/>
      <dgm:spPr/>
    </dgm:pt>
    <dgm:pt modelId="{06F93A1F-FA5D-4264-8AA1-BEC08F32F0B7}" type="pres">
      <dgm:prSet presAssocID="{67C9A6D3-0049-49B7-B364-528ED27DF532}" presName="parentText" presStyleLbl="alignNode1" presStyleIdx="0" presStyleCnt="4">
        <dgm:presLayoutVars>
          <dgm:chMax val="1"/>
          <dgm:bulletEnabled val="1"/>
        </dgm:presLayoutVars>
      </dgm:prSet>
      <dgm:spPr/>
      <dgm:t>
        <a:bodyPr/>
        <a:lstStyle/>
        <a:p>
          <a:endParaRPr lang="en-US"/>
        </a:p>
      </dgm:t>
    </dgm:pt>
    <dgm:pt modelId="{ADC3128D-14AE-47B1-9CBB-E1C0891DC93D}" type="pres">
      <dgm:prSet presAssocID="{67C9A6D3-0049-49B7-B364-528ED27DF532}" presName="descendantText" presStyleLbl="alignAcc1" presStyleIdx="0" presStyleCnt="4" custLinFactNeighborX="171" custLinFactNeighborY="-46580">
        <dgm:presLayoutVars>
          <dgm:bulletEnabled val="1"/>
        </dgm:presLayoutVars>
      </dgm:prSet>
      <dgm:spPr/>
      <dgm:t>
        <a:bodyPr/>
        <a:lstStyle/>
        <a:p>
          <a:endParaRPr lang="en-US"/>
        </a:p>
      </dgm:t>
    </dgm:pt>
    <dgm:pt modelId="{03446C34-D873-4C3A-8882-CC9BA8F02969}" type="pres">
      <dgm:prSet presAssocID="{85960979-2990-4AD0-9E1F-E7431C98269D}" presName="sp" presStyleCnt="0"/>
      <dgm:spPr/>
    </dgm:pt>
    <dgm:pt modelId="{DBA14FC9-6772-4080-989D-27F395CCA8B3}" type="pres">
      <dgm:prSet presAssocID="{C5ECC89E-078C-4293-9251-2FABC0CC0DF4}" presName="composite" presStyleCnt="0"/>
      <dgm:spPr/>
    </dgm:pt>
    <dgm:pt modelId="{B9500A55-ED6F-4AFC-B6F8-25B7E65A43A0}" type="pres">
      <dgm:prSet presAssocID="{C5ECC89E-078C-4293-9251-2FABC0CC0DF4}" presName="parentText" presStyleLbl="alignNode1" presStyleIdx="1" presStyleCnt="4">
        <dgm:presLayoutVars>
          <dgm:chMax val="1"/>
          <dgm:bulletEnabled val="1"/>
        </dgm:presLayoutVars>
      </dgm:prSet>
      <dgm:spPr/>
      <dgm:t>
        <a:bodyPr/>
        <a:lstStyle/>
        <a:p>
          <a:endParaRPr lang="en-US"/>
        </a:p>
      </dgm:t>
    </dgm:pt>
    <dgm:pt modelId="{372A71C7-498B-4454-B534-33A85B60B880}" type="pres">
      <dgm:prSet presAssocID="{C5ECC89E-078C-4293-9251-2FABC0CC0DF4}" presName="descendantText" presStyleLbl="alignAcc1" presStyleIdx="1" presStyleCnt="4">
        <dgm:presLayoutVars>
          <dgm:bulletEnabled val="1"/>
        </dgm:presLayoutVars>
      </dgm:prSet>
      <dgm:spPr/>
      <dgm:t>
        <a:bodyPr/>
        <a:lstStyle/>
        <a:p>
          <a:endParaRPr lang="en-US"/>
        </a:p>
      </dgm:t>
    </dgm:pt>
    <dgm:pt modelId="{9FBE1FA9-8CBC-4FC1-BBC2-D6F91576CD8A}" type="pres">
      <dgm:prSet presAssocID="{39F4FA07-BC3B-4D69-8D50-86B3A6481206}" presName="sp" presStyleCnt="0"/>
      <dgm:spPr/>
    </dgm:pt>
    <dgm:pt modelId="{4F508D73-3D07-4AA1-BDF7-E218366BE313}" type="pres">
      <dgm:prSet presAssocID="{3DC6AA32-AC2C-452F-8D0D-DCDE4DB090F7}" presName="composite" presStyleCnt="0"/>
      <dgm:spPr/>
    </dgm:pt>
    <dgm:pt modelId="{902F2AF0-8E2A-437F-8140-72AF996C6C26}" type="pres">
      <dgm:prSet presAssocID="{3DC6AA32-AC2C-452F-8D0D-DCDE4DB090F7}" presName="parentText" presStyleLbl="alignNode1" presStyleIdx="2" presStyleCnt="4">
        <dgm:presLayoutVars>
          <dgm:chMax val="1"/>
          <dgm:bulletEnabled val="1"/>
        </dgm:presLayoutVars>
      </dgm:prSet>
      <dgm:spPr/>
      <dgm:t>
        <a:bodyPr/>
        <a:lstStyle/>
        <a:p>
          <a:endParaRPr lang="en-US"/>
        </a:p>
      </dgm:t>
    </dgm:pt>
    <dgm:pt modelId="{C61B1779-A661-487C-AB65-88D627290201}" type="pres">
      <dgm:prSet presAssocID="{3DC6AA32-AC2C-452F-8D0D-DCDE4DB090F7}" presName="descendantText" presStyleLbl="alignAcc1" presStyleIdx="2" presStyleCnt="4">
        <dgm:presLayoutVars>
          <dgm:bulletEnabled val="1"/>
        </dgm:presLayoutVars>
      </dgm:prSet>
      <dgm:spPr/>
      <dgm:t>
        <a:bodyPr/>
        <a:lstStyle/>
        <a:p>
          <a:endParaRPr lang="en-US"/>
        </a:p>
      </dgm:t>
    </dgm:pt>
    <dgm:pt modelId="{662B882A-87FE-4E28-9245-E6E76C363C74}" type="pres">
      <dgm:prSet presAssocID="{9B220008-FADB-46B6-8CB8-4238E9F0869E}" presName="sp" presStyleCnt="0"/>
      <dgm:spPr/>
    </dgm:pt>
    <dgm:pt modelId="{2965B4B9-FAC8-4C90-B641-FC9C0AE41B64}" type="pres">
      <dgm:prSet presAssocID="{58825617-3940-47D5-A95E-9F9A6C257577}" presName="composite" presStyleCnt="0"/>
      <dgm:spPr/>
    </dgm:pt>
    <dgm:pt modelId="{B56873EA-E412-4CDA-A653-C699AF05D60C}" type="pres">
      <dgm:prSet presAssocID="{58825617-3940-47D5-A95E-9F9A6C257577}" presName="parentText" presStyleLbl="alignNode1" presStyleIdx="3" presStyleCnt="4">
        <dgm:presLayoutVars>
          <dgm:chMax val="1"/>
          <dgm:bulletEnabled val="1"/>
        </dgm:presLayoutVars>
      </dgm:prSet>
      <dgm:spPr/>
      <dgm:t>
        <a:bodyPr/>
        <a:lstStyle/>
        <a:p>
          <a:endParaRPr lang="en-US"/>
        </a:p>
      </dgm:t>
    </dgm:pt>
    <dgm:pt modelId="{E2F7631F-E428-42F2-9A40-25C441BFCD42}" type="pres">
      <dgm:prSet presAssocID="{58825617-3940-47D5-A95E-9F9A6C257577}" presName="descendantText" presStyleLbl="alignAcc1" presStyleIdx="3" presStyleCnt="4">
        <dgm:presLayoutVars>
          <dgm:bulletEnabled val="1"/>
        </dgm:presLayoutVars>
      </dgm:prSet>
      <dgm:spPr/>
      <dgm:t>
        <a:bodyPr/>
        <a:lstStyle/>
        <a:p>
          <a:endParaRPr lang="en-US"/>
        </a:p>
      </dgm:t>
    </dgm:pt>
  </dgm:ptLst>
  <dgm:cxnLst>
    <dgm:cxn modelId="{D8EFB291-A585-4628-8C33-93EB4F02FDAF}" type="presOf" srcId="{D7802DD2-6FA4-45E5-8DB2-9B96E75516AB}" destId="{E2F7631F-E428-42F2-9A40-25C441BFCD42}" srcOrd="0" destOrd="0" presId="urn:microsoft.com/office/officeart/2005/8/layout/chevron2"/>
    <dgm:cxn modelId="{40600714-5FFC-460E-AB95-0703FED41D85}" srcId="{58825617-3940-47D5-A95E-9F9A6C257577}" destId="{D7802DD2-6FA4-45E5-8DB2-9B96E75516AB}" srcOrd="0" destOrd="0" parTransId="{BFE46F75-788A-4DE8-947A-3286F21A964B}" sibTransId="{5B04BA21-1EC9-46EB-9CF8-8E354A11BF58}"/>
    <dgm:cxn modelId="{7FFB798C-6CD1-4DC2-91DA-0F70A69BD34D}" type="presOf" srcId="{E0A1CDB8-7BAB-4FAC-A0FA-0629FA3B4C3C}" destId="{372A71C7-498B-4454-B534-33A85B60B880}" srcOrd="0" destOrd="0" presId="urn:microsoft.com/office/officeart/2005/8/layout/chevron2"/>
    <dgm:cxn modelId="{8BC6F868-C989-42FE-9F56-2AA5219FEA9C}" type="presOf" srcId="{67C9A6D3-0049-49B7-B364-528ED27DF532}" destId="{06F93A1F-FA5D-4264-8AA1-BEC08F32F0B7}" srcOrd="0" destOrd="0" presId="urn:microsoft.com/office/officeart/2005/8/layout/chevron2"/>
    <dgm:cxn modelId="{4448C315-7C74-4917-85EA-C6645C9F11A7}" srcId="{338C8E82-0ABC-4AB3-85EE-DB8F78699986}" destId="{3DC6AA32-AC2C-452F-8D0D-DCDE4DB090F7}" srcOrd="2" destOrd="0" parTransId="{EC9B9751-2DCC-4C31-86B9-3F60B18E4653}" sibTransId="{9B220008-FADB-46B6-8CB8-4238E9F0869E}"/>
    <dgm:cxn modelId="{B5FEBFBF-B95B-4F87-A848-A7D6133A2362}" type="presOf" srcId="{3DC6AA32-AC2C-452F-8D0D-DCDE4DB090F7}" destId="{902F2AF0-8E2A-437F-8140-72AF996C6C26}" srcOrd="0" destOrd="0" presId="urn:microsoft.com/office/officeart/2005/8/layout/chevron2"/>
    <dgm:cxn modelId="{F81E6A51-1006-4C70-B14F-AF38F09D297E}" srcId="{3DC6AA32-AC2C-452F-8D0D-DCDE4DB090F7}" destId="{0BF3BE89-5AD8-4622-994B-C286FCA6D547}" srcOrd="0" destOrd="0" parTransId="{B7DC7340-0486-4B67-81DC-DC0AB38206BA}" sibTransId="{1BE5BAED-9797-49B7-96E9-82ADD68684B6}"/>
    <dgm:cxn modelId="{BBAC7F10-045B-4871-9CBE-223A8893501F}" srcId="{338C8E82-0ABC-4AB3-85EE-DB8F78699986}" destId="{67C9A6D3-0049-49B7-B364-528ED27DF532}" srcOrd="0" destOrd="0" parTransId="{87A6DDE6-D545-4396-BA3D-9D03AF1A8728}" sibTransId="{85960979-2990-4AD0-9E1F-E7431C98269D}"/>
    <dgm:cxn modelId="{E9847B6C-8845-413E-9872-B59F350A6765}" type="presOf" srcId="{338C8E82-0ABC-4AB3-85EE-DB8F78699986}" destId="{20ACE9BF-2350-4E23-A1B8-5A9F69EACEF2}" srcOrd="0" destOrd="0" presId="urn:microsoft.com/office/officeart/2005/8/layout/chevron2"/>
    <dgm:cxn modelId="{262950F5-2B84-4BC6-956B-4C8EC19BA61C}" srcId="{C5ECC89E-078C-4293-9251-2FABC0CC0DF4}" destId="{E0A1CDB8-7BAB-4FAC-A0FA-0629FA3B4C3C}" srcOrd="0" destOrd="0" parTransId="{A1A68C29-F540-4407-A95E-DFCB2E4E8468}" sibTransId="{D8A84716-53EE-40A3-9C24-DD0A6363AAFA}"/>
    <dgm:cxn modelId="{157D8A40-9199-4A98-A285-F93C977D730C}" type="presOf" srcId="{6A2716D7-AFA3-400E-AF2B-CCC75E5F4EB0}" destId="{ADC3128D-14AE-47B1-9CBB-E1C0891DC93D}" srcOrd="0" destOrd="0" presId="urn:microsoft.com/office/officeart/2005/8/layout/chevron2"/>
    <dgm:cxn modelId="{32920B59-295F-4A73-A4CD-6893CB07859A}" srcId="{338C8E82-0ABC-4AB3-85EE-DB8F78699986}" destId="{58825617-3940-47D5-A95E-9F9A6C257577}" srcOrd="3" destOrd="0" parTransId="{304E69D1-21DA-42B7-8A3E-5DD74ACA896D}" sibTransId="{A9D303FD-BBB4-458C-AC1F-C98FD81D1248}"/>
    <dgm:cxn modelId="{7D24233E-1CA9-4480-9F95-E9B5514925F4}" type="presOf" srcId="{0BF3BE89-5AD8-4622-994B-C286FCA6D547}" destId="{C61B1779-A661-487C-AB65-88D627290201}" srcOrd="0" destOrd="0" presId="urn:microsoft.com/office/officeart/2005/8/layout/chevron2"/>
    <dgm:cxn modelId="{8203D621-32C3-47D5-B9BD-88F47E5FB9EF}" type="presOf" srcId="{58825617-3940-47D5-A95E-9F9A6C257577}" destId="{B56873EA-E412-4CDA-A653-C699AF05D60C}" srcOrd="0" destOrd="0" presId="urn:microsoft.com/office/officeart/2005/8/layout/chevron2"/>
    <dgm:cxn modelId="{3C0BD2A5-C8A4-489E-8293-DCE9178BFF06}" srcId="{338C8E82-0ABC-4AB3-85EE-DB8F78699986}" destId="{C5ECC89E-078C-4293-9251-2FABC0CC0DF4}" srcOrd="1" destOrd="0" parTransId="{B2E57C31-40BE-46D8-95D1-23B1774DE540}" sibTransId="{39F4FA07-BC3B-4D69-8D50-86B3A6481206}"/>
    <dgm:cxn modelId="{6D7E518D-7BC7-436C-85C6-0ABB9C5559E4}" srcId="{67C9A6D3-0049-49B7-B364-528ED27DF532}" destId="{6A2716D7-AFA3-400E-AF2B-CCC75E5F4EB0}" srcOrd="0" destOrd="0" parTransId="{A43B0F78-792F-4EA4-9280-2FD63F0F489F}" sibTransId="{CE1D1B0C-8689-4DC5-850F-C9BC0862A381}"/>
    <dgm:cxn modelId="{272FA414-1DA7-4C8D-8F55-408A1065E254}" type="presOf" srcId="{C5ECC89E-078C-4293-9251-2FABC0CC0DF4}" destId="{B9500A55-ED6F-4AFC-B6F8-25B7E65A43A0}" srcOrd="0" destOrd="0" presId="urn:microsoft.com/office/officeart/2005/8/layout/chevron2"/>
    <dgm:cxn modelId="{51E3BA02-F9EF-48A6-95D5-5C03C69E3D10}" type="presParOf" srcId="{20ACE9BF-2350-4E23-A1B8-5A9F69EACEF2}" destId="{1BACDE4C-CE10-431E-9FAB-CF9B04FFC8B8}" srcOrd="0" destOrd="0" presId="urn:microsoft.com/office/officeart/2005/8/layout/chevron2"/>
    <dgm:cxn modelId="{AD44AE0E-0647-495C-BA28-4218F743E023}" type="presParOf" srcId="{1BACDE4C-CE10-431E-9FAB-CF9B04FFC8B8}" destId="{06F93A1F-FA5D-4264-8AA1-BEC08F32F0B7}" srcOrd="0" destOrd="0" presId="urn:microsoft.com/office/officeart/2005/8/layout/chevron2"/>
    <dgm:cxn modelId="{11E56110-D1D6-4B88-B55D-E32DE5175D96}" type="presParOf" srcId="{1BACDE4C-CE10-431E-9FAB-CF9B04FFC8B8}" destId="{ADC3128D-14AE-47B1-9CBB-E1C0891DC93D}" srcOrd="1" destOrd="0" presId="urn:microsoft.com/office/officeart/2005/8/layout/chevron2"/>
    <dgm:cxn modelId="{E745673F-5CFD-486F-91E9-0F4026B5162E}" type="presParOf" srcId="{20ACE9BF-2350-4E23-A1B8-5A9F69EACEF2}" destId="{03446C34-D873-4C3A-8882-CC9BA8F02969}" srcOrd="1" destOrd="0" presId="urn:microsoft.com/office/officeart/2005/8/layout/chevron2"/>
    <dgm:cxn modelId="{D929037A-7045-42E9-B96F-FB39750579E3}" type="presParOf" srcId="{20ACE9BF-2350-4E23-A1B8-5A9F69EACEF2}" destId="{DBA14FC9-6772-4080-989D-27F395CCA8B3}" srcOrd="2" destOrd="0" presId="urn:microsoft.com/office/officeart/2005/8/layout/chevron2"/>
    <dgm:cxn modelId="{73B238EB-6EB0-46C1-AAAB-1900D4E4DD3B}" type="presParOf" srcId="{DBA14FC9-6772-4080-989D-27F395CCA8B3}" destId="{B9500A55-ED6F-4AFC-B6F8-25B7E65A43A0}" srcOrd="0" destOrd="0" presId="urn:microsoft.com/office/officeart/2005/8/layout/chevron2"/>
    <dgm:cxn modelId="{11902E68-8E53-4F84-9253-3D072A3DB0E0}" type="presParOf" srcId="{DBA14FC9-6772-4080-989D-27F395CCA8B3}" destId="{372A71C7-498B-4454-B534-33A85B60B880}" srcOrd="1" destOrd="0" presId="urn:microsoft.com/office/officeart/2005/8/layout/chevron2"/>
    <dgm:cxn modelId="{CDC220B5-7A32-4139-9734-3005D26B1F6E}" type="presParOf" srcId="{20ACE9BF-2350-4E23-A1B8-5A9F69EACEF2}" destId="{9FBE1FA9-8CBC-4FC1-BBC2-D6F91576CD8A}" srcOrd="3" destOrd="0" presId="urn:microsoft.com/office/officeart/2005/8/layout/chevron2"/>
    <dgm:cxn modelId="{61A6A89C-1F56-4D21-BF0F-EB3D8919877A}" type="presParOf" srcId="{20ACE9BF-2350-4E23-A1B8-5A9F69EACEF2}" destId="{4F508D73-3D07-4AA1-BDF7-E218366BE313}" srcOrd="4" destOrd="0" presId="urn:microsoft.com/office/officeart/2005/8/layout/chevron2"/>
    <dgm:cxn modelId="{71284BCB-FD91-4DF0-BE7B-B9684497CCA8}" type="presParOf" srcId="{4F508D73-3D07-4AA1-BDF7-E218366BE313}" destId="{902F2AF0-8E2A-437F-8140-72AF996C6C26}" srcOrd="0" destOrd="0" presId="urn:microsoft.com/office/officeart/2005/8/layout/chevron2"/>
    <dgm:cxn modelId="{4812FC01-4052-4EA8-B175-83F601690445}" type="presParOf" srcId="{4F508D73-3D07-4AA1-BDF7-E218366BE313}" destId="{C61B1779-A661-487C-AB65-88D627290201}" srcOrd="1" destOrd="0" presId="urn:microsoft.com/office/officeart/2005/8/layout/chevron2"/>
    <dgm:cxn modelId="{FE1D7E3C-79A7-4C5E-B98D-21A12E50B30E}" type="presParOf" srcId="{20ACE9BF-2350-4E23-A1B8-5A9F69EACEF2}" destId="{662B882A-87FE-4E28-9245-E6E76C363C74}" srcOrd="5" destOrd="0" presId="urn:microsoft.com/office/officeart/2005/8/layout/chevron2"/>
    <dgm:cxn modelId="{4FC122D6-BEA7-4923-ABF1-8D874CB31A5E}" type="presParOf" srcId="{20ACE9BF-2350-4E23-A1B8-5A9F69EACEF2}" destId="{2965B4B9-FAC8-4C90-B641-FC9C0AE41B64}" srcOrd="6" destOrd="0" presId="urn:microsoft.com/office/officeart/2005/8/layout/chevron2"/>
    <dgm:cxn modelId="{818AC0C9-0620-46E1-8C29-07A391E4D57D}" type="presParOf" srcId="{2965B4B9-FAC8-4C90-B641-FC9C0AE41B64}" destId="{B56873EA-E412-4CDA-A653-C699AF05D60C}" srcOrd="0" destOrd="0" presId="urn:microsoft.com/office/officeart/2005/8/layout/chevron2"/>
    <dgm:cxn modelId="{F0700E53-B9BF-4720-9343-4C46A82B65D7}" type="presParOf" srcId="{2965B4B9-FAC8-4C90-B641-FC9C0AE41B64}" destId="{E2F7631F-E428-42F2-9A40-25C441BFCD4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93A1F-FA5D-4264-8AA1-BEC08F32F0B7}">
      <dsp:nvSpPr>
        <dsp:cNvPr id="0" name=""/>
        <dsp:cNvSpPr/>
      </dsp:nvSpPr>
      <dsp:spPr>
        <a:xfrm rot="5400000">
          <a:off x="-171707" y="175347"/>
          <a:ext cx="1144719" cy="801303"/>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1980s</a:t>
          </a:r>
          <a:endParaRPr lang="en-US" sz="2000" kern="1200" dirty="0">
            <a:latin typeface="Arial" pitchFamily="34" charset="0"/>
            <a:cs typeface="Arial" pitchFamily="34" charset="0"/>
          </a:endParaRPr>
        </a:p>
      </dsp:txBody>
      <dsp:txXfrm rot="-5400000">
        <a:off x="2" y="404291"/>
        <a:ext cx="801303" cy="343416"/>
      </dsp:txXfrm>
    </dsp:sp>
    <dsp:sp modelId="{ADC3128D-14AE-47B1-9CBB-E1C0891DC93D}">
      <dsp:nvSpPr>
        <dsp:cNvPr id="0" name=""/>
        <dsp:cNvSpPr/>
      </dsp:nvSpPr>
      <dsp:spPr>
        <a:xfrm rot="5400000">
          <a:off x="4488131" y="-3686827"/>
          <a:ext cx="744067" cy="8117723"/>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Phosphorus load reductions on Great Lakes water quality and fisheries management</a:t>
          </a:r>
          <a:endParaRPr lang="en-US" sz="2000" kern="1200" dirty="0">
            <a:latin typeface="Arial" pitchFamily="34" charset="0"/>
            <a:cs typeface="Arial" pitchFamily="34" charset="0"/>
          </a:endParaRPr>
        </a:p>
      </dsp:txBody>
      <dsp:txXfrm rot="-5400000">
        <a:off x="801303" y="36323"/>
        <a:ext cx="8081401" cy="671423"/>
      </dsp:txXfrm>
    </dsp:sp>
    <dsp:sp modelId="{B9500A55-ED6F-4AFC-B6F8-25B7E65A43A0}">
      <dsp:nvSpPr>
        <dsp:cNvPr id="0" name=""/>
        <dsp:cNvSpPr/>
      </dsp:nvSpPr>
      <dsp:spPr>
        <a:xfrm rot="5400000">
          <a:off x="-171707" y="1172022"/>
          <a:ext cx="1144719" cy="801303"/>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1990s</a:t>
          </a:r>
          <a:endParaRPr lang="en-US" sz="2000" kern="1200" dirty="0">
            <a:latin typeface="Arial" pitchFamily="34" charset="0"/>
            <a:cs typeface="Arial" pitchFamily="34" charset="0"/>
          </a:endParaRPr>
        </a:p>
      </dsp:txBody>
      <dsp:txXfrm rot="-5400000">
        <a:off x="2" y="1400966"/>
        <a:ext cx="801303" cy="343416"/>
      </dsp:txXfrm>
    </dsp:sp>
    <dsp:sp modelId="{372A71C7-498B-4454-B534-33A85B60B880}">
      <dsp:nvSpPr>
        <dsp:cNvPr id="0" name=""/>
        <dsp:cNvSpPr/>
      </dsp:nvSpPr>
      <dsp:spPr>
        <a:xfrm rot="5400000">
          <a:off x="4488131" y="-2686513"/>
          <a:ext cx="744067" cy="8117723"/>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Weather/climate impacts on long-term water quality</a:t>
          </a:r>
          <a:endParaRPr lang="en-US" sz="2000" kern="1200" dirty="0">
            <a:latin typeface="Arial" pitchFamily="34" charset="0"/>
            <a:cs typeface="Arial" pitchFamily="34" charset="0"/>
          </a:endParaRPr>
        </a:p>
      </dsp:txBody>
      <dsp:txXfrm rot="-5400000">
        <a:off x="801303" y="1036637"/>
        <a:ext cx="8081401" cy="671423"/>
      </dsp:txXfrm>
    </dsp:sp>
    <dsp:sp modelId="{902F2AF0-8E2A-437F-8140-72AF996C6C26}">
      <dsp:nvSpPr>
        <dsp:cNvPr id="0" name=""/>
        <dsp:cNvSpPr/>
      </dsp:nvSpPr>
      <dsp:spPr>
        <a:xfrm rot="5400000">
          <a:off x="-171707" y="2168697"/>
          <a:ext cx="1144719" cy="801303"/>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2000s</a:t>
          </a:r>
          <a:endParaRPr lang="en-US" sz="2000" kern="1200" dirty="0">
            <a:latin typeface="Arial" pitchFamily="34" charset="0"/>
            <a:cs typeface="Arial" pitchFamily="34" charset="0"/>
          </a:endParaRPr>
        </a:p>
      </dsp:txBody>
      <dsp:txXfrm rot="-5400000">
        <a:off x="2" y="2397641"/>
        <a:ext cx="801303" cy="343416"/>
      </dsp:txXfrm>
    </dsp:sp>
    <dsp:sp modelId="{C61B1779-A661-487C-AB65-88D627290201}">
      <dsp:nvSpPr>
        <dsp:cNvPr id="0" name=""/>
        <dsp:cNvSpPr/>
      </dsp:nvSpPr>
      <dsp:spPr>
        <a:xfrm rot="5400000">
          <a:off x="4488131" y="-1689838"/>
          <a:ext cx="744067" cy="8117723"/>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Arial" pitchFamily="34" charset="0"/>
              <a:cs typeface="Arial" pitchFamily="34" charset="0"/>
            </a:rPr>
            <a:t>Dreissenid</a:t>
          </a:r>
          <a:r>
            <a:rPr lang="en-US" sz="2000" kern="1200" dirty="0" smtClean="0">
              <a:latin typeface="Arial" pitchFamily="34" charset="0"/>
              <a:cs typeface="Arial" pitchFamily="34" charset="0"/>
            </a:rPr>
            <a:t> impacts and implications for fisheries management practices</a:t>
          </a:r>
          <a:endParaRPr lang="en-US" sz="2000" kern="1200" dirty="0">
            <a:latin typeface="Arial" pitchFamily="34" charset="0"/>
            <a:cs typeface="Arial" pitchFamily="34" charset="0"/>
          </a:endParaRPr>
        </a:p>
      </dsp:txBody>
      <dsp:txXfrm rot="-5400000">
        <a:off x="801303" y="2033312"/>
        <a:ext cx="8081401" cy="671423"/>
      </dsp:txXfrm>
    </dsp:sp>
    <dsp:sp modelId="{B56873EA-E412-4CDA-A653-C699AF05D60C}">
      <dsp:nvSpPr>
        <dsp:cNvPr id="0" name=""/>
        <dsp:cNvSpPr/>
      </dsp:nvSpPr>
      <dsp:spPr>
        <a:xfrm rot="5400000">
          <a:off x="-171707" y="3165372"/>
          <a:ext cx="1144719" cy="801303"/>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2010s</a:t>
          </a:r>
          <a:endParaRPr lang="en-US" sz="2000" kern="1200" dirty="0">
            <a:latin typeface="Arial" pitchFamily="34" charset="0"/>
            <a:cs typeface="Arial" pitchFamily="34" charset="0"/>
          </a:endParaRPr>
        </a:p>
      </dsp:txBody>
      <dsp:txXfrm rot="-5400000">
        <a:off x="2" y="3394316"/>
        <a:ext cx="801303" cy="343416"/>
      </dsp:txXfrm>
    </dsp:sp>
    <dsp:sp modelId="{E2F7631F-E428-42F2-9A40-25C441BFCD42}">
      <dsp:nvSpPr>
        <dsp:cNvPr id="0" name=""/>
        <dsp:cNvSpPr/>
      </dsp:nvSpPr>
      <dsp:spPr>
        <a:xfrm rot="5400000">
          <a:off x="4488131" y="-693162"/>
          <a:ext cx="744067" cy="8117723"/>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Impact of multiple stressors on ecosystem function</a:t>
          </a:r>
          <a:endParaRPr lang="en-US" sz="2000" kern="1200" dirty="0">
            <a:latin typeface="Arial" pitchFamily="34" charset="0"/>
            <a:cs typeface="Arial" pitchFamily="34" charset="0"/>
          </a:endParaRPr>
        </a:p>
      </dsp:txBody>
      <dsp:txXfrm rot="-5400000">
        <a:off x="801303" y="3029988"/>
        <a:ext cx="8081401" cy="6714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t>3/12/2016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
        <a:ea typeface="+mn-ea"/>
        <a:cs typeface="+mn-cs"/>
      </a:defRPr>
    </a:lvl1pPr>
    <a:lvl2pPr marL="457200" algn="l" defTabSz="914400" rtl="0" eaLnBrk="1" latinLnBrk="0" hangingPunct="1">
      <a:defRPr sz="800" kern="1200">
        <a:solidFill>
          <a:schemeClr val="tx1"/>
        </a:solidFill>
        <a:latin typeface=""/>
        <a:ea typeface="+mn-ea"/>
        <a:cs typeface="+mn-cs"/>
      </a:defRPr>
    </a:lvl2pPr>
    <a:lvl3pPr marL="914400" algn="l" defTabSz="914400" rtl="0" eaLnBrk="1" latinLnBrk="0" hangingPunct="1">
      <a:defRPr sz="800" kern="1200">
        <a:solidFill>
          <a:schemeClr val="tx1"/>
        </a:solidFill>
        <a:latin typeface=""/>
        <a:ea typeface="+mn-ea"/>
        <a:cs typeface="+mn-cs"/>
      </a:defRPr>
    </a:lvl3pPr>
    <a:lvl4pPr marL="1371600" algn="l" defTabSz="914400" rtl="0" eaLnBrk="1" latinLnBrk="0" hangingPunct="1">
      <a:defRPr sz="800" kern="1200">
        <a:solidFill>
          <a:schemeClr val="tx1"/>
        </a:solidFill>
        <a:latin typeface=""/>
        <a:ea typeface="+mn-ea"/>
        <a:cs typeface="+mn-cs"/>
      </a:defRPr>
    </a:lvl4pPr>
    <a:lvl5pPr marL="1828800" algn="l" defTabSz="914400" rtl="0" eaLnBrk="1" latinLnBrk="0" hangingPunct="1">
      <a:defRPr sz="800" kern="1200">
        <a:solidFill>
          <a:schemeClr val="tx1"/>
        </a:solidFill>
        <a:latin typeface=""/>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 science for this program is based out of Muskegon at the Lake Michigan Field Station.  The direct access to the lake provides for sampling flexibility to sample during events (e.g., spring flooding, upwelling) and to sample during short weather windows for the ships during certain times of the year.</a:t>
            </a:r>
          </a:p>
          <a:p>
            <a:endParaRPr lang="en-US" dirty="0" smtClean="0"/>
          </a:p>
          <a:p>
            <a:r>
              <a:rPr lang="en-US" b="1" dirty="0" smtClean="0"/>
              <a:t>This work aligns with the following NOAA goals:</a:t>
            </a:r>
          </a:p>
          <a:p>
            <a:endParaRPr lang="en-US" dirty="0" smtClean="0"/>
          </a:p>
          <a:p>
            <a:r>
              <a:rPr lang="en-US" b="1" dirty="0" smtClean="0"/>
              <a:t>Science: Weather-Ready Nation</a:t>
            </a:r>
          </a:p>
          <a:p>
            <a:r>
              <a:rPr lang="en-US" dirty="0" smtClean="0"/>
              <a:t>Improve freshwater resource management</a:t>
            </a:r>
          </a:p>
          <a:p>
            <a:r>
              <a:rPr lang="en-US" b="1" dirty="0" smtClean="0"/>
              <a:t>Science: Healthy Oceans</a:t>
            </a:r>
          </a:p>
          <a:p>
            <a:r>
              <a:rPr lang="en-US" dirty="0" smtClean="0"/>
              <a:t>Improved understanding of ecosystems to inform resource management decisions</a:t>
            </a:r>
          </a:p>
          <a:p>
            <a:r>
              <a:rPr lang="en-US" dirty="0" smtClean="0"/>
              <a:t>Sustainable fisheries and safe seafood for healthy populations and vibrant communities</a:t>
            </a:r>
          </a:p>
          <a:p>
            <a:r>
              <a:rPr lang="en-US" b="1" dirty="0" smtClean="0"/>
              <a:t>Science: Resilient Coastal Communities and Economies</a:t>
            </a:r>
          </a:p>
          <a:p>
            <a:r>
              <a:rPr lang="en-US" dirty="0" smtClean="0"/>
              <a:t>Comprehensive ocean and coastal planning and management</a:t>
            </a:r>
          </a:p>
          <a:p>
            <a:r>
              <a:rPr lang="en-US" b="1" dirty="0" smtClean="0"/>
              <a:t>Education: Science-Informed Society</a:t>
            </a:r>
          </a:p>
          <a:p>
            <a:r>
              <a:rPr lang="en-US" dirty="0" smtClean="0"/>
              <a:t>Youth and adults from all backgrounds improve their understanding of NOAA-related sciences by participating in education and outreach opportunities</a:t>
            </a:r>
          </a:p>
          <a:p>
            <a:r>
              <a:rPr lang="en-US" dirty="0" smtClean="0"/>
              <a:t>Formal and informal educators integrate NOAA-related sciences into their curricula, practices, and programs</a:t>
            </a:r>
          </a:p>
          <a:p>
            <a:r>
              <a:rPr lang="en-US" dirty="0" smtClean="0"/>
              <a:t>Formal and informal education organizations integrate NOAA-related science content and collaborate with NOAA scientists on the development of exhibits, media, materials, and programs that support NOAA’s mission</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Long-term research program physically located on Lake Michigan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Addresses concepts and issues</a:t>
            </a:r>
            <a:r>
              <a:rPr lang="en-US" baseline="0" dirty="0" smtClean="0">
                <a:latin typeface="Arial" pitchFamily="34" charset="0"/>
                <a:cs typeface="Arial" pitchFamily="34" charset="0"/>
              </a:rPr>
              <a:t> </a:t>
            </a:r>
            <a:r>
              <a:rPr lang="en-US" dirty="0" smtClean="0">
                <a:latin typeface="Arial" pitchFamily="34" charset="0"/>
                <a:cs typeface="Arial" pitchFamily="34" charset="0"/>
              </a:rPr>
              <a:t>that reach beyond</a:t>
            </a:r>
            <a:r>
              <a:rPr lang="en-US" baseline="0" dirty="0" smtClean="0">
                <a:latin typeface="Arial" pitchFamily="34" charset="0"/>
                <a:cs typeface="Arial" pitchFamily="34" charset="0"/>
              </a:rPr>
              <a:t> Lake Michigan</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But given the importance and size of Lake Michigan, one could argue for the importance of studying Lake Michigan for its own sake.</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a:p>
        </p:txBody>
      </p:sp>
    </p:spTree>
    <p:extLst>
      <p:ext uri="{BB962C8B-B14F-4D97-AF65-F5344CB8AC3E}">
        <p14:creationId xmlns:p14="http://schemas.microsoft.com/office/powerpoint/2010/main" val="102544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a:t>
            </a:r>
            <a:r>
              <a:rPr lang="en-US" baseline="0" dirty="0" smtClean="0"/>
              <a:t> temperature, nutrients, chlorophyll, zooplankton, Mysis, mussels, fish diets, fish condition, overwinter thermistors and </a:t>
            </a:r>
            <a:r>
              <a:rPr lang="en-US" baseline="0" dirty="0" err="1" smtClean="0"/>
              <a:t>fluorometers</a:t>
            </a:r>
            <a:endParaRPr lang="en-US" baseline="0" dirty="0" smtClean="0"/>
          </a:p>
          <a:p>
            <a:endParaRPr lang="en-US" baseline="0" dirty="0" smtClean="0"/>
          </a:p>
          <a:p>
            <a:r>
              <a:rPr lang="en-US" baseline="0" dirty="0" smtClean="0"/>
              <a:t>Quick turnaround of data is critical for ongoing evaluation of ecosystem changes and for adaptive sampling responses as needed; also provides partners with up to date information</a:t>
            </a:r>
          </a:p>
          <a:p>
            <a:endParaRPr lang="en-US" baseline="0" dirty="0" smtClean="0"/>
          </a:p>
          <a:p>
            <a:r>
              <a:rPr lang="en-US" baseline="0" dirty="0" smtClean="0"/>
              <a:t>2010-2015: 22 publications from this project</a:t>
            </a:r>
          </a:p>
          <a:p>
            <a:endParaRPr lang="en-US" baseline="0" dirty="0" smtClean="0"/>
          </a:p>
          <a:p>
            <a:r>
              <a:rPr lang="en-US" baseline="0" dirty="0" smtClean="0"/>
              <a:t>Our research approach of high intensity sampling throughout the year along a nearshore to offshore gradient has been integrated into other agencies sampling for lower food web variables</a:t>
            </a:r>
            <a:endParaRPr lang="en-US"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4</a:t>
            </a:fld>
            <a:endParaRPr lang="en-US"/>
          </a:p>
        </p:txBody>
      </p:sp>
    </p:spTree>
    <p:extLst>
      <p:ext uri="{BB962C8B-B14F-4D97-AF65-F5344CB8AC3E}">
        <p14:creationId xmlns:p14="http://schemas.microsoft.com/office/powerpoint/2010/main" val="183131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robust data set positions us to answer yet to be identified i.e., research questions of the future, new stressors, new issues, new invaders</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5</a:t>
            </a:fld>
            <a:endParaRPr lang="en-US"/>
          </a:p>
        </p:txBody>
      </p:sp>
    </p:spTree>
    <p:extLst>
      <p:ext uri="{BB962C8B-B14F-4D97-AF65-F5344CB8AC3E}">
        <p14:creationId xmlns:p14="http://schemas.microsoft.com/office/powerpoint/2010/main" val="68925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6</a:t>
            </a:fld>
            <a:endParaRPr lang="en-US"/>
          </a:p>
        </p:txBody>
      </p:sp>
    </p:spTree>
    <p:extLst>
      <p:ext uri="{BB962C8B-B14F-4D97-AF65-F5344CB8AC3E}">
        <p14:creationId xmlns:p14="http://schemas.microsoft.com/office/powerpoint/2010/main" val="53677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Daphnia is a large zooplankton species that is important for </a:t>
            </a:r>
            <a:r>
              <a:rPr lang="en-US" dirty="0" err="1" smtClean="0"/>
              <a:t>planktivorous</a:t>
            </a:r>
            <a:r>
              <a:rPr lang="en-US" dirty="0" smtClean="0"/>
              <a:t> fish production in the Great Lakes</a:t>
            </a:r>
          </a:p>
          <a:p>
            <a:endParaRPr lang="en-US" dirty="0" smtClean="0"/>
          </a:p>
          <a:p>
            <a:r>
              <a:rPr lang="en-US" dirty="0" smtClean="0"/>
              <a:t>Long term observations help put shorter term process</a:t>
            </a:r>
            <a:r>
              <a:rPr lang="en-US" baseline="0" dirty="0" smtClean="0"/>
              <a:t> studies into an ‘environmental context’</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7</a:t>
            </a:fld>
            <a:endParaRPr lang="en-US"/>
          </a:p>
        </p:txBody>
      </p:sp>
    </p:spTree>
    <p:extLst>
      <p:ext uri="{BB962C8B-B14F-4D97-AF65-F5344CB8AC3E}">
        <p14:creationId xmlns:p14="http://schemas.microsoft.com/office/powerpoint/2010/main" val="20779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changes in lower food web following the </a:t>
            </a:r>
            <a:r>
              <a:rPr lang="en-US" dirty="0" err="1" smtClean="0"/>
              <a:t>dreissenid</a:t>
            </a:r>
            <a:r>
              <a:rPr lang="en-US" baseline="0" dirty="0" smtClean="0"/>
              <a:t> invasion have been linked to changes in fish growth and condition. </a:t>
            </a:r>
          </a:p>
          <a:p>
            <a:r>
              <a:rPr lang="en-US" baseline="0" dirty="0" smtClean="0"/>
              <a:t>Lake whitefish-the primary commercial species in the Great Lakes.  Lower condition affects growth to harvestable size and marketability of fish in some cases.</a:t>
            </a:r>
          </a:p>
          <a:p>
            <a:r>
              <a:rPr lang="en-US" baseline="0" dirty="0" smtClean="0"/>
              <a:t>Deepwater sculpin-a glacial relict that is considered an indicator species.</a:t>
            </a:r>
          </a:p>
          <a:p>
            <a:r>
              <a:rPr lang="en-US" baseline="0" dirty="0" smtClean="0"/>
              <a:t>Alewife-an invasive species that supports the stocked </a:t>
            </a:r>
            <a:r>
              <a:rPr lang="en-US" baseline="0" dirty="0" err="1" smtClean="0"/>
              <a:t>salmonine</a:t>
            </a:r>
            <a:r>
              <a:rPr lang="en-US" baseline="0" dirty="0" smtClean="0"/>
              <a:t> fishery; model results indicate that changes in energy content of alewife have affected salmon consumption demands.</a:t>
            </a:r>
          </a:p>
          <a:p>
            <a:endParaRPr lang="en-US" baseline="0" dirty="0" smtClean="0"/>
          </a:p>
          <a:p>
            <a:r>
              <a:rPr lang="en-US" baseline="0" dirty="0" smtClean="0"/>
              <a:t>This work is done closely with research partners at the DNR and USGS GLSC, so that each agencies strengths are combined to fill critical information gaps</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8</a:t>
            </a:fld>
            <a:endParaRPr lang="en-US"/>
          </a:p>
        </p:txBody>
      </p:sp>
    </p:spTree>
    <p:extLst>
      <p:ext uri="{BB962C8B-B14F-4D97-AF65-F5344CB8AC3E}">
        <p14:creationId xmlns:p14="http://schemas.microsoft.com/office/powerpoint/2010/main" val="148777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readily</a:t>
            </a:r>
            <a:r>
              <a:rPr lang="en-US" baseline="0" dirty="0" smtClean="0"/>
              <a:t> available to share with research partners and others</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9</a:t>
            </a:fld>
            <a:endParaRPr lang="en-US"/>
          </a:p>
        </p:txBody>
      </p:sp>
    </p:spTree>
    <p:extLst>
      <p:ext uri="{BB962C8B-B14F-4D97-AF65-F5344CB8AC3E}">
        <p14:creationId xmlns:p14="http://schemas.microsoft.com/office/powerpoint/2010/main" val="262340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1.jpeg"/><Relationship Id="rId5" Type="http://schemas.openxmlformats.org/officeDocument/2006/relationships/diagramData" Target="../diagrams/data1.xml"/><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chart" Target="../charts/char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chart" Target="../charts/char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828800" y="990600"/>
            <a:ext cx="6934200" cy="1384995"/>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Core LTR Seasonal Nutrient, Plankton, &amp; Fisheries Research Monitoring</a:t>
            </a:r>
          </a:p>
          <a:p>
            <a:pPr lvl="0"/>
            <a:r>
              <a:rPr lang="en-US" sz="1600" dirty="0" smtClean="0">
                <a:solidFill>
                  <a:srgbClr val="002060"/>
                </a:solidFill>
                <a:latin typeface="Arial" panose="020B0604020202020204" pitchFamily="34" charset="0"/>
                <a:cs typeface="Arial" panose="020B0604020202020204" pitchFamily="34" charset="0"/>
              </a:rPr>
              <a:t>Steven Pothoven</a:t>
            </a:r>
          </a:p>
          <a:p>
            <a:pPr lvl="0"/>
            <a:r>
              <a:rPr lang="en-US" sz="1200" dirty="0" smtClean="0">
                <a:solidFill>
                  <a:srgbClr val="002060"/>
                </a:solidFill>
                <a:latin typeface="Arial" panose="020B0604020202020204" pitchFamily="34" charset="0"/>
                <a:cs typeface="Arial" panose="020B0604020202020204" pitchFamily="34" charset="0"/>
              </a:rPr>
              <a:t>Ecosystem Dynamics</a:t>
            </a:r>
            <a:endParaRPr lang="en-US" sz="12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1981199" y="4191000"/>
            <a:ext cx="5257801" cy="646331"/>
          </a:xfrm>
          <a:prstGeom prst="rect">
            <a:avLst/>
          </a:prstGeom>
          <a:noFill/>
        </p:spPr>
        <p:txBody>
          <a:bodyPr wrap="square" rtlCol="0">
            <a:spAutoFit/>
          </a:bodyPr>
          <a:lstStyle/>
          <a:p>
            <a:pPr algn="ctr"/>
            <a:r>
              <a:rPr lang="en-US" sz="3600" dirty="0" smtClean="0">
                <a:solidFill>
                  <a:schemeClr val="accent6"/>
                </a:solidFill>
                <a:latin typeface="Arial" panose="020B0604020202020204" pitchFamily="34" charset="0"/>
                <a:cs typeface="Arial" panose="020B0604020202020204" pitchFamily="34" charset="0"/>
              </a:rPr>
              <a:t>Place Photo Here</a:t>
            </a:r>
          </a:p>
        </p:txBody>
      </p:sp>
      <p:pic>
        <p:nvPicPr>
          <p:cNvPr id="1029" name="Picture 5" descr="C:\Users\pothoven\Downloads\21040863586_6c3fac761a_k.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41352" y="2587434"/>
            <a:ext cx="6745448" cy="37943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uskegon--pothoven-fahnenstielglerl.Joy 160.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2400" y="1088777"/>
            <a:ext cx="1686448" cy="1195249"/>
          </a:xfrm>
          <a:prstGeom prst="rect">
            <a:avLst/>
          </a:prstGeom>
        </p:spPr>
      </p:pic>
    </p:spTree>
    <p:extLst>
      <p:ext uri="{BB962C8B-B14F-4D97-AF65-F5344CB8AC3E}">
        <p14:creationId xmlns:p14="http://schemas.microsoft.com/office/powerpoint/2010/main" val="4074691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Core LTR Seasonal Nutrient, Plankton, &amp; Fisheries Research Monitoring</a:t>
            </a:r>
            <a:endParaRPr lang="en-US" sz="13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28600" y="472857"/>
            <a:ext cx="8494633" cy="3108543"/>
          </a:xfrm>
          <a:prstGeom prst="rect">
            <a:avLst/>
          </a:prstGeom>
          <a:noFill/>
        </p:spPr>
        <p:txBody>
          <a:bodyPr wrap="none" rtlCol="0">
            <a:spAutoFit/>
          </a:bodyPr>
          <a:lstStyle/>
          <a:p>
            <a:r>
              <a:rPr lang="en-US" sz="2800" b="1" dirty="0" smtClean="0">
                <a:solidFill>
                  <a:srgbClr val="002060"/>
                </a:solidFill>
                <a:latin typeface="Arial" panose="020B0604020202020204" pitchFamily="34" charset="0"/>
                <a:cs typeface="Arial" panose="020B0604020202020204" pitchFamily="34" charset="0"/>
              </a:rPr>
              <a:t>Long-term vision</a:t>
            </a:r>
          </a:p>
          <a:p>
            <a:pPr marL="914400" lvl="1" indent="-457200">
              <a:buFont typeface="Arial" panose="020B0604020202020204" pitchFamily="34" charset="0"/>
              <a:buChar char="•"/>
            </a:pPr>
            <a:r>
              <a:rPr lang="en-US" sz="2800" dirty="0" smtClean="0">
                <a:solidFill>
                  <a:srgbClr val="002060"/>
                </a:solidFill>
                <a:latin typeface="Arial" panose="020B0604020202020204" pitchFamily="34" charset="0"/>
                <a:cs typeface="Arial" panose="020B0604020202020204" pitchFamily="34" charset="0"/>
              </a:rPr>
              <a:t>Adapt to new issues and management needs</a:t>
            </a:r>
          </a:p>
          <a:p>
            <a:pPr marL="914400" lvl="1" indent="-457200">
              <a:buFont typeface="Arial" panose="020B0604020202020204" pitchFamily="34" charset="0"/>
              <a:buChar char="•"/>
            </a:pPr>
            <a:r>
              <a:rPr lang="en-US" sz="2800" dirty="0" smtClean="0">
                <a:solidFill>
                  <a:srgbClr val="002060"/>
                </a:solidFill>
                <a:latin typeface="Arial" panose="020B0604020202020204" pitchFamily="34" charset="0"/>
                <a:cs typeface="Arial" panose="020B0604020202020204" pitchFamily="34" charset="0"/>
              </a:rPr>
              <a:t>Incorporate new technology</a:t>
            </a:r>
          </a:p>
          <a:p>
            <a:pPr marL="914400" lvl="1" indent="-457200">
              <a:buFont typeface="Arial" panose="020B0604020202020204" pitchFamily="34" charset="0"/>
              <a:buChar char="•"/>
            </a:pPr>
            <a:r>
              <a:rPr lang="en-US" sz="2800" dirty="0" smtClean="0">
                <a:solidFill>
                  <a:srgbClr val="002060"/>
                </a:solidFill>
                <a:latin typeface="Arial" panose="020B0604020202020204" pitchFamily="34" charset="0"/>
                <a:cs typeface="Arial" panose="020B0604020202020204" pitchFamily="34" charset="0"/>
              </a:rPr>
              <a:t>Data management</a:t>
            </a:r>
          </a:p>
          <a:p>
            <a:pPr marL="914400" lvl="1" indent="-457200">
              <a:buFont typeface="Arial" panose="020B0604020202020204" pitchFamily="34" charset="0"/>
              <a:buChar char="•"/>
            </a:pPr>
            <a:r>
              <a:rPr lang="en-US" sz="2800" dirty="0" smtClean="0">
                <a:solidFill>
                  <a:srgbClr val="002060"/>
                </a:solidFill>
                <a:latin typeface="Arial" panose="020B0604020202020204" pitchFamily="34" charset="0"/>
                <a:cs typeface="Arial" panose="020B0604020202020204" pitchFamily="34" charset="0"/>
              </a:rPr>
              <a:t>Incorporate more physical observations</a:t>
            </a:r>
          </a:p>
          <a:p>
            <a:pPr marL="914400" lvl="1" indent="-457200">
              <a:buFont typeface="Arial" panose="020B0604020202020204" pitchFamily="34" charset="0"/>
              <a:buChar char="•"/>
            </a:pPr>
            <a:r>
              <a:rPr lang="en-US" sz="2800" dirty="0" smtClean="0">
                <a:solidFill>
                  <a:srgbClr val="002060"/>
                </a:solidFill>
                <a:latin typeface="Arial" panose="020B0604020202020204" pitchFamily="34" charset="0"/>
                <a:cs typeface="Arial" panose="020B0604020202020204" pitchFamily="34" charset="0"/>
              </a:rPr>
              <a:t>Facility improvement-LMFS </a:t>
            </a:r>
          </a:p>
          <a:p>
            <a:r>
              <a:rPr lang="en-US" sz="2800" dirty="0" smtClean="0">
                <a:solidFill>
                  <a:srgbClr val="002060"/>
                </a:solidFill>
                <a:latin typeface="Arial" panose="020B0604020202020204" pitchFamily="34" charset="0"/>
                <a:cs typeface="Arial" panose="020B0604020202020204" pitchFamily="34" charset="0"/>
              </a:rPr>
              <a:t> 		maintain and enhance lab capabilities </a:t>
            </a:r>
            <a:r>
              <a:rPr lang="en-US" sz="2800" dirty="0">
                <a:solidFill>
                  <a:srgbClr val="002060"/>
                </a:solidFill>
                <a:latin typeface="Arial" panose="020B0604020202020204" pitchFamily="34" charset="0"/>
                <a:cs typeface="Arial" panose="020B0604020202020204" pitchFamily="34" charset="0"/>
              </a:rPr>
              <a:t>	</a:t>
            </a:r>
            <a:endParaRPr lang="en-US" sz="2800" dirty="0" smtClean="0">
              <a:solidFill>
                <a:srgbClr val="002060"/>
              </a:solidFill>
              <a:latin typeface="Arial" panose="020B0604020202020204" pitchFamily="34" charset="0"/>
              <a:cs typeface="Arial" panose="020B0604020202020204" pitchFamily="34" charset="0"/>
            </a:endParaRPr>
          </a:p>
        </p:txBody>
      </p:sp>
      <p:pic>
        <p:nvPicPr>
          <p:cNvPr id="1026" name="Picture 2" descr="C:\Users\pothoven\Downloads\IMG_225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11763" y="3657600"/>
            <a:ext cx="3920473" cy="294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597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pothoven\Downloads\DSCF026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43605"/>
            <a:ext cx="9175044" cy="68812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Core LTR Seasonal Nutrient, Plankton, &amp; Fisheries Research Monitoring</a:t>
            </a:r>
          </a:p>
        </p:txBody>
      </p:sp>
      <p:sp>
        <p:nvSpPr>
          <p:cNvPr id="4" name="TextBox 3"/>
          <p:cNvSpPr txBox="1"/>
          <p:nvPr/>
        </p:nvSpPr>
        <p:spPr>
          <a:xfrm>
            <a:off x="1066800" y="105662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Questions?</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803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Core LTR Seasonal Nutrient, Plankton, &amp; Fisheries Research Monitoring</a:t>
            </a:r>
            <a:endParaRPr lang="en-US" sz="1300" dirty="0">
              <a:solidFill>
                <a:schemeClr val="bg1"/>
              </a:solidFill>
              <a:latin typeface="Arial" panose="020B0604020202020204" pitchFamily="34" charset="0"/>
              <a:cs typeface="Arial" panose="020B0604020202020204" pitchFamily="34" charset="0"/>
            </a:endParaRPr>
          </a:p>
        </p:txBody>
      </p:sp>
      <p:sp>
        <p:nvSpPr>
          <p:cNvPr id="18" name="Title 1"/>
          <p:cNvSpPr txBox="1">
            <a:spLocks/>
          </p:cNvSpPr>
          <p:nvPr/>
        </p:nvSpPr>
        <p:spPr>
          <a:xfrm>
            <a:off x="38710" y="360196"/>
            <a:ext cx="9134326" cy="762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a:ea typeface="+mj-ea"/>
                <a:cs typeface="Arial"/>
              </a:rPr>
              <a:t>Program Goal</a:t>
            </a:r>
            <a:endParaRPr kumimoji="0" lang="en-US" sz="2800" b="1" i="0" u="none" strike="noStrike" kern="1200" cap="none" spc="0" normalizeH="0" baseline="0" noProof="0" dirty="0">
              <a:ln>
                <a:noFill/>
              </a:ln>
              <a:solidFill>
                <a:schemeClr val="tx1"/>
              </a:solidFill>
              <a:effectLst/>
              <a:uLnTx/>
              <a:uFillTx/>
              <a:latin typeface="Arial"/>
              <a:ea typeface="+mj-ea"/>
              <a:cs typeface="Arial"/>
            </a:endParaRPr>
          </a:p>
        </p:txBody>
      </p:sp>
      <p:sp>
        <p:nvSpPr>
          <p:cNvPr id="20" name="Rectangle 19"/>
          <p:cNvSpPr/>
          <p:nvPr/>
        </p:nvSpPr>
        <p:spPr>
          <a:xfrm>
            <a:off x="38710" y="1122196"/>
            <a:ext cx="8906510" cy="830997"/>
          </a:xfrm>
          <a:prstGeom prst="rect">
            <a:avLst/>
          </a:prstGeom>
        </p:spPr>
        <p:txBody>
          <a:bodyPr wrap="square">
            <a:spAutoFit/>
          </a:bodyPr>
          <a:lstStyle/>
          <a:p>
            <a:pPr algn="ctr"/>
            <a:r>
              <a:rPr lang="en-US" sz="2400" b="1" dirty="0" smtClean="0">
                <a:latin typeface="Arial"/>
                <a:cs typeface="Arial"/>
              </a:rPr>
              <a:t>Document </a:t>
            </a:r>
            <a:r>
              <a:rPr lang="en-US" sz="2400" b="1" i="1" dirty="0" smtClean="0">
                <a:latin typeface="Arial"/>
                <a:cs typeface="Arial"/>
              </a:rPr>
              <a:t>and</a:t>
            </a:r>
            <a:r>
              <a:rPr lang="en-US" sz="2400" b="1" dirty="0" smtClean="0">
                <a:latin typeface="Arial"/>
                <a:cs typeface="Arial"/>
              </a:rPr>
              <a:t> understand long-term food web changes in response to various stressors </a:t>
            </a:r>
            <a:endParaRPr lang="en-US" sz="2400" dirty="0"/>
          </a:p>
        </p:txBody>
      </p:sp>
      <p:pic>
        <p:nvPicPr>
          <p:cNvPr id="2050" name="Picture 2" descr="C:\Users\pothoven\Downloads\18270477588_5faca1d3e7_k.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41499" y="2514600"/>
            <a:ext cx="4440407" cy="3330305"/>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
          <p:cNvSpPr txBox="1">
            <a:spLocks/>
          </p:cNvSpPr>
          <p:nvPr/>
        </p:nvSpPr>
        <p:spPr>
          <a:xfrm>
            <a:off x="140308" y="2013906"/>
            <a:ext cx="4184949" cy="4429754"/>
          </a:xfrm>
          <a:prstGeom prst="rect">
            <a:avLst/>
          </a:prstGeom>
        </p:spPr>
        <p:txBody>
          <a:bodyPr vert="horz"/>
          <a:lstStyle/>
          <a:p>
            <a:pPr marL="342900" marR="0" lvl="0" indent="-342900" algn="l" defTabSz="457200" rtl="0" eaLnBrk="1" fontAlgn="auto" latinLnBrk="0" hangingPunct="1">
              <a:lnSpc>
                <a:spcPct val="100000"/>
              </a:lnSpc>
              <a:spcBef>
                <a:spcPct val="20000"/>
              </a:spcBef>
              <a:spcAft>
                <a:spcPts val="1000"/>
              </a:spcAft>
              <a:buClrTx/>
              <a:buSzTx/>
              <a:buFont typeface="Arial"/>
              <a:buNone/>
              <a:tabLst/>
              <a:defRPr/>
            </a:pPr>
            <a:r>
              <a:rPr kumimoji="0" lang="en-US" sz="2400" b="1" i="0" strike="noStrike" kern="1200" cap="none" spc="0" normalizeH="0" baseline="0" noProof="0" dirty="0" smtClean="0">
                <a:ln>
                  <a:noFill/>
                </a:ln>
                <a:solidFill>
                  <a:schemeClr val="tx1"/>
                </a:solidFill>
                <a:effectLst/>
                <a:uLnTx/>
                <a:uFillTx/>
                <a:latin typeface="Arial"/>
                <a:ea typeface="+mn-ea"/>
                <a:cs typeface="Arial"/>
              </a:rPr>
              <a:t>Document </a:t>
            </a:r>
            <a:endParaRPr kumimoji="0" lang="en-US" b="1" i="0" strike="noStrike" kern="1200" cap="none" spc="0" normalizeH="0" baseline="0" noProof="0" dirty="0" smtClean="0">
              <a:ln>
                <a:noFill/>
              </a:ln>
              <a:solidFill>
                <a:schemeClr val="tx1"/>
              </a:solidFill>
              <a:effectLst/>
              <a:uLnTx/>
              <a:uFillTx/>
              <a:latin typeface="Arial"/>
              <a:ea typeface="+mn-ea"/>
              <a:cs typeface="Arial"/>
            </a:endParaRPr>
          </a:p>
          <a:p>
            <a:pPr marL="342900" marR="0" lvl="0" indent="4763" algn="l" defTabSz="457200" rtl="0" eaLnBrk="1" fontAlgn="auto" latinLnBrk="0" hangingPunct="1">
              <a:lnSpc>
                <a:spcPct val="100000"/>
              </a:lnSpc>
              <a:spcBef>
                <a:spcPct val="20000"/>
              </a:spcBef>
              <a:spcAft>
                <a:spcPts val="180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Characterize critical state variables</a:t>
            </a:r>
            <a:r>
              <a:rPr kumimoji="0" lang="en-US" sz="2400" b="0" i="0" u="none" strike="noStrike" kern="1200" cap="none" spc="0" normalizeH="0" noProof="0" dirty="0" smtClean="0">
                <a:ln>
                  <a:noFill/>
                </a:ln>
                <a:solidFill>
                  <a:schemeClr val="tx1"/>
                </a:solidFill>
                <a:effectLst/>
                <a:uLnTx/>
                <a:uFillTx/>
                <a:latin typeface="Arial"/>
                <a:ea typeface="+mn-ea"/>
                <a:cs typeface="Arial"/>
              </a:rPr>
              <a:t>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(observations)</a:t>
            </a:r>
          </a:p>
          <a:p>
            <a:pPr marL="342900" marR="0" lvl="0" indent="-342900" algn="l" defTabSz="457200" rtl="0" eaLnBrk="1" fontAlgn="auto" latinLnBrk="0" hangingPunct="1">
              <a:lnSpc>
                <a:spcPct val="100000"/>
              </a:lnSpc>
              <a:spcBef>
                <a:spcPct val="20000"/>
              </a:spcBef>
              <a:spcAft>
                <a:spcPts val="1000"/>
              </a:spcAft>
              <a:buClrTx/>
              <a:buSzTx/>
              <a:tabLst/>
              <a:defRPr/>
            </a:pPr>
            <a:r>
              <a:rPr kumimoji="0" lang="en-US" sz="2400" b="1" i="0" strike="noStrike" kern="1200" cap="none" spc="0" normalizeH="0" baseline="0" noProof="0" dirty="0" smtClean="0">
                <a:ln>
                  <a:noFill/>
                </a:ln>
                <a:solidFill>
                  <a:schemeClr val="tx1"/>
                </a:solidFill>
                <a:effectLst/>
                <a:uLnTx/>
                <a:uFillTx/>
                <a:latin typeface="Arial"/>
                <a:ea typeface="+mn-ea"/>
                <a:cs typeface="Arial"/>
              </a:rPr>
              <a:t>Understand</a:t>
            </a:r>
            <a:endParaRPr kumimoji="0" lang="en-US" sz="2400" b="0" i="0" strike="noStrike" kern="1200" cap="none" spc="0" normalizeH="0" baseline="0" noProof="0" dirty="0" smtClean="0">
              <a:ln>
                <a:noFill/>
              </a:ln>
              <a:solidFill>
                <a:schemeClr val="tx1"/>
              </a:solidFill>
              <a:effectLst/>
              <a:uLnTx/>
              <a:uFillTx/>
              <a:latin typeface="Arial"/>
              <a:ea typeface="+mn-ea"/>
              <a:cs typeface="Arial"/>
            </a:endParaRPr>
          </a:p>
          <a:p>
            <a:pPr marL="465138" marR="0" lvl="1" indent="-7938" algn="l" defTabSz="457200" rtl="0" eaLnBrk="1" fontAlgn="auto" latinLnBrk="0" hangingPunct="1">
              <a:lnSpc>
                <a:spcPct val="100000"/>
              </a:lnSpc>
              <a:spcBef>
                <a:spcPct val="20000"/>
              </a:spcBef>
              <a:spcAft>
                <a:spcPts val="100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Couple process research with the observations</a:t>
            </a:r>
          </a:p>
          <a:p>
            <a:pPr marL="465138" marR="0" lvl="1" indent="-7938" algn="l" defTabSz="457200" rtl="0" eaLnBrk="1" fontAlgn="auto" latinLnBrk="0" hangingPunct="1">
              <a:lnSpc>
                <a:spcPct val="100000"/>
              </a:lnSpc>
              <a:spcBef>
                <a:spcPct val="20000"/>
              </a:spcBef>
              <a:spcAft>
                <a:spcPts val="180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Inputs to forecasting and ecological models</a:t>
            </a: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596153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4/10</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Core LTR Seasonal Nutrient, Plankton, &amp; Fisheries Research Monitoring</a:t>
            </a:r>
            <a:endParaRPr lang="en-US" sz="13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92050" y="1219200"/>
            <a:ext cx="4556150" cy="369332"/>
          </a:xfrm>
          <a:prstGeom prst="rect">
            <a:avLst/>
          </a:prstGeom>
          <a:noFill/>
        </p:spPr>
        <p:txBody>
          <a:bodyPr wrap="square" rtlCol="0">
            <a:spAutoFit/>
          </a:bodyPr>
          <a:lstStyle/>
          <a:p>
            <a:r>
              <a:rPr lang="en-US" dirty="0" smtClean="0">
                <a:solidFill>
                  <a:srgbClr val="002060"/>
                </a:solidFill>
                <a:latin typeface="Arial"/>
                <a:cs typeface="Arial"/>
              </a:rPr>
              <a:t>Slide Text</a:t>
            </a:r>
          </a:p>
        </p:txBody>
      </p:sp>
      <p:sp>
        <p:nvSpPr>
          <p:cNvPr id="10" name="Title 1"/>
          <p:cNvSpPr txBox="1">
            <a:spLocks/>
          </p:cNvSpPr>
          <p:nvPr/>
        </p:nvSpPr>
        <p:spPr>
          <a:xfrm>
            <a:off x="-4839" y="199645"/>
            <a:ext cx="8016724" cy="762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Arial"/>
              <a:ea typeface="+mj-ea"/>
              <a:cs typeface="Arial"/>
            </a:endParaRPr>
          </a:p>
        </p:txBody>
      </p:sp>
      <p:pic>
        <p:nvPicPr>
          <p:cNvPr id="14" name="Picture 9"/>
          <p:cNvPicPr>
            <a:picLocks noChangeAspect="1" noChangeArrowheads="1"/>
          </p:cNvPicPr>
          <p:nvPr/>
        </p:nvPicPr>
        <p:blipFill>
          <a:blip r:embed="rId5" cstate="print"/>
          <a:srcRect/>
          <a:stretch>
            <a:fillRect/>
          </a:stretch>
        </p:blipFill>
        <p:spPr bwMode="auto">
          <a:xfrm>
            <a:off x="0" y="1568271"/>
            <a:ext cx="9144000" cy="5289729"/>
          </a:xfrm>
          <a:prstGeom prst="rect">
            <a:avLst/>
          </a:prstGeom>
          <a:noFill/>
          <a:ln w="12700">
            <a:solidFill>
              <a:schemeClr val="tx1"/>
            </a:solidFill>
            <a:miter lim="800000"/>
            <a:headEnd/>
            <a:tailEnd/>
          </a:ln>
        </p:spPr>
      </p:pic>
      <p:sp>
        <p:nvSpPr>
          <p:cNvPr id="15" name="Text Box 10"/>
          <p:cNvSpPr txBox="1">
            <a:spLocks noChangeArrowheads="1"/>
          </p:cNvSpPr>
          <p:nvPr/>
        </p:nvSpPr>
        <p:spPr bwMode="auto">
          <a:xfrm>
            <a:off x="4114800" y="5061304"/>
            <a:ext cx="1466200" cy="307777"/>
          </a:xfrm>
          <a:prstGeom prst="rect">
            <a:avLst/>
          </a:prstGeom>
          <a:noFill/>
          <a:ln w="9525">
            <a:noFill/>
            <a:miter lim="800000"/>
            <a:headEnd/>
            <a:tailEnd/>
          </a:ln>
        </p:spPr>
        <p:txBody>
          <a:bodyPr wrap="square">
            <a:spAutoFit/>
          </a:bodyPr>
          <a:lstStyle/>
          <a:p>
            <a:r>
              <a:rPr lang="en-US" sz="1400" b="1" dirty="0">
                <a:latin typeface="Arial" pitchFamily="34" charset="0"/>
                <a:cs typeface="Arial" pitchFamily="34" charset="0"/>
              </a:rPr>
              <a:t>Muskegon</a:t>
            </a:r>
          </a:p>
        </p:txBody>
      </p:sp>
      <p:sp>
        <p:nvSpPr>
          <p:cNvPr id="16" name="Text Box 12"/>
          <p:cNvSpPr txBox="1">
            <a:spLocks noChangeArrowheads="1"/>
          </p:cNvSpPr>
          <p:nvPr/>
        </p:nvSpPr>
        <p:spPr bwMode="auto">
          <a:xfrm>
            <a:off x="3095962" y="5422945"/>
            <a:ext cx="1427605" cy="646331"/>
          </a:xfrm>
          <a:prstGeom prst="rect">
            <a:avLst/>
          </a:prstGeom>
          <a:noFill/>
          <a:ln w="9525">
            <a:noFill/>
            <a:miter lim="800000"/>
            <a:headEnd/>
            <a:tailEnd/>
          </a:ln>
        </p:spPr>
        <p:txBody>
          <a:bodyPr wrap="square">
            <a:spAutoFit/>
          </a:bodyPr>
          <a:lstStyle/>
          <a:p>
            <a:r>
              <a:rPr lang="en-US" b="1" dirty="0">
                <a:solidFill>
                  <a:schemeClr val="bg1"/>
                </a:solidFill>
                <a:latin typeface="Arial" pitchFamily="34" charset="0"/>
                <a:cs typeface="Arial" pitchFamily="34" charset="0"/>
              </a:rPr>
              <a:t>Lake Michigan</a:t>
            </a:r>
          </a:p>
        </p:txBody>
      </p:sp>
      <p:sp>
        <p:nvSpPr>
          <p:cNvPr id="17" name="Text Box 13"/>
          <p:cNvSpPr txBox="1">
            <a:spLocks noChangeArrowheads="1"/>
          </p:cNvSpPr>
          <p:nvPr/>
        </p:nvSpPr>
        <p:spPr bwMode="auto">
          <a:xfrm>
            <a:off x="0" y="552608"/>
            <a:ext cx="9144000" cy="1015663"/>
          </a:xfrm>
          <a:prstGeom prst="rect">
            <a:avLst/>
          </a:prstGeom>
          <a:solidFill>
            <a:schemeClr val="tx1"/>
          </a:solidFill>
          <a:ln w="9525">
            <a:noFill/>
            <a:miter lim="800000"/>
            <a:headEnd/>
            <a:tailEnd/>
          </a:ln>
        </p:spPr>
        <p:txBody>
          <a:bodyPr wrap="square">
            <a:spAutoFit/>
          </a:bodyPr>
          <a:lstStyle/>
          <a:p>
            <a:pPr algn="ctr"/>
            <a:r>
              <a:rPr lang="en-US" sz="2000" b="1" dirty="0" smtClean="0">
                <a:solidFill>
                  <a:schemeClr val="bg1"/>
                </a:solidFill>
                <a:latin typeface="Arial" pitchFamily="34" charset="0"/>
                <a:cs typeface="Arial" pitchFamily="34" charset="0"/>
              </a:rPr>
              <a:t>5</a:t>
            </a:r>
            <a:r>
              <a:rPr lang="en-US" sz="2000" b="1" baseline="30000" dirty="0" smtClean="0">
                <a:solidFill>
                  <a:schemeClr val="bg1"/>
                </a:solidFill>
                <a:latin typeface="Arial" pitchFamily="34" charset="0"/>
                <a:cs typeface="Arial" pitchFamily="34" charset="0"/>
              </a:rPr>
              <a:t>th</a:t>
            </a:r>
            <a:r>
              <a:rPr lang="en-US" sz="2000" b="1" dirty="0" smtClean="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largest lake in the </a:t>
            </a:r>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p>
            <a:pPr algn="ctr"/>
            <a:r>
              <a:rPr lang="en-US" sz="2000" b="1" dirty="0" smtClean="0">
                <a:solidFill>
                  <a:schemeClr val="bg1"/>
                </a:solidFill>
                <a:latin typeface="Arial" pitchFamily="34" charset="0"/>
                <a:cs typeface="Arial" pitchFamily="34" charset="0"/>
              </a:rPr>
              <a:t>12 </a:t>
            </a:r>
            <a:r>
              <a:rPr lang="en-US" sz="2000" b="1" dirty="0">
                <a:solidFill>
                  <a:schemeClr val="bg1"/>
                </a:solidFill>
                <a:latin typeface="Arial" pitchFamily="34" charset="0"/>
                <a:cs typeface="Arial" pitchFamily="34" charset="0"/>
              </a:rPr>
              <a:t>million people living in its </a:t>
            </a:r>
            <a:r>
              <a:rPr lang="en-US" sz="2000" b="1" dirty="0" smtClean="0">
                <a:solidFill>
                  <a:schemeClr val="bg1"/>
                </a:solidFill>
                <a:latin typeface="Arial" pitchFamily="34" charset="0"/>
                <a:cs typeface="Arial" pitchFamily="34" charset="0"/>
              </a:rPr>
              <a:t>watershed</a:t>
            </a:r>
          </a:p>
          <a:p>
            <a:pPr algn="ctr"/>
            <a:r>
              <a:rPr lang="en-US" sz="2000" b="1" dirty="0" smtClean="0">
                <a:solidFill>
                  <a:schemeClr val="bg1"/>
                </a:solidFill>
                <a:latin typeface="Arial" pitchFamily="34" charset="0"/>
                <a:cs typeface="Arial" pitchFamily="34" charset="0"/>
              </a:rPr>
              <a:t>Only Great Lake </a:t>
            </a:r>
            <a:r>
              <a:rPr lang="en-US" sz="2000" b="1" dirty="0">
                <a:solidFill>
                  <a:schemeClr val="bg1"/>
                </a:solidFill>
                <a:latin typeface="Arial" pitchFamily="34" charset="0"/>
                <a:cs typeface="Arial" pitchFamily="34" charset="0"/>
              </a:rPr>
              <a:t>entirely within </a:t>
            </a:r>
            <a:r>
              <a:rPr lang="en-US" sz="2000" b="1" dirty="0" smtClean="0">
                <a:solidFill>
                  <a:schemeClr val="bg1"/>
                </a:solidFill>
                <a:latin typeface="Arial" pitchFamily="34" charset="0"/>
                <a:cs typeface="Arial" pitchFamily="34" charset="0"/>
              </a:rPr>
              <a:t>U.S. </a:t>
            </a:r>
            <a:r>
              <a:rPr lang="en-US" sz="2000" b="1" dirty="0">
                <a:solidFill>
                  <a:schemeClr val="bg1"/>
                </a:solidFill>
                <a:latin typeface="Arial" pitchFamily="34" charset="0"/>
                <a:cs typeface="Arial" pitchFamily="34" charset="0"/>
              </a:rPr>
              <a:t>jurisdiction</a:t>
            </a:r>
          </a:p>
        </p:txBody>
      </p:sp>
      <p:cxnSp>
        <p:nvCxnSpPr>
          <p:cNvPr id="18" name="Straight Arrow Connector 17"/>
          <p:cNvCxnSpPr/>
          <p:nvPr/>
        </p:nvCxnSpPr>
        <p:spPr>
          <a:xfrm rot="10800000">
            <a:off x="3915876" y="5379403"/>
            <a:ext cx="636719" cy="156"/>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 Box 10"/>
          <p:cNvSpPr txBox="1">
            <a:spLocks noChangeArrowheads="1"/>
          </p:cNvSpPr>
          <p:nvPr/>
        </p:nvSpPr>
        <p:spPr bwMode="auto">
          <a:xfrm>
            <a:off x="5181600" y="5565419"/>
            <a:ext cx="1466200" cy="307777"/>
          </a:xfrm>
          <a:prstGeom prst="rect">
            <a:avLst/>
          </a:prstGeom>
          <a:noFill/>
          <a:ln w="9525">
            <a:noFill/>
            <a:miter lim="800000"/>
            <a:headEnd/>
            <a:tailEnd/>
          </a:ln>
        </p:spPr>
        <p:txBody>
          <a:bodyPr wrap="square">
            <a:spAutoFit/>
          </a:bodyPr>
          <a:lstStyle/>
          <a:p>
            <a:r>
              <a:rPr lang="en-US" sz="1400" b="1" dirty="0" smtClean="0">
                <a:latin typeface="Arial" pitchFamily="34" charset="0"/>
                <a:cs typeface="Arial" pitchFamily="34" charset="0"/>
              </a:rPr>
              <a:t>Ann Arbor</a:t>
            </a:r>
            <a:endParaRPr lang="en-US" sz="1400" b="1" dirty="0">
              <a:latin typeface="Arial" pitchFamily="34" charset="0"/>
              <a:cs typeface="Arial" pitchFamily="34" charset="0"/>
            </a:endParaRPr>
          </a:p>
        </p:txBody>
      </p:sp>
    </p:spTree>
    <p:extLst>
      <p:ext uri="{BB962C8B-B14F-4D97-AF65-F5344CB8AC3E}">
        <p14:creationId xmlns:p14="http://schemas.microsoft.com/office/powerpoint/2010/main" val="13256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5891" y="6611779"/>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Core LTR Seasonal Nutrient, Plankton, &amp; Fisheries Research Monitoring</a:t>
            </a:r>
          </a:p>
        </p:txBody>
      </p:sp>
      <p:grpSp>
        <p:nvGrpSpPr>
          <p:cNvPr id="8" name="Group 7"/>
          <p:cNvGrpSpPr/>
          <p:nvPr/>
        </p:nvGrpSpPr>
        <p:grpSpPr>
          <a:xfrm>
            <a:off x="303841" y="838200"/>
            <a:ext cx="4115759" cy="4873336"/>
            <a:chOff x="2590800" y="1295400"/>
            <a:chExt cx="3810000" cy="4479140"/>
          </a:xfrm>
        </p:grpSpPr>
        <p:pic>
          <p:nvPicPr>
            <p:cNvPr id="10" name="Picture 2" descr="http://www.glerl.noaa.gov/res/projects/ecoDyn/images/2013_ecodyn_pothoven_1_e.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90800" y="1295400"/>
              <a:ext cx="3810000" cy="447914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flipV="1">
              <a:off x="5105400" y="2133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4572000" y="1447800"/>
            <a:ext cx="45720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Collect data on core lower food-web variables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Collect samples March-December</a:t>
            </a:r>
          </a:p>
          <a:p>
            <a:pPr lvl="1"/>
            <a:r>
              <a:rPr lang="en-US" dirty="0" smtClean="0"/>
              <a:t>+ overwinter moorings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Data going back to </a:t>
            </a:r>
            <a:r>
              <a:rPr lang="en-US" dirty="0" smtClean="0"/>
              <a:t>1983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Sample along a nearshore to offshore gradient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Analyze critical variables within </a:t>
            </a:r>
            <a:r>
              <a:rPr lang="en-US" dirty="0" smtClean="0"/>
              <a:t>1-year</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Publish results in timely fashion</a:t>
            </a:r>
            <a:endParaRPr lang="en-US" dirty="0"/>
          </a:p>
          <a:p>
            <a:pPr marL="285750" indent="-285750">
              <a:buFont typeface="Arial" panose="020B0604020202020204" pitchFamily="34" charset="0"/>
              <a:buChar char="•"/>
            </a:pPr>
            <a:endParaRPr lang="en-US" dirty="0" smtClean="0"/>
          </a:p>
        </p:txBody>
      </p:sp>
      <p:sp>
        <p:nvSpPr>
          <p:cNvPr id="15" name="TextBox 14"/>
          <p:cNvSpPr txBox="1"/>
          <p:nvPr/>
        </p:nvSpPr>
        <p:spPr>
          <a:xfrm>
            <a:off x="4724400" y="762000"/>
            <a:ext cx="3962400" cy="461665"/>
          </a:xfrm>
          <a:prstGeom prst="rect">
            <a:avLst/>
          </a:prstGeom>
          <a:noFill/>
        </p:spPr>
        <p:txBody>
          <a:bodyPr wrap="square">
            <a:spAutoFit/>
          </a:bodyPr>
          <a:lstStyle/>
          <a:p>
            <a:pPr algn="ctr">
              <a:defRPr/>
            </a:pPr>
            <a:r>
              <a:rPr lang="en-US" sz="2400" b="1" u="sng" dirty="0" smtClean="0"/>
              <a:t>Research plan</a:t>
            </a:r>
            <a:endParaRPr lang="en-US" sz="2400" b="1" u="sng" dirty="0"/>
          </a:p>
        </p:txBody>
      </p:sp>
      <p:sp>
        <p:nvSpPr>
          <p:cNvPr id="3" name="TextBox 2"/>
          <p:cNvSpPr txBox="1"/>
          <p:nvPr/>
        </p:nvSpPr>
        <p:spPr>
          <a:xfrm>
            <a:off x="1371600" y="6096000"/>
            <a:ext cx="6629400" cy="954107"/>
          </a:xfrm>
          <a:prstGeom prst="rect">
            <a:avLst/>
          </a:prstGeom>
          <a:noFill/>
        </p:spPr>
        <p:txBody>
          <a:bodyPr wrap="square" rtlCol="0">
            <a:spAutoFit/>
          </a:bodyPr>
          <a:lstStyle/>
          <a:p>
            <a:r>
              <a:rPr lang="en-US" sz="2400" b="1" dirty="0"/>
              <a:t>2010-2015: 22 publications from this project</a:t>
            </a:r>
          </a:p>
          <a:p>
            <a:endParaRPr lang="en-US" sz="32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551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Core LTR Seasonal Nutrient, Plankton, &amp; Fisheries Research Monitoring</a:t>
            </a:r>
            <a:endParaRPr lang="en-US" sz="1300" dirty="0">
              <a:solidFill>
                <a:schemeClr val="bg1"/>
              </a:solidFill>
              <a:latin typeface="Arial" panose="020B0604020202020204" pitchFamily="34" charset="0"/>
              <a:cs typeface="Arial" panose="020B0604020202020204" pitchFamily="34" charset="0"/>
            </a:endParaRPr>
          </a:p>
        </p:txBody>
      </p:sp>
      <p:sp>
        <p:nvSpPr>
          <p:cNvPr id="14" name="Title 1"/>
          <p:cNvSpPr txBox="1">
            <a:spLocks/>
          </p:cNvSpPr>
          <p:nvPr/>
        </p:nvSpPr>
        <p:spPr>
          <a:xfrm>
            <a:off x="372533" y="285344"/>
            <a:ext cx="6333067" cy="581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Arial"/>
              <a:ea typeface="+mj-ea"/>
              <a:cs typeface="Arial"/>
            </a:endParaRPr>
          </a:p>
        </p:txBody>
      </p:sp>
      <p:sp>
        <p:nvSpPr>
          <p:cNvPr id="3" name="TextBox 2"/>
          <p:cNvSpPr txBox="1"/>
          <p:nvPr/>
        </p:nvSpPr>
        <p:spPr>
          <a:xfrm>
            <a:off x="228600" y="562942"/>
            <a:ext cx="8020144" cy="523220"/>
          </a:xfrm>
          <a:prstGeom prst="rect">
            <a:avLst/>
          </a:prstGeom>
          <a:noFill/>
        </p:spPr>
        <p:txBody>
          <a:bodyPr wrap="none" rtlCol="0">
            <a:spAutoFit/>
          </a:bodyPr>
          <a:lstStyle/>
          <a:p>
            <a:r>
              <a:rPr lang="en-US" sz="2800" dirty="0" smtClean="0">
                <a:solidFill>
                  <a:srgbClr val="002060"/>
                </a:solidFill>
                <a:latin typeface="Arial" panose="020B0604020202020204" pitchFamily="34" charset="0"/>
                <a:cs typeface="Arial" panose="020B0604020202020204" pitchFamily="34" charset="0"/>
              </a:rPr>
              <a:t>Research focus evolves to address critical issues</a:t>
            </a:r>
          </a:p>
        </p:txBody>
      </p:sp>
      <p:graphicFrame>
        <p:nvGraphicFramePr>
          <p:cNvPr id="17" name="Diagram 16"/>
          <p:cNvGraphicFramePr/>
          <p:nvPr>
            <p:extLst>
              <p:ext uri="{D42A27DB-BD31-4B8C-83A1-F6EECF244321}">
                <p14:modId xmlns:p14="http://schemas.microsoft.com/office/powerpoint/2010/main" val="3239094270"/>
              </p:ext>
            </p:extLst>
          </p:nvPr>
        </p:nvGraphicFramePr>
        <p:xfrm>
          <a:off x="125899" y="1098436"/>
          <a:ext cx="8919027" cy="4142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itle 1"/>
          <p:cNvSpPr txBox="1">
            <a:spLocks/>
          </p:cNvSpPr>
          <p:nvPr/>
        </p:nvSpPr>
        <p:spPr>
          <a:xfrm>
            <a:off x="2711859" y="159953"/>
            <a:ext cx="6333067" cy="581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Arial"/>
              <a:ea typeface="+mj-ea"/>
              <a:cs typeface="Arial"/>
            </a:endParaRPr>
          </a:p>
        </p:txBody>
      </p:sp>
      <p:pic>
        <p:nvPicPr>
          <p:cNvPr id="1026" name="Picture 2" descr="C:\Users\pothoven\Downloads\14721813120_e2fc025534_z.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981200" y="4953000"/>
            <a:ext cx="2397848" cy="1798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othoven\Downloads\8740623819_05e4746f7c_z.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00600" y="4953000"/>
            <a:ext cx="2394156" cy="179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856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isplaying Whitefish2-23day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72829" y="533400"/>
            <a:ext cx="4634602" cy="461665"/>
          </a:xfrm>
          <a:prstGeom prst="rect">
            <a:avLst/>
          </a:prstGeom>
          <a:noFill/>
        </p:spPr>
        <p:txBody>
          <a:bodyPr wrap="none" rtlCol="0">
            <a:spAutoFit/>
          </a:bodyPr>
          <a:lstStyle/>
          <a:p>
            <a:r>
              <a:rPr lang="en-US" sz="2400" b="1" dirty="0" smtClean="0">
                <a:solidFill>
                  <a:srgbClr val="002060"/>
                </a:solidFill>
                <a:latin typeface="Arial" panose="020B0604020202020204" pitchFamily="34" charset="0"/>
                <a:cs typeface="Arial" panose="020B0604020202020204" pitchFamily="34" charset="0"/>
              </a:rPr>
              <a:t>Adaptive strategy for research</a:t>
            </a:r>
          </a:p>
        </p:txBody>
      </p:sp>
      <p:sp>
        <p:nvSpPr>
          <p:cNvPr id="9" name="Rectangle 8"/>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2" name="Rectangle 11"/>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6/11</a:t>
            </a:r>
            <a:endParaRPr lang="en-US" sz="1000"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Core LTR Seasonal Nutrient, Plankton, &amp; Fisheries Research Monitoring</a:t>
            </a:r>
            <a:endParaRPr lang="en-US" sz="1300"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460375" y="1120619"/>
            <a:ext cx="5269391" cy="400110"/>
          </a:xfrm>
          <a:prstGeom prst="rect">
            <a:avLst/>
          </a:prstGeom>
          <a:noFill/>
        </p:spPr>
        <p:txBody>
          <a:bodyPr wrap="none" rtlCol="0">
            <a:spAutoFit/>
          </a:bodyPr>
          <a:lstStyle/>
          <a:p>
            <a:r>
              <a:rPr lang="en-US" sz="2000" dirty="0" smtClean="0">
                <a:solidFill>
                  <a:srgbClr val="002060"/>
                </a:solidFill>
                <a:latin typeface="Arial" panose="020B0604020202020204" pitchFamily="34" charset="0"/>
                <a:cs typeface="Arial" panose="020B0604020202020204" pitchFamily="34" charset="0"/>
              </a:rPr>
              <a:t>Increased emphasis on the nearshore region</a:t>
            </a:r>
          </a:p>
        </p:txBody>
      </p:sp>
      <p:grpSp>
        <p:nvGrpSpPr>
          <p:cNvPr id="14" name="Group 13"/>
          <p:cNvGrpSpPr/>
          <p:nvPr/>
        </p:nvGrpSpPr>
        <p:grpSpPr>
          <a:xfrm>
            <a:off x="-76200" y="1752600"/>
            <a:ext cx="4085817" cy="4213421"/>
            <a:chOff x="4572000" y="2308651"/>
            <a:chExt cx="3207160" cy="2491949"/>
          </a:xfrm>
        </p:grpSpPr>
        <p:grpSp>
          <p:nvGrpSpPr>
            <p:cNvPr id="5" name="Group 4"/>
            <p:cNvGrpSpPr/>
            <p:nvPr/>
          </p:nvGrpSpPr>
          <p:grpSpPr>
            <a:xfrm>
              <a:off x="4728506" y="2308651"/>
              <a:ext cx="3050654" cy="2320925"/>
              <a:chOff x="0" y="0"/>
              <a:chExt cx="3442970" cy="3159660"/>
            </a:xfrm>
          </p:grpSpPr>
          <p:pic>
            <p:nvPicPr>
              <p:cNvPr id="6" name="Picture 5" descr="C:\Users\kdonner\Desktop\Studies\Whitefish Early Life Stages\Juvenile Fish Seining\Interagency Coordination\2014 sampling map as of 2-27-2014.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0" y="0"/>
                <a:ext cx="3440316" cy="2860895"/>
              </a:xfrm>
              <a:prstGeom prst="rect">
                <a:avLst/>
              </a:prstGeom>
              <a:noFill/>
              <a:ln>
                <a:noFill/>
              </a:ln>
              <a:extLst>
                <a:ext uri="{53640926-AAD7-44D8-BBD7-CCE9431645EC}">
                  <a14:shadowObscured xmlns:a14="http://schemas.microsoft.com/office/drawing/2010/main"/>
                </a:ext>
              </a:extLst>
            </p:spPr>
          </p:pic>
          <p:sp>
            <p:nvSpPr>
              <p:cNvPr id="7" name="Text Box 1"/>
              <p:cNvSpPr txBox="1"/>
              <p:nvPr/>
            </p:nvSpPr>
            <p:spPr>
              <a:xfrm>
                <a:off x="0" y="2860675"/>
                <a:ext cx="3442970" cy="29898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900" b="1">
                    <a:solidFill>
                      <a:srgbClr val="000000"/>
                    </a:solidFill>
                    <a:effectLst/>
                    <a:latin typeface="Calibri"/>
                    <a:ea typeface="Calibri"/>
                    <a:cs typeface="Times New Roman"/>
                  </a:rPr>
                  <a:t>Figure 1  Sites proposed by various agencies that will be sampled during the 2014 field season (updated Feb 27, 2014).</a:t>
                </a:r>
                <a:endParaRPr lang="en-US" sz="900" b="1">
                  <a:solidFill>
                    <a:srgbClr val="4F81BD"/>
                  </a:solidFill>
                  <a:effectLst/>
                  <a:latin typeface="Calibri"/>
                  <a:ea typeface="Calibri"/>
                  <a:cs typeface="Times New Roman"/>
                </a:endParaRPr>
              </a:p>
            </p:txBody>
          </p:sp>
        </p:grpSp>
        <p:sp>
          <p:nvSpPr>
            <p:cNvPr id="4" name="Rectangle 3"/>
            <p:cNvSpPr/>
            <p:nvPr/>
          </p:nvSpPr>
          <p:spPr>
            <a:xfrm>
              <a:off x="4572000" y="4417631"/>
              <a:ext cx="3207160" cy="38296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5" name="Picture 7" descr="http://1836cora.org/images/CORAlogoboxed.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71600" y="5648502"/>
            <a:ext cx="1048457" cy="104845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ltbbodawa-nsn.gov/images/LTBBLogoHeader.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1000" y="5715000"/>
            <a:ext cx="714029" cy="9322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038600" y="1752600"/>
            <a:ext cx="4941192" cy="179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pothoven\Downloads\Whitefish2-23days.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181600" y="3581400"/>
            <a:ext cx="2988337" cy="22412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2000px-US-FishAndWildlifeService-Logo.svg 2.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46990" y="5715000"/>
            <a:ext cx="801210" cy="956645"/>
          </a:xfrm>
          <a:prstGeom prst="rect">
            <a:avLst/>
          </a:prstGeom>
        </p:spPr>
      </p:pic>
      <p:pic>
        <p:nvPicPr>
          <p:cNvPr id="17" name="Picture 16" descr="Michigan-DN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43200" y="5715000"/>
            <a:ext cx="890922" cy="912134"/>
          </a:xfrm>
          <a:prstGeom prst="rect">
            <a:avLst/>
          </a:prstGeom>
        </p:spPr>
      </p:pic>
    </p:spTree>
    <p:extLst>
      <p:ext uri="{BB962C8B-B14F-4D97-AF65-F5344CB8AC3E}">
        <p14:creationId xmlns:p14="http://schemas.microsoft.com/office/powerpoint/2010/main" val="3790193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68496"/>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Core LTR Seasonal Nutrient, Plankton, &amp; Fisheries Research Monitoring</a:t>
            </a:r>
            <a:endParaRPr lang="en-US" sz="13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09600" y="685800"/>
            <a:ext cx="5942652" cy="1261884"/>
          </a:xfrm>
          <a:prstGeom prst="rect">
            <a:avLst/>
          </a:prstGeom>
          <a:noFill/>
        </p:spPr>
        <p:txBody>
          <a:bodyPr wrap="none" rtlCol="0">
            <a:spAutoFit/>
          </a:bodyPr>
          <a:lstStyle/>
          <a:p>
            <a:r>
              <a:rPr lang="en-US" sz="2400" b="1" dirty="0" smtClean="0">
                <a:solidFill>
                  <a:srgbClr val="002060"/>
                </a:solidFill>
                <a:latin typeface="Arial" panose="020B0604020202020204" pitchFamily="34" charset="0"/>
                <a:cs typeface="Arial" panose="020B0604020202020204" pitchFamily="34" charset="0"/>
              </a:rPr>
              <a:t>Importance of high frequency sampling</a:t>
            </a:r>
          </a:p>
          <a:p>
            <a:pPr marL="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Year-to-year </a:t>
            </a:r>
            <a:r>
              <a:rPr lang="en-US" sz="2400" dirty="0">
                <a:solidFill>
                  <a:srgbClr val="002060"/>
                </a:solidFill>
                <a:latin typeface="Arial" panose="020B0604020202020204" pitchFamily="34" charset="0"/>
                <a:cs typeface="Arial" panose="020B0604020202020204" pitchFamily="34" charset="0"/>
              </a:rPr>
              <a:t>variation </a:t>
            </a:r>
            <a:endParaRPr lang="en-US" sz="2400" dirty="0" smtClean="0">
              <a:solidFill>
                <a:srgbClr val="002060"/>
              </a:solidFill>
              <a:latin typeface="Arial" panose="020B0604020202020204" pitchFamily="34" charset="0"/>
              <a:cs typeface="Arial" panose="020B0604020202020204" pitchFamily="34" charset="0"/>
            </a:endParaRPr>
          </a:p>
          <a:p>
            <a:pPr marL="457200">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    Within </a:t>
            </a:r>
            <a:r>
              <a:rPr lang="en-US" sz="2400" dirty="0">
                <a:solidFill>
                  <a:srgbClr val="002060"/>
                </a:solidFill>
                <a:latin typeface="Arial" panose="020B0604020202020204" pitchFamily="34" charset="0"/>
                <a:cs typeface="Arial" panose="020B0604020202020204" pitchFamily="34" charset="0"/>
              </a:rPr>
              <a:t>year temporal variation</a:t>
            </a:r>
            <a:endParaRPr lang="en-US" sz="2400" dirty="0" smtClean="0">
              <a:solidFill>
                <a:srgbClr val="002060"/>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81963252"/>
              </p:ext>
            </p:extLst>
          </p:nvPr>
        </p:nvGraphicFramePr>
        <p:xfrm>
          <a:off x="1393743" y="2593032"/>
          <a:ext cx="6950157" cy="3369884"/>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rot="16200000">
            <a:off x="34672" y="3731947"/>
            <a:ext cx="2159566" cy="400110"/>
          </a:xfrm>
          <a:prstGeom prst="rect">
            <a:avLst/>
          </a:prstGeom>
          <a:noFill/>
        </p:spPr>
        <p:txBody>
          <a:bodyPr wrap="none" rtlCol="0">
            <a:spAutoFit/>
          </a:bodyPr>
          <a:lstStyle/>
          <a:p>
            <a:r>
              <a:rPr lang="en-US" sz="2000" dirty="0"/>
              <a:t> </a:t>
            </a:r>
            <a:r>
              <a:rPr lang="en-US" sz="2000" dirty="0" smtClean="0"/>
              <a:t>Abundance (#/m</a:t>
            </a:r>
            <a:r>
              <a:rPr lang="en-US" sz="2000" baseline="30000" dirty="0"/>
              <a:t>2</a:t>
            </a:r>
            <a:r>
              <a:rPr lang="en-US" sz="2000" dirty="0" smtClean="0"/>
              <a:t>)</a:t>
            </a:r>
            <a:endParaRPr lang="en-US" sz="2000" dirty="0"/>
          </a:p>
        </p:txBody>
      </p:sp>
      <p:sp>
        <p:nvSpPr>
          <p:cNvPr id="14" name="TextBox 13"/>
          <p:cNvSpPr txBox="1"/>
          <p:nvPr/>
        </p:nvSpPr>
        <p:spPr>
          <a:xfrm>
            <a:off x="2486254" y="2362200"/>
            <a:ext cx="4476289" cy="400110"/>
          </a:xfrm>
          <a:prstGeom prst="rect">
            <a:avLst/>
          </a:prstGeom>
          <a:noFill/>
        </p:spPr>
        <p:txBody>
          <a:bodyPr wrap="none" rtlCol="0">
            <a:spAutoFit/>
          </a:bodyPr>
          <a:lstStyle/>
          <a:p>
            <a:pPr algn="ctr"/>
            <a:r>
              <a:rPr lang="en-US" sz="2000" dirty="0" smtClean="0"/>
              <a:t>Offshore (110-m) </a:t>
            </a:r>
            <a:r>
              <a:rPr lang="en-US" sz="2000" i="1" dirty="0" smtClean="0"/>
              <a:t>Daphnia</a:t>
            </a:r>
            <a:r>
              <a:rPr lang="en-US" sz="2000" dirty="0" smtClean="0"/>
              <a:t> abundance</a:t>
            </a:r>
            <a:endParaRPr lang="en-US" sz="2000" dirty="0"/>
          </a:p>
        </p:txBody>
      </p:sp>
      <p:sp>
        <p:nvSpPr>
          <p:cNvPr id="15" name="TextBox 14"/>
          <p:cNvSpPr txBox="1"/>
          <p:nvPr/>
        </p:nvSpPr>
        <p:spPr>
          <a:xfrm>
            <a:off x="4105480" y="5878324"/>
            <a:ext cx="1237839" cy="369332"/>
          </a:xfrm>
          <a:prstGeom prst="rect">
            <a:avLst/>
          </a:prstGeom>
          <a:noFill/>
        </p:spPr>
        <p:txBody>
          <a:bodyPr wrap="none" rtlCol="0">
            <a:spAutoFit/>
          </a:bodyPr>
          <a:lstStyle/>
          <a:p>
            <a:r>
              <a:rPr lang="en-US" dirty="0" smtClean="0"/>
              <a:t>Day of Year</a:t>
            </a:r>
            <a:endParaRPr lang="en-US" dirty="0"/>
          </a:p>
        </p:txBody>
      </p:sp>
      <p:pic>
        <p:nvPicPr>
          <p:cNvPr id="16" name="Picture 8" descr="daphnia mendota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78264" y="3657600"/>
            <a:ext cx="892258" cy="1541261"/>
          </a:xfrm>
          <a:prstGeom prst="rect">
            <a:avLst/>
          </a:prstGeom>
          <a:noFill/>
        </p:spPr>
      </p:pic>
    </p:spTree>
    <p:extLst>
      <p:ext uri="{BB962C8B-B14F-4D97-AF65-F5344CB8AC3E}">
        <p14:creationId xmlns:p14="http://schemas.microsoft.com/office/powerpoint/2010/main" val="2423122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8</a:t>
            </a:r>
            <a:r>
              <a:rPr lang="en-US" sz="1000" dirty="0" smtClean="0">
                <a:solidFill>
                  <a:srgbClr val="002060"/>
                </a:solidFill>
                <a:latin typeface="Arial" panose="020B0604020202020204" pitchFamily="34" charset="0"/>
                <a:cs typeface="Arial" panose="020B0604020202020204" pitchFamily="34" charset="0"/>
              </a:rPr>
              <a:t>/11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Core LTR Seasonal Nutrient, Plankton, &amp; Fisheries Research Monitoring</a:t>
            </a:r>
            <a:endParaRPr lang="en-US" sz="1300" dirty="0">
              <a:solidFill>
                <a:schemeClr val="bg1"/>
              </a:solidFill>
              <a:latin typeface="Arial" panose="020B0604020202020204" pitchFamily="34" charset="0"/>
              <a:cs typeface="Arial" panose="020B0604020202020204" pitchFamily="34" charset="0"/>
            </a:endParaRPr>
          </a:p>
        </p:txBody>
      </p:sp>
      <p:grpSp>
        <p:nvGrpSpPr>
          <p:cNvPr id="12" name="Group 11"/>
          <p:cNvGrpSpPr/>
          <p:nvPr/>
        </p:nvGrpSpPr>
        <p:grpSpPr>
          <a:xfrm>
            <a:off x="3706201" y="3871206"/>
            <a:ext cx="4436428" cy="2712779"/>
            <a:chOff x="5095080" y="-1328097"/>
            <a:chExt cx="5957799" cy="3996141"/>
          </a:xfrm>
        </p:grpSpPr>
        <p:graphicFrame>
          <p:nvGraphicFramePr>
            <p:cNvPr id="17" name="Chart 16"/>
            <p:cNvGraphicFramePr>
              <a:graphicFrameLocks/>
            </p:cNvGraphicFramePr>
            <p:nvPr>
              <p:extLst>
                <p:ext uri="{D42A27DB-BD31-4B8C-83A1-F6EECF244321}">
                  <p14:modId xmlns:p14="http://schemas.microsoft.com/office/powerpoint/2010/main" val="62668015"/>
                </p:ext>
              </p:extLst>
            </p:nvPr>
          </p:nvGraphicFramePr>
          <p:xfrm>
            <a:off x="5516874" y="-922606"/>
            <a:ext cx="551612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rot="16200000">
              <a:off x="3865802" y="344556"/>
              <a:ext cx="2871877" cy="413322"/>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Log</a:t>
              </a:r>
              <a:r>
                <a:rPr lang="en-US" sz="1400" b="1" baseline="-25000" dirty="0" smtClean="0">
                  <a:latin typeface="Arial" panose="020B0604020202020204" pitchFamily="34" charset="0"/>
                  <a:cs typeface="Arial" panose="020B0604020202020204" pitchFamily="34" charset="0"/>
                </a:rPr>
                <a:t>e</a:t>
              </a:r>
              <a:r>
                <a:rPr lang="en-US" sz="1400" b="1" dirty="0" smtClean="0">
                  <a:latin typeface="Arial" panose="020B0604020202020204" pitchFamily="34" charset="0"/>
                  <a:cs typeface="Arial" panose="020B0604020202020204" pitchFamily="34" charset="0"/>
                </a:rPr>
                <a:t> energy (Joules)</a:t>
              </a:r>
              <a:endParaRPr lang="en-US" sz="1400" b="1" dirty="0">
                <a:latin typeface="Arial" panose="020B0604020202020204" pitchFamily="34" charset="0"/>
                <a:cs typeface="Arial" panose="020B0604020202020204" pitchFamily="34" charset="0"/>
              </a:endParaRPr>
            </a:p>
          </p:txBody>
        </p:sp>
        <p:sp>
          <p:nvSpPr>
            <p:cNvPr id="19" name="TextBox 18"/>
            <p:cNvSpPr txBox="1"/>
            <p:nvPr/>
          </p:nvSpPr>
          <p:spPr>
            <a:xfrm>
              <a:off x="8216962" y="2169327"/>
              <a:ext cx="829053" cy="498717"/>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Year</a:t>
              </a:r>
              <a:endParaRPr lang="en-US" sz="1600" b="1" dirty="0">
                <a:latin typeface="Arial" panose="020B0604020202020204" pitchFamily="34" charset="0"/>
                <a:cs typeface="Arial" panose="020B0604020202020204" pitchFamily="34" charset="0"/>
              </a:endParaRPr>
            </a:p>
          </p:txBody>
        </p:sp>
        <p:sp>
          <p:nvSpPr>
            <p:cNvPr id="20" name="TextBox 19"/>
            <p:cNvSpPr txBox="1"/>
            <p:nvPr/>
          </p:nvSpPr>
          <p:spPr>
            <a:xfrm>
              <a:off x="6355074" y="1709736"/>
              <a:ext cx="859364" cy="498717"/>
            </a:xfrm>
            <a:prstGeom prst="rect">
              <a:avLst/>
            </a:prstGeom>
            <a:noFill/>
          </p:spPr>
          <p:txBody>
            <a:bodyPr wrap="none" rtlCol="0" anchor="ctr">
              <a:spAutoFit/>
            </a:bodyPr>
            <a:lstStyle/>
            <a:p>
              <a:r>
                <a:rPr lang="en-US" sz="1600" dirty="0" smtClean="0">
                  <a:latin typeface="Arial" panose="020B0604020202020204" pitchFamily="34" charset="0"/>
                  <a:cs typeface="Arial" panose="020B0604020202020204" pitchFamily="34" charset="0"/>
                </a:rPr>
                <a:t>1998</a:t>
              </a:r>
              <a:endParaRPr lang="en-US" sz="1600" dirty="0">
                <a:latin typeface="Arial" panose="020B0604020202020204" pitchFamily="34" charset="0"/>
                <a:cs typeface="Arial" panose="020B0604020202020204" pitchFamily="34" charset="0"/>
              </a:endParaRPr>
            </a:p>
          </p:txBody>
        </p:sp>
        <p:sp>
          <p:nvSpPr>
            <p:cNvPr id="21" name="TextBox 20"/>
            <p:cNvSpPr txBox="1"/>
            <p:nvPr/>
          </p:nvSpPr>
          <p:spPr>
            <a:xfrm>
              <a:off x="7269474" y="1709736"/>
              <a:ext cx="859364" cy="498717"/>
            </a:xfrm>
            <a:prstGeom prst="rect">
              <a:avLst/>
            </a:prstGeom>
            <a:noFill/>
          </p:spPr>
          <p:txBody>
            <a:bodyPr wrap="none" rtlCol="0" anchor="ctr">
              <a:spAutoFit/>
            </a:bodyPr>
            <a:lstStyle/>
            <a:p>
              <a:r>
                <a:rPr lang="en-US" sz="1600" dirty="0" smtClean="0">
                  <a:latin typeface="Arial" panose="020B0604020202020204" pitchFamily="34" charset="0"/>
                  <a:cs typeface="Arial" panose="020B0604020202020204" pitchFamily="34" charset="0"/>
                </a:rPr>
                <a:t>1999</a:t>
              </a:r>
              <a:endParaRPr lang="en-US" sz="1600" dirty="0">
                <a:latin typeface="Arial" panose="020B0604020202020204" pitchFamily="34" charset="0"/>
                <a:cs typeface="Arial" panose="020B0604020202020204" pitchFamily="34" charset="0"/>
              </a:endParaRPr>
            </a:p>
          </p:txBody>
        </p:sp>
        <p:sp>
          <p:nvSpPr>
            <p:cNvPr id="22" name="TextBox 21"/>
            <p:cNvSpPr txBox="1"/>
            <p:nvPr/>
          </p:nvSpPr>
          <p:spPr>
            <a:xfrm>
              <a:off x="8249086" y="1709736"/>
              <a:ext cx="859364" cy="498717"/>
            </a:xfrm>
            <a:prstGeom prst="rect">
              <a:avLst/>
            </a:prstGeom>
            <a:noFill/>
          </p:spPr>
          <p:txBody>
            <a:bodyPr wrap="none" rtlCol="0" anchor="ctr">
              <a:spAutoFit/>
            </a:bodyPr>
            <a:lstStyle/>
            <a:p>
              <a:r>
                <a:rPr lang="en-US" sz="1600" dirty="0" smtClean="0">
                  <a:latin typeface="Arial" panose="020B0604020202020204" pitchFamily="34" charset="0"/>
                  <a:cs typeface="Arial" panose="020B0604020202020204" pitchFamily="34" charset="0"/>
                </a:rPr>
                <a:t>2010</a:t>
              </a:r>
              <a:endParaRPr lang="en-US" sz="1600" dirty="0">
                <a:latin typeface="Arial" panose="020B0604020202020204" pitchFamily="34" charset="0"/>
                <a:cs typeface="Arial" panose="020B0604020202020204" pitchFamily="34" charset="0"/>
              </a:endParaRPr>
            </a:p>
          </p:txBody>
        </p:sp>
        <p:sp>
          <p:nvSpPr>
            <p:cNvPr id="23" name="TextBox 22"/>
            <p:cNvSpPr txBox="1"/>
            <p:nvPr/>
          </p:nvSpPr>
          <p:spPr>
            <a:xfrm>
              <a:off x="9155925" y="1709736"/>
              <a:ext cx="838870" cy="498717"/>
            </a:xfrm>
            <a:prstGeom prst="rect">
              <a:avLst/>
            </a:prstGeom>
            <a:noFill/>
          </p:spPr>
          <p:txBody>
            <a:bodyPr wrap="none" rtlCol="0" anchor="ctr">
              <a:spAutoFit/>
            </a:bodyPr>
            <a:lstStyle/>
            <a:p>
              <a:r>
                <a:rPr lang="en-US" sz="1600" dirty="0" smtClean="0">
                  <a:latin typeface="Arial" panose="020B0604020202020204" pitchFamily="34" charset="0"/>
                  <a:cs typeface="Arial" panose="020B0604020202020204" pitchFamily="34" charset="0"/>
                </a:rPr>
                <a:t>2011</a:t>
              </a:r>
              <a:endParaRPr lang="en-US" sz="1600" dirty="0">
                <a:latin typeface="Arial" panose="020B0604020202020204" pitchFamily="34" charset="0"/>
                <a:cs typeface="Arial" panose="020B0604020202020204" pitchFamily="34" charset="0"/>
              </a:endParaRPr>
            </a:p>
          </p:txBody>
        </p:sp>
        <p:sp>
          <p:nvSpPr>
            <p:cNvPr id="24" name="TextBox 23"/>
            <p:cNvSpPr txBox="1"/>
            <p:nvPr/>
          </p:nvSpPr>
          <p:spPr>
            <a:xfrm>
              <a:off x="10193515" y="1709736"/>
              <a:ext cx="859364" cy="498717"/>
            </a:xfrm>
            <a:prstGeom prst="rect">
              <a:avLst/>
            </a:prstGeom>
            <a:noFill/>
          </p:spPr>
          <p:txBody>
            <a:bodyPr wrap="none" rtlCol="0" anchor="ctr">
              <a:spAutoFit/>
            </a:bodyPr>
            <a:lstStyle/>
            <a:p>
              <a:r>
                <a:rPr lang="en-US" sz="1600" dirty="0" smtClean="0">
                  <a:latin typeface="Arial" panose="020B0604020202020204" pitchFamily="34" charset="0"/>
                  <a:cs typeface="Arial" panose="020B0604020202020204" pitchFamily="34" charset="0"/>
                </a:rPr>
                <a:t>2013</a:t>
              </a:r>
              <a:endParaRPr lang="en-US" sz="1600" dirty="0">
                <a:latin typeface="Arial" panose="020B0604020202020204" pitchFamily="34" charset="0"/>
                <a:cs typeface="Arial" panose="020B0604020202020204" pitchFamily="34" charset="0"/>
              </a:endParaRPr>
            </a:p>
          </p:txBody>
        </p:sp>
        <p:sp>
          <p:nvSpPr>
            <p:cNvPr id="25" name="TextBox 24"/>
            <p:cNvSpPr txBox="1"/>
            <p:nvPr/>
          </p:nvSpPr>
          <p:spPr>
            <a:xfrm>
              <a:off x="6284883" y="-1328097"/>
              <a:ext cx="4062605" cy="498717"/>
            </a:xfrm>
            <a:prstGeom prst="rect">
              <a:avLst/>
            </a:prstGeom>
            <a:noFill/>
          </p:spPr>
          <p:txBody>
            <a:bodyPr wrap="none" rtlCol="0">
              <a:spAutoFit/>
            </a:bodyPr>
            <a:lstStyle/>
            <a:p>
              <a:r>
                <a:rPr lang="en-US" sz="1600" b="1" dirty="0" smtClean="0"/>
                <a:t>Age-1 alewife energy content</a:t>
              </a:r>
              <a:endParaRPr lang="en-US" sz="1600" b="1" dirty="0"/>
            </a:p>
          </p:txBody>
        </p:sp>
      </p:grpSp>
      <p:pic>
        <p:nvPicPr>
          <p:cNvPr id="26" name="Picture 3" descr="I:\orange hat\9565981042_dd95c2cbb8_b.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5800" y="3962400"/>
            <a:ext cx="2669929" cy="1780822"/>
          </a:xfrm>
          <a:prstGeom prst="rect">
            <a:avLst/>
          </a:prstGeom>
          <a:noFill/>
        </p:spPr>
      </p:pic>
      <p:sp>
        <p:nvSpPr>
          <p:cNvPr id="27" name="TextBox 26"/>
          <p:cNvSpPr txBox="1"/>
          <p:nvPr/>
        </p:nvSpPr>
        <p:spPr>
          <a:xfrm>
            <a:off x="223700" y="609600"/>
            <a:ext cx="8696599" cy="430887"/>
          </a:xfrm>
          <a:prstGeom prst="rect">
            <a:avLst/>
          </a:prstGeom>
          <a:noFill/>
        </p:spPr>
        <p:txBody>
          <a:bodyPr wrap="none" rtlCol="0">
            <a:spAutoFit/>
          </a:bodyPr>
          <a:lstStyle/>
          <a:p>
            <a:r>
              <a:rPr lang="en-US" sz="2200" b="1" dirty="0" smtClean="0"/>
              <a:t>Establish linkages between lower food web and fish production</a:t>
            </a:r>
            <a:endParaRPr lang="en-US" sz="2200" b="1" dirty="0"/>
          </a:p>
        </p:txBody>
      </p:sp>
      <p:grpSp>
        <p:nvGrpSpPr>
          <p:cNvPr id="28" name="Group 27"/>
          <p:cNvGrpSpPr/>
          <p:nvPr/>
        </p:nvGrpSpPr>
        <p:grpSpPr>
          <a:xfrm>
            <a:off x="700404" y="1204826"/>
            <a:ext cx="4320173" cy="2253198"/>
            <a:chOff x="5953387" y="2627086"/>
            <a:chExt cx="3202935" cy="1731639"/>
          </a:xfrm>
        </p:grpSpPr>
        <p:pic>
          <p:nvPicPr>
            <p:cNvPr id="29"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67560" y="2627086"/>
              <a:ext cx="3176440" cy="1436914"/>
            </a:xfrm>
            <a:prstGeom prst="rect">
              <a:avLst/>
            </a:prstGeom>
            <a:noFill/>
            <a:ln w="12700">
              <a:solidFill>
                <a:schemeClr val="tx1"/>
              </a:solidFill>
              <a:miter lim="800000"/>
              <a:headEnd/>
              <a:tailEnd/>
            </a:ln>
          </p:spPr>
        </p:pic>
        <p:sp>
          <p:nvSpPr>
            <p:cNvPr id="30" name="TextBox 29"/>
            <p:cNvSpPr txBox="1"/>
            <p:nvPr/>
          </p:nvSpPr>
          <p:spPr>
            <a:xfrm>
              <a:off x="5953387" y="4051231"/>
              <a:ext cx="3202935" cy="307494"/>
            </a:xfrm>
            <a:prstGeom prst="rect">
              <a:avLst/>
            </a:prstGeom>
            <a:solidFill>
              <a:schemeClr val="tx1"/>
            </a:solidFill>
            <a:ln w="12700">
              <a:solidFill>
                <a:schemeClr val="tx1"/>
              </a:solidFill>
            </a:ln>
          </p:spPr>
          <p:txBody>
            <a:bodyPr wrap="square" rtlCol="0">
              <a:spAutoFit/>
            </a:bodyPr>
            <a:lstStyle/>
            <a:p>
              <a:pPr algn="ctr"/>
              <a:r>
                <a:rPr lang="en-US" sz="2000" dirty="0" smtClean="0">
                  <a:solidFill>
                    <a:schemeClr val="bg1"/>
                  </a:solidFill>
                  <a:latin typeface="Arial" pitchFamily="34" charset="0"/>
                  <a:cs typeface="Arial" pitchFamily="34" charset="0"/>
                </a:rPr>
                <a:t>Lake Whitefish</a:t>
              </a:r>
              <a:endParaRPr lang="en-US" sz="2000" dirty="0">
                <a:solidFill>
                  <a:schemeClr val="bg1"/>
                </a:solidFill>
                <a:latin typeface="Arial" pitchFamily="34" charset="0"/>
                <a:cs typeface="Arial" pitchFamily="34" charset="0"/>
              </a:endParaRPr>
            </a:p>
          </p:txBody>
        </p:sp>
        <p:sp>
          <p:nvSpPr>
            <p:cNvPr id="31" name="TextBox 30"/>
            <p:cNvSpPr txBox="1"/>
            <p:nvPr/>
          </p:nvSpPr>
          <p:spPr>
            <a:xfrm>
              <a:off x="8255077" y="3848556"/>
              <a:ext cx="575799" cy="215444"/>
            </a:xfrm>
            <a:prstGeom prst="rect">
              <a:avLst/>
            </a:prstGeom>
            <a:noFill/>
            <a:ln w="12700">
              <a:solidFill>
                <a:schemeClr val="tx1"/>
              </a:solidFill>
            </a:ln>
          </p:spPr>
          <p:txBody>
            <a:bodyPr wrap="none" rtlCol="0">
              <a:spAutoFit/>
            </a:bodyPr>
            <a:lstStyle/>
            <a:p>
              <a:r>
                <a:rPr lang="en-US" sz="800" dirty="0" smtClean="0"/>
                <a:t>R. Owens</a:t>
              </a:r>
              <a:endParaRPr lang="en-US" sz="800" dirty="0"/>
            </a:p>
          </p:txBody>
        </p:sp>
      </p:grpSp>
      <p:pic>
        <p:nvPicPr>
          <p:cNvPr id="32" name="Picture 31" descr="DSC0402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562600" y="1210316"/>
            <a:ext cx="2943192" cy="2207395"/>
          </a:xfrm>
          <a:prstGeom prst="rect">
            <a:avLst/>
          </a:prstGeom>
          <a:noFill/>
        </p:spPr>
      </p:pic>
      <p:sp>
        <p:nvSpPr>
          <p:cNvPr id="3" name="TextBox 2"/>
          <p:cNvSpPr txBox="1"/>
          <p:nvPr/>
        </p:nvSpPr>
        <p:spPr>
          <a:xfrm>
            <a:off x="685800" y="5695890"/>
            <a:ext cx="2669929" cy="400110"/>
          </a:xfrm>
          <a:prstGeom prst="rect">
            <a:avLst/>
          </a:prstGeom>
          <a:noFill/>
        </p:spPr>
        <p:txBody>
          <a:bodyPr wrap="square" rtlCol="0">
            <a:spAutoFit/>
          </a:bodyPr>
          <a:lstStyle/>
          <a:p>
            <a:pPr algn="ctr"/>
            <a:r>
              <a:rPr lang="en-US" sz="2000" dirty="0" smtClean="0">
                <a:solidFill>
                  <a:srgbClr val="002060"/>
                </a:solidFill>
                <a:latin typeface="Arial" panose="020B0604020202020204" pitchFamily="34" charset="0"/>
                <a:cs typeface="Arial" panose="020B0604020202020204" pitchFamily="34" charset="0"/>
              </a:rPr>
              <a:t>Alewife</a:t>
            </a:r>
          </a:p>
        </p:txBody>
      </p:sp>
      <p:sp>
        <p:nvSpPr>
          <p:cNvPr id="33" name="TextBox 32"/>
          <p:cNvSpPr txBox="1"/>
          <p:nvPr/>
        </p:nvSpPr>
        <p:spPr>
          <a:xfrm>
            <a:off x="5562601" y="3352800"/>
            <a:ext cx="2943192" cy="400110"/>
          </a:xfrm>
          <a:prstGeom prst="rect">
            <a:avLst/>
          </a:prstGeom>
          <a:noFill/>
        </p:spPr>
        <p:txBody>
          <a:bodyPr wrap="square" rtlCol="0">
            <a:spAutoFit/>
          </a:bodyPr>
          <a:lstStyle/>
          <a:p>
            <a:pPr algn="ctr"/>
            <a:r>
              <a:rPr lang="en-US" sz="2000" dirty="0" smtClean="0">
                <a:solidFill>
                  <a:srgbClr val="002060"/>
                </a:solidFill>
                <a:latin typeface="Arial" panose="020B0604020202020204" pitchFamily="34" charset="0"/>
                <a:cs typeface="Arial" panose="020B0604020202020204" pitchFamily="34" charset="0"/>
              </a:rPr>
              <a:t>Deepwater sculpin</a:t>
            </a:r>
          </a:p>
        </p:txBody>
      </p:sp>
    </p:spTree>
    <p:extLst>
      <p:ext uri="{BB962C8B-B14F-4D97-AF65-F5344CB8AC3E}">
        <p14:creationId xmlns:p14="http://schemas.microsoft.com/office/powerpoint/2010/main" val="4135422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Core LTR Seasonal Nutrient, Plankton, &amp; Fisheries Research Monitoring</a:t>
            </a:r>
          </a:p>
        </p:txBody>
      </p:sp>
      <p:sp>
        <p:nvSpPr>
          <p:cNvPr id="10" name="Text Placeholder 2"/>
          <p:cNvSpPr txBox="1">
            <a:spLocks/>
          </p:cNvSpPr>
          <p:nvPr/>
        </p:nvSpPr>
        <p:spPr>
          <a:xfrm>
            <a:off x="220132" y="1001713"/>
            <a:ext cx="8857869" cy="56603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latin typeface="Arial" pitchFamily="34" charset="0"/>
                <a:cs typeface="Arial" pitchFamily="34" charset="0"/>
              </a:rPr>
              <a:t>1) </a:t>
            </a:r>
            <a:r>
              <a:rPr lang="en-US" sz="2400" b="1" dirty="0" smtClean="0">
                <a:latin typeface="Arial" pitchFamily="34" charset="0"/>
                <a:cs typeface="Arial" pitchFamily="34" charset="0"/>
              </a:rPr>
              <a:t>Informed resource managers and policy makers</a:t>
            </a:r>
            <a:endParaRPr lang="en-US" sz="2400" b="1" i="1" dirty="0" smtClean="0">
              <a:latin typeface="Arial" pitchFamily="34" charset="0"/>
              <a:cs typeface="Arial" pitchFamily="34" charset="0"/>
            </a:endParaRPr>
          </a:p>
          <a:p>
            <a:pPr lvl="1"/>
            <a:r>
              <a:rPr lang="en-US" sz="1800" dirty="0" smtClean="0">
                <a:latin typeface="Arial" pitchFamily="34" charset="0"/>
                <a:cs typeface="Arial" pitchFamily="34" charset="0"/>
              </a:rPr>
              <a:t>Great Lakes Fishery Commission</a:t>
            </a:r>
          </a:p>
          <a:p>
            <a:pPr lvl="2"/>
            <a:r>
              <a:rPr lang="en-US" sz="1400" dirty="0" smtClean="0">
                <a:latin typeface="Arial" pitchFamily="34" charset="0"/>
                <a:cs typeface="Arial" pitchFamily="34" charset="0"/>
              </a:rPr>
              <a:t>Lake Michigan Committee, Lake Michigan Technical Committee, Lower Food Web Task Group</a:t>
            </a:r>
          </a:p>
          <a:p>
            <a:pPr lvl="1"/>
            <a:r>
              <a:rPr lang="en-US" sz="1800" dirty="0">
                <a:latin typeface="Arial" pitchFamily="34" charset="0"/>
                <a:cs typeface="Arial" pitchFamily="34" charset="0"/>
              </a:rPr>
              <a:t>State Department of Natural Resources </a:t>
            </a: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Tribal partners</a:t>
            </a:r>
          </a:p>
          <a:p>
            <a:pPr lvl="2"/>
            <a:r>
              <a:rPr lang="en-US" sz="1400" dirty="0" smtClean="0">
                <a:latin typeface="Arial" pitchFamily="34" charset="0"/>
                <a:cs typeface="Arial" pitchFamily="34" charset="0"/>
              </a:rPr>
              <a:t>Chippewa Ottawa Resource Authority</a:t>
            </a:r>
          </a:p>
          <a:p>
            <a:pPr lvl="1"/>
            <a:r>
              <a:rPr lang="en-US" sz="1800" dirty="0">
                <a:latin typeface="Arial" pitchFamily="34" charset="0"/>
                <a:cs typeface="Arial" pitchFamily="34" charset="0"/>
              </a:rPr>
              <a:t>International Joint Commission</a:t>
            </a:r>
          </a:p>
          <a:p>
            <a:pPr lvl="1">
              <a:buFont typeface="Arial" panose="020B0604020202020204" pitchFamily="34" charset="0"/>
              <a:buNone/>
            </a:pPr>
            <a:endParaRPr lang="en-US" sz="1200" dirty="0" smtClean="0">
              <a:latin typeface="Arial" pitchFamily="34" charset="0"/>
              <a:cs typeface="Arial" pitchFamily="34" charset="0"/>
            </a:endParaRPr>
          </a:p>
          <a:p>
            <a:pPr marL="0" indent="0">
              <a:buNone/>
            </a:pPr>
            <a:r>
              <a:rPr lang="en-US" sz="1800" b="1" dirty="0" smtClean="0">
                <a:latin typeface="Arial" pitchFamily="34" charset="0"/>
                <a:cs typeface="Arial" pitchFamily="34" charset="0"/>
              </a:rPr>
              <a:t>2) </a:t>
            </a:r>
            <a:r>
              <a:rPr lang="en-US" sz="2400" b="1" dirty="0" smtClean="0">
                <a:latin typeface="Arial" pitchFamily="34" charset="0"/>
                <a:cs typeface="Arial" pitchFamily="34" charset="0"/>
              </a:rPr>
              <a:t>Informed public</a:t>
            </a:r>
          </a:p>
          <a:p>
            <a:pPr lvl="1"/>
            <a:r>
              <a:rPr lang="en-US" sz="1800" dirty="0" smtClean="0">
                <a:latin typeface="Arial" pitchFamily="34" charset="0"/>
                <a:cs typeface="Arial" pitchFamily="34" charset="0"/>
              </a:rPr>
              <a:t>Sea Grant fishery workshops</a:t>
            </a:r>
          </a:p>
          <a:p>
            <a:pPr lvl="1"/>
            <a:r>
              <a:rPr lang="en-US" sz="1800" dirty="0" smtClean="0">
                <a:latin typeface="Arial" pitchFamily="34" charset="0"/>
                <a:cs typeface="Arial" pitchFamily="34" charset="0"/>
              </a:rPr>
              <a:t>Sport fishing clubs</a:t>
            </a:r>
          </a:p>
          <a:p>
            <a:pPr lvl="1"/>
            <a:r>
              <a:rPr lang="en-US" sz="1800" dirty="0" smtClean="0">
                <a:latin typeface="Arial" pitchFamily="34" charset="0"/>
                <a:cs typeface="Arial" pitchFamily="34" charset="0"/>
              </a:rPr>
              <a:t>Commercial fishermen</a:t>
            </a:r>
          </a:p>
          <a:p>
            <a:pPr lvl="1"/>
            <a:r>
              <a:rPr lang="en-US" sz="1800" dirty="0" smtClean="0">
                <a:latin typeface="Arial" pitchFamily="34" charset="0"/>
                <a:cs typeface="Arial" pitchFamily="34" charset="0"/>
              </a:rPr>
              <a:t>Educators</a:t>
            </a:r>
          </a:p>
          <a:p>
            <a:pPr lvl="1">
              <a:buFont typeface="Arial" panose="020B0604020202020204" pitchFamily="34" charset="0"/>
              <a:buNone/>
            </a:pPr>
            <a:endParaRPr lang="en-US" sz="1100" dirty="0" smtClean="0">
              <a:latin typeface="Arial" pitchFamily="34" charset="0"/>
              <a:cs typeface="Arial" pitchFamily="34" charset="0"/>
            </a:endParaRPr>
          </a:p>
          <a:p>
            <a:pPr marL="0" indent="0">
              <a:buNone/>
            </a:pPr>
            <a:r>
              <a:rPr lang="en-US" sz="1800" b="1" dirty="0" smtClean="0">
                <a:latin typeface="Arial" pitchFamily="34" charset="0"/>
                <a:cs typeface="Arial" pitchFamily="34" charset="0"/>
              </a:rPr>
              <a:t>3)  </a:t>
            </a:r>
            <a:r>
              <a:rPr lang="en-US" sz="2400" b="1" dirty="0" smtClean="0">
                <a:latin typeface="Arial" pitchFamily="34" charset="0"/>
                <a:cs typeface="Arial" pitchFamily="34" charset="0"/>
              </a:rPr>
              <a:t>Information to research partners</a:t>
            </a:r>
          </a:p>
          <a:p>
            <a:pPr lvl="1"/>
            <a:r>
              <a:rPr lang="en-US" sz="1800" dirty="0" smtClean="0">
                <a:latin typeface="Arial" pitchFamily="34" charset="0"/>
                <a:cs typeface="Arial" pitchFamily="34" charset="0"/>
              </a:rPr>
              <a:t>GLERL</a:t>
            </a:r>
          </a:p>
          <a:p>
            <a:pPr lvl="1"/>
            <a:r>
              <a:rPr lang="en-US" sz="1800" dirty="0" smtClean="0">
                <a:latin typeface="Arial" pitchFamily="34" charset="0"/>
                <a:cs typeface="Arial" pitchFamily="34" charset="0"/>
              </a:rPr>
              <a:t>U.S. Geological Survey Great Lakes Science Center</a:t>
            </a:r>
          </a:p>
          <a:p>
            <a:pPr lvl="1"/>
            <a:r>
              <a:rPr lang="en-US" sz="1800" dirty="0" smtClean="0">
                <a:latin typeface="Arial" pitchFamily="34" charset="0"/>
                <a:cs typeface="Arial" pitchFamily="34" charset="0"/>
              </a:rPr>
              <a:t>University of Michigan, Michigan State University, Purdue University, Grand Valley State University, Central Michigan University</a:t>
            </a:r>
            <a:endParaRPr lang="en-US" sz="1800" dirty="0">
              <a:latin typeface="Arial" pitchFamily="34" charset="0"/>
              <a:cs typeface="Arial" pitchFamily="34" charset="0"/>
            </a:endParaRPr>
          </a:p>
        </p:txBody>
      </p:sp>
      <p:sp>
        <p:nvSpPr>
          <p:cNvPr id="14" name="Title 1"/>
          <p:cNvSpPr txBox="1">
            <a:spLocks/>
          </p:cNvSpPr>
          <p:nvPr/>
        </p:nvSpPr>
        <p:spPr>
          <a:xfrm>
            <a:off x="76200" y="383564"/>
            <a:ext cx="6333067" cy="581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a:ea typeface="+mj-ea"/>
                <a:cs typeface="Arial"/>
              </a:rPr>
              <a:t>Customers and collaborators</a:t>
            </a:r>
            <a:endParaRPr kumimoji="0" lang="en-US" sz="3200" b="1" i="0" u="none" strike="noStrike" kern="1200" cap="none" spc="0" normalizeH="0" baseline="0" noProof="0" dirty="0">
              <a:ln>
                <a:noFill/>
              </a:ln>
              <a:solidFill>
                <a:schemeClr val="tx1"/>
              </a:solidFill>
              <a:effectLst/>
              <a:uLnTx/>
              <a:uFillTx/>
              <a:latin typeface="Arial"/>
              <a:ea typeface="+mj-ea"/>
              <a:cs typeface="Arial"/>
            </a:endParaRPr>
          </a:p>
        </p:txBody>
      </p:sp>
      <p:pic>
        <p:nvPicPr>
          <p:cNvPr id="1027" name="Picture 3" descr="C:\Users\pothoven\Pictures\water festival\MAISD Camera 2B (10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1679" y="2319509"/>
            <a:ext cx="3511321" cy="263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52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TotalTime>
  <Words>1004</Words>
  <Application>Microsoft Office PowerPoint</Application>
  <PresentationFormat>On-screen Show (4:3)</PresentationFormat>
  <Paragraphs>157</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NOAA GLERL</dc:creator>
  <cp:lastModifiedBy>Laura Newlin</cp:lastModifiedBy>
  <cp:revision>136</cp:revision>
  <dcterms:created xsi:type="dcterms:W3CDTF">2016-01-05T12:37:24Z</dcterms:created>
  <dcterms:modified xsi:type="dcterms:W3CDTF">2016-03-12T19:50:17Z</dcterms:modified>
</cp:coreProperties>
</file>