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74" r:id="rId5"/>
    <p:sldId id="275" r:id="rId6"/>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9999"/>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562" autoAdjust="0"/>
    <p:restoredTop sz="95193" autoAdjust="0"/>
  </p:normalViewPr>
  <p:slideViewPr>
    <p:cSldViewPr>
      <p:cViewPr>
        <p:scale>
          <a:sx n="218" d="100"/>
          <a:sy n="218" d="100"/>
        </p:scale>
        <p:origin x="-136" y="952"/>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154" d="100"/>
          <a:sy n="154" d="100"/>
        </p:scale>
        <p:origin x="-4432" y="-112"/>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23AC1EC7-B1E4-4BF2-BEFD-6780F5F2C6B8}" type="datetimeFigureOut">
              <a:rPr lang="en-US" smtClean="0"/>
              <a:t>3/18/16</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dirty="0"/>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375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Paraphrased from the GLERL Strategic Plan 2016-2020 found at: http://www.glerl.noaa.gov/review2016/reviewer_docs/GLERLStrategicPlan2016.pdf</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dirty="0"/>
          </a:p>
        </p:txBody>
      </p:sp>
    </p:spTree>
    <p:extLst>
      <p:ext uri="{BB962C8B-B14F-4D97-AF65-F5344CB8AC3E}">
        <p14:creationId xmlns:p14="http://schemas.microsoft.com/office/powerpoint/2010/main" val="231444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dirty="0"/>
          </a:p>
        </p:txBody>
      </p:sp>
    </p:spTree>
    <p:extLst>
      <p:ext uri="{BB962C8B-B14F-4D97-AF65-F5344CB8AC3E}">
        <p14:creationId xmlns:p14="http://schemas.microsoft.com/office/powerpoint/2010/main" val="67436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the GLERL Strategic Plan 2016-2020 found at: http://www.glerl.noaa.gov/review2016/reviewer_docs/GLERLStrategicPlan2016.pdf</a:t>
            </a:r>
            <a:endParaRPr lang="en-US" dirty="0" smtClean="0"/>
          </a:p>
          <a:p>
            <a:endParaRPr lang="en-US" dirty="0" smtClean="0"/>
          </a:p>
          <a:p>
            <a:r>
              <a:rPr lang="en-US" dirty="0" smtClean="0"/>
              <a:t>Goals 1 &amp; 2 </a:t>
            </a:r>
            <a:r>
              <a:rPr lang="en-US" dirty="0" err="1" smtClean="0"/>
              <a:t>Healtlhy</a:t>
            </a:r>
            <a:r>
              <a:rPr lang="en-US" dirty="0" smtClean="0"/>
              <a:t> Oceans</a:t>
            </a:r>
          </a:p>
          <a:p>
            <a:pPr marL="171450" indent="-171450">
              <a:buFontTx/>
              <a:buChar char="-"/>
            </a:pPr>
            <a:r>
              <a:rPr lang="en-US" dirty="0" smtClean="0"/>
              <a:t>Improved understanding of ecosystems to inform resource management decisions</a:t>
            </a:r>
          </a:p>
          <a:p>
            <a:pPr marL="171450" indent="-171450">
              <a:buFontTx/>
              <a:buChar char="-"/>
            </a:pPr>
            <a:r>
              <a:rPr lang="en-US" dirty="0" smtClean="0"/>
              <a:t>Sustainable </a:t>
            </a:r>
            <a:r>
              <a:rPr lang="en-US" dirty="0" err="1" smtClean="0"/>
              <a:t>fishersi</a:t>
            </a:r>
            <a:r>
              <a:rPr lang="en-US" dirty="0" smtClean="0"/>
              <a:t> and safe seafood for </a:t>
            </a:r>
            <a:r>
              <a:rPr lang="en-US" dirty="0" err="1" smtClean="0"/>
              <a:t>heatlhy</a:t>
            </a:r>
            <a:r>
              <a:rPr lang="en-US" dirty="0" smtClean="0"/>
              <a:t> populations and </a:t>
            </a:r>
            <a:r>
              <a:rPr lang="en-US" smtClean="0"/>
              <a:t>vibrant communities</a:t>
            </a:r>
          </a:p>
          <a:p>
            <a:pPr marL="0" indent="0">
              <a:buFontTx/>
              <a:buNone/>
            </a:pPr>
            <a:endParaRPr lang="en-US" dirty="0" smtClean="0"/>
          </a:p>
          <a:p>
            <a:pPr marL="0" indent="0">
              <a:buFontTx/>
              <a:buNone/>
            </a:pPr>
            <a:r>
              <a:rPr lang="en-US" dirty="0" smtClean="0"/>
              <a:t>Goal 3 Climate Adaptation and Mitigation</a:t>
            </a:r>
          </a:p>
          <a:p>
            <a:pPr marL="0" indent="0">
              <a:buFontTx/>
              <a:buNone/>
            </a:pPr>
            <a:r>
              <a:rPr lang="en-US" dirty="0" smtClean="0"/>
              <a:t>Improved</a:t>
            </a:r>
            <a:r>
              <a:rPr lang="en-US" baseline="0" dirty="0" smtClean="0"/>
              <a:t> scientific understanding of the changing climate system and its impacts</a:t>
            </a:r>
          </a:p>
          <a:p>
            <a:pPr marL="0" indent="0">
              <a:buFontTx/>
              <a:buNone/>
            </a:pPr>
            <a:endParaRPr lang="en-US" baseline="0" dirty="0" smtClean="0"/>
          </a:p>
          <a:p>
            <a:pPr marL="0" indent="0">
              <a:buFontTx/>
              <a:buNone/>
            </a:pPr>
            <a:r>
              <a:rPr lang="en-US" baseline="0" dirty="0" smtClean="0"/>
              <a:t>Goal 4 Resilient Coastal Communities and Economies</a:t>
            </a:r>
          </a:p>
          <a:p>
            <a:pPr marL="0" indent="0">
              <a:buFontTx/>
              <a:buNone/>
            </a:pPr>
            <a:r>
              <a:rPr lang="en-US" baseline="0" dirty="0" smtClean="0"/>
              <a:t>Improved coastal water quality supporting human health and coastal ecosystem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dirty="0"/>
          </a:p>
        </p:txBody>
      </p:sp>
    </p:spTree>
    <p:extLst>
      <p:ext uri="{BB962C8B-B14F-4D97-AF65-F5344CB8AC3E}">
        <p14:creationId xmlns:p14="http://schemas.microsoft.com/office/powerpoint/2010/main" val="34347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presenters are a mix of GLERL, CILER, and Sea Grant folks who are reporting out on significant ongoing research of interest. Much EcoDyn’s base-funded research is focused on subprojects associated with observations, experiments, and modeling associated with the LTR program. Expansion of the LTR program in some years has been supported by the Coordinated Science and Monitoring Initiative (CSMI). The program on HABs, the other major focus of the group, is heavily supported by GLRI.  GLANSIS and work on Asian carps have also been subsidized by external funds</a:t>
            </a:r>
            <a:r>
              <a:rPr lang="en-US" baseline="0" dirty="0" smtClean="0"/>
              <a:t>.</a:t>
            </a:r>
          </a:p>
          <a:p>
            <a:endParaRPr lang="en-US" baseline="0" dirty="0" smtClean="0"/>
          </a:p>
          <a:p>
            <a:r>
              <a:rPr lang="en-US" b="1" baseline="0" dirty="0" smtClean="0"/>
              <a:t>The EcoDyn group federal PI staff includes: </a:t>
            </a:r>
            <a:r>
              <a:rPr lang="en-US" baseline="0" dirty="0" smtClean="0"/>
              <a:t>Hank Vanderploeg, Ashley Baldridge, Tim Davis, Doran Mason, Steve Pothoven, and Ed </a:t>
            </a:r>
            <a:r>
              <a:rPr lang="en-US" baseline="0" dirty="0" smtClean="0"/>
              <a:t>Rutherford</a:t>
            </a:r>
          </a:p>
          <a:p>
            <a:endParaRPr lang="en-US" baseline="0" dirty="0" smtClean="0"/>
          </a:p>
          <a:p>
            <a:r>
              <a:rPr lang="en-US" b="1" baseline="0" dirty="0" smtClean="0"/>
              <a:t>The federal support staff includes: </a:t>
            </a:r>
            <a:r>
              <a:rPr lang="en-US" baseline="0" dirty="0" smtClean="0"/>
              <a:t>Joann Cavaletto, Dave Fanslow, Duane Gossiaux, Nancy Morehead</a:t>
            </a:r>
          </a:p>
          <a:p>
            <a:r>
              <a:rPr lang="en-US" baseline="0" dirty="0" smtClean="0"/>
              <a:t>We are also heavily dependent on CILER and contract support staff</a:t>
            </a:r>
            <a:r>
              <a:rPr lang="en-US" baseline="0" dirty="0" smtClean="0"/>
              <a:t>.</a:t>
            </a:r>
          </a:p>
          <a:p>
            <a:endParaRPr lang="en-US" baseline="0" dirty="0" smtClean="0"/>
          </a:p>
          <a:p>
            <a:r>
              <a:rPr lang="en-US" baseline="0" dirty="0" smtClean="0"/>
              <a:t>You will get a chance to meet the support staff during the lab tour and one-on-one session with support folks.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dirty="0"/>
          </a:p>
        </p:txBody>
      </p:sp>
    </p:spTree>
    <p:extLst>
      <p:ext uri="{BB962C8B-B14F-4D97-AF65-F5344CB8AC3E}">
        <p14:creationId xmlns:p14="http://schemas.microsoft.com/office/powerpoint/2010/main" val="258242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dirty="0"/>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dirty="0"/>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jpeg"/><Relationship Id="rId13" Type="http://schemas.openxmlformats.org/officeDocument/2006/relationships/image" Target="../media/image17.emf"/><Relationship Id="rId14" Type="http://schemas.openxmlformats.org/officeDocument/2006/relationships/image" Target="../media/image18.png"/><Relationship Id="rId1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eg"/><Relationship Id="rId10"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43171" y="1066800"/>
            <a:ext cx="8772229" cy="1323439"/>
          </a:xfrm>
          <a:prstGeom prst="rect">
            <a:avLst/>
          </a:prstGeom>
          <a:noFill/>
        </p:spPr>
        <p:txBody>
          <a:bodyPr wrap="square" rtlCol="0">
            <a:spAutoFit/>
          </a:bodyPr>
          <a:lstStyle/>
          <a:p>
            <a:r>
              <a:rPr lang="en-US" sz="3600" dirty="0" smtClean="0">
                <a:solidFill>
                  <a:srgbClr val="002060"/>
                </a:solidFill>
                <a:latin typeface="Arial" panose="020B0604020202020204" pitchFamily="34" charset="0"/>
                <a:cs typeface="Arial" panose="020B0604020202020204" pitchFamily="34" charset="0"/>
              </a:rPr>
              <a:t>Ecosystem Dynamics Overview</a:t>
            </a:r>
          </a:p>
          <a:p>
            <a:pPr lvl="0"/>
            <a:endParaRPr lang="en-US" sz="16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Hank Vanderploeg</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Ecosystem Dynamics</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954072"/>
            <a:ext cx="3997325" cy="403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EcoDyn </a:t>
            </a:r>
            <a:r>
              <a:rPr lang="en-US" sz="1300" dirty="0" smtClean="0">
                <a:solidFill>
                  <a:schemeClr val="bg1"/>
                </a:solidFill>
                <a:latin typeface="Arial" panose="020B0604020202020204" pitchFamily="34" charset="0"/>
                <a:cs typeface="Arial" panose="020B0604020202020204" pitchFamily="34" charset="0"/>
              </a:rPr>
              <a:t>| Overview </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EcoDyn Essence &amp; Guiding Principles</a:t>
            </a:r>
            <a:endParaRPr lang="en-US" sz="28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190357" y="1056620"/>
            <a:ext cx="8496444" cy="5156796"/>
          </a:xfrm>
          <a:prstGeom prst="rect">
            <a:avLst/>
          </a:prstGeom>
        </p:spPr>
        <p:txBody>
          <a:bodyPr wrap="square">
            <a:spAutoFit/>
          </a:bodyPr>
          <a:lstStyle/>
          <a:p>
            <a:pPr lvl="0">
              <a:lnSpc>
                <a:spcPct val="115000"/>
              </a:lnSpc>
              <a:spcAft>
                <a:spcPts val="1200"/>
              </a:spcAft>
            </a:pPr>
            <a:r>
              <a:rPr lang="en-US" b="1" i="1" dirty="0" smtClean="0">
                <a:ea typeface="Times New Roman"/>
                <a:cs typeface="Calibri"/>
              </a:rPr>
              <a:t>EcoDyn research strives to develop understanding and tools to improve </a:t>
            </a:r>
            <a:r>
              <a:rPr lang="en-US" b="1" i="1" dirty="0">
                <a:ea typeface="Times New Roman"/>
                <a:cs typeface="Calibri"/>
              </a:rPr>
              <a:t>capacity for </a:t>
            </a:r>
            <a:r>
              <a:rPr lang="en-US" b="1" i="1" dirty="0" smtClean="0">
                <a:ea typeface="Times New Roman"/>
                <a:cs typeface="Calibri"/>
              </a:rPr>
              <a:t>managing </a:t>
            </a:r>
            <a:r>
              <a:rPr lang="en-US" b="1" i="1" dirty="0">
                <a:ea typeface="Times New Roman"/>
                <a:cs typeface="Calibri"/>
              </a:rPr>
              <a:t>water quality, fisheries, and ecosystem and human health</a:t>
            </a:r>
            <a:r>
              <a:rPr lang="en-US" b="1" i="1" dirty="0" smtClean="0">
                <a:ea typeface="Times New Roman"/>
                <a:cs typeface="Calibri"/>
              </a:rPr>
              <a:t>.</a:t>
            </a:r>
          </a:p>
          <a:p>
            <a:pPr lvl="0">
              <a:lnSpc>
                <a:spcPct val="115000"/>
              </a:lnSpc>
              <a:spcAft>
                <a:spcPts val="1200"/>
              </a:spcAft>
            </a:pPr>
            <a:r>
              <a:rPr lang="en-US" b="1" u="sng" dirty="0" smtClean="0">
                <a:ea typeface="Times New Roman"/>
                <a:cs typeface="Calibri"/>
              </a:rPr>
              <a:t>Guiding Principles:</a:t>
            </a:r>
            <a:endParaRPr lang="en-US" b="1" u="sng" dirty="0">
              <a:ea typeface="Calibri"/>
              <a:cs typeface="Calibri"/>
            </a:endParaRPr>
          </a:p>
          <a:p>
            <a:pPr marL="342900" marR="0" lvl="0" indent="-342900">
              <a:lnSpc>
                <a:spcPct val="115000"/>
              </a:lnSpc>
              <a:spcBef>
                <a:spcPts val="0"/>
              </a:spcBef>
              <a:spcAft>
                <a:spcPts val="1200"/>
              </a:spcAft>
              <a:buFont typeface="Arial"/>
              <a:buChar char="●"/>
            </a:pPr>
            <a:r>
              <a:rPr lang="en-US" dirty="0" smtClean="0">
                <a:ea typeface="Times New Roman"/>
                <a:cs typeface="Arial"/>
              </a:rPr>
              <a:t>Collaborative </a:t>
            </a:r>
            <a:r>
              <a:rPr lang="en-US" dirty="0">
                <a:ea typeface="Times New Roman"/>
                <a:cs typeface="Arial"/>
              </a:rPr>
              <a:t>effort with focus on priority ecological problems in the Great </a:t>
            </a:r>
            <a:r>
              <a:rPr lang="en-US" dirty="0" smtClean="0">
                <a:ea typeface="Times New Roman"/>
                <a:cs typeface="Arial"/>
              </a:rPr>
              <a:t>Lakes.</a:t>
            </a:r>
            <a:endParaRPr lang="en-US" dirty="0" smtClean="0">
              <a:ea typeface="Arial"/>
              <a:cs typeface="Arial"/>
            </a:endParaRPr>
          </a:p>
          <a:p>
            <a:pPr marL="342900" marR="0" lvl="0" indent="-342900">
              <a:lnSpc>
                <a:spcPct val="115000"/>
              </a:lnSpc>
              <a:spcBef>
                <a:spcPts val="0"/>
              </a:spcBef>
              <a:spcAft>
                <a:spcPts val="1200"/>
              </a:spcAft>
              <a:buFont typeface="Arial"/>
              <a:buChar char="●"/>
            </a:pPr>
            <a:r>
              <a:rPr lang="en-US" dirty="0" smtClean="0">
                <a:ea typeface="Times New Roman"/>
                <a:cs typeface="Arial"/>
              </a:rPr>
              <a:t>Quantitative measurements of important ecosystem variables at appropriate time and space scales</a:t>
            </a:r>
          </a:p>
          <a:p>
            <a:pPr marL="342900" marR="0" lvl="0" indent="-342900">
              <a:lnSpc>
                <a:spcPct val="115000"/>
              </a:lnSpc>
              <a:spcBef>
                <a:spcPts val="0"/>
              </a:spcBef>
              <a:spcAft>
                <a:spcPts val="1200"/>
              </a:spcAft>
              <a:buFont typeface="Arial"/>
              <a:buChar char="●"/>
            </a:pPr>
            <a:r>
              <a:rPr lang="en-US" dirty="0" smtClean="0">
                <a:ea typeface="Times New Roman"/>
                <a:cs typeface="Arial"/>
              </a:rPr>
              <a:t>Complement </a:t>
            </a:r>
            <a:r>
              <a:rPr lang="en-US" dirty="0">
                <a:ea typeface="Times New Roman"/>
                <a:cs typeface="Arial"/>
              </a:rPr>
              <a:t>observations with experiments and models for understanding </a:t>
            </a:r>
            <a:endParaRPr lang="en-US" dirty="0" smtClean="0">
              <a:ea typeface="Times New Roman"/>
              <a:cs typeface="Arial"/>
            </a:endParaRPr>
          </a:p>
          <a:p>
            <a:pPr marL="342900" marR="0" lvl="0" indent="-342900">
              <a:lnSpc>
                <a:spcPct val="115000"/>
              </a:lnSpc>
              <a:spcBef>
                <a:spcPts val="0"/>
              </a:spcBef>
              <a:spcAft>
                <a:spcPts val="1200"/>
              </a:spcAft>
              <a:buFont typeface="Arial"/>
              <a:buChar char="●"/>
            </a:pPr>
            <a:r>
              <a:rPr lang="en-US" dirty="0" smtClean="0">
                <a:ea typeface="Times New Roman"/>
                <a:cs typeface="Arial"/>
              </a:rPr>
              <a:t>Develop </a:t>
            </a:r>
            <a:r>
              <a:rPr lang="en-US" dirty="0">
                <a:ea typeface="Times New Roman"/>
                <a:cs typeface="Arial"/>
              </a:rPr>
              <a:t>forecasts and applications that are built on a solid foundation of empirical observations and </a:t>
            </a:r>
            <a:r>
              <a:rPr lang="en-US" dirty="0" smtClean="0">
                <a:ea typeface="Times New Roman"/>
                <a:cs typeface="Arial"/>
              </a:rPr>
              <a:t>understanding</a:t>
            </a:r>
          </a:p>
          <a:p>
            <a:pPr marR="0" lvl="0">
              <a:lnSpc>
                <a:spcPct val="115000"/>
              </a:lnSpc>
              <a:spcBef>
                <a:spcPts val="0"/>
              </a:spcBef>
              <a:spcAft>
                <a:spcPts val="1200"/>
              </a:spcAft>
            </a:pPr>
            <a:r>
              <a:rPr lang="en-US" i="1" dirty="0" smtClean="0">
                <a:ea typeface="Times New Roman"/>
                <a:cs typeface="Arial"/>
              </a:rPr>
              <a:t>In following these principles, EcoDyn completes all elements of the R&amp;D production chain shown below</a:t>
            </a:r>
            <a:endParaRPr lang="en-US" i="1" dirty="0">
              <a:ea typeface="Arial"/>
              <a:cs typeface="Arial"/>
            </a:endParaRPr>
          </a:p>
        </p:txBody>
      </p:sp>
      <p:sp>
        <p:nvSpPr>
          <p:cNvPr id="10" name="Rectangle 9"/>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spTree>
    <p:extLst>
      <p:ext uri="{BB962C8B-B14F-4D97-AF65-F5344CB8AC3E}">
        <p14:creationId xmlns:p14="http://schemas.microsoft.com/office/powerpoint/2010/main" val="5961530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EcoDyn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Some Great Lakes Management Issues</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219200"/>
            <a:ext cx="4556150" cy="369332"/>
          </a:xfrm>
          <a:prstGeom prst="rect">
            <a:avLst/>
          </a:prstGeom>
          <a:noFill/>
        </p:spPr>
        <p:txBody>
          <a:bodyPr wrap="square" rtlCol="0">
            <a:spAutoFit/>
          </a:bodyPr>
          <a:lstStyle/>
          <a:p>
            <a:r>
              <a:rPr lang="en-US" dirty="0" smtClean="0">
                <a:solidFill>
                  <a:srgbClr val="002060"/>
                </a:solidFill>
                <a:latin typeface="Arial"/>
                <a:cs typeface="Arial"/>
              </a:rPr>
              <a:t>Slide Text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600" y="1219200"/>
            <a:ext cx="87630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002" y="3505199"/>
            <a:ext cx="2201197" cy="33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70125" y="6134725"/>
            <a:ext cx="6163803"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 How will climate change affect this?</a:t>
            </a:r>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04798" y="4958873"/>
            <a:ext cx="1371601" cy="179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712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EcoDyn </a:t>
            </a:r>
            <a:r>
              <a:rPr lang="en-US" sz="1300" dirty="0" smtClean="0">
                <a:solidFill>
                  <a:schemeClr val="bg1"/>
                </a:solidFill>
                <a:latin typeface="Arial" panose="020B0604020202020204" pitchFamily="34" charset="0"/>
                <a:cs typeface="Arial" panose="020B0604020202020204" pitchFamily="34" charset="0"/>
              </a:rPr>
              <a:t>| </a:t>
            </a:r>
            <a:r>
              <a:rPr lang="en-US" sz="1300" dirty="0">
                <a:solidFill>
                  <a:schemeClr val="bg1"/>
                </a:solidFill>
                <a:latin typeface="Arial" panose="020B0604020202020204" pitchFamily="34" charset="0"/>
                <a:cs typeface="Arial" panose="020B0604020202020204" pitchFamily="34" charset="0"/>
              </a:rPr>
              <a:t>Q</a:t>
            </a:r>
            <a:r>
              <a:rPr lang="en-US" sz="1300" dirty="0" smtClean="0">
                <a:solidFill>
                  <a:schemeClr val="bg1"/>
                </a:solidFill>
                <a:latin typeface="Arial" panose="020B0604020202020204" pitchFamily="34" charset="0"/>
                <a:cs typeface="Arial" panose="020B0604020202020204" pitchFamily="34" charset="0"/>
              </a:rPr>
              <a:t> &amp; A</a:t>
            </a:r>
            <a:endParaRPr lang="en-US" sz="13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6200" y="533400"/>
            <a:ext cx="9001801" cy="95410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EcoDyn research goals address Great Lakes management needs and align with NOAA Goals</a:t>
            </a:r>
            <a:endParaRPr lang="en-US" sz="2800" dirty="0">
              <a:latin typeface="Arial" panose="020B0604020202020204" pitchFamily="34" charset="0"/>
              <a:cs typeface="Arial" panose="020B0604020202020204" pitchFamily="34" charset="0"/>
            </a:endParaRPr>
          </a:p>
        </p:txBody>
      </p:sp>
      <p:sp>
        <p:nvSpPr>
          <p:cNvPr id="14" name="TextBox 13"/>
          <p:cNvSpPr txBox="1"/>
          <p:nvPr/>
        </p:nvSpPr>
        <p:spPr>
          <a:xfrm>
            <a:off x="228600" y="1748135"/>
            <a:ext cx="8839200" cy="461665"/>
          </a:xfrm>
          <a:prstGeom prst="rect">
            <a:avLst/>
          </a:prstGeom>
          <a:noFill/>
        </p:spPr>
        <p:txBody>
          <a:bodyPr wrap="square" rtlCol="0">
            <a:spAutoFit/>
          </a:bodyPr>
          <a:lstStyle/>
          <a:p>
            <a:r>
              <a:rPr lang="en-US" sz="2400" u="sng" dirty="0" smtClean="0">
                <a:latin typeface="Arial"/>
                <a:cs typeface="Arial"/>
              </a:rPr>
              <a:t>EcoDyn Broad Research Goals ↔ </a:t>
            </a:r>
            <a:r>
              <a:rPr lang="en-US" sz="2400" b="1" u="sng" dirty="0" smtClean="0">
                <a:latin typeface="Arial"/>
                <a:cs typeface="Arial"/>
              </a:rPr>
              <a:t>NOAA Goals</a:t>
            </a:r>
            <a:r>
              <a:rPr lang="en-US" sz="2400" u="sng" dirty="0" smtClean="0">
                <a:latin typeface="Arial"/>
                <a:cs typeface="Arial"/>
              </a:rPr>
              <a:t>:</a:t>
            </a:r>
            <a:endParaRPr lang="en-US" sz="2400" dirty="0" smtClean="0">
              <a:latin typeface="Arial"/>
              <a:cs typeface="Arial"/>
            </a:endParaRPr>
          </a:p>
        </p:txBody>
      </p:sp>
      <p:sp>
        <p:nvSpPr>
          <p:cNvPr id="12" name="Rectangle 11"/>
          <p:cNvSpPr/>
          <p:nvPr/>
        </p:nvSpPr>
        <p:spPr>
          <a:xfrm>
            <a:off x="228600" y="6248400"/>
            <a:ext cx="8548721" cy="34799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219200" y="6248400"/>
            <a:ext cx="7892469" cy="369332"/>
          </a:xfrm>
          <a:prstGeom prst="rect">
            <a:avLst/>
          </a:prstGeom>
        </p:spPr>
        <p:txBody>
          <a:bodyPr wrap="square">
            <a:spAutoFit/>
          </a:bodyPr>
          <a:lstStyle/>
          <a:p>
            <a:pPr lvl="0"/>
            <a:r>
              <a:rPr lang="en-US" dirty="0">
                <a:solidFill>
                  <a:schemeClr val="bg1"/>
                </a:solidFill>
                <a:latin typeface="Arial" panose="020B0604020202020204" pitchFamily="34" charset="0"/>
                <a:cs typeface="Arial" panose="020B0604020202020204" pitchFamily="34" charset="0"/>
              </a:rPr>
              <a:t>Observations → </a:t>
            </a:r>
            <a:r>
              <a:rPr lang="en-US" dirty="0">
                <a:solidFill>
                  <a:schemeClr val="bg1"/>
                </a:solidFill>
                <a:effectLst/>
                <a:latin typeface="Arial" panose="020B0604020202020204" pitchFamily="34" charset="0"/>
                <a:cs typeface="Arial" panose="020B0604020202020204" pitchFamily="34" charset="0"/>
              </a:rPr>
              <a:t>Experiments</a:t>
            </a:r>
            <a:r>
              <a:rPr lang="en-US" dirty="0">
                <a:solidFill>
                  <a:schemeClr val="bg1"/>
                </a:solidFill>
                <a:effectLst>
                  <a:glow rad="127000">
                    <a:schemeClr val="tx1">
                      <a:lumMod val="10000"/>
                      <a:lumOff val="90000"/>
                    </a:schemeClr>
                  </a:glow>
                </a:effectLst>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Concepts → Models/Applications</a:t>
            </a:r>
          </a:p>
        </p:txBody>
      </p:sp>
      <p:graphicFrame>
        <p:nvGraphicFramePr>
          <p:cNvPr id="4" name="Table 3"/>
          <p:cNvGraphicFramePr>
            <a:graphicFrameLocks noGrp="1"/>
          </p:cNvGraphicFramePr>
          <p:nvPr>
            <p:extLst>
              <p:ext uri="{D42A27DB-BD31-4B8C-83A1-F6EECF244321}">
                <p14:modId xmlns:p14="http://schemas.microsoft.com/office/powerpoint/2010/main" val="4140079443"/>
              </p:ext>
            </p:extLst>
          </p:nvPr>
        </p:nvGraphicFramePr>
        <p:xfrm>
          <a:off x="228600" y="2362200"/>
          <a:ext cx="8382001" cy="3657600"/>
        </p:xfrm>
        <a:graphic>
          <a:graphicData uri="http://schemas.openxmlformats.org/drawingml/2006/table">
            <a:tbl>
              <a:tblPr firstRow="1" bandRow="1">
                <a:tableStyleId>{5C22544A-7EE6-4342-B048-85BDC9FD1C3A}</a:tableStyleId>
              </a:tblPr>
              <a:tblGrid>
                <a:gridCol w="4343400"/>
                <a:gridCol w="457200"/>
                <a:gridCol w="3581401"/>
              </a:tblGrid>
              <a:tr h="914400">
                <a:tc>
                  <a:txBody>
                    <a:bodyPr/>
                    <a:lstStyle/>
                    <a:p>
                      <a:r>
                        <a:rPr lang="en-US" sz="1800" b="1" dirty="0" smtClean="0">
                          <a:solidFill>
                            <a:schemeClr val="tx1"/>
                          </a:solidFill>
                          <a:latin typeface="Times New Roman"/>
                          <a:ea typeface="Times New Roman"/>
                          <a:cs typeface="Arial"/>
                        </a:rPr>
                        <a:t>Goal 1:</a:t>
                      </a:r>
                      <a:r>
                        <a:rPr lang="en-US" sz="1800" dirty="0" smtClean="0">
                          <a:solidFill>
                            <a:schemeClr val="tx1"/>
                          </a:solidFill>
                          <a:latin typeface="Times New Roman"/>
                          <a:ea typeface="Times New Roman"/>
                          <a:cs typeface="Arial"/>
                        </a:rPr>
                        <a:t> </a:t>
                      </a:r>
                      <a:r>
                        <a:rPr lang="en-US" sz="1800" b="0" dirty="0" smtClean="0">
                          <a:solidFill>
                            <a:schemeClr val="tx1"/>
                          </a:solidFill>
                          <a:latin typeface="Times New Roman"/>
                          <a:ea typeface="Times New Roman"/>
                          <a:cs typeface="Arial"/>
                        </a:rPr>
                        <a:t>A holistic understanding of the role of established and potential future invasive species on Great Lakes ecosystems </a:t>
                      </a:r>
                      <a:endParaRPr lang="en-US" b="0" dirty="0">
                        <a:solidFill>
                          <a:schemeClr val="tx1"/>
                        </a:solidFill>
                      </a:endParaRPr>
                    </a:p>
                  </a:txBody>
                  <a:tcPr/>
                </a:tc>
                <a:tc>
                  <a:txBody>
                    <a:bodyPr/>
                    <a:lstStyle/>
                    <a:p>
                      <a:r>
                        <a:rPr lang="en-US" sz="1800" dirty="0" smtClean="0">
                          <a:solidFill>
                            <a:schemeClr val="tx1"/>
                          </a:solidFill>
                          <a:latin typeface="Times New Roman"/>
                          <a:ea typeface="Times New Roman"/>
                        </a:rPr>
                        <a:t>↔ </a:t>
                      </a:r>
                      <a:endParaRPr lang="en-US" sz="1800" b="1" kern="1200" dirty="0">
                        <a:solidFill>
                          <a:schemeClr val="tx1"/>
                        </a:solidFill>
                        <a:latin typeface="Times New Roman"/>
                        <a:ea typeface="Times New Roman"/>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a:ea typeface="Times New Roman"/>
                          <a:cs typeface="Arial"/>
                        </a:rPr>
                        <a:t>Healthy Oceans</a:t>
                      </a:r>
                    </a:p>
                    <a:p>
                      <a:endParaRPr lang="en-US" sz="1800" b="1" kern="1200" dirty="0">
                        <a:solidFill>
                          <a:schemeClr val="tx1"/>
                        </a:solidFill>
                        <a:latin typeface="Times New Roman"/>
                        <a:ea typeface="Times New Roman"/>
                        <a:cs typeface="Arial"/>
                      </a:endParaRPr>
                    </a:p>
                  </a:txBody>
                  <a:tcPr/>
                </a:tc>
              </a:tr>
              <a:tr h="914400">
                <a:tc>
                  <a:txBody>
                    <a:bodyPr/>
                    <a:lstStyle/>
                    <a:p>
                      <a:r>
                        <a:rPr lang="en-US" sz="1800" b="1" dirty="0" smtClean="0">
                          <a:latin typeface="Times New Roman"/>
                          <a:ea typeface="Times New Roman"/>
                          <a:cs typeface="Arial"/>
                        </a:rPr>
                        <a:t>Goal 2: </a:t>
                      </a:r>
                      <a:r>
                        <a:rPr lang="en-US" sz="1800" dirty="0" smtClean="0">
                          <a:latin typeface="Times New Roman"/>
                          <a:ea typeface="Times New Roman"/>
                          <a:cs typeface="Arial"/>
                        </a:rPr>
                        <a:t>An integrated understanding of the spatial organization of nutrient loads and  food webs </a:t>
                      </a:r>
                      <a:endParaRPr lang="en-US" dirty="0">
                        <a:solidFill>
                          <a:schemeClr val="tx1"/>
                        </a:solidFill>
                      </a:endParaRPr>
                    </a:p>
                  </a:txBody>
                  <a:tcPr/>
                </a:tc>
                <a:tc>
                  <a:txBody>
                    <a:bodyPr/>
                    <a:lstStyle/>
                    <a:p>
                      <a:r>
                        <a:rPr lang="en-US" sz="1800" dirty="0" smtClean="0">
                          <a:latin typeface="Times New Roman"/>
                          <a:ea typeface="Times New Roman"/>
                        </a:rPr>
                        <a:t>↔ </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a:ea typeface="Times New Roman"/>
                          <a:cs typeface="Arial"/>
                        </a:rPr>
                        <a:t>Healthy Oceans</a:t>
                      </a:r>
                    </a:p>
                    <a:p>
                      <a:endParaRPr lang="en-US" dirty="0">
                        <a:solidFill>
                          <a:schemeClr val="tx1"/>
                        </a:solidFill>
                      </a:endParaRPr>
                    </a:p>
                  </a:txBody>
                  <a:tcPr/>
                </a:tc>
              </a:tr>
              <a:tr h="339090">
                <a:tc>
                  <a:txBody>
                    <a:bodyPr/>
                    <a:lstStyle/>
                    <a:p>
                      <a:r>
                        <a:rPr lang="en-US" sz="1800" b="1" dirty="0" smtClean="0">
                          <a:latin typeface="Times New Roman"/>
                          <a:ea typeface="Times New Roman"/>
                        </a:rPr>
                        <a:t>Goal 3: </a:t>
                      </a:r>
                      <a:r>
                        <a:rPr lang="en-US" sz="1800" dirty="0" smtClean="0">
                          <a:latin typeface="Times New Roman"/>
                          <a:ea typeface="Times New Roman"/>
                        </a:rPr>
                        <a:t>The capacity to forecast effects of climate change on Great Lakes food webs </a:t>
                      </a:r>
                      <a:endParaRPr lang="en-US" dirty="0">
                        <a:solidFill>
                          <a:schemeClr val="tx1"/>
                        </a:solidFill>
                      </a:endParaRPr>
                    </a:p>
                  </a:txBody>
                  <a:tcPr/>
                </a:tc>
                <a:tc>
                  <a:txBody>
                    <a:bodyPr/>
                    <a:lstStyle/>
                    <a:p>
                      <a:r>
                        <a:rPr lang="en-US" sz="1800" dirty="0" smtClean="0">
                          <a:latin typeface="Times New Roman"/>
                          <a:ea typeface="Times New Roman"/>
                        </a:rPr>
                        <a:t>↔ </a:t>
                      </a:r>
                      <a:endParaRPr lang="en-US" dirty="0">
                        <a:solidFill>
                          <a:schemeClr val="tx1"/>
                        </a:solidFill>
                      </a:endParaRPr>
                    </a:p>
                  </a:txBody>
                  <a:tcPr/>
                </a:tc>
                <a:tc>
                  <a:txBody>
                    <a:bodyPr/>
                    <a:lstStyle/>
                    <a:p>
                      <a:r>
                        <a:rPr lang="en-US" sz="1800" b="1" dirty="0" smtClean="0">
                          <a:latin typeface="Times New Roman"/>
                          <a:ea typeface="Times New Roman"/>
                        </a:rPr>
                        <a:t>Climate Adaptation</a:t>
                      </a:r>
                      <a:endParaRPr lang="en-US" dirty="0">
                        <a:solidFill>
                          <a:schemeClr val="tx1"/>
                        </a:solidFill>
                      </a:endParaRPr>
                    </a:p>
                  </a:txBody>
                  <a:tcPr/>
                </a:tc>
              </a:tr>
              <a:tr h="339090">
                <a:tc>
                  <a:txBody>
                    <a:bodyPr/>
                    <a:lstStyle/>
                    <a:p>
                      <a:r>
                        <a:rPr lang="en-US" sz="1800" b="1" dirty="0" smtClean="0">
                          <a:latin typeface="Times New Roman"/>
                          <a:ea typeface="Times New Roman"/>
                        </a:rPr>
                        <a:t>Goal 4: </a:t>
                      </a:r>
                      <a:r>
                        <a:rPr lang="en-US" sz="1800" spc="-30" dirty="0" smtClean="0">
                          <a:latin typeface="Times New Roman"/>
                          <a:ea typeface="Times New Roman"/>
                        </a:rPr>
                        <a:t>A quantitative understanding of the drivers of HABs to predict their concentration, extent, movement, and toxicity </a:t>
                      </a:r>
                      <a:endParaRPr lang="en-US" spc="-30" dirty="0">
                        <a:solidFill>
                          <a:schemeClr val="tx1"/>
                        </a:solidFill>
                      </a:endParaRPr>
                    </a:p>
                  </a:txBody>
                  <a:tcPr/>
                </a:tc>
                <a:tc>
                  <a:txBody>
                    <a:bodyPr/>
                    <a:lstStyle/>
                    <a:p>
                      <a:r>
                        <a:rPr lang="en-US" sz="1800" dirty="0" smtClean="0">
                          <a:latin typeface="Times New Roman"/>
                          <a:ea typeface="Times New Roman"/>
                        </a:rPr>
                        <a:t>↔ </a:t>
                      </a:r>
                      <a:endParaRPr lang="en-US" dirty="0">
                        <a:solidFill>
                          <a:schemeClr val="tx1"/>
                        </a:solidFill>
                      </a:endParaRPr>
                    </a:p>
                  </a:txBody>
                  <a:tcPr/>
                </a:tc>
                <a:tc>
                  <a:txBody>
                    <a:bodyPr/>
                    <a:lstStyle/>
                    <a:p>
                      <a:pPr marL="0" marR="0" lvl="0" indent="0">
                        <a:spcBef>
                          <a:spcPts val="0"/>
                        </a:spcBef>
                        <a:spcAft>
                          <a:spcPts val="0"/>
                        </a:spcAft>
                        <a:buFont typeface="Arial"/>
                        <a:buNone/>
                      </a:pPr>
                      <a:r>
                        <a:rPr lang="en-US" sz="1800" b="1" dirty="0" smtClean="0">
                          <a:latin typeface="Times New Roman"/>
                          <a:ea typeface="Times New Roman"/>
                        </a:rPr>
                        <a:t>Resilient Coastal Communities and Economies</a:t>
                      </a:r>
                      <a:endParaRPr lang="en-US" sz="1800" b="1" dirty="0" smtClean="0">
                        <a:ea typeface="Arial"/>
                        <a:cs typeface="Arial"/>
                      </a:endParaRPr>
                    </a:p>
                    <a:p>
                      <a:pPr marL="342900" marR="0" lvl="0" indent="-342900">
                        <a:spcBef>
                          <a:spcPts val="0"/>
                        </a:spcBef>
                        <a:spcAft>
                          <a:spcPts val="0"/>
                        </a:spcAft>
                        <a:buFont typeface="Arial"/>
                        <a:buChar char="●"/>
                      </a:pPr>
                      <a:endParaRPr lang="en-US" sz="1800" dirty="0" smtClean="0">
                        <a:ea typeface="Arial"/>
                        <a:cs typeface="Arial"/>
                      </a:endParaRPr>
                    </a:p>
                    <a:p>
                      <a:endParaRPr lang="en-US" dirty="0">
                        <a:solidFill>
                          <a:schemeClr val="tx1"/>
                        </a:solidFill>
                      </a:endParaRPr>
                    </a:p>
                  </a:txBody>
                  <a:tcPr/>
                </a:tc>
              </a:tr>
            </a:tbl>
          </a:graphicData>
        </a:graphic>
      </p:graphicFrame>
    </p:spTree>
    <p:extLst>
      <p:ext uri="{BB962C8B-B14F-4D97-AF65-F5344CB8AC3E}">
        <p14:creationId xmlns:p14="http://schemas.microsoft.com/office/powerpoint/2010/main" val="5677764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5/5</a:t>
            </a:r>
          </a:p>
        </p:txBody>
      </p:sp>
      <p:sp>
        <p:nvSpPr>
          <p:cNvPr id="10" name="Rectangle 9"/>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5" name="TextBox 14"/>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Q&amp;A</a:t>
            </a:r>
            <a:endParaRPr lang="en-US" sz="13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76201" y="12954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560963"/>
            <a:ext cx="8927661" cy="584775"/>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The </a:t>
            </a:r>
            <a:r>
              <a:rPr lang="en-US" sz="3200" dirty="0" smtClean="0">
                <a:solidFill>
                  <a:srgbClr val="002060"/>
                </a:solidFill>
                <a:latin typeface="Arial" panose="020B0604020202020204" pitchFamily="34" charset="0"/>
                <a:cs typeface="Arial" panose="020B0604020202020204" pitchFamily="34" charset="0"/>
              </a:rPr>
              <a:t>EcoDyn Team </a:t>
            </a:r>
            <a:r>
              <a:rPr lang="en-US" sz="3200" dirty="0">
                <a:solidFill>
                  <a:srgbClr val="002060"/>
                </a:solidFill>
                <a:latin typeface="Arial" panose="020B0604020202020204" pitchFamily="34" charset="0"/>
                <a:cs typeface="Arial" panose="020B0604020202020204" pitchFamily="34" charset="0"/>
              </a:rPr>
              <a:t>Presenters</a:t>
            </a:r>
          </a:p>
        </p:txBody>
      </p:sp>
      <p:sp>
        <p:nvSpPr>
          <p:cNvPr id="18" name="Rectangle 17"/>
          <p:cNvSpPr/>
          <p:nvPr/>
        </p:nvSpPr>
        <p:spPr>
          <a:xfrm>
            <a:off x="76200" y="31242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49530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0" y="12954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0" y="31242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0" y="49530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9800" y="12954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31242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19800" y="4953000"/>
            <a:ext cx="1523999"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00200" y="1447800"/>
            <a:ext cx="1447800" cy="1508105"/>
          </a:xfrm>
          <a:prstGeom prst="rect">
            <a:avLst/>
          </a:prstGeom>
        </p:spPr>
        <p:txBody>
          <a:bodyPr wrap="square">
            <a:spAutoFit/>
          </a:bodyPr>
          <a:lstStyle/>
          <a:p>
            <a:r>
              <a:rPr lang="en-US" sz="1600" b="1" dirty="0" smtClean="0"/>
              <a:t>Hank Vanderploeg </a:t>
            </a:r>
          </a:p>
          <a:p>
            <a:r>
              <a:rPr lang="en-US" sz="1200" dirty="0" smtClean="0"/>
              <a:t>(Theme Lead)</a:t>
            </a:r>
          </a:p>
          <a:p>
            <a:r>
              <a:rPr lang="en-US" sz="1200" dirty="0" smtClean="0"/>
              <a:t>Overview </a:t>
            </a:r>
            <a:endParaRPr lang="en-US" sz="1200" dirty="0"/>
          </a:p>
          <a:p>
            <a:endParaRPr lang="en-US" sz="1200" dirty="0" smtClean="0"/>
          </a:p>
          <a:p>
            <a:r>
              <a:rPr lang="en-US" sz="1200" dirty="0" smtClean="0"/>
              <a:t>Experiments &amp; Concepts</a:t>
            </a:r>
            <a:endParaRPr lang="en-US" sz="1200" dirty="0"/>
          </a:p>
        </p:txBody>
      </p:sp>
      <p:sp>
        <p:nvSpPr>
          <p:cNvPr id="27" name="Rectangle 26"/>
          <p:cNvSpPr/>
          <p:nvPr/>
        </p:nvSpPr>
        <p:spPr>
          <a:xfrm>
            <a:off x="1600200" y="3124200"/>
            <a:ext cx="1219200" cy="1323439"/>
          </a:xfrm>
          <a:prstGeom prst="rect">
            <a:avLst/>
          </a:prstGeom>
        </p:spPr>
        <p:txBody>
          <a:bodyPr wrap="square">
            <a:spAutoFit/>
          </a:bodyPr>
          <a:lstStyle/>
          <a:p>
            <a:r>
              <a:rPr lang="en-US" sz="1600" b="1" dirty="0" err="1"/>
              <a:t>Hongyan</a:t>
            </a:r>
            <a:r>
              <a:rPr lang="en-US" sz="1600" b="1" dirty="0"/>
              <a:t> Zhang </a:t>
            </a:r>
            <a:endParaRPr lang="en-US" sz="1600" b="1" dirty="0" smtClean="0"/>
          </a:p>
          <a:p>
            <a:r>
              <a:rPr lang="en-US" sz="1200" dirty="0" smtClean="0"/>
              <a:t>What </a:t>
            </a:r>
            <a:r>
              <a:rPr lang="en-US" sz="1200" dirty="0"/>
              <a:t>if Asian Carp Establish in the Great Lakes? </a:t>
            </a:r>
          </a:p>
        </p:txBody>
      </p:sp>
      <p:sp>
        <p:nvSpPr>
          <p:cNvPr id="28" name="Rectangle 27"/>
          <p:cNvSpPr/>
          <p:nvPr/>
        </p:nvSpPr>
        <p:spPr>
          <a:xfrm>
            <a:off x="4572000" y="1905000"/>
            <a:ext cx="1219200" cy="1077218"/>
          </a:xfrm>
          <a:prstGeom prst="rect">
            <a:avLst/>
          </a:prstGeom>
        </p:spPr>
        <p:txBody>
          <a:bodyPr wrap="square">
            <a:spAutoFit/>
          </a:bodyPr>
          <a:lstStyle/>
          <a:p>
            <a:r>
              <a:rPr lang="en-US" sz="1600" b="1" dirty="0" smtClean="0"/>
              <a:t>Tim Davis</a:t>
            </a:r>
            <a:r>
              <a:rPr lang="en-US" sz="1600" b="1" dirty="0"/>
              <a:t> </a:t>
            </a:r>
            <a:r>
              <a:rPr lang="en-US" sz="1200" dirty="0" smtClean="0"/>
              <a:t>Harmful </a:t>
            </a:r>
            <a:r>
              <a:rPr lang="en-US" sz="1200" dirty="0"/>
              <a:t>Algal Blooms from Satellites to </a:t>
            </a:r>
            <a:r>
              <a:rPr lang="en-US" sz="1200" dirty="0" smtClean="0"/>
              <a:t>Genomes</a:t>
            </a:r>
            <a:endParaRPr lang="en-US" sz="1200" dirty="0"/>
          </a:p>
        </p:txBody>
      </p:sp>
      <p:sp>
        <p:nvSpPr>
          <p:cNvPr id="29" name="Rectangle 28"/>
          <p:cNvSpPr/>
          <p:nvPr/>
        </p:nvSpPr>
        <p:spPr>
          <a:xfrm>
            <a:off x="7543800" y="1905000"/>
            <a:ext cx="1676400" cy="1077218"/>
          </a:xfrm>
          <a:prstGeom prst="rect">
            <a:avLst/>
          </a:prstGeom>
        </p:spPr>
        <p:txBody>
          <a:bodyPr wrap="square">
            <a:spAutoFit/>
          </a:bodyPr>
          <a:lstStyle/>
          <a:p>
            <a:r>
              <a:rPr lang="en-US" sz="1600" b="1" dirty="0" smtClean="0"/>
              <a:t>Ed Rutherford</a:t>
            </a:r>
            <a:r>
              <a:rPr lang="en-US" sz="1600" b="1" dirty="0"/>
              <a:t> </a:t>
            </a:r>
            <a:r>
              <a:rPr lang="en-US" sz="1200" dirty="0">
                <a:latin typeface="Arial" pitchFamily="34" charset="0"/>
                <a:cs typeface="Arial" pitchFamily="34" charset="0"/>
              </a:rPr>
              <a:t>Forecasting Invasive Species Impacts and Distributions in the Great Lakes</a:t>
            </a:r>
            <a:endParaRPr lang="en-US" sz="1200" dirty="0">
              <a:solidFill>
                <a:srgbClr val="002060"/>
              </a:solidFill>
              <a:latin typeface="Arial" panose="020B0604020202020204" pitchFamily="34" charset="0"/>
              <a:cs typeface="Arial" panose="020B0604020202020204" pitchFamily="34" charset="0"/>
            </a:endParaRPr>
          </a:p>
        </p:txBody>
      </p:sp>
      <p:sp>
        <p:nvSpPr>
          <p:cNvPr id="30" name="Rectangle 29"/>
          <p:cNvSpPr/>
          <p:nvPr/>
        </p:nvSpPr>
        <p:spPr>
          <a:xfrm>
            <a:off x="4568353" y="3124200"/>
            <a:ext cx="1600200" cy="1323439"/>
          </a:xfrm>
          <a:prstGeom prst="rect">
            <a:avLst/>
          </a:prstGeom>
        </p:spPr>
        <p:txBody>
          <a:bodyPr wrap="square">
            <a:spAutoFit/>
          </a:bodyPr>
          <a:lstStyle/>
          <a:p>
            <a:r>
              <a:rPr lang="en-US" sz="1600" b="1" dirty="0"/>
              <a:t>Rochelle Sturtevant </a:t>
            </a:r>
            <a:r>
              <a:rPr lang="en-US" sz="1200" dirty="0" smtClean="0"/>
              <a:t>Great </a:t>
            </a:r>
            <a:r>
              <a:rPr lang="en-US" sz="1200" dirty="0"/>
              <a:t>Lakes Nonindigenous Species </a:t>
            </a:r>
            <a:endParaRPr lang="en-US" sz="1200" dirty="0" smtClean="0"/>
          </a:p>
          <a:p>
            <a:r>
              <a:rPr lang="en-US" sz="1200" dirty="0" smtClean="0"/>
              <a:t>Information </a:t>
            </a:r>
            <a:r>
              <a:rPr lang="en-US" sz="1200" dirty="0"/>
              <a:t>System </a:t>
            </a:r>
          </a:p>
        </p:txBody>
      </p:sp>
      <p:sp>
        <p:nvSpPr>
          <p:cNvPr id="31" name="Rectangle 30"/>
          <p:cNvSpPr/>
          <p:nvPr/>
        </p:nvSpPr>
        <p:spPr>
          <a:xfrm>
            <a:off x="7543800" y="3505200"/>
            <a:ext cx="1447800" cy="1323439"/>
          </a:xfrm>
          <a:prstGeom prst="rect">
            <a:avLst/>
          </a:prstGeom>
        </p:spPr>
        <p:txBody>
          <a:bodyPr wrap="square">
            <a:spAutoFit/>
          </a:bodyPr>
          <a:lstStyle/>
          <a:p>
            <a:r>
              <a:rPr lang="en-US" sz="1600" b="1" dirty="0"/>
              <a:t>Ashley Baldridge </a:t>
            </a:r>
            <a:r>
              <a:rPr lang="en-US" sz="1200" dirty="0" smtClean="0"/>
              <a:t>Dreissenid </a:t>
            </a:r>
            <a:r>
              <a:rPr lang="en-US" sz="1200" dirty="0"/>
              <a:t>Mussel Population Dynamics and Processes </a:t>
            </a:r>
          </a:p>
        </p:txBody>
      </p:sp>
      <p:sp>
        <p:nvSpPr>
          <p:cNvPr id="32" name="Rectangle 31"/>
          <p:cNvSpPr/>
          <p:nvPr/>
        </p:nvSpPr>
        <p:spPr>
          <a:xfrm>
            <a:off x="1600200" y="5428327"/>
            <a:ext cx="1524000" cy="1277273"/>
          </a:xfrm>
          <a:prstGeom prst="rect">
            <a:avLst/>
          </a:prstGeom>
        </p:spPr>
        <p:txBody>
          <a:bodyPr wrap="square">
            <a:spAutoFit/>
          </a:bodyPr>
          <a:lstStyle/>
          <a:p>
            <a:r>
              <a:rPr lang="en-US" sz="1600" b="1" dirty="0"/>
              <a:t>Steve </a:t>
            </a:r>
            <a:r>
              <a:rPr lang="en-US" sz="1600" b="1" dirty="0" err="1"/>
              <a:t>Pothoven</a:t>
            </a:r>
            <a:r>
              <a:rPr lang="en-US" sz="1600" b="1" dirty="0"/>
              <a:t> </a:t>
            </a:r>
            <a:endParaRPr lang="en-US" sz="1600" b="1" dirty="0" smtClean="0"/>
          </a:p>
          <a:p>
            <a:r>
              <a:rPr lang="en-US" sz="1125" dirty="0" smtClean="0"/>
              <a:t>Core </a:t>
            </a:r>
            <a:r>
              <a:rPr lang="en-US" sz="1125" dirty="0"/>
              <a:t>LTR Seasonal Nutrient, Plankton, </a:t>
            </a:r>
            <a:endParaRPr lang="en-US" sz="1125" dirty="0" smtClean="0"/>
          </a:p>
          <a:p>
            <a:r>
              <a:rPr lang="en-US" sz="1125" dirty="0" smtClean="0"/>
              <a:t>and </a:t>
            </a:r>
            <a:r>
              <a:rPr lang="en-US" sz="1125" dirty="0"/>
              <a:t>Fisheries </a:t>
            </a:r>
            <a:r>
              <a:rPr lang="en-US" sz="1125" dirty="0" smtClean="0"/>
              <a:t>Research Monitoring </a:t>
            </a:r>
            <a:endParaRPr lang="en-US" sz="1125" dirty="0"/>
          </a:p>
        </p:txBody>
      </p:sp>
      <p:sp>
        <p:nvSpPr>
          <p:cNvPr id="33" name="Rectangle 32"/>
          <p:cNvSpPr/>
          <p:nvPr/>
        </p:nvSpPr>
        <p:spPr>
          <a:xfrm>
            <a:off x="4572000" y="5628382"/>
            <a:ext cx="1524000" cy="1077218"/>
          </a:xfrm>
          <a:prstGeom prst="rect">
            <a:avLst/>
          </a:prstGeom>
        </p:spPr>
        <p:txBody>
          <a:bodyPr wrap="square">
            <a:spAutoFit/>
          </a:bodyPr>
          <a:lstStyle/>
          <a:p>
            <a:r>
              <a:rPr lang="en-US" sz="1600" b="1" dirty="0"/>
              <a:t>Doran Mason </a:t>
            </a:r>
            <a:endParaRPr lang="en-US" sz="1600" b="1" dirty="0" smtClean="0"/>
          </a:p>
          <a:p>
            <a:r>
              <a:rPr lang="en-US" sz="1200" dirty="0" smtClean="0"/>
              <a:t>Fine-scale Spatial and Temporal Dynamics of the Food Web</a:t>
            </a:r>
            <a:endParaRPr lang="en-US" sz="1200" dirty="0"/>
          </a:p>
        </p:txBody>
      </p:sp>
      <p:sp>
        <p:nvSpPr>
          <p:cNvPr id="34" name="Rectangle 33"/>
          <p:cNvSpPr/>
          <p:nvPr/>
        </p:nvSpPr>
        <p:spPr>
          <a:xfrm>
            <a:off x="7620000" y="5486400"/>
            <a:ext cx="1524000" cy="707886"/>
          </a:xfrm>
          <a:prstGeom prst="rect">
            <a:avLst/>
          </a:prstGeom>
        </p:spPr>
        <p:txBody>
          <a:bodyPr wrap="square">
            <a:spAutoFit/>
          </a:bodyPr>
          <a:lstStyle/>
          <a:p>
            <a:r>
              <a:rPr lang="en-US" sz="1600" b="1" dirty="0"/>
              <a:t>Mark Rowe </a:t>
            </a:r>
            <a:r>
              <a:rPr lang="en-US" sz="1200" dirty="0" smtClean="0"/>
              <a:t>Biophysical </a:t>
            </a:r>
            <a:r>
              <a:rPr lang="en-US" sz="1200" dirty="0"/>
              <a:t>Modeling </a:t>
            </a:r>
          </a:p>
        </p:txBody>
      </p:sp>
      <p:pic>
        <p:nvPicPr>
          <p:cNvPr id="35" name="Picture 34" descr="Rowe2.JPG"/>
          <p:cNvPicPr>
            <a:picLocks noChangeAspect="1"/>
          </p:cNvPicPr>
          <p:nvPr/>
        </p:nvPicPr>
        <p:blipFill rotWithShape="1">
          <a:blip r:embed="rId5" cstate="screen">
            <a:extLst>
              <a:ext uri="{28A0092B-C50C-407E-A947-70E740481C1C}">
                <a14:useLocalDpi xmlns:a14="http://schemas.microsoft.com/office/drawing/2010/main"/>
              </a:ext>
            </a:extLst>
          </a:blip>
          <a:srcRect r="32311"/>
          <a:stretch/>
        </p:blipFill>
        <p:spPr>
          <a:xfrm>
            <a:off x="6095999" y="5029200"/>
            <a:ext cx="1378187" cy="1527046"/>
          </a:xfrm>
          <a:prstGeom prst="rect">
            <a:avLst/>
          </a:prstGeom>
          <a:ln w="12700" cmpd="sng">
            <a:noFill/>
          </a:ln>
        </p:spPr>
      </p:pic>
      <p:pic>
        <p:nvPicPr>
          <p:cNvPr id="36" name="Picture 35" descr="muskegon--pothoven-fahnenstielglerl.Joy 160.jpg"/>
          <p:cNvPicPr>
            <a:picLocks noChangeAspect="1"/>
          </p:cNvPicPr>
          <p:nvPr/>
        </p:nvPicPr>
        <p:blipFill rotWithShape="1">
          <a:blip r:embed="rId6" cstate="screen">
            <a:extLst>
              <a:ext uri="{28A0092B-C50C-407E-A947-70E740481C1C}">
                <a14:useLocalDpi xmlns:a14="http://schemas.microsoft.com/office/drawing/2010/main"/>
              </a:ext>
            </a:extLst>
          </a:blip>
          <a:srcRect l="36588"/>
          <a:stretch/>
        </p:blipFill>
        <p:spPr>
          <a:xfrm>
            <a:off x="164469" y="5029200"/>
            <a:ext cx="1369579" cy="1530725"/>
          </a:xfrm>
          <a:prstGeom prst="rect">
            <a:avLst/>
          </a:prstGeom>
        </p:spPr>
      </p:pic>
      <p:pic>
        <p:nvPicPr>
          <p:cNvPr id="2" name="Picture 1" descr="hongyan.jpg"/>
          <p:cNvPicPr>
            <a:picLocks noChangeAspect="1"/>
          </p:cNvPicPr>
          <p:nvPr/>
        </p:nvPicPr>
        <p:blipFill rotWithShape="1">
          <a:blip r:embed="rId7">
            <a:extLst>
              <a:ext uri="{28A0092B-C50C-407E-A947-70E740481C1C}">
                <a14:useLocalDpi xmlns:a14="http://schemas.microsoft.com/office/drawing/2010/main" val="0"/>
              </a:ext>
            </a:extLst>
          </a:blip>
          <a:srcRect l="7084"/>
          <a:stretch/>
        </p:blipFill>
        <p:spPr>
          <a:xfrm>
            <a:off x="146194" y="3200400"/>
            <a:ext cx="1406212" cy="1532248"/>
          </a:xfrm>
          <a:prstGeom prst="rect">
            <a:avLst/>
          </a:prstGeom>
        </p:spPr>
      </p:pic>
      <p:pic>
        <p:nvPicPr>
          <p:cNvPr id="37" name="Picture 36" descr="Sturtevant-.jpg"/>
          <p:cNvPicPr>
            <a:picLocks noChangeAspect="1"/>
          </p:cNvPicPr>
          <p:nvPr/>
        </p:nvPicPr>
        <p:blipFill rotWithShape="1">
          <a:blip r:embed="rId8">
            <a:extLst>
              <a:ext uri="{28A0092B-C50C-407E-A947-70E740481C1C}">
                <a14:useLocalDpi xmlns:a14="http://schemas.microsoft.com/office/drawing/2010/main"/>
              </a:ext>
            </a:extLst>
          </a:blip>
          <a:srcRect t="4245" b="7159"/>
          <a:stretch/>
        </p:blipFill>
        <p:spPr>
          <a:xfrm>
            <a:off x="3133157" y="3197735"/>
            <a:ext cx="1362643" cy="1534913"/>
          </a:xfrm>
          <a:prstGeom prst="rect">
            <a:avLst/>
          </a:prstGeom>
        </p:spPr>
      </p:pic>
      <p:pic>
        <p:nvPicPr>
          <p:cNvPr id="38" name="Picture 37" descr="baldridge.jpg"/>
          <p:cNvPicPr>
            <a:picLocks noChangeAspect="1"/>
          </p:cNvPicPr>
          <p:nvPr/>
        </p:nvPicPr>
        <p:blipFill rotWithShape="1">
          <a:blip r:embed="rId9" cstate="screen">
            <a:extLst>
              <a:ext uri="{28A0092B-C50C-407E-A947-70E740481C1C}">
                <a14:useLocalDpi xmlns:a14="http://schemas.microsoft.com/office/drawing/2010/main"/>
              </a:ext>
            </a:extLst>
          </a:blip>
          <a:srcRect l="31050" t="23163" r="10801" b="24086"/>
          <a:stretch/>
        </p:blipFill>
        <p:spPr>
          <a:xfrm>
            <a:off x="6085340" y="3188599"/>
            <a:ext cx="1407121" cy="1534914"/>
          </a:xfrm>
          <a:prstGeom prst="rect">
            <a:avLst/>
          </a:prstGeom>
          <a:ln>
            <a:noFill/>
          </a:ln>
        </p:spPr>
      </p:pic>
      <p:pic>
        <p:nvPicPr>
          <p:cNvPr id="39" name="Picture 38" descr="http://gallery.mailchimp.com/5f1d0eb18d4ae900a5b004296/images/e846da6e-aab7-4909-89d6-885bdf868855.jpg"/>
          <p:cNvPicPr/>
          <p:nvPr/>
        </p:nvPicPr>
        <p:blipFill rotWithShape="1">
          <a:blip r:embed="rId10" cstate="screen">
            <a:extLst>
              <a:ext uri="{28A0092B-C50C-407E-A947-70E740481C1C}">
                <a14:useLocalDpi xmlns:a14="http://schemas.microsoft.com/office/drawing/2010/main"/>
              </a:ext>
            </a:extLst>
          </a:blip>
          <a:srcRect l="21142" t="18313" r="29774" b="7950"/>
          <a:stretch/>
        </p:blipFill>
        <p:spPr bwMode="auto">
          <a:xfrm>
            <a:off x="3133156" y="1361321"/>
            <a:ext cx="1362319" cy="1534913"/>
          </a:xfrm>
          <a:prstGeom prst="rect">
            <a:avLst/>
          </a:prstGeom>
          <a:noFill/>
          <a:ln w="9525">
            <a:noFill/>
            <a:miter lim="800000"/>
            <a:headEnd/>
            <a:tailEnd/>
          </a:ln>
        </p:spPr>
      </p:pic>
      <p:pic>
        <p:nvPicPr>
          <p:cNvPr id="40" name="Picture 3"/>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l="20993" r="20710" b="2225"/>
          <a:stretch/>
        </p:blipFill>
        <p:spPr bwMode="auto">
          <a:xfrm>
            <a:off x="135154" y="1371601"/>
            <a:ext cx="1388846" cy="15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40" descr="5150.JPG"/>
          <p:cNvPicPr>
            <a:picLocks noChangeAspect="1"/>
          </p:cNvPicPr>
          <p:nvPr/>
        </p:nvPicPr>
        <p:blipFill rotWithShape="1">
          <a:blip r:embed="rId12" cstate="screen">
            <a:extLst>
              <a:ext uri="{28A0092B-C50C-407E-A947-70E740481C1C}">
                <a14:useLocalDpi xmlns:a14="http://schemas.microsoft.com/office/drawing/2010/main"/>
              </a:ext>
            </a:extLst>
          </a:blip>
          <a:srcRect l="30997"/>
          <a:stretch/>
        </p:blipFill>
        <p:spPr>
          <a:xfrm>
            <a:off x="6096000" y="1371600"/>
            <a:ext cx="1394312" cy="1515498"/>
          </a:xfrm>
          <a:prstGeom prst="rect">
            <a:avLst/>
          </a:prstGeom>
        </p:spPr>
      </p:pic>
      <p:pic>
        <p:nvPicPr>
          <p:cNvPr id="4" name="Picture 3" descr="GLNet-logo.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8200" y="4419600"/>
            <a:ext cx="533228" cy="360043"/>
          </a:xfrm>
          <a:prstGeom prst="rect">
            <a:avLst/>
          </a:prstGeom>
        </p:spPr>
      </p:pic>
      <p:pic>
        <p:nvPicPr>
          <p:cNvPr id="42" name="Picture 41" descr="CILER.Logo.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6400" y="4419600"/>
            <a:ext cx="840257" cy="364524"/>
          </a:xfrm>
          <a:prstGeom prst="rect">
            <a:avLst/>
          </a:prstGeom>
        </p:spPr>
      </p:pic>
      <p:pic>
        <p:nvPicPr>
          <p:cNvPr id="43" name="Picture 42" descr="CILER.Logo.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6200" y="6248400"/>
            <a:ext cx="840257" cy="364524"/>
          </a:xfrm>
          <a:prstGeom prst="rect">
            <a:avLst/>
          </a:prstGeom>
        </p:spPr>
      </p:pic>
      <p:pic>
        <p:nvPicPr>
          <p:cNvPr id="44" name="Picture 43" descr="Doran DSC00154.JPG"/>
          <p:cNvPicPr>
            <a:picLocks noChangeAspect="1"/>
          </p:cNvPicPr>
          <p:nvPr/>
        </p:nvPicPr>
        <p:blipFill rotWithShape="1">
          <a:blip r:embed="rId15">
            <a:extLst>
              <a:ext uri="{28A0092B-C50C-407E-A947-70E740481C1C}">
                <a14:useLocalDpi xmlns:a14="http://schemas.microsoft.com/office/drawing/2010/main" val="0"/>
              </a:ext>
            </a:extLst>
          </a:blip>
          <a:srcRect l="33119" t="23956" r="25215" b="14196"/>
          <a:stretch/>
        </p:blipFill>
        <p:spPr>
          <a:xfrm>
            <a:off x="3124200" y="5029200"/>
            <a:ext cx="1369537" cy="1524641"/>
          </a:xfrm>
          <a:prstGeom prst="rect">
            <a:avLst/>
          </a:prstGeom>
        </p:spPr>
      </p:pic>
    </p:spTree>
    <p:extLst>
      <p:ext uri="{BB962C8B-B14F-4D97-AF65-F5344CB8AC3E}">
        <p14:creationId xmlns:p14="http://schemas.microsoft.com/office/powerpoint/2010/main" val="22874918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2318</TotalTime>
  <Words>684</Words>
  <Application>Microsoft Macintosh PowerPoint</Application>
  <PresentationFormat>On-screen Show (4:3)</PresentationFormat>
  <Paragraphs>87</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Manager/>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NOAA GLERL</dc:creator>
  <cp:keywords/>
  <dc:description/>
  <cp:lastModifiedBy>Nicole Rice</cp:lastModifiedBy>
  <cp:revision>138</cp:revision>
  <cp:lastPrinted>2016-03-18T15:23:54Z</cp:lastPrinted>
  <dcterms:created xsi:type="dcterms:W3CDTF">2016-01-05T12:37:24Z</dcterms:created>
  <dcterms:modified xsi:type="dcterms:W3CDTF">2016-03-18T15:24:28Z</dcterms:modified>
  <cp:category/>
</cp:coreProperties>
</file>