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4" r:id="rId2"/>
    <p:sldId id="263" r:id="rId3"/>
    <p:sldId id="270" r:id="rId4"/>
    <p:sldId id="273" r:id="rId5"/>
    <p:sldId id="27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1329" autoAdjust="0"/>
  </p:normalViewPr>
  <p:slideViewPr>
    <p:cSldViewPr>
      <p:cViewPr>
        <p:scale>
          <a:sx n="81" d="100"/>
          <a:sy n="81" d="100"/>
        </p:scale>
        <p:origin x="-4088" y="-1416"/>
      </p:cViewPr>
      <p:guideLst>
        <p:guide orient="horz" pos="1872"/>
        <p:guide pos="754"/>
      </p:guideLst>
    </p:cSldViewPr>
  </p:slideViewPr>
  <p:notesTextViewPr>
    <p:cViewPr>
      <p:scale>
        <a:sx n="1" d="1"/>
        <a:sy n="1" d="1"/>
      </p:scale>
      <p:origin x="0" y="0"/>
    </p:cViewPr>
  </p:notesTextViewPr>
  <p:notesViewPr>
    <p:cSldViewPr snapToGrid="0" snapToObjects="1" showGuides="1">
      <p:cViewPr varScale="1">
        <p:scale>
          <a:sx n="78" d="100"/>
          <a:sy n="78" d="100"/>
        </p:scale>
        <p:origin x="-32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dirty="0"/>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a:t>
            </a:fld>
            <a:endParaRPr lang="en-US"/>
          </a:p>
        </p:txBody>
      </p:sp>
    </p:spTree>
    <p:extLst>
      <p:ext uri="{BB962C8B-B14F-4D97-AF65-F5344CB8AC3E}">
        <p14:creationId xmlns:p14="http://schemas.microsoft.com/office/powerpoint/2010/main" val="359375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Reference:</a:t>
            </a:r>
          </a:p>
          <a:p>
            <a:r>
              <a:rPr lang="en-US" u="none" dirty="0" smtClean="0"/>
              <a:t>Stokes,</a:t>
            </a:r>
            <a:r>
              <a:rPr lang="en-US" u="none" baseline="0" dirty="0" smtClean="0"/>
              <a:t> D.E. 1997. Pasteur’s Quadrant: Basic Science and Technological Innovation. Brookings Institution Press. Washington, D.C.</a:t>
            </a:r>
            <a:endParaRPr lang="en-US" u="none"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dirty="0"/>
          </a:p>
        </p:txBody>
      </p:sp>
    </p:spTree>
    <p:extLst>
      <p:ext uri="{BB962C8B-B14F-4D97-AF65-F5344CB8AC3E}">
        <p14:creationId xmlns:p14="http://schemas.microsoft.com/office/powerpoint/2010/main" val="228741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Paraphrased from</a:t>
            </a:r>
            <a:r>
              <a:rPr lang="en-US" baseline="0" dirty="0" smtClean="0"/>
              <a:t> the GLERL Strategic Plan 2016-2020 found at: http://</a:t>
            </a:r>
            <a:r>
              <a:rPr lang="en-US" baseline="0" dirty="0" err="1" smtClean="0"/>
              <a:t>www.glerl.noaa.gov</a:t>
            </a:r>
            <a:r>
              <a:rPr lang="en-US" baseline="0" dirty="0" smtClean="0"/>
              <a:t>/review2016/</a:t>
            </a:r>
            <a:r>
              <a:rPr lang="en-US" baseline="0" dirty="0" err="1" smtClean="0"/>
              <a:t>reviewer_docs</a:t>
            </a:r>
            <a:r>
              <a:rPr lang="en-US" baseline="0" dirty="0" smtClean="0"/>
              <a:t>/GLERLStrategicPlan2016.pdf</a:t>
            </a:r>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dirty="0"/>
          </a:p>
        </p:txBody>
      </p:sp>
    </p:spTree>
    <p:extLst>
      <p:ext uri="{BB962C8B-B14F-4D97-AF65-F5344CB8AC3E}">
        <p14:creationId xmlns:p14="http://schemas.microsoft.com/office/powerpoint/2010/main" val="199921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We need to reinstate radioisotope</a:t>
            </a:r>
            <a:r>
              <a:rPr lang="en-US" baseline="0" dirty="0" smtClean="0"/>
              <a:t> license, as it is limiting our ability to measure primary production and P and C cycling in the food web.</a:t>
            </a:r>
            <a:endParaRPr lang="en-US" dirty="0" smtClean="0"/>
          </a:p>
          <a:p>
            <a:r>
              <a:rPr lang="en-US" dirty="0" smtClean="0"/>
              <a:t>Equipment</a:t>
            </a:r>
            <a:r>
              <a:rPr lang="en-US" baseline="0" dirty="0" smtClean="0"/>
              <a:t> and infrastructure needs are outlined in Lifecycle Management of Critical Equipment in Appendix H of the Strategic Plan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dirty="0"/>
          </a:p>
        </p:txBody>
      </p:sp>
    </p:spTree>
    <p:extLst>
      <p:ext uri="{BB962C8B-B14F-4D97-AF65-F5344CB8AC3E}">
        <p14:creationId xmlns:p14="http://schemas.microsoft.com/office/powerpoint/2010/main" val="355629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presenters are a mix of GLERL, CILER, and Sea Grant folks who are reporting out on significant ongoing research of interest. Much EcoDyn’s base-funded research is focused on subprojects associated with observations, experiments, and modeling associated with the LTR program. Expansion of the LTR program in some years has been supported by the Coordinated Science and Monitoring Initiative (CSMI). The program on HABs, the other major focus of the group, is heavily supported by GLRI.  GLANSIS and work on Asian carps have also been subsidized by external funds</a:t>
            </a:r>
            <a:r>
              <a:rPr lang="en-US" baseline="0" dirty="0" smtClean="0"/>
              <a:t>.</a:t>
            </a:r>
          </a:p>
          <a:p>
            <a:endParaRPr lang="en-US" baseline="0" dirty="0" smtClean="0"/>
          </a:p>
          <a:p>
            <a:r>
              <a:rPr lang="en-US" b="1" baseline="0" dirty="0" smtClean="0"/>
              <a:t>The EcoDyn group federal PI staff includes: </a:t>
            </a:r>
            <a:r>
              <a:rPr lang="en-US" baseline="0" dirty="0" smtClean="0"/>
              <a:t>Hank Vanderploeg, Ashley Baldridge, Tim Davis, Doran Mason, Steve Pothoven, and Ed </a:t>
            </a:r>
            <a:r>
              <a:rPr lang="en-US" baseline="0" dirty="0" smtClean="0"/>
              <a:t>Rutherford</a:t>
            </a:r>
          </a:p>
          <a:p>
            <a:endParaRPr lang="en-US" baseline="0" dirty="0" smtClean="0"/>
          </a:p>
          <a:p>
            <a:r>
              <a:rPr lang="en-US" b="1" baseline="0" dirty="0" smtClean="0"/>
              <a:t>The federal support staff includes: </a:t>
            </a:r>
            <a:r>
              <a:rPr lang="en-US" baseline="0" dirty="0" smtClean="0"/>
              <a:t>Joann Cavaletto, Dave Fanslow, Duane Gossiaux, Nancy Morehead</a:t>
            </a:r>
          </a:p>
          <a:p>
            <a:r>
              <a:rPr lang="en-US" baseline="0" dirty="0" smtClean="0"/>
              <a:t>We are also heavily dependent on CILER and contract support staff</a:t>
            </a:r>
            <a:r>
              <a:rPr lang="en-US" baseline="0" dirty="0" smtClean="0"/>
              <a:t>.</a:t>
            </a:r>
          </a:p>
          <a:p>
            <a:endParaRPr lang="en-US" baseline="0" dirty="0" smtClean="0"/>
          </a:p>
          <a:p>
            <a:r>
              <a:rPr lang="en-US" baseline="0" dirty="0" smtClean="0"/>
              <a:t>You will get a chance to meet the support staff during the lab tour and one-on-one session with support folks.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dirty="0"/>
          </a:p>
        </p:txBody>
      </p:sp>
    </p:spTree>
    <p:extLst>
      <p:ext uri="{BB962C8B-B14F-4D97-AF65-F5344CB8AC3E}">
        <p14:creationId xmlns:p14="http://schemas.microsoft.com/office/powerpoint/2010/main" val="258242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dirty="0"/>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jpeg"/><Relationship Id="rId13" Type="http://schemas.openxmlformats.org/officeDocument/2006/relationships/image" Target="../media/image18.emf"/><Relationship Id="rId14" Type="http://schemas.openxmlformats.org/officeDocument/2006/relationships/image" Target="../media/image19.png"/><Relationship Id="rId1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g"/><Relationship Id="rId8" Type="http://schemas.openxmlformats.org/officeDocument/2006/relationships/image" Target="../media/image13.jpg"/><Relationship Id="rId9" Type="http://schemas.openxmlformats.org/officeDocument/2006/relationships/image" Target="../media/image14.jpeg"/><Relationship Id="rId10"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97" y="154344"/>
            <a:ext cx="2053803" cy="638264"/>
          </a:xfrm>
          <a:prstGeom prst="rect">
            <a:avLst/>
          </a:prstGeom>
        </p:spPr>
      </p:pic>
      <p:sp>
        <p:nvSpPr>
          <p:cNvPr id="2" name="TextBox 1"/>
          <p:cNvSpPr txBox="1"/>
          <p:nvPr/>
        </p:nvSpPr>
        <p:spPr>
          <a:xfrm>
            <a:off x="143171" y="1066800"/>
            <a:ext cx="4809829" cy="2677656"/>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Ecosystem Dynamics (</a:t>
            </a:r>
            <a:r>
              <a:rPr lang="en-US" sz="2800" dirty="0" err="1" smtClean="0">
                <a:solidFill>
                  <a:srgbClr val="002060"/>
                </a:solidFill>
                <a:latin typeface="Arial" panose="020B0604020202020204" pitchFamily="34" charset="0"/>
                <a:cs typeface="Arial" panose="020B0604020202020204" pitchFamily="34" charset="0"/>
              </a:rPr>
              <a:t>EcoDyn</a:t>
            </a:r>
            <a:r>
              <a:rPr lang="en-US" sz="2800" dirty="0" smtClean="0">
                <a:solidFill>
                  <a:srgbClr val="002060"/>
                </a:solidFill>
                <a:latin typeface="Arial" panose="020B0604020202020204" pitchFamily="34" charset="0"/>
                <a:cs typeface="Arial" panose="020B0604020202020204" pitchFamily="34" charset="0"/>
              </a:rPr>
              <a:t>)</a:t>
            </a:r>
          </a:p>
          <a:p>
            <a:endParaRPr lang="en-US" sz="2800" dirty="0" smtClean="0">
              <a:solidFill>
                <a:srgbClr val="002060"/>
              </a:solidFill>
              <a:latin typeface="Arial" panose="020B0604020202020204" pitchFamily="34" charset="0"/>
              <a:cs typeface="Arial" panose="020B0604020202020204" pitchFamily="34" charset="0"/>
            </a:endParaRPr>
          </a:p>
          <a:p>
            <a:r>
              <a:rPr lang="en-US" sz="2800" dirty="0" smtClean="0">
                <a:solidFill>
                  <a:srgbClr val="002060"/>
                </a:solidFill>
                <a:latin typeface="Arial" panose="020B0604020202020204" pitchFamily="34" charset="0"/>
                <a:cs typeface="Arial" panose="020B0604020202020204" pitchFamily="34" charset="0"/>
              </a:rPr>
              <a:t>Question &amp; Answer Session</a:t>
            </a:r>
          </a:p>
          <a:p>
            <a:endParaRPr lang="en-US" sz="2800" dirty="0">
              <a:solidFill>
                <a:srgbClr val="002060"/>
              </a:solidFill>
              <a:latin typeface="Arial" panose="020B0604020202020204" pitchFamily="34" charset="0"/>
              <a:cs typeface="Arial" panose="020B0604020202020204" pitchFamily="34" charset="0"/>
            </a:endParaRPr>
          </a:p>
          <a:p>
            <a:endParaRPr lang="en-US" sz="2800" dirty="0" smtClean="0">
              <a:solidFill>
                <a:srgbClr val="002060"/>
              </a:solidFill>
              <a:latin typeface="Arial" panose="020B0604020202020204" pitchFamily="34" charset="0"/>
              <a:cs typeface="Arial" panose="020B0604020202020204" pitchFamily="34" charset="0"/>
            </a:endParaRPr>
          </a:p>
        </p:txBody>
      </p:sp>
      <p:pic>
        <p:nvPicPr>
          <p:cNvPr id="4" name="Picture 3" descr="DSCN098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066800"/>
            <a:ext cx="4226225" cy="5634967"/>
          </a:xfrm>
          <a:prstGeom prst="rect">
            <a:avLst/>
          </a:prstGeom>
        </p:spPr>
      </p:pic>
    </p:spTree>
    <p:extLst>
      <p:ext uri="{BB962C8B-B14F-4D97-AF65-F5344CB8AC3E}">
        <p14:creationId xmlns:p14="http://schemas.microsoft.com/office/powerpoint/2010/main" val="32159434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ast130.png"/>
          <p:cNvPicPr>
            <a:picLocks noChangeAspect="1"/>
          </p:cNvPicPr>
          <p:nvPr/>
        </p:nvPicPr>
        <p:blipFill rotWithShape="1">
          <a:blip r:embed="rId3">
            <a:extLst>
              <a:ext uri="{28A0092B-C50C-407E-A947-70E740481C1C}">
                <a14:useLocalDpi xmlns:a14="http://schemas.microsoft.com/office/drawing/2010/main"/>
              </a:ext>
            </a:extLst>
          </a:blip>
          <a:srcRect l="1608"/>
          <a:stretch/>
        </p:blipFill>
        <p:spPr>
          <a:xfrm>
            <a:off x="6757022" y="4419600"/>
            <a:ext cx="2324214" cy="1863144"/>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a:t>
            </a:r>
            <a:r>
              <a:rPr lang="en-US" sz="1000" dirty="0">
                <a:solidFill>
                  <a:srgbClr val="002060"/>
                </a:solidFill>
                <a:latin typeface="Arial" panose="020B0604020202020204" pitchFamily="34" charset="0"/>
                <a:cs typeface="Arial" panose="020B0604020202020204" pitchFamily="34" charset="0"/>
              </a:rPr>
              <a:t>5</a:t>
            </a:r>
            <a:endParaRPr lang="en-US" sz="1000" dirty="0" smtClean="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EcoDyn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err="1" smtClean="0">
                <a:solidFill>
                  <a:srgbClr val="002060"/>
                </a:solidFill>
                <a:latin typeface="Arial" panose="020B0604020202020204" pitchFamily="34" charset="0"/>
                <a:cs typeface="Arial" panose="020B0604020202020204" pitchFamily="34" charset="0"/>
              </a:rPr>
              <a:t>EcoDyn</a:t>
            </a:r>
            <a:r>
              <a:rPr lang="en-US" sz="2800" dirty="0" smtClean="0">
                <a:solidFill>
                  <a:srgbClr val="002060"/>
                </a:solidFill>
                <a:latin typeface="Arial" panose="020B0604020202020204" pitchFamily="34" charset="0"/>
                <a:cs typeface="Arial" panose="020B0604020202020204" pitchFamily="34" charset="0"/>
              </a:rPr>
              <a:t> Take Home Messages</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228600" y="1295400"/>
            <a:ext cx="6477000" cy="5755422"/>
          </a:xfrm>
          <a:prstGeom prst="rect">
            <a:avLst/>
          </a:prstGeom>
          <a:noFill/>
        </p:spPr>
        <p:txBody>
          <a:bodyPr wrap="square" rtlCol="0">
            <a:spAutoFit/>
          </a:bodyPr>
          <a:lstStyle/>
          <a:p>
            <a:pPr marL="342900" indent="-342900">
              <a:spcBef>
                <a:spcPts val="1200"/>
              </a:spcBef>
              <a:buFont typeface="Arial"/>
              <a:buChar char="•"/>
            </a:pPr>
            <a:r>
              <a:rPr lang="en-US" sz="2000" dirty="0" smtClean="0">
                <a:solidFill>
                  <a:srgbClr val="002060"/>
                </a:solidFill>
                <a:cs typeface="Arial"/>
              </a:rPr>
              <a:t>The EcoDyn Branch is a small group of remarkable productivity</a:t>
            </a:r>
            <a:r>
              <a:rPr lang="en-US" sz="2000" dirty="0">
                <a:solidFill>
                  <a:srgbClr val="002060"/>
                </a:solidFill>
                <a:cs typeface="Arial"/>
              </a:rPr>
              <a:t> </a:t>
            </a:r>
            <a:r>
              <a:rPr lang="en-US" sz="2000" dirty="0" smtClean="0">
                <a:solidFill>
                  <a:srgbClr val="002060"/>
                </a:solidFill>
                <a:cs typeface="Arial"/>
              </a:rPr>
              <a:t>working on the most critical problems in the Great Lakes</a:t>
            </a:r>
          </a:p>
          <a:p>
            <a:pPr marL="342900" indent="-342900">
              <a:spcBef>
                <a:spcPts val="1200"/>
              </a:spcBef>
              <a:buFont typeface="Arial"/>
              <a:buChar char="•"/>
            </a:pPr>
            <a:r>
              <a:rPr lang="en-US" sz="2000" dirty="0" smtClean="0">
                <a:solidFill>
                  <a:srgbClr val="002060"/>
                </a:solidFill>
                <a:cs typeface="Arial"/>
              </a:rPr>
              <a:t>There are no stand-alone projects, all are mutually reinforcing to serve the larger goals of understanding and forecasting</a:t>
            </a:r>
          </a:p>
          <a:p>
            <a:pPr marL="342900" lvl="0" indent="-342900">
              <a:spcBef>
                <a:spcPts val="1200"/>
              </a:spcBef>
              <a:buFont typeface="Arial"/>
              <a:buChar char="•"/>
            </a:pPr>
            <a:r>
              <a:rPr lang="en-US" sz="2000" dirty="0" smtClean="0">
                <a:solidFill>
                  <a:srgbClr val="002060"/>
                </a:solidFill>
                <a:cs typeface="Arial"/>
              </a:rPr>
              <a:t>EcoDyn on its own or with the help of its many collaborators completes whole research chain necessary to promote mission-oriented products: </a:t>
            </a:r>
            <a:r>
              <a:rPr lang="en-US" sz="2000" dirty="0">
                <a:solidFill>
                  <a:srgbClr val="002060"/>
                </a:solidFill>
              </a:rPr>
              <a:t>Observations → Experiments → Concepts → </a:t>
            </a:r>
            <a:r>
              <a:rPr lang="en-US" sz="2000" dirty="0" smtClean="0">
                <a:solidFill>
                  <a:srgbClr val="002060"/>
                </a:solidFill>
              </a:rPr>
              <a:t>Models/Applications</a:t>
            </a:r>
          </a:p>
          <a:p>
            <a:pPr marL="342900" lvl="0" indent="-342900">
              <a:spcBef>
                <a:spcPts val="1200"/>
              </a:spcBef>
              <a:buFont typeface="Arial"/>
              <a:buChar char="•"/>
            </a:pPr>
            <a:r>
              <a:rPr lang="en-US" sz="2000" dirty="0" smtClean="0">
                <a:solidFill>
                  <a:srgbClr val="002060"/>
                </a:solidFill>
              </a:rPr>
              <a:t>Much of the research fits in “Pasteur’s Quadrant” in that it pushes boundaries of fundamental science in service of mission needs.</a:t>
            </a:r>
          </a:p>
          <a:p>
            <a:pPr lvl="0"/>
            <a:endParaRPr lang="en-US" sz="2000" dirty="0" smtClean="0">
              <a:solidFill>
                <a:srgbClr val="002060"/>
              </a:solidFill>
            </a:endParaRPr>
          </a:p>
          <a:p>
            <a:pPr lvl="0"/>
            <a:endParaRPr lang="en-US" dirty="0">
              <a:solidFill>
                <a:srgbClr val="002060"/>
              </a:solidFill>
            </a:endParaRPr>
          </a:p>
          <a:p>
            <a:endParaRPr lang="en-US" sz="2000" dirty="0" smtClean="0">
              <a:solidFill>
                <a:srgbClr val="002060"/>
              </a:solidFill>
              <a:cs typeface="Arial"/>
            </a:endParaRPr>
          </a:p>
        </p:txBody>
      </p:sp>
      <p:sp>
        <p:nvSpPr>
          <p:cNvPr id="10" name="Rectangle 9"/>
          <p:cNvSpPr/>
          <p:nvPr/>
        </p:nvSpPr>
        <p:spPr>
          <a:xfrm>
            <a:off x="228600" y="6260068"/>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6260068"/>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pic>
        <p:nvPicPr>
          <p:cNvPr id="15" name="Picture 14" descr="DSCN5631.JPG"/>
          <p:cNvPicPr>
            <a:picLocks noChangeAspect="1"/>
          </p:cNvPicPr>
          <p:nvPr/>
        </p:nvPicPr>
        <p:blipFill rotWithShape="1">
          <a:blip r:embed="rId6" cstate="screen">
            <a:extLst>
              <a:ext uri="{28A0092B-C50C-407E-A947-70E740481C1C}">
                <a14:useLocalDpi xmlns:a14="http://schemas.microsoft.com/office/drawing/2010/main"/>
              </a:ext>
            </a:extLst>
          </a:blip>
          <a:srcRect r="-324" b="5425"/>
          <a:stretch/>
        </p:blipFill>
        <p:spPr>
          <a:xfrm>
            <a:off x="6757022" y="2209800"/>
            <a:ext cx="2412318" cy="1279179"/>
          </a:xfrm>
          <a:prstGeom prst="rect">
            <a:avLst/>
          </a:prstGeom>
          <a:ln w="12700" cmpd="sng">
            <a:noFill/>
          </a:ln>
        </p:spPr>
      </p:pic>
      <p:pic>
        <p:nvPicPr>
          <p:cNvPr id="22" name="Picture 21"/>
          <p:cNvPicPr>
            <a:picLocks noChangeAspect="1"/>
          </p:cNvPicPr>
          <p:nvPr/>
        </p:nvPicPr>
        <p:blipFill rotWithShape="1">
          <a:blip r:embed="rId7"/>
          <a:srcRect b="13957"/>
          <a:stretch/>
        </p:blipFill>
        <p:spPr>
          <a:xfrm>
            <a:off x="6757022" y="381000"/>
            <a:ext cx="2409124" cy="1781175"/>
          </a:xfrm>
          <a:prstGeom prst="rect">
            <a:avLst/>
          </a:prstGeom>
        </p:spPr>
      </p:pic>
      <p:pic>
        <p:nvPicPr>
          <p:cNvPr id="24" name="Picture 3"/>
          <p:cNvPicPr>
            <a:picLocks noChangeAspect="1" noChangeArrowheads="1"/>
          </p:cNvPicPr>
          <p:nvPr/>
        </p:nvPicPr>
        <p:blipFill rotWithShape="1">
          <a:blip r:embed="rId8">
            <a:extLst>
              <a:ext uri="{28A0092B-C50C-407E-A947-70E740481C1C}">
                <a14:useLocalDpi xmlns:a14="http://schemas.microsoft.com/office/drawing/2010/main"/>
              </a:ext>
            </a:extLst>
          </a:blip>
          <a:srcRect r="5618"/>
          <a:stretch/>
        </p:blipFill>
        <p:spPr bwMode="auto">
          <a:xfrm>
            <a:off x="6757022" y="3505199"/>
            <a:ext cx="2386978" cy="91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560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1143000"/>
          </a:xfrm>
        </p:spPr>
        <p:txBody>
          <a:bodyPr>
            <a:normAutofit/>
          </a:bodyPr>
          <a:lstStyle/>
          <a:p>
            <a:pPr algn="l"/>
            <a:r>
              <a:rPr lang="en-US" sz="2800" dirty="0" err="1" smtClean="0"/>
              <a:t>EcoDyn</a:t>
            </a:r>
            <a:r>
              <a:rPr lang="en-US" sz="2800" dirty="0" smtClean="0"/>
              <a:t> Research Paths</a:t>
            </a:r>
            <a:endParaRPr lang="en-US" sz="2800" dirty="0"/>
          </a:p>
        </p:txBody>
      </p:sp>
      <p:sp>
        <p:nvSpPr>
          <p:cNvPr id="3" name="Content Placeholder 2"/>
          <p:cNvSpPr>
            <a:spLocks noGrp="1"/>
          </p:cNvSpPr>
          <p:nvPr>
            <p:ph idx="1"/>
          </p:nvPr>
        </p:nvSpPr>
        <p:spPr>
          <a:xfrm>
            <a:off x="381000" y="1143000"/>
            <a:ext cx="8610600" cy="5562600"/>
          </a:xfrm>
        </p:spPr>
        <p:txBody>
          <a:bodyPr>
            <a:normAutofit/>
          </a:bodyPr>
          <a:lstStyle/>
          <a:p>
            <a:pPr marL="0" lvl="0" indent="0">
              <a:buNone/>
            </a:pPr>
            <a:r>
              <a:rPr lang="en-US" sz="1800" b="1" dirty="0" smtClean="0"/>
              <a:t>Path </a:t>
            </a:r>
            <a:r>
              <a:rPr lang="en-US" sz="1800" b="1" dirty="0"/>
              <a:t>1</a:t>
            </a:r>
            <a:r>
              <a:rPr lang="en-US" sz="1800" dirty="0"/>
              <a:t>: </a:t>
            </a:r>
            <a:r>
              <a:rPr lang="en-US" sz="1800" dirty="0" smtClean="0"/>
              <a:t>Strengthen </a:t>
            </a:r>
            <a:r>
              <a:rPr lang="en-US" sz="1800" dirty="0"/>
              <a:t>LTR program on critical food web </a:t>
            </a:r>
            <a:r>
              <a:rPr lang="en-US" sz="1800" dirty="0" smtClean="0"/>
              <a:t>and physical variables </a:t>
            </a:r>
            <a:r>
              <a:rPr lang="en-US" sz="1800" dirty="0"/>
              <a:t>in nearshore and offshore Lake </a:t>
            </a:r>
            <a:r>
              <a:rPr lang="en-US" sz="1800" dirty="0" smtClean="0"/>
              <a:t>Michigan and other Great Lakes </a:t>
            </a:r>
            <a:r>
              <a:rPr lang="en-US" sz="1800" dirty="0"/>
              <a:t>to meet management and forecasting needs</a:t>
            </a:r>
            <a:r>
              <a:rPr lang="en-US" sz="1800" dirty="0" smtClean="0"/>
              <a:t>.</a:t>
            </a:r>
          </a:p>
          <a:p>
            <a:r>
              <a:rPr lang="en-US" sz="1800" dirty="0" smtClean="0"/>
              <a:t>Consider expanding LTR to northern Lake Michigan, Lake Huron, and Superior with help of collaborators</a:t>
            </a:r>
          </a:p>
          <a:p>
            <a:pPr marL="0" indent="0">
              <a:buNone/>
            </a:pPr>
            <a:r>
              <a:rPr lang="en-US" sz="1800" b="1" dirty="0" smtClean="0"/>
              <a:t>Path </a:t>
            </a:r>
            <a:r>
              <a:rPr lang="en-US" sz="1800" b="1" dirty="0"/>
              <a:t>2:</a:t>
            </a:r>
            <a:r>
              <a:rPr lang="en-US" sz="1800" dirty="0"/>
              <a:t> </a:t>
            </a:r>
            <a:r>
              <a:rPr lang="en-US" sz="1800" dirty="0" smtClean="0"/>
              <a:t>Define and </a:t>
            </a:r>
            <a:r>
              <a:rPr lang="en-US" sz="1800" dirty="0"/>
              <a:t>understand spatial interactions of nutrients and food-web components from microbes to fishes in lakes Michigan and </a:t>
            </a:r>
            <a:r>
              <a:rPr lang="en-US" sz="1800" dirty="0" smtClean="0"/>
              <a:t>Huron</a:t>
            </a:r>
            <a:r>
              <a:rPr lang="en-US" sz="1800" dirty="0"/>
              <a:t>.</a:t>
            </a:r>
            <a:endParaRPr lang="en-US" sz="1800" dirty="0" smtClean="0"/>
          </a:p>
          <a:p>
            <a:pPr marL="0" indent="0">
              <a:buNone/>
            </a:pPr>
            <a:r>
              <a:rPr lang="en-US" sz="1800" dirty="0" smtClean="0"/>
              <a:t> </a:t>
            </a:r>
          </a:p>
          <a:p>
            <a:pPr marL="0" indent="0">
              <a:buNone/>
            </a:pPr>
            <a:r>
              <a:rPr lang="en-US" sz="1800" b="1" dirty="0" smtClean="0"/>
              <a:t>Path 3: </a:t>
            </a:r>
            <a:r>
              <a:rPr lang="en-US" sz="1800" dirty="0" smtClean="0"/>
              <a:t>Monitor the </a:t>
            </a:r>
            <a:r>
              <a:rPr lang="en-US" sz="1800" dirty="0"/>
              <a:t>status of benthic macroinvertebrate </a:t>
            </a:r>
            <a:r>
              <a:rPr lang="en-US" sz="1800" dirty="0" smtClean="0"/>
              <a:t>and dreissenid </a:t>
            </a:r>
            <a:r>
              <a:rPr lang="en-US" sz="1800" dirty="0"/>
              <a:t>mussel populations in Lake Michigan </a:t>
            </a:r>
            <a:r>
              <a:rPr lang="en-US" sz="1800" dirty="0" smtClean="0"/>
              <a:t>(and other lakes) and </a:t>
            </a:r>
            <a:r>
              <a:rPr lang="en-US" sz="1800" dirty="0"/>
              <a:t>conduct experiments to evaluate factors that affect mussel abundance, feeding, growth, and condition in the Great Lakes as well as mussel impacts on Great Lakes food webs</a:t>
            </a:r>
            <a:r>
              <a:rPr lang="en-US" sz="1800" dirty="0" smtClean="0"/>
              <a:t>.</a:t>
            </a:r>
          </a:p>
          <a:p>
            <a:endParaRPr lang="en-US" sz="1800" dirty="0" smtClean="0"/>
          </a:p>
          <a:p>
            <a:pPr marL="0" indent="0">
              <a:buNone/>
            </a:pPr>
            <a:r>
              <a:rPr lang="en-US" sz="1800" b="1" dirty="0"/>
              <a:t>Path 4: </a:t>
            </a:r>
            <a:r>
              <a:rPr lang="en-US" sz="1800" dirty="0" smtClean="0"/>
              <a:t>Understand the drivers </a:t>
            </a:r>
            <a:r>
              <a:rPr lang="en-US" sz="1800" dirty="0"/>
              <a:t>of HAB dynamics in Lake Erie for development of tools to predict spatial distribution, extent, seasonal dynamics and </a:t>
            </a:r>
            <a:r>
              <a:rPr lang="en-US" sz="1800" dirty="0" smtClean="0"/>
              <a:t>toxicity, and effects on ecosystem and human health.</a:t>
            </a:r>
            <a:endParaRPr lang="en-US" sz="1800" dirty="0"/>
          </a:p>
          <a:p>
            <a:pPr lvl="0"/>
            <a:endParaRPr lang="en-US" sz="2000" dirty="0"/>
          </a:p>
          <a:p>
            <a:endParaRPr lang="en-US" sz="2000" dirty="0"/>
          </a:p>
        </p:txBody>
      </p:sp>
      <p:sp>
        <p:nvSpPr>
          <p:cNvPr id="4" name="Rectangle 3"/>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7" name="TextBox 6"/>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EcoDyn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3</a:t>
            </a:r>
            <a:r>
              <a:rPr lang="en-US" sz="1000" dirty="0" smtClean="0">
                <a:solidFill>
                  <a:srgbClr val="002060"/>
                </a:solidFill>
                <a:latin typeface="Arial" panose="020B0604020202020204" pitchFamily="34" charset="0"/>
                <a:cs typeface="Arial" panose="020B0604020202020204" pitchFamily="34" charset="0"/>
              </a:rPr>
              <a:t>/</a:t>
            </a:r>
            <a:r>
              <a:rPr lang="en-US" sz="1000" dirty="0">
                <a:solidFill>
                  <a:srgbClr val="002060"/>
                </a:solidFill>
                <a:latin typeface="Arial" panose="020B0604020202020204" pitchFamily="34" charset="0"/>
                <a:cs typeface="Arial" panose="020B0604020202020204" pitchFamily="34" charset="0"/>
              </a:rPr>
              <a:t>5</a:t>
            </a:r>
            <a:endParaRPr lang="en-US" sz="1000" dirty="0" smtClean="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spTree>
    <p:extLst>
      <p:ext uri="{BB962C8B-B14F-4D97-AF65-F5344CB8AC3E}">
        <p14:creationId xmlns:p14="http://schemas.microsoft.com/office/powerpoint/2010/main" val="40434746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EcoDyn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Potential challenges along paths </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310819"/>
            <a:ext cx="8137550"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2060"/>
                </a:solidFill>
                <a:latin typeface="Arial"/>
                <a:cs typeface="Arial"/>
              </a:rPr>
              <a:t>Need expertise in lower food web including </a:t>
            </a:r>
            <a:r>
              <a:rPr lang="en-US" sz="2400" dirty="0">
                <a:solidFill>
                  <a:srgbClr val="002060"/>
                </a:solidFill>
                <a:cs typeface="Arial"/>
              </a:rPr>
              <a:t>primary production/microbial food web </a:t>
            </a:r>
            <a:r>
              <a:rPr lang="en-US" sz="2400" dirty="0" smtClean="0">
                <a:solidFill>
                  <a:srgbClr val="002060"/>
                </a:solidFill>
                <a:cs typeface="Arial"/>
              </a:rPr>
              <a:t>&amp; </a:t>
            </a:r>
            <a:r>
              <a:rPr lang="en-US" sz="2400" dirty="0" err="1" smtClean="0">
                <a:solidFill>
                  <a:srgbClr val="002060"/>
                </a:solidFill>
                <a:latin typeface="Arial"/>
                <a:cs typeface="Arial"/>
              </a:rPr>
              <a:t>biogeochemist</a:t>
            </a:r>
            <a:r>
              <a:rPr lang="en-US" sz="2400" dirty="0" smtClean="0">
                <a:solidFill>
                  <a:srgbClr val="002060"/>
                </a:solidFill>
                <a:latin typeface="Arial"/>
                <a:cs typeface="Arial"/>
              </a:rPr>
              <a:t> positions</a:t>
            </a:r>
          </a:p>
          <a:p>
            <a:pPr marL="1200150" lvl="2" indent="-285750">
              <a:buFont typeface="Arial" panose="020B0604020202020204" pitchFamily="34" charset="0"/>
              <a:buChar char="•"/>
            </a:pPr>
            <a:r>
              <a:rPr lang="en-US" sz="2400" dirty="0" smtClean="0">
                <a:solidFill>
                  <a:srgbClr val="002060"/>
                </a:solidFill>
                <a:latin typeface="Arial"/>
                <a:cs typeface="Arial"/>
              </a:rPr>
              <a:t>We are addressing this through our staffing plan</a:t>
            </a:r>
          </a:p>
          <a:p>
            <a:pPr marL="285750" indent="-285750">
              <a:buFont typeface="Arial" panose="020B0604020202020204" pitchFamily="34" charset="0"/>
              <a:buChar char="•"/>
            </a:pPr>
            <a:endParaRPr lang="en-US" sz="2400" dirty="0" smtClean="0">
              <a:solidFill>
                <a:srgbClr val="002060"/>
              </a:solidFill>
              <a:latin typeface="Arial"/>
              <a:cs typeface="Arial"/>
            </a:endParaRPr>
          </a:p>
          <a:p>
            <a:pPr marL="285750" lvl="1" indent="-285750">
              <a:buFont typeface="Arial" panose="020B0604020202020204" pitchFamily="34" charset="0"/>
              <a:buChar char="•"/>
            </a:pPr>
            <a:r>
              <a:rPr lang="en-US" sz="2400" dirty="0" smtClean="0">
                <a:solidFill>
                  <a:srgbClr val="002060"/>
                </a:solidFill>
                <a:latin typeface="Arial"/>
                <a:cs typeface="Arial"/>
              </a:rPr>
              <a:t>Many support scientists are near retirement</a:t>
            </a:r>
          </a:p>
          <a:p>
            <a:endParaRPr lang="en-US" sz="2400" dirty="0" smtClean="0">
              <a:solidFill>
                <a:srgbClr val="002060"/>
              </a:solidFill>
              <a:latin typeface="Arial"/>
              <a:cs typeface="Arial"/>
            </a:endParaRPr>
          </a:p>
          <a:p>
            <a:pPr marL="285750" indent="-285750">
              <a:buFont typeface="Arial" panose="020B0604020202020204" pitchFamily="34" charset="0"/>
              <a:buChar char="•"/>
            </a:pPr>
            <a:r>
              <a:rPr lang="en-US" sz="2400" dirty="0" smtClean="0">
                <a:solidFill>
                  <a:srgbClr val="002060"/>
                </a:solidFill>
                <a:latin typeface="Arial"/>
                <a:cs typeface="Arial"/>
              </a:rPr>
              <a:t>Infrastructure and equipment needs in some areas, such as renewal of radioisotope license</a:t>
            </a:r>
            <a:endParaRPr lang="en-US" dirty="0" smtClean="0">
              <a:solidFill>
                <a:srgbClr val="002060"/>
              </a:solidFill>
              <a:latin typeface="Arial"/>
              <a:cs typeface="Arial"/>
            </a:endParaRPr>
          </a:p>
          <a:p>
            <a:endParaRPr lang="en-US" dirty="0" smtClean="0">
              <a:solidFill>
                <a:srgbClr val="002060"/>
              </a:solidFill>
              <a:latin typeface="Arial"/>
              <a:cs typeface="Arial"/>
            </a:endParaRPr>
          </a:p>
        </p:txBody>
      </p:sp>
      <p:sp>
        <p:nvSpPr>
          <p:cNvPr id="10" name="Rectangle 9"/>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sp>
        <p:nvSpPr>
          <p:cNvPr id="15" name="Rectangle 14"/>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a:t>
            </a:r>
            <a:r>
              <a:rPr lang="en-US" sz="1000" dirty="0">
                <a:solidFill>
                  <a:srgbClr val="002060"/>
                </a:solidFill>
                <a:latin typeface="Arial" panose="020B0604020202020204" pitchFamily="34" charset="0"/>
                <a:cs typeface="Arial" panose="020B0604020202020204" pitchFamily="34" charset="0"/>
              </a:rPr>
              <a:t>5</a:t>
            </a:r>
            <a:endParaRPr lang="en-US" sz="10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321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5/5</a:t>
            </a:r>
          </a:p>
        </p:txBody>
      </p:sp>
      <p:sp>
        <p:nvSpPr>
          <p:cNvPr id="10" name="Rectangle 9"/>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5" name="TextBox 14"/>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Q&amp;A</a:t>
            </a:r>
            <a:endParaRPr lang="en-US" sz="13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76201" y="12954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560963"/>
            <a:ext cx="8927661"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Questions for the </a:t>
            </a:r>
            <a:r>
              <a:rPr lang="en-US" sz="3200" dirty="0" err="1" smtClean="0">
                <a:solidFill>
                  <a:srgbClr val="002060"/>
                </a:solidFill>
                <a:latin typeface="Arial" panose="020B0604020202020204" pitchFamily="34" charset="0"/>
                <a:cs typeface="Arial" panose="020B0604020202020204" pitchFamily="34" charset="0"/>
              </a:rPr>
              <a:t>EcoDyn</a:t>
            </a:r>
            <a:r>
              <a:rPr lang="en-US" sz="3200" dirty="0" smtClean="0">
                <a:solidFill>
                  <a:srgbClr val="002060"/>
                </a:solidFill>
                <a:latin typeface="Arial" panose="020B0604020202020204" pitchFamily="34" charset="0"/>
                <a:cs typeface="Arial" panose="020B0604020202020204" pitchFamily="34" charset="0"/>
              </a:rPr>
              <a:t> </a:t>
            </a:r>
            <a:r>
              <a:rPr lang="en-US" sz="3200" dirty="0" smtClean="0">
                <a:solidFill>
                  <a:srgbClr val="002060"/>
                </a:solidFill>
                <a:latin typeface="Arial" panose="020B0604020202020204" pitchFamily="34" charset="0"/>
                <a:cs typeface="Arial" panose="020B0604020202020204" pitchFamily="34" charset="0"/>
              </a:rPr>
              <a:t>Team?</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76200" y="31242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49530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0" y="12954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0" y="31242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0" y="49530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9800" y="12954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31242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19800" y="49530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1447800"/>
            <a:ext cx="1447800" cy="1508105"/>
          </a:xfrm>
          <a:prstGeom prst="rect">
            <a:avLst/>
          </a:prstGeom>
        </p:spPr>
        <p:txBody>
          <a:bodyPr wrap="square">
            <a:spAutoFit/>
          </a:bodyPr>
          <a:lstStyle/>
          <a:p>
            <a:r>
              <a:rPr lang="en-US" sz="1600" b="1" dirty="0" smtClean="0"/>
              <a:t>Hank Vanderploeg </a:t>
            </a:r>
          </a:p>
          <a:p>
            <a:r>
              <a:rPr lang="en-US" sz="1200" dirty="0" smtClean="0"/>
              <a:t>(Theme Lead)</a:t>
            </a:r>
          </a:p>
          <a:p>
            <a:r>
              <a:rPr lang="en-US" sz="1200" dirty="0" smtClean="0"/>
              <a:t>Overview </a:t>
            </a:r>
            <a:endParaRPr lang="en-US" sz="1200" dirty="0"/>
          </a:p>
          <a:p>
            <a:endParaRPr lang="en-US" sz="1200" dirty="0" smtClean="0"/>
          </a:p>
          <a:p>
            <a:r>
              <a:rPr lang="en-US" sz="1200" dirty="0" smtClean="0"/>
              <a:t>Experiments &amp; Concepts</a:t>
            </a:r>
            <a:endParaRPr lang="en-US" sz="1200" dirty="0"/>
          </a:p>
        </p:txBody>
      </p:sp>
      <p:sp>
        <p:nvSpPr>
          <p:cNvPr id="27" name="Rectangle 26"/>
          <p:cNvSpPr/>
          <p:nvPr/>
        </p:nvSpPr>
        <p:spPr>
          <a:xfrm>
            <a:off x="1600200" y="3124200"/>
            <a:ext cx="1219200" cy="1323439"/>
          </a:xfrm>
          <a:prstGeom prst="rect">
            <a:avLst/>
          </a:prstGeom>
        </p:spPr>
        <p:txBody>
          <a:bodyPr wrap="square">
            <a:spAutoFit/>
          </a:bodyPr>
          <a:lstStyle/>
          <a:p>
            <a:r>
              <a:rPr lang="en-US" sz="1600" b="1" dirty="0" err="1"/>
              <a:t>Hongyan</a:t>
            </a:r>
            <a:r>
              <a:rPr lang="en-US" sz="1600" b="1" dirty="0"/>
              <a:t> Zhang </a:t>
            </a:r>
            <a:endParaRPr lang="en-US" sz="1600" b="1" dirty="0" smtClean="0"/>
          </a:p>
          <a:p>
            <a:r>
              <a:rPr lang="en-US" sz="1200" dirty="0" smtClean="0"/>
              <a:t>What </a:t>
            </a:r>
            <a:r>
              <a:rPr lang="en-US" sz="1200" dirty="0"/>
              <a:t>if Asian Carp Establish in the Great Lakes? </a:t>
            </a:r>
          </a:p>
        </p:txBody>
      </p:sp>
      <p:sp>
        <p:nvSpPr>
          <p:cNvPr id="28" name="Rectangle 27"/>
          <p:cNvSpPr/>
          <p:nvPr/>
        </p:nvSpPr>
        <p:spPr>
          <a:xfrm>
            <a:off x="4572000" y="1905000"/>
            <a:ext cx="1219200" cy="1077218"/>
          </a:xfrm>
          <a:prstGeom prst="rect">
            <a:avLst/>
          </a:prstGeom>
        </p:spPr>
        <p:txBody>
          <a:bodyPr wrap="square">
            <a:spAutoFit/>
          </a:bodyPr>
          <a:lstStyle/>
          <a:p>
            <a:r>
              <a:rPr lang="en-US" sz="1600" b="1" dirty="0" smtClean="0"/>
              <a:t>Tim Davis</a:t>
            </a:r>
            <a:r>
              <a:rPr lang="en-US" sz="1600" b="1" dirty="0"/>
              <a:t> </a:t>
            </a:r>
            <a:r>
              <a:rPr lang="en-US" sz="1200" dirty="0" smtClean="0"/>
              <a:t>Harmful </a:t>
            </a:r>
            <a:r>
              <a:rPr lang="en-US" sz="1200" dirty="0"/>
              <a:t>Algal Blooms from Satellites to </a:t>
            </a:r>
            <a:r>
              <a:rPr lang="en-US" sz="1200" dirty="0" smtClean="0"/>
              <a:t>Genomes</a:t>
            </a:r>
            <a:endParaRPr lang="en-US" sz="1200" dirty="0"/>
          </a:p>
        </p:txBody>
      </p:sp>
      <p:sp>
        <p:nvSpPr>
          <p:cNvPr id="29" name="Rectangle 28"/>
          <p:cNvSpPr/>
          <p:nvPr/>
        </p:nvSpPr>
        <p:spPr>
          <a:xfrm>
            <a:off x="7543800" y="1905000"/>
            <a:ext cx="1676400" cy="1077218"/>
          </a:xfrm>
          <a:prstGeom prst="rect">
            <a:avLst/>
          </a:prstGeom>
        </p:spPr>
        <p:txBody>
          <a:bodyPr wrap="square">
            <a:spAutoFit/>
          </a:bodyPr>
          <a:lstStyle/>
          <a:p>
            <a:r>
              <a:rPr lang="en-US" sz="1600" b="1" dirty="0" smtClean="0"/>
              <a:t>Ed Rutherford</a:t>
            </a:r>
            <a:r>
              <a:rPr lang="en-US" sz="1600" b="1" dirty="0"/>
              <a:t> </a:t>
            </a:r>
            <a:r>
              <a:rPr lang="en-US" sz="1200" dirty="0">
                <a:latin typeface="Arial" pitchFamily="34" charset="0"/>
                <a:cs typeface="Arial" pitchFamily="34" charset="0"/>
              </a:rPr>
              <a:t>Forecasting Invasive Species Impacts and Distributions in the Great Lakes</a:t>
            </a:r>
            <a:endParaRPr lang="en-US" sz="1200" dirty="0">
              <a:solidFill>
                <a:srgbClr val="002060"/>
              </a:solidFill>
              <a:latin typeface="Arial" panose="020B0604020202020204" pitchFamily="34" charset="0"/>
              <a:cs typeface="Arial" panose="020B0604020202020204" pitchFamily="34" charset="0"/>
            </a:endParaRPr>
          </a:p>
        </p:txBody>
      </p:sp>
      <p:sp>
        <p:nvSpPr>
          <p:cNvPr id="30" name="Rectangle 29"/>
          <p:cNvSpPr/>
          <p:nvPr/>
        </p:nvSpPr>
        <p:spPr>
          <a:xfrm>
            <a:off x="4568353" y="3124200"/>
            <a:ext cx="1600200" cy="1323439"/>
          </a:xfrm>
          <a:prstGeom prst="rect">
            <a:avLst/>
          </a:prstGeom>
        </p:spPr>
        <p:txBody>
          <a:bodyPr wrap="square">
            <a:spAutoFit/>
          </a:bodyPr>
          <a:lstStyle/>
          <a:p>
            <a:r>
              <a:rPr lang="en-US" sz="1600" b="1" dirty="0"/>
              <a:t>Rochelle Sturtevant </a:t>
            </a:r>
            <a:r>
              <a:rPr lang="en-US" sz="1200" dirty="0" smtClean="0"/>
              <a:t>Great </a:t>
            </a:r>
            <a:r>
              <a:rPr lang="en-US" sz="1200" dirty="0"/>
              <a:t>Lakes Nonindigenous Species </a:t>
            </a:r>
            <a:endParaRPr lang="en-US" sz="1200" dirty="0" smtClean="0"/>
          </a:p>
          <a:p>
            <a:r>
              <a:rPr lang="en-US" sz="1200" dirty="0" smtClean="0"/>
              <a:t>Information </a:t>
            </a:r>
            <a:r>
              <a:rPr lang="en-US" sz="1200" dirty="0"/>
              <a:t>System </a:t>
            </a:r>
          </a:p>
        </p:txBody>
      </p:sp>
      <p:sp>
        <p:nvSpPr>
          <p:cNvPr id="31" name="Rectangle 30"/>
          <p:cNvSpPr/>
          <p:nvPr/>
        </p:nvSpPr>
        <p:spPr>
          <a:xfrm>
            <a:off x="7543800" y="3505200"/>
            <a:ext cx="1447800" cy="1323439"/>
          </a:xfrm>
          <a:prstGeom prst="rect">
            <a:avLst/>
          </a:prstGeom>
        </p:spPr>
        <p:txBody>
          <a:bodyPr wrap="square">
            <a:spAutoFit/>
          </a:bodyPr>
          <a:lstStyle/>
          <a:p>
            <a:r>
              <a:rPr lang="en-US" sz="1600" b="1" dirty="0"/>
              <a:t>Ashley Baldridge </a:t>
            </a:r>
            <a:r>
              <a:rPr lang="en-US" sz="1200" dirty="0" smtClean="0"/>
              <a:t>Dreissenid </a:t>
            </a:r>
            <a:r>
              <a:rPr lang="en-US" sz="1200" dirty="0"/>
              <a:t>Mussel Population Dynamics and Processes </a:t>
            </a:r>
          </a:p>
        </p:txBody>
      </p:sp>
      <p:sp>
        <p:nvSpPr>
          <p:cNvPr id="32" name="Rectangle 31"/>
          <p:cNvSpPr/>
          <p:nvPr/>
        </p:nvSpPr>
        <p:spPr>
          <a:xfrm>
            <a:off x="1600200" y="5428327"/>
            <a:ext cx="1524000" cy="1277273"/>
          </a:xfrm>
          <a:prstGeom prst="rect">
            <a:avLst/>
          </a:prstGeom>
        </p:spPr>
        <p:txBody>
          <a:bodyPr wrap="square">
            <a:spAutoFit/>
          </a:bodyPr>
          <a:lstStyle/>
          <a:p>
            <a:r>
              <a:rPr lang="en-US" sz="1600" b="1" dirty="0"/>
              <a:t>Steve </a:t>
            </a:r>
            <a:r>
              <a:rPr lang="en-US" sz="1600" b="1" dirty="0" err="1"/>
              <a:t>Pothoven</a:t>
            </a:r>
            <a:r>
              <a:rPr lang="en-US" sz="1600" b="1" dirty="0"/>
              <a:t> </a:t>
            </a:r>
            <a:endParaRPr lang="en-US" sz="1600" b="1" dirty="0" smtClean="0"/>
          </a:p>
          <a:p>
            <a:r>
              <a:rPr lang="en-US" sz="1125" dirty="0" smtClean="0"/>
              <a:t>Core </a:t>
            </a:r>
            <a:r>
              <a:rPr lang="en-US" sz="1125" dirty="0"/>
              <a:t>LTR Seasonal Nutrient, Plankton, </a:t>
            </a:r>
            <a:endParaRPr lang="en-US" sz="1125" dirty="0" smtClean="0"/>
          </a:p>
          <a:p>
            <a:r>
              <a:rPr lang="en-US" sz="1125" dirty="0" smtClean="0"/>
              <a:t>and </a:t>
            </a:r>
            <a:r>
              <a:rPr lang="en-US" sz="1125" dirty="0"/>
              <a:t>Fisheries </a:t>
            </a:r>
            <a:r>
              <a:rPr lang="en-US" sz="1125" dirty="0" smtClean="0"/>
              <a:t>Research Monitoring </a:t>
            </a:r>
            <a:endParaRPr lang="en-US" sz="1125" dirty="0"/>
          </a:p>
        </p:txBody>
      </p:sp>
      <p:sp>
        <p:nvSpPr>
          <p:cNvPr id="33" name="Rectangle 32"/>
          <p:cNvSpPr/>
          <p:nvPr/>
        </p:nvSpPr>
        <p:spPr>
          <a:xfrm>
            <a:off x="4572000" y="5628382"/>
            <a:ext cx="1524000" cy="1077218"/>
          </a:xfrm>
          <a:prstGeom prst="rect">
            <a:avLst/>
          </a:prstGeom>
        </p:spPr>
        <p:txBody>
          <a:bodyPr wrap="square">
            <a:spAutoFit/>
          </a:bodyPr>
          <a:lstStyle/>
          <a:p>
            <a:r>
              <a:rPr lang="en-US" sz="1600" b="1" dirty="0"/>
              <a:t>Doran Mason </a:t>
            </a:r>
            <a:endParaRPr lang="en-US" sz="1600" b="1" dirty="0" smtClean="0"/>
          </a:p>
          <a:p>
            <a:r>
              <a:rPr lang="en-US" sz="1200" dirty="0" smtClean="0"/>
              <a:t>Fine-scale Spatial and Temporal Dynamics of the Food Web</a:t>
            </a:r>
            <a:endParaRPr lang="en-US" sz="1200" dirty="0"/>
          </a:p>
        </p:txBody>
      </p:sp>
      <p:sp>
        <p:nvSpPr>
          <p:cNvPr id="34" name="Rectangle 33"/>
          <p:cNvSpPr/>
          <p:nvPr/>
        </p:nvSpPr>
        <p:spPr>
          <a:xfrm>
            <a:off x="7620000" y="5486400"/>
            <a:ext cx="1524000" cy="707886"/>
          </a:xfrm>
          <a:prstGeom prst="rect">
            <a:avLst/>
          </a:prstGeom>
        </p:spPr>
        <p:txBody>
          <a:bodyPr wrap="square">
            <a:spAutoFit/>
          </a:bodyPr>
          <a:lstStyle/>
          <a:p>
            <a:r>
              <a:rPr lang="en-US" sz="1600" b="1" dirty="0"/>
              <a:t>Mark Rowe </a:t>
            </a:r>
            <a:r>
              <a:rPr lang="en-US" sz="1200" dirty="0" smtClean="0"/>
              <a:t>Biophysical </a:t>
            </a:r>
            <a:r>
              <a:rPr lang="en-US" sz="1200" dirty="0"/>
              <a:t>Modeling </a:t>
            </a:r>
          </a:p>
        </p:txBody>
      </p:sp>
      <p:pic>
        <p:nvPicPr>
          <p:cNvPr id="35" name="Picture 34" descr="Rowe2.JPG"/>
          <p:cNvPicPr>
            <a:picLocks noChangeAspect="1"/>
          </p:cNvPicPr>
          <p:nvPr/>
        </p:nvPicPr>
        <p:blipFill rotWithShape="1">
          <a:blip r:embed="rId5" cstate="screen">
            <a:extLst>
              <a:ext uri="{28A0092B-C50C-407E-A947-70E740481C1C}">
                <a14:useLocalDpi xmlns:a14="http://schemas.microsoft.com/office/drawing/2010/main"/>
              </a:ext>
            </a:extLst>
          </a:blip>
          <a:srcRect r="32311"/>
          <a:stretch/>
        </p:blipFill>
        <p:spPr>
          <a:xfrm>
            <a:off x="6095999" y="5029200"/>
            <a:ext cx="1378187" cy="1527046"/>
          </a:xfrm>
          <a:prstGeom prst="rect">
            <a:avLst/>
          </a:prstGeom>
          <a:ln w="12700" cmpd="sng">
            <a:noFill/>
          </a:ln>
        </p:spPr>
      </p:pic>
      <p:pic>
        <p:nvPicPr>
          <p:cNvPr id="36" name="Picture 35" descr="muskegon--pothoven-fahnenstielglerl.Joy 160.jpg"/>
          <p:cNvPicPr>
            <a:picLocks noChangeAspect="1"/>
          </p:cNvPicPr>
          <p:nvPr/>
        </p:nvPicPr>
        <p:blipFill rotWithShape="1">
          <a:blip r:embed="rId6" cstate="screen">
            <a:extLst>
              <a:ext uri="{28A0092B-C50C-407E-A947-70E740481C1C}">
                <a14:useLocalDpi xmlns:a14="http://schemas.microsoft.com/office/drawing/2010/main"/>
              </a:ext>
            </a:extLst>
          </a:blip>
          <a:srcRect l="36588"/>
          <a:stretch/>
        </p:blipFill>
        <p:spPr>
          <a:xfrm>
            <a:off x="164469" y="5029200"/>
            <a:ext cx="1369579" cy="1530725"/>
          </a:xfrm>
          <a:prstGeom prst="rect">
            <a:avLst/>
          </a:prstGeom>
        </p:spPr>
      </p:pic>
      <p:pic>
        <p:nvPicPr>
          <p:cNvPr id="2" name="Picture 1" descr="hongyan.jpg"/>
          <p:cNvPicPr>
            <a:picLocks noChangeAspect="1"/>
          </p:cNvPicPr>
          <p:nvPr/>
        </p:nvPicPr>
        <p:blipFill rotWithShape="1">
          <a:blip r:embed="rId7">
            <a:extLst>
              <a:ext uri="{28A0092B-C50C-407E-A947-70E740481C1C}">
                <a14:useLocalDpi xmlns:a14="http://schemas.microsoft.com/office/drawing/2010/main" val="0"/>
              </a:ext>
            </a:extLst>
          </a:blip>
          <a:srcRect l="7084"/>
          <a:stretch/>
        </p:blipFill>
        <p:spPr>
          <a:xfrm>
            <a:off x="146194" y="3200400"/>
            <a:ext cx="1406212" cy="1532248"/>
          </a:xfrm>
          <a:prstGeom prst="rect">
            <a:avLst/>
          </a:prstGeom>
        </p:spPr>
      </p:pic>
      <p:pic>
        <p:nvPicPr>
          <p:cNvPr id="37" name="Picture 36" descr="Sturtevant-.jpg"/>
          <p:cNvPicPr>
            <a:picLocks noChangeAspect="1"/>
          </p:cNvPicPr>
          <p:nvPr/>
        </p:nvPicPr>
        <p:blipFill rotWithShape="1">
          <a:blip r:embed="rId8">
            <a:extLst>
              <a:ext uri="{28A0092B-C50C-407E-A947-70E740481C1C}">
                <a14:useLocalDpi xmlns:a14="http://schemas.microsoft.com/office/drawing/2010/main"/>
              </a:ext>
            </a:extLst>
          </a:blip>
          <a:srcRect t="4245" b="7159"/>
          <a:stretch/>
        </p:blipFill>
        <p:spPr>
          <a:xfrm>
            <a:off x="3133157" y="3197735"/>
            <a:ext cx="1362643" cy="1534913"/>
          </a:xfrm>
          <a:prstGeom prst="rect">
            <a:avLst/>
          </a:prstGeom>
        </p:spPr>
      </p:pic>
      <p:pic>
        <p:nvPicPr>
          <p:cNvPr id="38" name="Picture 37" descr="baldridge.jpg"/>
          <p:cNvPicPr>
            <a:picLocks noChangeAspect="1"/>
          </p:cNvPicPr>
          <p:nvPr/>
        </p:nvPicPr>
        <p:blipFill rotWithShape="1">
          <a:blip r:embed="rId9" cstate="screen">
            <a:extLst>
              <a:ext uri="{28A0092B-C50C-407E-A947-70E740481C1C}">
                <a14:useLocalDpi xmlns:a14="http://schemas.microsoft.com/office/drawing/2010/main"/>
              </a:ext>
            </a:extLst>
          </a:blip>
          <a:srcRect l="31050" t="23163" r="10801" b="24086"/>
          <a:stretch/>
        </p:blipFill>
        <p:spPr>
          <a:xfrm>
            <a:off x="6085340" y="3188599"/>
            <a:ext cx="1407121" cy="1534914"/>
          </a:xfrm>
          <a:prstGeom prst="rect">
            <a:avLst/>
          </a:prstGeom>
          <a:ln>
            <a:noFill/>
          </a:ln>
        </p:spPr>
      </p:pic>
      <p:pic>
        <p:nvPicPr>
          <p:cNvPr id="39" name="Picture 38" descr="http://gallery.mailchimp.com/5f1d0eb18d4ae900a5b004296/images/e846da6e-aab7-4909-89d6-885bdf868855.jpg"/>
          <p:cNvPicPr/>
          <p:nvPr/>
        </p:nvPicPr>
        <p:blipFill rotWithShape="1">
          <a:blip r:embed="rId10" cstate="screen">
            <a:extLst>
              <a:ext uri="{28A0092B-C50C-407E-A947-70E740481C1C}">
                <a14:useLocalDpi xmlns:a14="http://schemas.microsoft.com/office/drawing/2010/main"/>
              </a:ext>
            </a:extLst>
          </a:blip>
          <a:srcRect l="21142" t="18313" r="29774" b="7950"/>
          <a:stretch/>
        </p:blipFill>
        <p:spPr bwMode="auto">
          <a:xfrm>
            <a:off x="3133156" y="1361321"/>
            <a:ext cx="1362319" cy="1534913"/>
          </a:xfrm>
          <a:prstGeom prst="rect">
            <a:avLst/>
          </a:prstGeom>
          <a:noFill/>
          <a:ln w="9525">
            <a:noFill/>
            <a:miter lim="800000"/>
            <a:headEnd/>
            <a:tailEnd/>
          </a:ln>
        </p:spPr>
      </p:pic>
      <p:pic>
        <p:nvPicPr>
          <p:cNvPr id="40" name="Picture 3"/>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l="20993" r="20710" b="2225"/>
          <a:stretch/>
        </p:blipFill>
        <p:spPr bwMode="auto">
          <a:xfrm>
            <a:off x="135154" y="1371601"/>
            <a:ext cx="1388846" cy="15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5150.JPG"/>
          <p:cNvPicPr>
            <a:picLocks noChangeAspect="1"/>
          </p:cNvPicPr>
          <p:nvPr/>
        </p:nvPicPr>
        <p:blipFill rotWithShape="1">
          <a:blip r:embed="rId12" cstate="screen">
            <a:extLst>
              <a:ext uri="{28A0092B-C50C-407E-A947-70E740481C1C}">
                <a14:useLocalDpi xmlns:a14="http://schemas.microsoft.com/office/drawing/2010/main"/>
              </a:ext>
            </a:extLst>
          </a:blip>
          <a:srcRect l="30997"/>
          <a:stretch/>
        </p:blipFill>
        <p:spPr>
          <a:xfrm>
            <a:off x="6096000" y="1371600"/>
            <a:ext cx="1394312" cy="1515498"/>
          </a:xfrm>
          <a:prstGeom prst="rect">
            <a:avLst/>
          </a:prstGeom>
        </p:spPr>
      </p:pic>
      <p:pic>
        <p:nvPicPr>
          <p:cNvPr id="4" name="Picture 3" descr="GLNet-logo.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8200" y="4419600"/>
            <a:ext cx="533228" cy="360043"/>
          </a:xfrm>
          <a:prstGeom prst="rect">
            <a:avLst/>
          </a:prstGeom>
        </p:spPr>
      </p:pic>
      <p:pic>
        <p:nvPicPr>
          <p:cNvPr id="42" name="Picture 41" descr="CILER.Logo.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6400" y="4419600"/>
            <a:ext cx="840257" cy="364524"/>
          </a:xfrm>
          <a:prstGeom prst="rect">
            <a:avLst/>
          </a:prstGeom>
        </p:spPr>
      </p:pic>
      <p:pic>
        <p:nvPicPr>
          <p:cNvPr id="43" name="Picture 42" descr="CILER.Logo.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6200" y="6248400"/>
            <a:ext cx="840257" cy="364524"/>
          </a:xfrm>
          <a:prstGeom prst="rect">
            <a:avLst/>
          </a:prstGeom>
        </p:spPr>
      </p:pic>
      <p:pic>
        <p:nvPicPr>
          <p:cNvPr id="44" name="Picture 43" descr="Doran DSC00154.JPG"/>
          <p:cNvPicPr>
            <a:picLocks noChangeAspect="1"/>
          </p:cNvPicPr>
          <p:nvPr/>
        </p:nvPicPr>
        <p:blipFill rotWithShape="1">
          <a:blip r:embed="rId15">
            <a:extLst>
              <a:ext uri="{28A0092B-C50C-407E-A947-70E740481C1C}">
                <a14:useLocalDpi xmlns:a14="http://schemas.microsoft.com/office/drawing/2010/main" val="0"/>
              </a:ext>
            </a:extLst>
          </a:blip>
          <a:srcRect l="33119" t="23956" r="25215" b="14196"/>
          <a:stretch/>
        </p:blipFill>
        <p:spPr>
          <a:xfrm>
            <a:off x="3124200" y="5029200"/>
            <a:ext cx="1369537" cy="1524641"/>
          </a:xfrm>
          <a:prstGeom prst="rect">
            <a:avLst/>
          </a:prstGeom>
        </p:spPr>
      </p:pic>
    </p:spTree>
    <p:extLst>
      <p:ext uri="{BB962C8B-B14F-4D97-AF65-F5344CB8AC3E}">
        <p14:creationId xmlns:p14="http://schemas.microsoft.com/office/powerpoint/2010/main" val="33053648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2442</TotalTime>
  <Words>760</Words>
  <Application>Microsoft Macintosh PowerPoint</Application>
  <PresentationFormat>On-screen Show (4:3)</PresentationFormat>
  <Paragraphs>73</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EcoDyn Research Paths</vt:lpstr>
      <vt:lpstr>PowerPoint Presentation</vt:lpstr>
      <vt:lpstr>PowerPoint Presentation</vt:lpstr>
    </vt:vector>
  </TitlesOfParts>
  <Manager/>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NOAA GLERL</dc:creator>
  <cp:keywords/>
  <dc:description/>
  <cp:lastModifiedBy>Nicole Rice</cp:lastModifiedBy>
  <cp:revision>151</cp:revision>
  <cp:lastPrinted>2016-03-15T22:28:15Z</cp:lastPrinted>
  <dcterms:created xsi:type="dcterms:W3CDTF">2016-01-05T12:37:24Z</dcterms:created>
  <dcterms:modified xsi:type="dcterms:W3CDTF">2016-03-18T15:27:49Z</dcterms:modified>
  <cp:category/>
</cp:coreProperties>
</file>