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charts/chart2.xml" ContentType="application/vnd.openxmlformats-officedocument.drawingml.chart+xml"/>
  <Override PartName="/ppt/notesSlides/notesSlide10.xml" ContentType="application/vnd.openxmlformats-officedocument.presentationml.notesSlide+xml"/>
  <Override PartName="/ppt/charts/chart3.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63" r:id="rId3"/>
    <p:sldId id="265" r:id="rId4"/>
    <p:sldId id="289" r:id="rId5"/>
    <p:sldId id="291" r:id="rId6"/>
    <p:sldId id="262" r:id="rId7"/>
    <p:sldId id="288" r:id="rId8"/>
    <p:sldId id="282" r:id="rId9"/>
    <p:sldId id="281" r:id="rId10"/>
    <p:sldId id="293" r:id="rId11"/>
    <p:sldId id="261" r:id="rId12"/>
    <p:sldId id="26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3399"/>
    <a:srgbClr val="33CC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62" autoAdjust="0"/>
    <p:restoredTop sz="84204" autoAdjust="0"/>
  </p:normalViewPr>
  <p:slideViewPr>
    <p:cSldViewPr>
      <p:cViewPr>
        <p:scale>
          <a:sx n="100" d="100"/>
          <a:sy n="100" d="100"/>
        </p:scale>
        <p:origin x="-2336" y="-136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80" d="100"/>
          <a:sy n="80" d="100"/>
        </p:scale>
        <p:origin x="-214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charts/_rels/chart1.xml.rels><?xml version="1.0" encoding="UTF-8" standalone="yes"?>
<Relationships xmlns="http://schemas.openxmlformats.org/package/2006/relationships"><Relationship Id="rId1" Type="http://schemas.openxmlformats.org/officeDocument/2006/relationships/oleObject" Target="file:///C:\Users\rutherford\Documents\manuscripts\Rutherford%20et%20al%20GL%20larvae%20dynamics\Copy%20of%20LM%20Larval%20Fish%202014%20(John)_er.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mason\Documents\Presentations\FY16\Lab%20review\CTD%20data\M110night071415.cnv.asc"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mason\Documents\Presentations\FY16\Lab%20review\CTD%20data\M110night071415.cnv.asc"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M110 Densities of All Larvae</a:t>
            </a:r>
          </a:p>
          <a:p>
            <a:pPr>
              <a:defRPr/>
            </a:pPr>
            <a:r>
              <a:rPr lang="en-US"/>
              <a:t>(Avg. by Night)</a:t>
            </a:r>
          </a:p>
        </c:rich>
      </c:tx>
      <c:layout>
        <c:manualLayout>
          <c:xMode val="edge"/>
          <c:yMode val="edge"/>
          <c:x val="0.20309884742668"/>
          <c:y val="0.0775558373674037"/>
        </c:manualLayout>
      </c:layout>
      <c:overlay val="1"/>
    </c:title>
    <c:autoTitleDeleted val="0"/>
    <c:plotArea>
      <c:layout/>
      <c:barChart>
        <c:barDir val="col"/>
        <c:grouping val="clustered"/>
        <c:varyColors val="0"/>
        <c:ser>
          <c:idx val="0"/>
          <c:order val="0"/>
          <c:tx>
            <c:strRef>
              <c:f>'Sampling Data'!$S$120</c:f>
              <c:strCache>
                <c:ptCount val="1"/>
                <c:pt idx="0">
                  <c:v>epi</c:v>
                </c:pt>
              </c:strCache>
            </c:strRef>
          </c:tx>
          <c:spPr>
            <a:solidFill>
              <a:schemeClr val="tx1">
                <a:lumMod val="10000"/>
                <a:lumOff val="90000"/>
              </a:schemeClr>
            </a:solidFill>
          </c:spPr>
          <c:invertIfNegative val="0"/>
          <c:errBars>
            <c:errBarType val="plus"/>
            <c:errValType val="cust"/>
            <c:noEndCap val="0"/>
            <c:plus>
              <c:numRef>
                <c:f>'Sampling Data'!$W$121:$W$125</c:f>
                <c:numCache>
                  <c:formatCode>General</c:formatCode>
                  <c:ptCount val="5"/>
                  <c:pt idx="0">
                    <c:v>5.3</c:v>
                  </c:pt>
                  <c:pt idx="1">
                    <c:v>0.0</c:v>
                  </c:pt>
                  <c:pt idx="2">
                    <c:v>2.63</c:v>
                  </c:pt>
                  <c:pt idx="3">
                    <c:v>1.690000000000002</c:v>
                  </c:pt>
                  <c:pt idx="4">
                    <c:v>1.62</c:v>
                  </c:pt>
                </c:numCache>
              </c:numRef>
            </c:plus>
            <c:minus>
              <c:numLit>
                <c:formatCode>General</c:formatCode>
                <c:ptCount val="1"/>
                <c:pt idx="0">
                  <c:v>1.0</c:v>
                </c:pt>
              </c:numLit>
            </c:minus>
          </c:errBars>
          <c:cat>
            <c:strRef>
              <c:f>'Sampling Data'!$R$121:$R$125</c:f>
              <c:strCache>
                <c:ptCount val="5"/>
                <c:pt idx="0">
                  <c:v>LM 2010</c:v>
                </c:pt>
                <c:pt idx="1">
                  <c:v>LM 2011</c:v>
                </c:pt>
                <c:pt idx="2">
                  <c:v>LH 2012</c:v>
                </c:pt>
                <c:pt idx="3">
                  <c:v>LM 2013</c:v>
                </c:pt>
                <c:pt idx="4">
                  <c:v>LM 2014</c:v>
                </c:pt>
              </c:strCache>
            </c:strRef>
          </c:cat>
          <c:val>
            <c:numRef>
              <c:f>'Sampling Data'!$S$121:$S$125</c:f>
              <c:numCache>
                <c:formatCode>General</c:formatCode>
                <c:ptCount val="5"/>
                <c:pt idx="0">
                  <c:v>17.8</c:v>
                </c:pt>
                <c:pt idx="1">
                  <c:v>6.49</c:v>
                </c:pt>
                <c:pt idx="2">
                  <c:v>2.63</c:v>
                </c:pt>
                <c:pt idx="3">
                  <c:v>4.28</c:v>
                </c:pt>
                <c:pt idx="4" formatCode="0.00">
                  <c:v>98.8</c:v>
                </c:pt>
              </c:numCache>
            </c:numRef>
          </c:val>
          <c:extLst xmlns:c16r2="http://schemas.microsoft.com/office/drawing/2015/06/chart">
            <c:ext xmlns:c16="http://schemas.microsoft.com/office/drawing/2014/chart" uri="{C3380CC4-5D6E-409C-BE32-E72D297353CC}">
              <c16:uniqueId val="{00000000-541B-411F-A432-81A8BEC3788A}"/>
            </c:ext>
          </c:extLst>
        </c:ser>
        <c:ser>
          <c:idx val="1"/>
          <c:order val="1"/>
          <c:tx>
            <c:strRef>
              <c:f>'Sampling Data'!$T$120</c:f>
              <c:strCache>
                <c:ptCount val="1"/>
                <c:pt idx="0">
                  <c:v>meta</c:v>
                </c:pt>
              </c:strCache>
            </c:strRef>
          </c:tx>
          <c:spPr>
            <a:solidFill>
              <a:schemeClr val="tx1">
                <a:lumMod val="50000"/>
                <a:lumOff val="50000"/>
              </a:schemeClr>
            </a:solidFill>
          </c:spPr>
          <c:invertIfNegative val="0"/>
          <c:errBars>
            <c:errBarType val="plus"/>
            <c:errValType val="cust"/>
            <c:noEndCap val="0"/>
            <c:plus>
              <c:numRef>
                <c:f>'Sampling Data'!$X$121:$X$125</c:f>
                <c:numCache>
                  <c:formatCode>General</c:formatCode>
                  <c:ptCount val="5"/>
                  <c:pt idx="0">
                    <c:v>1.2</c:v>
                  </c:pt>
                  <c:pt idx="1">
                    <c:v>10.9</c:v>
                  </c:pt>
                  <c:pt idx="2">
                    <c:v>3.45</c:v>
                  </c:pt>
                  <c:pt idx="3">
                    <c:v>1.07</c:v>
                  </c:pt>
                  <c:pt idx="4">
                    <c:v>53.5</c:v>
                  </c:pt>
                </c:numCache>
              </c:numRef>
            </c:plus>
            <c:minus>
              <c:numLit>
                <c:formatCode>General</c:formatCode>
                <c:ptCount val="1"/>
                <c:pt idx="0">
                  <c:v>1.0</c:v>
                </c:pt>
              </c:numLit>
            </c:minus>
          </c:errBars>
          <c:cat>
            <c:strRef>
              <c:f>'Sampling Data'!$R$121:$R$125</c:f>
              <c:strCache>
                <c:ptCount val="5"/>
                <c:pt idx="0">
                  <c:v>LM 2010</c:v>
                </c:pt>
                <c:pt idx="1">
                  <c:v>LM 2011</c:v>
                </c:pt>
                <c:pt idx="2">
                  <c:v>LH 2012</c:v>
                </c:pt>
                <c:pt idx="3">
                  <c:v>LM 2013</c:v>
                </c:pt>
                <c:pt idx="4">
                  <c:v>LM 2014</c:v>
                </c:pt>
              </c:strCache>
            </c:strRef>
          </c:cat>
          <c:val>
            <c:numRef>
              <c:f>'Sampling Data'!$T$121:$T$125</c:f>
              <c:numCache>
                <c:formatCode>General</c:formatCode>
                <c:ptCount val="5"/>
                <c:pt idx="0">
                  <c:v>60.6</c:v>
                </c:pt>
                <c:pt idx="1">
                  <c:v>17.1</c:v>
                </c:pt>
                <c:pt idx="2">
                  <c:v>9.120000000000001</c:v>
                </c:pt>
                <c:pt idx="3">
                  <c:v>4.26</c:v>
                </c:pt>
                <c:pt idx="4" formatCode="0.00">
                  <c:v>79.4</c:v>
                </c:pt>
              </c:numCache>
            </c:numRef>
          </c:val>
          <c:extLst xmlns:c16r2="http://schemas.microsoft.com/office/drawing/2015/06/chart">
            <c:ext xmlns:c16="http://schemas.microsoft.com/office/drawing/2014/chart" uri="{C3380CC4-5D6E-409C-BE32-E72D297353CC}">
              <c16:uniqueId val="{00000001-541B-411F-A432-81A8BEC3788A}"/>
            </c:ext>
          </c:extLst>
        </c:ser>
        <c:ser>
          <c:idx val="2"/>
          <c:order val="2"/>
          <c:tx>
            <c:strRef>
              <c:f>'Sampling Data'!$U$120</c:f>
              <c:strCache>
                <c:ptCount val="1"/>
                <c:pt idx="0">
                  <c:v>hypo</c:v>
                </c:pt>
              </c:strCache>
            </c:strRef>
          </c:tx>
          <c:spPr>
            <a:solidFill>
              <a:schemeClr val="tx1">
                <a:lumMod val="75000"/>
                <a:lumOff val="25000"/>
              </a:schemeClr>
            </a:solidFill>
          </c:spPr>
          <c:invertIfNegative val="0"/>
          <c:dPt>
            <c:idx val="0"/>
            <c:invertIfNegative val="0"/>
            <c:bubble3D val="0"/>
            <c:spPr>
              <a:solidFill>
                <a:schemeClr val="tx1">
                  <a:lumMod val="90000"/>
                  <a:lumOff val="10000"/>
                </a:schemeClr>
              </a:solidFill>
            </c:spPr>
            <c:extLst xmlns:c16r2="http://schemas.microsoft.com/office/drawing/2015/06/chart">
              <c:ext xmlns:c16="http://schemas.microsoft.com/office/drawing/2014/chart" uri="{C3380CC4-5D6E-409C-BE32-E72D297353CC}">
                <c16:uniqueId val="{00000002-541B-411F-A432-81A8BEC3788A}"/>
              </c:ext>
            </c:extLst>
          </c:dPt>
          <c:errBars>
            <c:errBarType val="plus"/>
            <c:errValType val="cust"/>
            <c:noEndCap val="0"/>
            <c:plus>
              <c:numRef>
                <c:f>'Sampling Data'!$Y$121:$Y$125</c:f>
                <c:numCache>
                  <c:formatCode>General</c:formatCode>
                  <c:ptCount val="5"/>
                  <c:pt idx="0">
                    <c:v>20.3</c:v>
                  </c:pt>
                  <c:pt idx="1">
                    <c:v>3.4</c:v>
                  </c:pt>
                  <c:pt idx="2">
                    <c:v>0.17</c:v>
                  </c:pt>
                  <c:pt idx="4">
                    <c:v>3.6</c:v>
                  </c:pt>
                </c:numCache>
              </c:numRef>
            </c:plus>
            <c:minus>
              <c:numLit>
                <c:formatCode>General</c:formatCode>
                <c:ptCount val="1"/>
                <c:pt idx="0">
                  <c:v>1.0</c:v>
                </c:pt>
              </c:numLit>
            </c:minus>
          </c:errBars>
          <c:cat>
            <c:strRef>
              <c:f>'Sampling Data'!$R$121:$R$125</c:f>
              <c:strCache>
                <c:ptCount val="5"/>
                <c:pt idx="0">
                  <c:v>LM 2010</c:v>
                </c:pt>
                <c:pt idx="1">
                  <c:v>LM 2011</c:v>
                </c:pt>
                <c:pt idx="2">
                  <c:v>LH 2012</c:v>
                </c:pt>
                <c:pt idx="3">
                  <c:v>LM 2013</c:v>
                </c:pt>
                <c:pt idx="4">
                  <c:v>LM 2014</c:v>
                </c:pt>
              </c:strCache>
            </c:strRef>
          </c:cat>
          <c:val>
            <c:numRef>
              <c:f>'Sampling Data'!$U$121:$U$125</c:f>
              <c:numCache>
                <c:formatCode>General</c:formatCode>
                <c:ptCount val="5"/>
                <c:pt idx="0">
                  <c:v>27.9</c:v>
                </c:pt>
                <c:pt idx="1">
                  <c:v>4.7</c:v>
                </c:pt>
                <c:pt idx="2">
                  <c:v>4.49</c:v>
                </c:pt>
                <c:pt idx="4" formatCode="0.00">
                  <c:v>12.6</c:v>
                </c:pt>
              </c:numCache>
            </c:numRef>
          </c:val>
          <c:extLst xmlns:c16r2="http://schemas.microsoft.com/office/drawing/2015/06/chart">
            <c:ext xmlns:c16="http://schemas.microsoft.com/office/drawing/2014/chart" uri="{C3380CC4-5D6E-409C-BE32-E72D297353CC}">
              <c16:uniqueId val="{00000003-541B-411F-A432-81A8BEC3788A}"/>
            </c:ext>
          </c:extLst>
        </c:ser>
        <c:dLbls>
          <c:showLegendKey val="0"/>
          <c:showVal val="0"/>
          <c:showCatName val="0"/>
          <c:showSerName val="0"/>
          <c:showPercent val="0"/>
          <c:showBubbleSize val="0"/>
        </c:dLbls>
        <c:gapWidth val="150"/>
        <c:axId val="-2104343960"/>
        <c:axId val="-2104340936"/>
      </c:barChart>
      <c:catAx>
        <c:axId val="-2104343960"/>
        <c:scaling>
          <c:orientation val="minMax"/>
        </c:scaling>
        <c:delete val="0"/>
        <c:axPos val="b"/>
        <c:numFmt formatCode="General" sourceLinked="0"/>
        <c:majorTickMark val="out"/>
        <c:minorTickMark val="none"/>
        <c:tickLblPos val="nextTo"/>
        <c:txPr>
          <a:bodyPr/>
          <a:lstStyle/>
          <a:p>
            <a:pPr>
              <a:defRPr sz="1400"/>
            </a:pPr>
            <a:endParaRPr lang="en-US"/>
          </a:p>
        </c:txPr>
        <c:crossAx val="-2104340936"/>
        <c:crosses val="autoZero"/>
        <c:auto val="1"/>
        <c:lblAlgn val="ctr"/>
        <c:lblOffset val="100"/>
        <c:noMultiLvlLbl val="0"/>
      </c:catAx>
      <c:valAx>
        <c:axId val="-2104340936"/>
        <c:scaling>
          <c:orientation val="minMax"/>
        </c:scaling>
        <c:delete val="0"/>
        <c:axPos val="l"/>
        <c:majorGridlines/>
        <c:title>
          <c:tx>
            <c:rich>
              <a:bodyPr rot="-5400000" vert="horz"/>
              <a:lstStyle/>
              <a:p>
                <a:pPr>
                  <a:defRPr sz="1800"/>
                </a:pPr>
                <a:r>
                  <a:rPr lang="en-US" sz="1800"/>
                  <a:t>Larvae Density (#/1000m</a:t>
                </a:r>
                <a:r>
                  <a:rPr lang="en-US" sz="1800" baseline="30000"/>
                  <a:t>3</a:t>
                </a:r>
                <a:r>
                  <a:rPr lang="en-US" sz="1800"/>
                  <a:t>)</a:t>
                </a:r>
                <a:endParaRPr lang="en-US" sz="1800" baseline="30000"/>
              </a:p>
            </c:rich>
          </c:tx>
          <c:layout/>
          <c:overlay val="0"/>
        </c:title>
        <c:numFmt formatCode="0" sourceLinked="0"/>
        <c:majorTickMark val="out"/>
        <c:minorTickMark val="none"/>
        <c:tickLblPos val="nextTo"/>
        <c:spPr>
          <a:ln>
            <a:solidFill>
              <a:srgbClr val="000000"/>
            </a:solidFill>
          </a:ln>
        </c:spPr>
        <c:txPr>
          <a:bodyPr/>
          <a:lstStyle/>
          <a:p>
            <a:pPr>
              <a:defRPr sz="1400"/>
            </a:pPr>
            <a:endParaRPr lang="en-US"/>
          </a:p>
        </c:txPr>
        <c:crossAx val="-2104343960"/>
        <c:crosses val="autoZero"/>
        <c:crossBetween val="between"/>
      </c:valAx>
      <c:spPr>
        <a:ln>
          <a:solidFill>
            <a:srgbClr val="000000"/>
          </a:solidFill>
        </a:ln>
      </c:spPr>
    </c:plotArea>
    <c:legend>
      <c:legendPos val="r"/>
      <c:layout/>
      <c:overlay val="0"/>
      <c:txPr>
        <a:bodyPr/>
        <a:lstStyle/>
        <a:p>
          <a:pPr>
            <a:defRPr sz="1200"/>
          </a:pPr>
          <a:endParaRPr lang="en-US"/>
        </a:p>
      </c:txPr>
    </c:legend>
    <c:plotVisOnly val="1"/>
    <c:dispBlanksAs val="gap"/>
    <c:showDLblsOverMax val="0"/>
  </c:chart>
  <c:spPr>
    <a:solidFill>
      <a:schemeClr val="bg1"/>
    </a:solidFill>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M110night071415.cnv!$B$1</c:f>
              <c:strCache>
                <c:ptCount val="1"/>
                <c:pt idx="0">
                  <c:v>DepFM</c:v>
                </c:pt>
              </c:strCache>
            </c:strRef>
          </c:tx>
          <c:spPr>
            <a:ln>
              <a:solidFill>
                <a:srgbClr val="000000"/>
              </a:solidFill>
            </a:ln>
          </c:spPr>
          <c:marker>
            <c:symbol val="none"/>
          </c:marker>
          <c:xVal>
            <c:numRef>
              <c:f>M110night071415.cnv!$A$2:$A$106</c:f>
              <c:numCache>
                <c:formatCode>General</c:formatCode>
                <c:ptCount val="105"/>
                <c:pt idx="0">
                  <c:v>16.01390000000004</c:v>
                </c:pt>
                <c:pt idx="1">
                  <c:v>15.9792</c:v>
                </c:pt>
                <c:pt idx="2">
                  <c:v>15.9997</c:v>
                </c:pt>
                <c:pt idx="3">
                  <c:v>15.9992</c:v>
                </c:pt>
                <c:pt idx="4">
                  <c:v>15.9975</c:v>
                </c:pt>
                <c:pt idx="5">
                  <c:v>15.8803</c:v>
                </c:pt>
                <c:pt idx="6">
                  <c:v>15.5279</c:v>
                </c:pt>
                <c:pt idx="7">
                  <c:v>15.2059</c:v>
                </c:pt>
                <c:pt idx="8">
                  <c:v>14.5346</c:v>
                </c:pt>
                <c:pt idx="9">
                  <c:v>14.0936</c:v>
                </c:pt>
                <c:pt idx="10">
                  <c:v>12.9206</c:v>
                </c:pt>
                <c:pt idx="11">
                  <c:v>12.0736</c:v>
                </c:pt>
                <c:pt idx="12">
                  <c:v>11.6732</c:v>
                </c:pt>
                <c:pt idx="13">
                  <c:v>11.41340000000001</c:v>
                </c:pt>
                <c:pt idx="14">
                  <c:v>11.016</c:v>
                </c:pt>
                <c:pt idx="15">
                  <c:v>10.38270000000002</c:v>
                </c:pt>
                <c:pt idx="16">
                  <c:v>9.873000000000004</c:v>
                </c:pt>
                <c:pt idx="17">
                  <c:v>9.571800000000001</c:v>
                </c:pt>
                <c:pt idx="18">
                  <c:v>9.3009</c:v>
                </c:pt>
                <c:pt idx="19">
                  <c:v>8.4252</c:v>
                </c:pt>
                <c:pt idx="20">
                  <c:v>7.814699999999997</c:v>
                </c:pt>
                <c:pt idx="21">
                  <c:v>7.3927</c:v>
                </c:pt>
                <c:pt idx="22">
                  <c:v>6.9322</c:v>
                </c:pt>
                <c:pt idx="23">
                  <c:v>6.5069</c:v>
                </c:pt>
                <c:pt idx="24">
                  <c:v>6.155899999999995</c:v>
                </c:pt>
                <c:pt idx="25">
                  <c:v>5.7451</c:v>
                </c:pt>
                <c:pt idx="26">
                  <c:v>5.43170000000001</c:v>
                </c:pt>
                <c:pt idx="27">
                  <c:v>5.307199999999995</c:v>
                </c:pt>
                <c:pt idx="28">
                  <c:v>5.117899999999988</c:v>
                </c:pt>
                <c:pt idx="29">
                  <c:v>4.9431</c:v>
                </c:pt>
                <c:pt idx="30">
                  <c:v>4.852499999999996</c:v>
                </c:pt>
                <c:pt idx="31">
                  <c:v>4.687199999999992</c:v>
                </c:pt>
                <c:pt idx="32">
                  <c:v>4.47030000000001</c:v>
                </c:pt>
                <c:pt idx="33">
                  <c:v>4.339700000000001</c:v>
                </c:pt>
                <c:pt idx="34">
                  <c:v>4.2687</c:v>
                </c:pt>
                <c:pt idx="35">
                  <c:v>4.216</c:v>
                </c:pt>
                <c:pt idx="36">
                  <c:v>4.2001</c:v>
                </c:pt>
                <c:pt idx="37">
                  <c:v>4.198599999999995</c:v>
                </c:pt>
                <c:pt idx="38">
                  <c:v>4.1911</c:v>
                </c:pt>
                <c:pt idx="39">
                  <c:v>4.163099999999996</c:v>
                </c:pt>
                <c:pt idx="40">
                  <c:v>4.1491</c:v>
                </c:pt>
                <c:pt idx="41">
                  <c:v>4.147199999999988</c:v>
                </c:pt>
                <c:pt idx="42">
                  <c:v>4.1305</c:v>
                </c:pt>
                <c:pt idx="43">
                  <c:v>4.1494</c:v>
                </c:pt>
                <c:pt idx="44">
                  <c:v>4.114199999999986</c:v>
                </c:pt>
                <c:pt idx="45">
                  <c:v>4.105899999999997</c:v>
                </c:pt>
                <c:pt idx="46">
                  <c:v>4.104199999999987</c:v>
                </c:pt>
                <c:pt idx="47">
                  <c:v>4.0972</c:v>
                </c:pt>
                <c:pt idx="48">
                  <c:v>4.067999999999987</c:v>
                </c:pt>
                <c:pt idx="49">
                  <c:v>4.062199999999993</c:v>
                </c:pt>
                <c:pt idx="50">
                  <c:v>3.9972</c:v>
                </c:pt>
                <c:pt idx="51">
                  <c:v>3.982699999999998</c:v>
                </c:pt>
                <c:pt idx="52">
                  <c:v>3.972699999999993</c:v>
                </c:pt>
                <c:pt idx="53">
                  <c:v>3.958</c:v>
                </c:pt>
                <c:pt idx="54">
                  <c:v>3.9386</c:v>
                </c:pt>
                <c:pt idx="55">
                  <c:v>3.931299999999997</c:v>
                </c:pt>
                <c:pt idx="56">
                  <c:v>3.9336</c:v>
                </c:pt>
                <c:pt idx="57">
                  <c:v>3.9379</c:v>
                </c:pt>
                <c:pt idx="58">
                  <c:v>3.9449</c:v>
                </c:pt>
                <c:pt idx="59">
                  <c:v>3.9449</c:v>
                </c:pt>
                <c:pt idx="60">
                  <c:v>3.9453</c:v>
                </c:pt>
                <c:pt idx="61">
                  <c:v>3.9448</c:v>
                </c:pt>
                <c:pt idx="62">
                  <c:v>3.9446</c:v>
                </c:pt>
                <c:pt idx="63">
                  <c:v>3.943</c:v>
                </c:pt>
                <c:pt idx="64">
                  <c:v>3.935199999999999</c:v>
                </c:pt>
                <c:pt idx="65">
                  <c:v>3.934699999999997</c:v>
                </c:pt>
                <c:pt idx="66">
                  <c:v>3.9373</c:v>
                </c:pt>
                <c:pt idx="67">
                  <c:v>3.9333</c:v>
                </c:pt>
                <c:pt idx="68">
                  <c:v>3.931999999999998</c:v>
                </c:pt>
                <c:pt idx="69">
                  <c:v>3.932499999999993</c:v>
                </c:pt>
                <c:pt idx="70">
                  <c:v>3.931399999999999</c:v>
                </c:pt>
                <c:pt idx="71">
                  <c:v>3.931299999999997</c:v>
                </c:pt>
                <c:pt idx="72">
                  <c:v>3.931799999999998</c:v>
                </c:pt>
                <c:pt idx="73">
                  <c:v>3.932099999999993</c:v>
                </c:pt>
                <c:pt idx="74">
                  <c:v>3.932199999999998</c:v>
                </c:pt>
                <c:pt idx="75">
                  <c:v>3.9331</c:v>
                </c:pt>
                <c:pt idx="76">
                  <c:v>3.9337</c:v>
                </c:pt>
                <c:pt idx="77">
                  <c:v>3.934</c:v>
                </c:pt>
                <c:pt idx="78">
                  <c:v>3.9334</c:v>
                </c:pt>
                <c:pt idx="79">
                  <c:v>3.932599999999998</c:v>
                </c:pt>
                <c:pt idx="80">
                  <c:v>3.9332</c:v>
                </c:pt>
                <c:pt idx="81">
                  <c:v>3.934499999999998</c:v>
                </c:pt>
                <c:pt idx="82">
                  <c:v>3.9342</c:v>
                </c:pt>
                <c:pt idx="83">
                  <c:v>3.932999999999997</c:v>
                </c:pt>
                <c:pt idx="84">
                  <c:v>3.932699999999993</c:v>
                </c:pt>
                <c:pt idx="85">
                  <c:v>3.932599999999998</c:v>
                </c:pt>
                <c:pt idx="86">
                  <c:v>3.9336</c:v>
                </c:pt>
                <c:pt idx="87">
                  <c:v>3.9386</c:v>
                </c:pt>
                <c:pt idx="88">
                  <c:v>3.946899999999997</c:v>
                </c:pt>
                <c:pt idx="89">
                  <c:v>3.9532</c:v>
                </c:pt>
                <c:pt idx="90">
                  <c:v>3.956899999999993</c:v>
                </c:pt>
                <c:pt idx="91">
                  <c:v>3.958899999999997</c:v>
                </c:pt>
                <c:pt idx="92">
                  <c:v>3.9606</c:v>
                </c:pt>
                <c:pt idx="93">
                  <c:v>3.9608</c:v>
                </c:pt>
                <c:pt idx="94">
                  <c:v>3.9621</c:v>
                </c:pt>
                <c:pt idx="95">
                  <c:v>3.962299999999998</c:v>
                </c:pt>
                <c:pt idx="96">
                  <c:v>3.9626</c:v>
                </c:pt>
                <c:pt idx="97">
                  <c:v>3.963</c:v>
                </c:pt>
                <c:pt idx="98">
                  <c:v>3.9636</c:v>
                </c:pt>
                <c:pt idx="99">
                  <c:v>3.9641</c:v>
                </c:pt>
                <c:pt idx="100">
                  <c:v>3.9641</c:v>
                </c:pt>
                <c:pt idx="101">
                  <c:v>3.9642</c:v>
                </c:pt>
                <c:pt idx="102">
                  <c:v>3.9644</c:v>
                </c:pt>
                <c:pt idx="103">
                  <c:v>3.9644</c:v>
                </c:pt>
                <c:pt idx="104">
                  <c:v>3.9643</c:v>
                </c:pt>
              </c:numCache>
            </c:numRef>
          </c:xVal>
          <c:yVal>
            <c:numRef>
              <c:f>M110night071415.cnv!$B$2:$B$106</c:f>
              <c:numCache>
                <c:formatCode>General</c:formatCode>
                <c:ptCount val="105"/>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pt idx="16">
                  <c:v>17.0</c:v>
                </c:pt>
                <c:pt idx="17">
                  <c:v>18.0</c:v>
                </c:pt>
                <c:pt idx="18">
                  <c:v>19.0</c:v>
                </c:pt>
                <c:pt idx="19">
                  <c:v>20.0</c:v>
                </c:pt>
                <c:pt idx="20">
                  <c:v>21.0</c:v>
                </c:pt>
                <c:pt idx="21">
                  <c:v>22.0</c:v>
                </c:pt>
                <c:pt idx="22">
                  <c:v>23.0</c:v>
                </c:pt>
                <c:pt idx="23">
                  <c:v>24.0</c:v>
                </c:pt>
                <c:pt idx="24">
                  <c:v>25.0</c:v>
                </c:pt>
                <c:pt idx="25">
                  <c:v>26.0</c:v>
                </c:pt>
                <c:pt idx="26">
                  <c:v>27.0</c:v>
                </c:pt>
                <c:pt idx="27">
                  <c:v>28.0</c:v>
                </c:pt>
                <c:pt idx="28">
                  <c:v>29.0</c:v>
                </c:pt>
                <c:pt idx="29">
                  <c:v>30.0</c:v>
                </c:pt>
                <c:pt idx="30">
                  <c:v>31.0</c:v>
                </c:pt>
                <c:pt idx="31">
                  <c:v>32.0</c:v>
                </c:pt>
                <c:pt idx="32">
                  <c:v>33.0</c:v>
                </c:pt>
                <c:pt idx="33">
                  <c:v>34.0</c:v>
                </c:pt>
                <c:pt idx="34">
                  <c:v>35.0</c:v>
                </c:pt>
                <c:pt idx="35">
                  <c:v>36.0</c:v>
                </c:pt>
                <c:pt idx="36">
                  <c:v>37.0</c:v>
                </c:pt>
                <c:pt idx="37">
                  <c:v>38.0</c:v>
                </c:pt>
                <c:pt idx="38">
                  <c:v>39.0</c:v>
                </c:pt>
                <c:pt idx="39">
                  <c:v>40.0</c:v>
                </c:pt>
                <c:pt idx="40">
                  <c:v>41.0</c:v>
                </c:pt>
                <c:pt idx="41">
                  <c:v>42.0</c:v>
                </c:pt>
                <c:pt idx="42">
                  <c:v>43.0</c:v>
                </c:pt>
                <c:pt idx="43">
                  <c:v>44.0</c:v>
                </c:pt>
                <c:pt idx="44">
                  <c:v>45.0</c:v>
                </c:pt>
                <c:pt idx="45">
                  <c:v>46.0</c:v>
                </c:pt>
                <c:pt idx="46">
                  <c:v>47.0</c:v>
                </c:pt>
                <c:pt idx="47">
                  <c:v>48.0</c:v>
                </c:pt>
                <c:pt idx="48">
                  <c:v>49.0</c:v>
                </c:pt>
                <c:pt idx="49">
                  <c:v>50.0</c:v>
                </c:pt>
                <c:pt idx="50">
                  <c:v>51.0</c:v>
                </c:pt>
                <c:pt idx="51">
                  <c:v>52.0</c:v>
                </c:pt>
                <c:pt idx="52">
                  <c:v>53.0</c:v>
                </c:pt>
                <c:pt idx="53">
                  <c:v>54.0</c:v>
                </c:pt>
                <c:pt idx="54">
                  <c:v>55.0</c:v>
                </c:pt>
                <c:pt idx="55">
                  <c:v>56.0</c:v>
                </c:pt>
                <c:pt idx="56">
                  <c:v>57.0</c:v>
                </c:pt>
                <c:pt idx="57">
                  <c:v>58.0</c:v>
                </c:pt>
                <c:pt idx="58">
                  <c:v>59.0</c:v>
                </c:pt>
                <c:pt idx="59">
                  <c:v>60.0</c:v>
                </c:pt>
                <c:pt idx="60">
                  <c:v>61.0</c:v>
                </c:pt>
                <c:pt idx="61">
                  <c:v>62.0</c:v>
                </c:pt>
                <c:pt idx="62">
                  <c:v>63.0</c:v>
                </c:pt>
                <c:pt idx="63">
                  <c:v>64.0</c:v>
                </c:pt>
                <c:pt idx="64">
                  <c:v>65.0</c:v>
                </c:pt>
                <c:pt idx="65">
                  <c:v>66.0</c:v>
                </c:pt>
                <c:pt idx="66">
                  <c:v>67.0</c:v>
                </c:pt>
                <c:pt idx="67">
                  <c:v>68.0</c:v>
                </c:pt>
                <c:pt idx="68">
                  <c:v>69.0</c:v>
                </c:pt>
                <c:pt idx="69">
                  <c:v>70.0</c:v>
                </c:pt>
                <c:pt idx="70">
                  <c:v>71.0</c:v>
                </c:pt>
                <c:pt idx="71">
                  <c:v>72.0</c:v>
                </c:pt>
                <c:pt idx="72">
                  <c:v>73.0</c:v>
                </c:pt>
                <c:pt idx="73">
                  <c:v>74.0</c:v>
                </c:pt>
                <c:pt idx="74">
                  <c:v>75.0</c:v>
                </c:pt>
                <c:pt idx="75">
                  <c:v>76.0</c:v>
                </c:pt>
                <c:pt idx="76">
                  <c:v>77.0</c:v>
                </c:pt>
                <c:pt idx="77">
                  <c:v>78.0</c:v>
                </c:pt>
                <c:pt idx="78">
                  <c:v>79.0</c:v>
                </c:pt>
                <c:pt idx="79">
                  <c:v>80.0</c:v>
                </c:pt>
                <c:pt idx="80">
                  <c:v>81.0</c:v>
                </c:pt>
                <c:pt idx="81">
                  <c:v>82.0</c:v>
                </c:pt>
                <c:pt idx="82">
                  <c:v>83.0</c:v>
                </c:pt>
                <c:pt idx="83">
                  <c:v>84.0</c:v>
                </c:pt>
                <c:pt idx="84">
                  <c:v>85.0</c:v>
                </c:pt>
                <c:pt idx="85">
                  <c:v>86.0</c:v>
                </c:pt>
                <c:pt idx="86">
                  <c:v>87.0</c:v>
                </c:pt>
                <c:pt idx="87">
                  <c:v>88.0</c:v>
                </c:pt>
                <c:pt idx="88">
                  <c:v>89.0</c:v>
                </c:pt>
                <c:pt idx="89">
                  <c:v>90.0</c:v>
                </c:pt>
                <c:pt idx="90">
                  <c:v>91.0</c:v>
                </c:pt>
                <c:pt idx="91">
                  <c:v>92.0</c:v>
                </c:pt>
                <c:pt idx="92">
                  <c:v>93.0</c:v>
                </c:pt>
                <c:pt idx="93">
                  <c:v>94.0</c:v>
                </c:pt>
                <c:pt idx="94">
                  <c:v>95.0</c:v>
                </c:pt>
                <c:pt idx="95">
                  <c:v>96.0</c:v>
                </c:pt>
                <c:pt idx="96">
                  <c:v>97.0</c:v>
                </c:pt>
                <c:pt idx="97">
                  <c:v>98.0</c:v>
                </c:pt>
                <c:pt idx="98">
                  <c:v>99.0</c:v>
                </c:pt>
                <c:pt idx="99">
                  <c:v>100.0</c:v>
                </c:pt>
                <c:pt idx="100">
                  <c:v>101.0</c:v>
                </c:pt>
                <c:pt idx="101">
                  <c:v>102.0</c:v>
                </c:pt>
                <c:pt idx="102">
                  <c:v>103.0</c:v>
                </c:pt>
                <c:pt idx="103">
                  <c:v>104.0</c:v>
                </c:pt>
                <c:pt idx="104">
                  <c:v>105.0</c:v>
                </c:pt>
              </c:numCache>
            </c:numRef>
          </c:yVal>
          <c:smooth val="1"/>
          <c:extLst xmlns:c16r2="http://schemas.microsoft.com/office/drawing/2015/06/chart">
            <c:ext xmlns:c16="http://schemas.microsoft.com/office/drawing/2014/chart" uri="{C3380CC4-5D6E-409C-BE32-E72D297353CC}">
              <c16:uniqueId val="{00000000-DDDD-409A-B8AA-68A433F4A61A}"/>
            </c:ext>
          </c:extLst>
        </c:ser>
        <c:dLbls>
          <c:showLegendKey val="0"/>
          <c:showVal val="0"/>
          <c:showCatName val="0"/>
          <c:showSerName val="0"/>
          <c:showPercent val="0"/>
          <c:showBubbleSize val="0"/>
        </c:dLbls>
        <c:axId val="-2105850568"/>
        <c:axId val="2078369336"/>
      </c:scatterChart>
      <c:valAx>
        <c:axId val="-2105850568"/>
        <c:scaling>
          <c:orientation val="minMax"/>
          <c:max val="20.0"/>
          <c:min val="0.0"/>
        </c:scaling>
        <c:delete val="0"/>
        <c:axPos val="t"/>
        <c:numFmt formatCode="General" sourceLinked="1"/>
        <c:majorTickMark val="in"/>
        <c:minorTickMark val="none"/>
        <c:tickLblPos val="nextTo"/>
        <c:crossAx val="2078369336"/>
        <c:crosses val="autoZero"/>
        <c:crossBetween val="midCat"/>
        <c:majorUnit val="10.0"/>
      </c:valAx>
      <c:valAx>
        <c:axId val="2078369336"/>
        <c:scaling>
          <c:orientation val="maxMin"/>
          <c:max val="110.0"/>
          <c:min val="0.0"/>
        </c:scaling>
        <c:delete val="0"/>
        <c:axPos val="l"/>
        <c:majorGridlines>
          <c:spPr>
            <a:ln>
              <a:prstDash val="sysDash"/>
            </a:ln>
          </c:spPr>
        </c:majorGridlines>
        <c:numFmt formatCode="General" sourceLinked="1"/>
        <c:majorTickMark val="in"/>
        <c:minorTickMark val="none"/>
        <c:tickLblPos val="nextTo"/>
        <c:crossAx val="-2105850568"/>
        <c:crosses val="autoZero"/>
        <c:crossBetween val="midCat"/>
      </c:valAx>
      <c:spPr>
        <a:ln>
          <a:solidFill>
            <a:sysClr val="windowText" lastClr="000000"/>
          </a:solidFill>
        </a:ln>
      </c:spPr>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M110night071415.cnv!$B$1</c:f>
              <c:strCache>
                <c:ptCount val="1"/>
                <c:pt idx="0">
                  <c:v>DepFM</c:v>
                </c:pt>
              </c:strCache>
            </c:strRef>
          </c:tx>
          <c:spPr>
            <a:ln>
              <a:solidFill>
                <a:srgbClr val="000000"/>
              </a:solidFill>
            </a:ln>
          </c:spPr>
          <c:marker>
            <c:symbol val="none"/>
          </c:marker>
          <c:xVal>
            <c:numRef>
              <c:f>M110night071415.cnv!$A$2:$A$106</c:f>
              <c:numCache>
                <c:formatCode>General</c:formatCode>
                <c:ptCount val="105"/>
                <c:pt idx="0">
                  <c:v>16.01390000000004</c:v>
                </c:pt>
                <c:pt idx="1">
                  <c:v>15.9792</c:v>
                </c:pt>
                <c:pt idx="2">
                  <c:v>15.9997</c:v>
                </c:pt>
                <c:pt idx="3">
                  <c:v>15.9992</c:v>
                </c:pt>
                <c:pt idx="4">
                  <c:v>15.9975</c:v>
                </c:pt>
                <c:pt idx="5">
                  <c:v>15.8803</c:v>
                </c:pt>
                <c:pt idx="6">
                  <c:v>15.5279</c:v>
                </c:pt>
                <c:pt idx="7">
                  <c:v>15.2059</c:v>
                </c:pt>
                <c:pt idx="8">
                  <c:v>14.5346</c:v>
                </c:pt>
                <c:pt idx="9">
                  <c:v>14.0936</c:v>
                </c:pt>
                <c:pt idx="10">
                  <c:v>12.9206</c:v>
                </c:pt>
                <c:pt idx="11">
                  <c:v>12.0736</c:v>
                </c:pt>
                <c:pt idx="12">
                  <c:v>11.6732</c:v>
                </c:pt>
                <c:pt idx="13">
                  <c:v>11.41340000000001</c:v>
                </c:pt>
                <c:pt idx="14">
                  <c:v>11.016</c:v>
                </c:pt>
                <c:pt idx="15">
                  <c:v>10.38270000000002</c:v>
                </c:pt>
                <c:pt idx="16">
                  <c:v>9.873000000000004</c:v>
                </c:pt>
                <c:pt idx="17">
                  <c:v>9.571800000000001</c:v>
                </c:pt>
                <c:pt idx="18">
                  <c:v>9.3009</c:v>
                </c:pt>
                <c:pt idx="19">
                  <c:v>8.4252</c:v>
                </c:pt>
                <c:pt idx="20">
                  <c:v>7.814699999999997</c:v>
                </c:pt>
                <c:pt idx="21">
                  <c:v>7.3927</c:v>
                </c:pt>
                <c:pt idx="22">
                  <c:v>6.9322</c:v>
                </c:pt>
                <c:pt idx="23">
                  <c:v>6.5069</c:v>
                </c:pt>
                <c:pt idx="24">
                  <c:v>6.155899999999995</c:v>
                </c:pt>
                <c:pt idx="25">
                  <c:v>5.7451</c:v>
                </c:pt>
                <c:pt idx="26">
                  <c:v>5.43170000000001</c:v>
                </c:pt>
                <c:pt idx="27">
                  <c:v>5.307199999999995</c:v>
                </c:pt>
                <c:pt idx="28">
                  <c:v>5.117899999999988</c:v>
                </c:pt>
                <c:pt idx="29">
                  <c:v>4.9431</c:v>
                </c:pt>
                <c:pt idx="30">
                  <c:v>4.852499999999996</c:v>
                </c:pt>
                <c:pt idx="31">
                  <c:v>4.687199999999992</c:v>
                </c:pt>
                <c:pt idx="32">
                  <c:v>4.47030000000001</c:v>
                </c:pt>
                <c:pt idx="33">
                  <c:v>4.339700000000001</c:v>
                </c:pt>
                <c:pt idx="34">
                  <c:v>4.2687</c:v>
                </c:pt>
                <c:pt idx="35">
                  <c:v>4.216</c:v>
                </c:pt>
                <c:pt idx="36">
                  <c:v>4.2001</c:v>
                </c:pt>
                <c:pt idx="37">
                  <c:v>4.198599999999995</c:v>
                </c:pt>
                <c:pt idx="38">
                  <c:v>4.1911</c:v>
                </c:pt>
                <c:pt idx="39">
                  <c:v>4.163099999999996</c:v>
                </c:pt>
                <c:pt idx="40">
                  <c:v>4.1491</c:v>
                </c:pt>
                <c:pt idx="41">
                  <c:v>4.147199999999988</c:v>
                </c:pt>
                <c:pt idx="42">
                  <c:v>4.1305</c:v>
                </c:pt>
                <c:pt idx="43">
                  <c:v>4.1494</c:v>
                </c:pt>
                <c:pt idx="44">
                  <c:v>4.114199999999986</c:v>
                </c:pt>
                <c:pt idx="45">
                  <c:v>4.105899999999997</c:v>
                </c:pt>
                <c:pt idx="46">
                  <c:v>4.104199999999987</c:v>
                </c:pt>
                <c:pt idx="47">
                  <c:v>4.0972</c:v>
                </c:pt>
                <c:pt idx="48">
                  <c:v>4.067999999999987</c:v>
                </c:pt>
                <c:pt idx="49">
                  <c:v>4.062199999999993</c:v>
                </c:pt>
                <c:pt idx="50">
                  <c:v>3.9972</c:v>
                </c:pt>
                <c:pt idx="51">
                  <c:v>3.982699999999998</c:v>
                </c:pt>
                <c:pt idx="52">
                  <c:v>3.972699999999993</c:v>
                </c:pt>
                <c:pt idx="53">
                  <c:v>3.958</c:v>
                </c:pt>
                <c:pt idx="54">
                  <c:v>3.9386</c:v>
                </c:pt>
                <c:pt idx="55">
                  <c:v>3.931299999999997</c:v>
                </c:pt>
                <c:pt idx="56">
                  <c:v>3.9336</c:v>
                </c:pt>
                <c:pt idx="57">
                  <c:v>3.9379</c:v>
                </c:pt>
                <c:pt idx="58">
                  <c:v>3.9449</c:v>
                </c:pt>
                <c:pt idx="59">
                  <c:v>3.9449</c:v>
                </c:pt>
                <c:pt idx="60">
                  <c:v>3.9453</c:v>
                </c:pt>
                <c:pt idx="61">
                  <c:v>3.9448</c:v>
                </c:pt>
                <c:pt idx="62">
                  <c:v>3.9446</c:v>
                </c:pt>
                <c:pt idx="63">
                  <c:v>3.943</c:v>
                </c:pt>
                <c:pt idx="64">
                  <c:v>3.935199999999999</c:v>
                </c:pt>
                <c:pt idx="65">
                  <c:v>3.934699999999997</c:v>
                </c:pt>
                <c:pt idx="66">
                  <c:v>3.9373</c:v>
                </c:pt>
                <c:pt idx="67">
                  <c:v>3.9333</c:v>
                </c:pt>
                <c:pt idx="68">
                  <c:v>3.931999999999998</c:v>
                </c:pt>
                <c:pt idx="69">
                  <c:v>3.932499999999993</c:v>
                </c:pt>
                <c:pt idx="70">
                  <c:v>3.931399999999999</c:v>
                </c:pt>
                <c:pt idx="71">
                  <c:v>3.931299999999997</c:v>
                </c:pt>
                <c:pt idx="72">
                  <c:v>3.931799999999998</c:v>
                </c:pt>
                <c:pt idx="73">
                  <c:v>3.932099999999993</c:v>
                </c:pt>
                <c:pt idx="74">
                  <c:v>3.932199999999998</c:v>
                </c:pt>
                <c:pt idx="75">
                  <c:v>3.9331</c:v>
                </c:pt>
                <c:pt idx="76">
                  <c:v>3.9337</c:v>
                </c:pt>
                <c:pt idx="77">
                  <c:v>3.934</c:v>
                </c:pt>
                <c:pt idx="78">
                  <c:v>3.9334</c:v>
                </c:pt>
                <c:pt idx="79">
                  <c:v>3.932599999999998</c:v>
                </c:pt>
                <c:pt idx="80">
                  <c:v>3.9332</c:v>
                </c:pt>
                <c:pt idx="81">
                  <c:v>3.934499999999998</c:v>
                </c:pt>
                <c:pt idx="82">
                  <c:v>3.9342</c:v>
                </c:pt>
                <c:pt idx="83">
                  <c:v>3.932999999999997</c:v>
                </c:pt>
                <c:pt idx="84">
                  <c:v>3.932699999999993</c:v>
                </c:pt>
                <c:pt idx="85">
                  <c:v>3.932599999999998</c:v>
                </c:pt>
                <c:pt idx="86">
                  <c:v>3.9336</c:v>
                </c:pt>
                <c:pt idx="87">
                  <c:v>3.9386</c:v>
                </c:pt>
                <c:pt idx="88">
                  <c:v>3.946899999999997</c:v>
                </c:pt>
                <c:pt idx="89">
                  <c:v>3.9532</c:v>
                </c:pt>
                <c:pt idx="90">
                  <c:v>3.956899999999993</c:v>
                </c:pt>
                <c:pt idx="91">
                  <c:v>3.958899999999997</c:v>
                </c:pt>
                <c:pt idx="92">
                  <c:v>3.9606</c:v>
                </c:pt>
                <c:pt idx="93">
                  <c:v>3.9608</c:v>
                </c:pt>
                <c:pt idx="94">
                  <c:v>3.9621</c:v>
                </c:pt>
                <c:pt idx="95">
                  <c:v>3.962299999999998</c:v>
                </c:pt>
                <c:pt idx="96">
                  <c:v>3.9626</c:v>
                </c:pt>
                <c:pt idx="97">
                  <c:v>3.963</c:v>
                </c:pt>
                <c:pt idx="98">
                  <c:v>3.9636</c:v>
                </c:pt>
                <c:pt idx="99">
                  <c:v>3.9641</c:v>
                </c:pt>
                <c:pt idx="100">
                  <c:v>3.9641</c:v>
                </c:pt>
                <c:pt idx="101">
                  <c:v>3.9642</c:v>
                </c:pt>
                <c:pt idx="102">
                  <c:v>3.9644</c:v>
                </c:pt>
                <c:pt idx="103">
                  <c:v>3.9644</c:v>
                </c:pt>
                <c:pt idx="104">
                  <c:v>3.9643</c:v>
                </c:pt>
              </c:numCache>
            </c:numRef>
          </c:xVal>
          <c:yVal>
            <c:numRef>
              <c:f>M110night071415.cnv!$B$2:$B$106</c:f>
              <c:numCache>
                <c:formatCode>General</c:formatCode>
                <c:ptCount val="105"/>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pt idx="16">
                  <c:v>17.0</c:v>
                </c:pt>
                <c:pt idx="17">
                  <c:v>18.0</c:v>
                </c:pt>
                <c:pt idx="18">
                  <c:v>19.0</c:v>
                </c:pt>
                <c:pt idx="19">
                  <c:v>20.0</c:v>
                </c:pt>
                <c:pt idx="20">
                  <c:v>21.0</c:v>
                </c:pt>
                <c:pt idx="21">
                  <c:v>22.0</c:v>
                </c:pt>
                <c:pt idx="22">
                  <c:v>23.0</c:v>
                </c:pt>
                <c:pt idx="23">
                  <c:v>24.0</c:v>
                </c:pt>
                <c:pt idx="24">
                  <c:v>25.0</c:v>
                </c:pt>
                <c:pt idx="25">
                  <c:v>26.0</c:v>
                </c:pt>
                <c:pt idx="26">
                  <c:v>27.0</c:v>
                </c:pt>
                <c:pt idx="27">
                  <c:v>28.0</c:v>
                </c:pt>
                <c:pt idx="28">
                  <c:v>29.0</c:v>
                </c:pt>
                <c:pt idx="29">
                  <c:v>30.0</c:v>
                </c:pt>
                <c:pt idx="30">
                  <c:v>31.0</c:v>
                </c:pt>
                <c:pt idx="31">
                  <c:v>32.0</c:v>
                </c:pt>
                <c:pt idx="32">
                  <c:v>33.0</c:v>
                </c:pt>
                <c:pt idx="33">
                  <c:v>34.0</c:v>
                </c:pt>
                <c:pt idx="34">
                  <c:v>35.0</c:v>
                </c:pt>
                <c:pt idx="35">
                  <c:v>36.0</c:v>
                </c:pt>
                <c:pt idx="36">
                  <c:v>37.0</c:v>
                </c:pt>
                <c:pt idx="37">
                  <c:v>38.0</c:v>
                </c:pt>
                <c:pt idx="38">
                  <c:v>39.0</c:v>
                </c:pt>
                <c:pt idx="39">
                  <c:v>40.0</c:v>
                </c:pt>
                <c:pt idx="40">
                  <c:v>41.0</c:v>
                </c:pt>
                <c:pt idx="41">
                  <c:v>42.0</c:v>
                </c:pt>
                <c:pt idx="42">
                  <c:v>43.0</c:v>
                </c:pt>
                <c:pt idx="43">
                  <c:v>44.0</c:v>
                </c:pt>
                <c:pt idx="44">
                  <c:v>45.0</c:v>
                </c:pt>
                <c:pt idx="45">
                  <c:v>46.0</c:v>
                </c:pt>
                <c:pt idx="46">
                  <c:v>47.0</c:v>
                </c:pt>
                <c:pt idx="47">
                  <c:v>48.0</c:v>
                </c:pt>
                <c:pt idx="48">
                  <c:v>49.0</c:v>
                </c:pt>
                <c:pt idx="49">
                  <c:v>50.0</c:v>
                </c:pt>
                <c:pt idx="50">
                  <c:v>51.0</c:v>
                </c:pt>
                <c:pt idx="51">
                  <c:v>52.0</c:v>
                </c:pt>
                <c:pt idx="52">
                  <c:v>53.0</c:v>
                </c:pt>
                <c:pt idx="53">
                  <c:v>54.0</c:v>
                </c:pt>
                <c:pt idx="54">
                  <c:v>55.0</c:v>
                </c:pt>
                <c:pt idx="55">
                  <c:v>56.0</c:v>
                </c:pt>
                <c:pt idx="56">
                  <c:v>57.0</c:v>
                </c:pt>
                <c:pt idx="57">
                  <c:v>58.0</c:v>
                </c:pt>
                <c:pt idx="58">
                  <c:v>59.0</c:v>
                </c:pt>
                <c:pt idx="59">
                  <c:v>60.0</c:v>
                </c:pt>
                <c:pt idx="60">
                  <c:v>61.0</c:v>
                </c:pt>
                <c:pt idx="61">
                  <c:v>62.0</c:v>
                </c:pt>
                <c:pt idx="62">
                  <c:v>63.0</c:v>
                </c:pt>
                <c:pt idx="63">
                  <c:v>64.0</c:v>
                </c:pt>
                <c:pt idx="64">
                  <c:v>65.0</c:v>
                </c:pt>
                <c:pt idx="65">
                  <c:v>66.0</c:v>
                </c:pt>
                <c:pt idx="66">
                  <c:v>67.0</c:v>
                </c:pt>
                <c:pt idx="67">
                  <c:v>68.0</c:v>
                </c:pt>
                <c:pt idx="68">
                  <c:v>69.0</c:v>
                </c:pt>
                <c:pt idx="69">
                  <c:v>70.0</c:v>
                </c:pt>
                <c:pt idx="70">
                  <c:v>71.0</c:v>
                </c:pt>
                <c:pt idx="71">
                  <c:v>72.0</c:v>
                </c:pt>
                <c:pt idx="72">
                  <c:v>73.0</c:v>
                </c:pt>
                <c:pt idx="73">
                  <c:v>74.0</c:v>
                </c:pt>
                <c:pt idx="74">
                  <c:v>75.0</c:v>
                </c:pt>
                <c:pt idx="75">
                  <c:v>76.0</c:v>
                </c:pt>
                <c:pt idx="76">
                  <c:v>77.0</c:v>
                </c:pt>
                <c:pt idx="77">
                  <c:v>78.0</c:v>
                </c:pt>
                <c:pt idx="78">
                  <c:v>79.0</c:v>
                </c:pt>
                <c:pt idx="79">
                  <c:v>80.0</c:v>
                </c:pt>
                <c:pt idx="80">
                  <c:v>81.0</c:v>
                </c:pt>
                <c:pt idx="81">
                  <c:v>82.0</c:v>
                </c:pt>
                <c:pt idx="82">
                  <c:v>83.0</c:v>
                </c:pt>
                <c:pt idx="83">
                  <c:v>84.0</c:v>
                </c:pt>
                <c:pt idx="84">
                  <c:v>85.0</c:v>
                </c:pt>
                <c:pt idx="85">
                  <c:v>86.0</c:v>
                </c:pt>
                <c:pt idx="86">
                  <c:v>87.0</c:v>
                </c:pt>
                <c:pt idx="87">
                  <c:v>88.0</c:v>
                </c:pt>
                <c:pt idx="88">
                  <c:v>89.0</c:v>
                </c:pt>
                <c:pt idx="89">
                  <c:v>90.0</c:v>
                </c:pt>
                <c:pt idx="90">
                  <c:v>91.0</c:v>
                </c:pt>
                <c:pt idx="91">
                  <c:v>92.0</c:v>
                </c:pt>
                <c:pt idx="92">
                  <c:v>93.0</c:v>
                </c:pt>
                <c:pt idx="93">
                  <c:v>94.0</c:v>
                </c:pt>
                <c:pt idx="94">
                  <c:v>95.0</c:v>
                </c:pt>
                <c:pt idx="95">
                  <c:v>96.0</c:v>
                </c:pt>
                <c:pt idx="96">
                  <c:v>97.0</c:v>
                </c:pt>
                <c:pt idx="97">
                  <c:v>98.0</c:v>
                </c:pt>
                <c:pt idx="98">
                  <c:v>99.0</c:v>
                </c:pt>
                <c:pt idx="99">
                  <c:v>100.0</c:v>
                </c:pt>
                <c:pt idx="100">
                  <c:v>101.0</c:v>
                </c:pt>
                <c:pt idx="101">
                  <c:v>102.0</c:v>
                </c:pt>
                <c:pt idx="102">
                  <c:v>103.0</c:v>
                </c:pt>
                <c:pt idx="103">
                  <c:v>104.0</c:v>
                </c:pt>
                <c:pt idx="104">
                  <c:v>105.0</c:v>
                </c:pt>
              </c:numCache>
            </c:numRef>
          </c:yVal>
          <c:smooth val="1"/>
          <c:extLst xmlns:c16r2="http://schemas.microsoft.com/office/drawing/2015/06/chart">
            <c:ext xmlns:c16="http://schemas.microsoft.com/office/drawing/2014/chart" uri="{C3380CC4-5D6E-409C-BE32-E72D297353CC}">
              <c16:uniqueId val="{00000000-DDDD-409A-B8AA-68A433F4A61A}"/>
            </c:ext>
          </c:extLst>
        </c:ser>
        <c:dLbls>
          <c:showLegendKey val="0"/>
          <c:showVal val="0"/>
          <c:showCatName val="0"/>
          <c:showSerName val="0"/>
          <c:showPercent val="0"/>
          <c:showBubbleSize val="0"/>
        </c:dLbls>
        <c:axId val="-2103730088"/>
        <c:axId val="-2109718920"/>
      </c:scatterChart>
      <c:valAx>
        <c:axId val="-2103730088"/>
        <c:scaling>
          <c:orientation val="minMax"/>
          <c:max val="20.0"/>
          <c:min val="0.0"/>
        </c:scaling>
        <c:delete val="0"/>
        <c:axPos val="t"/>
        <c:numFmt formatCode="General" sourceLinked="1"/>
        <c:majorTickMark val="in"/>
        <c:minorTickMark val="none"/>
        <c:tickLblPos val="nextTo"/>
        <c:crossAx val="-2109718920"/>
        <c:crosses val="autoZero"/>
        <c:crossBetween val="midCat"/>
        <c:majorUnit val="10.0"/>
      </c:valAx>
      <c:valAx>
        <c:axId val="-2109718920"/>
        <c:scaling>
          <c:orientation val="maxMin"/>
          <c:max val="110.0"/>
          <c:min val="0.0"/>
        </c:scaling>
        <c:delete val="0"/>
        <c:axPos val="l"/>
        <c:majorGridlines>
          <c:spPr>
            <a:ln>
              <a:prstDash val="sysDash"/>
            </a:ln>
          </c:spPr>
        </c:majorGridlines>
        <c:numFmt formatCode="General" sourceLinked="1"/>
        <c:majorTickMark val="in"/>
        <c:minorTickMark val="none"/>
        <c:tickLblPos val="nextTo"/>
        <c:crossAx val="-2103730088"/>
        <c:crosses val="autoZero"/>
        <c:crossBetween val="midCat"/>
      </c:valAx>
      <c:spPr>
        <a:ln>
          <a:solidFill>
            <a:sysClr val="windowText" lastClr="000000"/>
          </a:solidFill>
        </a:ln>
      </c:spPr>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AC1EC7-B1E4-4BF2-BEFD-6780F5F2C6B8}" type="datetimeFigureOut">
              <a:rPr lang="en-US" smtClean="0"/>
              <a:pPr/>
              <a:t>3/17/16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898A3F-0685-4583-B1A9-B32BB6EA74F3}" type="slidenum">
              <a:rPr lang="en-US" smtClean="0"/>
              <a:pPr/>
              <a:t>‹#›</a:t>
            </a:fld>
            <a:endParaRPr lang="en-US"/>
          </a:p>
        </p:txBody>
      </p:sp>
    </p:spTree>
    <p:extLst>
      <p:ext uri="{BB962C8B-B14F-4D97-AF65-F5344CB8AC3E}">
        <p14:creationId xmlns:p14="http://schemas.microsoft.com/office/powerpoint/2010/main" val="130575257"/>
      </p:ext>
    </p:extLst>
  </p:cSld>
  <p:clrMap bg1="lt1" tx1="dk1" bg2="lt2" tx2="dk2" accent1="accent1" accent2="accent2" accent3="accent3" accent4="accent4" accent5="accent5" accent6="accent6" hlink="hlink" folHlink="folHlink"/>
  <p:notesStyle>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800" kern="1200">
        <a:solidFill>
          <a:schemeClr val="tx1"/>
        </a:solidFill>
        <a:latin typeface="+mn-lt"/>
        <a:ea typeface="+mn-ea"/>
        <a:cs typeface="+mn-cs"/>
      </a:defRPr>
    </a:lvl2pPr>
    <a:lvl3pPr marL="914400" algn="l" defTabSz="914400" rtl="0" eaLnBrk="1" latinLnBrk="0" hangingPunct="1">
      <a:defRPr sz="800" kern="1200">
        <a:solidFill>
          <a:schemeClr val="tx1"/>
        </a:solidFill>
        <a:latin typeface="+mn-lt"/>
        <a:ea typeface="+mn-ea"/>
        <a:cs typeface="+mn-cs"/>
      </a:defRPr>
    </a:lvl3pPr>
    <a:lvl4pPr marL="1371600" algn="l" defTabSz="914400" rtl="0" eaLnBrk="1" latinLnBrk="0" hangingPunct="1">
      <a:defRPr sz="800" kern="1200">
        <a:solidFill>
          <a:schemeClr val="tx1"/>
        </a:solidFill>
        <a:latin typeface="+mn-lt"/>
        <a:ea typeface="+mn-ea"/>
        <a:cs typeface="+mn-cs"/>
      </a:defRPr>
    </a:lvl4pPr>
    <a:lvl5pPr marL="1828800" algn="l" defTabSz="914400" rtl="0" eaLnBrk="1" latinLnBrk="0" hangingPunct="1">
      <a:defRPr sz="8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You heard earlier today from Steve </a:t>
            </a:r>
            <a:r>
              <a:rPr lang="en-US" dirty="0" err="1" smtClean="0"/>
              <a:t>Pothoven</a:t>
            </a:r>
            <a:r>
              <a:rPr lang="en-US" dirty="0" smtClean="0"/>
              <a:t> on GLERL’s Long-Term Research (LTR) program. What I will be presenting is the other half of that program which emphasizes spatial studies for understanding and forecasting food web interactions and impacts in response to multiple stressors, across various space and time scales. </a:t>
            </a:r>
          </a:p>
          <a:p>
            <a:endParaRPr lang="en-US" dirty="0" smtClean="0"/>
          </a:p>
          <a:p>
            <a:r>
              <a:rPr lang="en-US" b="1" dirty="0" smtClean="0"/>
              <a:t>This work aligns with the following NOAA Goals:</a:t>
            </a:r>
          </a:p>
          <a:p>
            <a:r>
              <a:rPr lang="en-US" b="1" dirty="0" smtClean="0"/>
              <a:t>Climate Adaptation and Mitigation: </a:t>
            </a:r>
          </a:p>
          <a:p>
            <a:r>
              <a:rPr lang="en-US" dirty="0" smtClean="0"/>
              <a:t>Improved scientific understanding of the changing climate system and its impacts</a:t>
            </a:r>
          </a:p>
          <a:p>
            <a:r>
              <a:rPr lang="en-US" b="1" dirty="0" smtClean="0"/>
              <a:t>Healthy Oceans:</a:t>
            </a:r>
          </a:p>
          <a:p>
            <a:r>
              <a:rPr lang="en-US" dirty="0" smtClean="0"/>
              <a:t>Improved understanding of ecosystems to inform resources management decisions</a:t>
            </a:r>
          </a:p>
          <a:p>
            <a:r>
              <a:rPr lang="en-US" dirty="0" smtClean="0"/>
              <a:t>Healthy habitats that sustain resilient and thriving marine resources and communities</a:t>
            </a:r>
          </a:p>
          <a:p>
            <a:r>
              <a:rPr lang="en-US" dirty="0" smtClean="0"/>
              <a:t>Sustainable fisheries and safe seafood for healthy populations and vibrant communities</a:t>
            </a:r>
          </a:p>
        </p:txBody>
      </p:sp>
      <p:sp>
        <p:nvSpPr>
          <p:cNvPr id="4" name="Slide Number Placeholder 3"/>
          <p:cNvSpPr>
            <a:spLocks noGrp="1"/>
          </p:cNvSpPr>
          <p:nvPr>
            <p:ph type="sldNum" sz="quarter" idx="10"/>
          </p:nvPr>
        </p:nvSpPr>
        <p:spPr/>
        <p:txBody>
          <a:bodyPr/>
          <a:lstStyle/>
          <a:p>
            <a:fld id="{53898A3F-0685-4583-B1A9-B32BB6EA74F3}" type="slidenum">
              <a:rPr lang="en-US" smtClean="0"/>
              <a:pPr/>
              <a:t>1</a:t>
            </a:fld>
            <a:endParaRPr lang="en-US"/>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593752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have recently purchased, and beginning to test a MOCHNESS system with strobes, to improve our ability to sample these scattering layers.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upper</a:t>
            </a:r>
            <a:r>
              <a:rPr lang="en-US" baseline="0" dirty="0" smtClean="0"/>
              <a:t> left picture is the MOCNESS that has 10 opening and closing nets, a CTD that provides real time data on board the ship for aiming the nets a various depth strata or water temperatures.  The lower right picture highlights a state-of-the-art strobe system. The strobes are used to “stun” </a:t>
            </a:r>
            <a:r>
              <a:rPr lang="en-US" baseline="0" dirty="0" err="1" smtClean="0"/>
              <a:t>marcozooplankton</a:t>
            </a:r>
            <a:r>
              <a:rPr lang="en-US" baseline="0" dirty="0" smtClean="0"/>
              <a:t> and larval fish to improve capture efficiency and provide improved estimates of density.  </a:t>
            </a:r>
            <a:r>
              <a:rPr lang="en-US" dirty="0" smtClean="0"/>
              <a:t>This system will allow us to accurately aim the</a:t>
            </a:r>
            <a:r>
              <a:rPr lang="en-US" baseline="0" dirty="0" smtClean="0"/>
              <a:t> gear at thin scattering layers, identify the taxa creating these layers, and provide detailed information on the fine-scale vertical distribution of these taxa.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These taxa could be: larval fish, Mysis, </a:t>
            </a:r>
            <a:r>
              <a:rPr lang="en-US" baseline="0" dirty="0" err="1" smtClean="0"/>
              <a:t>Bythotrephes</a:t>
            </a:r>
            <a:r>
              <a:rPr lang="en-US" baseline="0" dirty="0" smtClean="0"/>
              <a:t>, dense aggregations of other zooplankton</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pPr/>
              <a:t>10</a:t>
            </a:fld>
            <a:endParaRPr lang="en-US"/>
          </a:p>
        </p:txBody>
      </p:sp>
    </p:spTree>
    <p:extLst>
      <p:ext uri="{BB962C8B-B14F-4D97-AF65-F5344CB8AC3E}">
        <p14:creationId xmlns:p14="http://schemas.microsoft.com/office/powerpoint/2010/main" val="340952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Aft>
                <a:spcPts val="600"/>
              </a:spcAft>
              <a:buFont typeface="Arial" panose="020B0604020202020204" pitchFamily="34" charset="0"/>
              <a:buChar char="•"/>
            </a:pPr>
            <a:r>
              <a:rPr lang="en-US" dirty="0" smtClean="0">
                <a:latin typeface=""/>
              </a:rPr>
              <a:t>Continue to define and understand the factors controlling the spatial and temporal distribution of nutrients and invasive species and their effects on food-web interactions.  Towards this effort, we will</a:t>
            </a:r>
            <a:r>
              <a:rPr lang="en-US" baseline="0" dirty="0" smtClean="0">
                <a:latin typeface=""/>
              </a:rPr>
              <a:t> try to determine the appropriate space and time scale(s).</a:t>
            </a:r>
            <a:endParaRPr lang="en-US" dirty="0" smtClean="0">
              <a:latin typeface=""/>
              <a:cs typeface="Arial"/>
            </a:endParaRPr>
          </a:p>
          <a:p>
            <a:pPr marL="285750" indent="-285750">
              <a:spcAft>
                <a:spcPts val="600"/>
              </a:spcAft>
              <a:buFont typeface="Arial" panose="020B0604020202020204" pitchFamily="34" charset="0"/>
              <a:buChar char="•"/>
            </a:pPr>
            <a:r>
              <a:rPr lang="en-US" dirty="0" smtClean="0">
                <a:latin typeface=""/>
                <a:cs typeface="Arial"/>
              </a:rPr>
              <a:t>Integrate the MOCNESS into spatial studies for understanding the horizontal and fine-scale vertical distribution of macro-zooplankton and larval fish.</a:t>
            </a:r>
          </a:p>
          <a:p>
            <a:pPr marL="285750" indent="-285750">
              <a:spcAft>
                <a:spcPts val="600"/>
              </a:spcAft>
              <a:buFont typeface="Arial" panose="020B0604020202020204" pitchFamily="34" charset="0"/>
              <a:buChar char="•"/>
            </a:pPr>
            <a:r>
              <a:rPr lang="en-US" dirty="0" smtClean="0">
                <a:latin typeface=""/>
              </a:rPr>
              <a:t>Develop approaches that use fine-scale spatial and temporal data to</a:t>
            </a:r>
            <a:r>
              <a:rPr lang="en-US" baseline="0" dirty="0" smtClean="0">
                <a:latin typeface=""/>
              </a:rPr>
              <a:t> </a:t>
            </a:r>
            <a:r>
              <a:rPr lang="en-US" dirty="0" smtClean="0">
                <a:latin typeface=""/>
              </a:rPr>
              <a:t>characterize the state of the system and forecast the likelihood for change.</a:t>
            </a:r>
          </a:p>
          <a:p>
            <a:pPr marL="285750" indent="-285750">
              <a:spcAft>
                <a:spcPts val="600"/>
              </a:spcAft>
              <a:buFont typeface="Arial" panose="020B0604020202020204" pitchFamily="34" charset="0"/>
              <a:buChar char="•"/>
            </a:pPr>
            <a:r>
              <a:rPr lang="en-US" dirty="0" smtClean="0">
                <a:latin typeface=""/>
                <a:cs typeface="Arial"/>
              </a:rPr>
              <a:t>Use these data to develop models to forecast the effects of multiple stressors on Great Lakes food webs.</a:t>
            </a:r>
          </a:p>
          <a:p>
            <a:endParaRPr lang="en-US" dirty="0" smtClean="0">
              <a:latin typeface=""/>
            </a:endParaRPr>
          </a:p>
          <a:p>
            <a:r>
              <a:rPr lang="en-US" dirty="0" smtClean="0">
                <a:latin typeface=""/>
              </a:rPr>
              <a:t>E.g., biomass spectra</a:t>
            </a:r>
            <a:r>
              <a:rPr lang="en-US" baseline="0" dirty="0" smtClean="0">
                <a:latin typeface=""/>
              </a:rPr>
              <a:t> and production by spatial habitat (nearshore, offshore, </a:t>
            </a:r>
            <a:r>
              <a:rPr lang="en-US" baseline="0" dirty="0" err="1" smtClean="0">
                <a:latin typeface=""/>
              </a:rPr>
              <a:t>epilimnion</a:t>
            </a:r>
            <a:r>
              <a:rPr lang="en-US" baseline="0" dirty="0" smtClean="0">
                <a:latin typeface=""/>
              </a:rPr>
              <a:t>, </a:t>
            </a:r>
            <a:r>
              <a:rPr lang="en-US" baseline="0" dirty="0" err="1" smtClean="0">
                <a:latin typeface=""/>
              </a:rPr>
              <a:t>metalimnion</a:t>
            </a:r>
            <a:r>
              <a:rPr lang="en-US" baseline="0" dirty="0" smtClean="0">
                <a:latin typeface=""/>
              </a:rPr>
              <a:t>, </a:t>
            </a:r>
            <a:r>
              <a:rPr lang="en-US" baseline="0" dirty="0" err="1" smtClean="0">
                <a:latin typeface=""/>
              </a:rPr>
              <a:t>hypolimnion</a:t>
            </a:r>
            <a:r>
              <a:rPr lang="en-US" baseline="0" dirty="0" smtClean="0">
                <a:latin typeface=""/>
              </a:rPr>
              <a:t>), changes in variance across space and time</a:t>
            </a:r>
            <a:endParaRPr lang="en-US" dirty="0" smtClean="0">
              <a:latin typeface=""/>
            </a:endParaRPr>
          </a:p>
        </p:txBody>
      </p:sp>
      <p:sp>
        <p:nvSpPr>
          <p:cNvPr id="4" name="Slide Number Placeholder 3"/>
          <p:cNvSpPr>
            <a:spLocks noGrp="1"/>
          </p:cNvSpPr>
          <p:nvPr>
            <p:ph type="sldNum" sz="quarter" idx="10"/>
          </p:nvPr>
        </p:nvSpPr>
        <p:spPr/>
        <p:txBody>
          <a:bodyPr/>
          <a:lstStyle/>
          <a:p>
            <a:fld id="{53898A3F-0685-4583-B1A9-B32BB6EA74F3}" type="slidenum">
              <a:rPr lang="en-US" smtClean="0"/>
              <a:pPr/>
              <a:t>11</a:t>
            </a:fld>
            <a:endParaRPr lang="en-US"/>
          </a:p>
        </p:txBody>
      </p:sp>
    </p:spTree>
    <p:extLst>
      <p:ext uri="{BB962C8B-B14F-4D97-AF65-F5344CB8AC3E}">
        <p14:creationId xmlns:p14="http://schemas.microsoft.com/office/powerpoint/2010/main" val="3765115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pPr/>
              <a:t>12</a:t>
            </a:fld>
            <a:endParaRPr lang="en-US"/>
          </a:p>
        </p:txBody>
      </p:sp>
    </p:spTree>
    <p:extLst>
      <p:ext uri="{BB962C8B-B14F-4D97-AF65-F5344CB8AC3E}">
        <p14:creationId xmlns:p14="http://schemas.microsoft.com/office/powerpoint/2010/main" val="2344885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Aft>
                <a:spcPts val="1200"/>
              </a:spcAft>
            </a:pPr>
            <a:r>
              <a:rPr lang="en-US" dirty="0" smtClean="0"/>
              <a:t>What are the factors affecting carrying capacity and spatial distribution of invasive species in the Great Lakes e.g., </a:t>
            </a:r>
            <a:r>
              <a:rPr lang="en-US" dirty="0" err="1" smtClean="0"/>
              <a:t>dreissenid</a:t>
            </a:r>
            <a:r>
              <a:rPr lang="en-US" dirty="0" smtClean="0"/>
              <a:t> mussels, invasive </a:t>
            </a:r>
            <a:r>
              <a:rPr lang="en-US" dirty="0" err="1" smtClean="0"/>
              <a:t>cladocerans</a:t>
            </a:r>
            <a:r>
              <a:rPr lang="en-US" dirty="0" smtClean="0"/>
              <a:t>, Asian carp? </a:t>
            </a:r>
          </a:p>
          <a:p>
            <a:pPr lvl="0">
              <a:spcAft>
                <a:spcPts val="1200"/>
              </a:spcAft>
            </a:pPr>
            <a:r>
              <a:rPr lang="en-US" dirty="0" smtClean="0"/>
              <a:t>What are the quantitative effects of high-risk invasive species on Great Lakes food webs across spatial and temporal scales and trophic gradients?</a:t>
            </a:r>
          </a:p>
          <a:p>
            <a:pPr lvl="0">
              <a:spcAft>
                <a:spcPts val="1200"/>
              </a:spcAft>
            </a:pPr>
            <a:r>
              <a:rPr lang="en-US" dirty="0" smtClean="0"/>
              <a:t>What are the spatial and temporal linkages between the lower food web and fish condition and recruitment? </a:t>
            </a:r>
          </a:p>
          <a:p>
            <a:pPr lvl="0">
              <a:spcAft>
                <a:spcPts val="1200"/>
              </a:spcAft>
            </a:pPr>
            <a:r>
              <a:rPr lang="en-US" dirty="0" smtClean="0"/>
              <a:t>How are nutrients captured by the pelagic food web as they move from tributaries to the nearshore and offshore regions?</a:t>
            </a:r>
          </a:p>
          <a:p>
            <a:pPr lvl="0">
              <a:spcAft>
                <a:spcPts val="1200"/>
              </a:spcAft>
            </a:pPr>
            <a:r>
              <a:rPr lang="en-US" dirty="0" smtClean="0"/>
              <a:t>How does </a:t>
            </a:r>
            <a:r>
              <a:rPr lang="en-US" dirty="0" err="1" smtClean="0"/>
              <a:t>interannual</a:t>
            </a:r>
            <a:r>
              <a:rPr lang="en-US" dirty="0" smtClean="0"/>
              <a:t> variability in weather and climate affect lake thermal structure, food web spatial structure and productivity, as well as fish recruitment? </a:t>
            </a:r>
          </a:p>
          <a:p>
            <a:pPr lvl="0">
              <a:spcAft>
                <a:spcPts val="1200"/>
              </a:spcAft>
            </a:pPr>
            <a:r>
              <a:rPr lang="en-US" dirty="0" smtClean="0"/>
              <a:t>What are the synergistic interactions between climate change, nutrient loading and invasive species.</a:t>
            </a:r>
            <a:endParaRPr lang="en-US" dirty="0" smtClean="0">
              <a:solidFill>
                <a:srgbClr val="002060"/>
              </a:solidFill>
              <a:cs typeface="Arial"/>
            </a:endParaRPr>
          </a:p>
          <a:p>
            <a:endParaRPr lang="en-US" b="1" i="1" dirty="0" smtClean="0"/>
          </a:p>
          <a:p>
            <a:r>
              <a:rPr lang="en-US" b="1" i="1" dirty="0" err="1" smtClean="0"/>
              <a:t>EcoDyn</a:t>
            </a:r>
            <a:r>
              <a:rPr lang="en-US" b="1" i="1" dirty="0" smtClean="0"/>
              <a:t> Approach in the GLERL Strategic Plan</a:t>
            </a:r>
          </a:p>
          <a:p>
            <a:endParaRPr lang="en-US" b="1" i="1" dirty="0" smtClean="0"/>
          </a:p>
          <a:p>
            <a:r>
              <a:rPr lang="en-US" b="1" i="1" dirty="0" smtClean="0"/>
              <a:t>Goal 1: </a:t>
            </a:r>
            <a:r>
              <a:rPr lang="en-US" i="1" dirty="0" smtClean="0"/>
              <a:t>A holistic understanding of the role of established and potentially future invasive species on Great Lakes ecosystems</a:t>
            </a:r>
          </a:p>
          <a:p>
            <a:r>
              <a:rPr lang="en-US" b="1" i="1" dirty="0" smtClean="0"/>
              <a:t>Goal 2: </a:t>
            </a:r>
            <a:r>
              <a:rPr lang="en-US" i="1" dirty="0" smtClean="0"/>
              <a:t>An integrated understanding of the spatial organization of the food webs and nutrient use and transport from nearshore to offshore food webs.</a:t>
            </a:r>
          </a:p>
          <a:p>
            <a:r>
              <a:rPr lang="en-US" b="1" i="1" dirty="0" smtClean="0"/>
              <a:t>Goal 3: </a:t>
            </a:r>
            <a:r>
              <a:rPr lang="en-US" i="1" dirty="0" smtClean="0"/>
              <a:t>The capacity to forecast effects of climate change on Great Lakes food webs.</a:t>
            </a:r>
            <a:endParaRPr lang="en-US" i="1" dirty="0" smtClean="0">
              <a:solidFill>
                <a:srgbClr val="002060"/>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pPr/>
              <a:t>2</a:t>
            </a:fld>
            <a:endParaRPr lang="en-US"/>
          </a:p>
        </p:txBody>
      </p:sp>
    </p:spTree>
    <p:extLst>
      <p:ext uri="{BB962C8B-B14F-4D97-AF65-F5344CB8AC3E}">
        <p14:creationId xmlns:p14="http://schemas.microsoft.com/office/powerpoint/2010/main" val="3509274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get at these questions we conduct spatial (nearshore to offshore) cruises in the spring, summer and fall every year collecting a suite of variables across time and space using various technologies.  These measures include … </a:t>
            </a:r>
          </a:p>
          <a:p>
            <a:endParaRPr lang="en-US" baseline="0" dirty="0" smtClean="0"/>
          </a:p>
          <a:p>
            <a:r>
              <a:rPr lang="en-US" baseline="0" dirty="0" smtClean="0"/>
              <a:t>This provides us with quantitative spatial observations across temporal scales- day and night, seasonal, and across years for detecting change in the spatial distribution  across these scales. These changes then provide the fodder for developing short-term questions that can be explored through additional  field work and experimentation.  In addition, these data support the development of models for scenario-based forecasts of food web change.  Earlier, Ed Rutherford presented some of our modeling efforts using these data to forecast potential distribution and impacts of Asian carps if they were to invade the Great Lakes. </a:t>
            </a:r>
          </a:p>
          <a:p>
            <a:endParaRPr lang="en-US" baseline="0" dirty="0" smtClean="0"/>
          </a:p>
          <a:p>
            <a:r>
              <a:rPr lang="en-US" baseline="0" dirty="0" smtClean="0"/>
              <a:t>Much of this work is located in Lake Michigan at Muskegon, with the transect incorporating the stations highlighted by Steve </a:t>
            </a:r>
            <a:r>
              <a:rPr lang="en-US" baseline="0" dirty="0" err="1" smtClean="0"/>
              <a:t>Pothoven</a:t>
            </a:r>
            <a:r>
              <a:rPr lang="en-US" baseline="0" dirty="0" smtClean="0"/>
              <a:t> this morning. However, in response to our previous 5-year review, where it was suggested we should also expand this program to other lakes, we have added another site in Lake Huron that we sample every five years as part of the Cooperative Science and Monitoring Initiative (CSMI). This is an interagency (EPA, USGS, State of Michigan, etc.) program that rotates through all 5 lakes, GLERL participates in Lake Michigan and Lake Huron.</a:t>
            </a:r>
          </a:p>
          <a:p>
            <a:endParaRPr lang="en-US" baseline="0" dirty="0" smtClean="0"/>
          </a:p>
          <a:p>
            <a:r>
              <a:rPr lang="en-US" baseline="0" dirty="0" smtClean="0"/>
              <a:t>We work with partners to leverage our resources:</a:t>
            </a:r>
          </a:p>
          <a:p>
            <a:r>
              <a:rPr lang="en-US" baseline="0" dirty="0" smtClean="0"/>
              <a:t>Purdue – Tomas Hook*</a:t>
            </a:r>
          </a:p>
          <a:p>
            <a:r>
              <a:rPr lang="en-US" baseline="0" dirty="0" smtClean="0"/>
              <a:t>UM EE&amp;B – Vincent </a:t>
            </a:r>
            <a:r>
              <a:rPr lang="en-US" baseline="0" dirty="0" err="1" smtClean="0"/>
              <a:t>Denef</a:t>
            </a:r>
            <a:r>
              <a:rPr lang="en-US" baseline="0" dirty="0" smtClean="0"/>
              <a:t>**</a:t>
            </a:r>
          </a:p>
          <a:p>
            <a:r>
              <a:rPr lang="en-US" baseline="0" dirty="0" smtClean="0"/>
              <a:t>CMU – Hunter Carrick**</a:t>
            </a:r>
          </a:p>
          <a:p>
            <a:r>
              <a:rPr lang="en-US" baseline="0" dirty="0" smtClean="0"/>
              <a:t>*Larval Fish</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**Microbial food web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pPr/>
              <a:t>3</a:t>
            </a:fld>
            <a:endParaRPr lang="en-US"/>
          </a:p>
        </p:txBody>
      </p:sp>
    </p:spTree>
    <p:extLst>
      <p:ext uri="{BB962C8B-B14F-4D97-AF65-F5344CB8AC3E}">
        <p14:creationId xmlns:p14="http://schemas.microsoft.com/office/powerpoint/2010/main" val="2998200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get at these questions we conduct spatial (nearshore to offshore) cruises in the spring, summer and fall every year collecting a suite of variables across time and space using various technologies.</a:t>
            </a:r>
          </a:p>
          <a:p>
            <a:endParaRPr lang="en-US" baseline="0" dirty="0" smtClean="0"/>
          </a:p>
          <a:p>
            <a:r>
              <a:rPr lang="en-US" baseline="0" dirty="0" smtClean="0"/>
              <a:t>This provides us with quantitative spatial observations across temporal scales- day and night, seasonal, and across years for detecting change in the spatial distribution  across these scales. These changes then provide the fodder for developing short-term questions that can be explored through additional  field work and experimentation.  In addition, these data support the development of models for scenario-based forecasts of food web change.  Earlier, Ed Rutherford presented some of our modeling efforts using these data to forecast potential distribution and impacts of Asian carps if they were to invade the Great Lakes. </a:t>
            </a:r>
          </a:p>
          <a:p>
            <a:endParaRPr lang="en-US" baseline="0" dirty="0" smtClean="0"/>
          </a:p>
          <a:p>
            <a:r>
              <a:rPr lang="en-US" baseline="0" dirty="0" smtClean="0"/>
              <a:t>Much of this work is located in Lake Michigan at Muskegon, with the transect incorporating the stations highlighted by Steve </a:t>
            </a:r>
            <a:r>
              <a:rPr lang="en-US" baseline="0" dirty="0" err="1" smtClean="0"/>
              <a:t>Pothoven</a:t>
            </a:r>
            <a:r>
              <a:rPr lang="en-US" baseline="0" dirty="0" smtClean="0"/>
              <a:t> this morning. However, in response to our previous 5-year review, where it was suggested we should also expand this program to other lakes, we have added another site in Lake Huron that we sample every five years as part of the Cooperative Science and Monitoring Initiative (CSMI). This is an interagency (EPA, USGS, State of Michigan, etc.) program that rotates through all 5 lakes, GLERL participates in Lake Michigan and Lake Huron.</a:t>
            </a:r>
          </a:p>
          <a:p>
            <a:endParaRPr lang="en-US" baseline="0" dirty="0" smtClean="0"/>
          </a:p>
          <a:p>
            <a:r>
              <a:rPr lang="en-US" baseline="0" dirty="0" smtClean="0"/>
              <a:t>We work with partners to leverage our resources:</a:t>
            </a:r>
          </a:p>
          <a:p>
            <a:r>
              <a:rPr lang="en-US" baseline="0" dirty="0" smtClean="0"/>
              <a:t>Purdue – Tomas Hook*</a:t>
            </a:r>
          </a:p>
          <a:p>
            <a:r>
              <a:rPr lang="en-US" baseline="0" dirty="0" smtClean="0"/>
              <a:t>UM EE&amp;B – Vincent </a:t>
            </a:r>
            <a:r>
              <a:rPr lang="en-US" baseline="0" dirty="0" err="1" smtClean="0"/>
              <a:t>Denef</a:t>
            </a:r>
            <a:r>
              <a:rPr lang="en-US" baseline="0" dirty="0" smtClean="0"/>
              <a:t>**</a:t>
            </a:r>
          </a:p>
          <a:p>
            <a:r>
              <a:rPr lang="en-US" baseline="0" dirty="0" smtClean="0"/>
              <a:t>CMU – Hunter Carrick**</a:t>
            </a:r>
          </a:p>
          <a:p>
            <a:r>
              <a:rPr lang="en-US" baseline="0" dirty="0" smtClean="0"/>
              <a:t>*Larval Fish</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**Microbial food web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pPr/>
              <a:t>4</a:t>
            </a:fld>
            <a:endParaRPr lang="en-US"/>
          </a:p>
        </p:txBody>
      </p:sp>
    </p:spTree>
    <p:extLst>
      <p:ext uri="{BB962C8B-B14F-4D97-AF65-F5344CB8AC3E}">
        <p14:creationId xmlns:p14="http://schemas.microsoft.com/office/powerpoint/2010/main" val="2998200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Lake Huron Transect – September 2012</a:t>
            </a:r>
          </a:p>
          <a:p>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pPr/>
              <a:t>5</a:t>
            </a:fld>
            <a:endParaRPr lang="en-US"/>
          </a:p>
        </p:txBody>
      </p:sp>
    </p:spTree>
    <p:extLst>
      <p:ext uri="{BB962C8B-B14F-4D97-AF65-F5344CB8AC3E}">
        <p14:creationId xmlns:p14="http://schemas.microsoft.com/office/powerpoint/2010/main" val="2998200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patterns reflect</a:t>
            </a:r>
            <a:r>
              <a:rPr lang="en-US" dirty="0" smtClean="0"/>
              <a:t> their</a:t>
            </a:r>
            <a:r>
              <a:rPr lang="en-US" baseline="0" dirty="0" smtClean="0"/>
              <a:t> potential vulnerability to the dominant visual predator, Bythotrephes in surface waters.  These patterns are very similar to patterns we have seen and are seeing in Lake Michigan.  </a:t>
            </a:r>
          </a:p>
          <a:p>
            <a:endParaRPr lang="en-US" baseline="0" dirty="0" smtClean="0"/>
          </a:p>
          <a:p>
            <a:r>
              <a:rPr lang="en-US" baseline="0" dirty="0" smtClean="0"/>
              <a:t>35 m change in Daphnia vertical distribution</a:t>
            </a:r>
          </a:p>
          <a:p>
            <a:endParaRPr lang="en-US" baseline="0" dirty="0" smtClean="0"/>
          </a:p>
          <a:p>
            <a:r>
              <a:rPr lang="en-US" baseline="0" dirty="0" smtClean="0"/>
              <a:t>In the Lake Michigan study, we demonstrated that detailed vertical and horizontal structure of the food web is important for predicting impacts of fish and Bythotrephes on small zooplankton that are important to larval fish.</a:t>
            </a:r>
          </a:p>
          <a:p>
            <a:endParaRPr lang="en-US" baseline="0" dirty="0" smtClean="0"/>
          </a:p>
          <a:p>
            <a:r>
              <a:rPr lang="en-US" baseline="0" dirty="0" smtClean="0"/>
              <a:t>Research findings:</a:t>
            </a:r>
          </a:p>
          <a:p>
            <a:r>
              <a:rPr lang="en-US" i="0" baseline="0" dirty="0" smtClean="0"/>
              <a:t>Invasive predacious zooplankton </a:t>
            </a:r>
            <a:r>
              <a:rPr lang="en-US" i="1" baseline="0" dirty="0" err="1" smtClean="0"/>
              <a:t>Bythotrphes</a:t>
            </a:r>
            <a:r>
              <a:rPr lang="en-US" baseline="0" dirty="0" smtClean="0"/>
              <a:t> has effects on vulnerable native zooplankton:</a:t>
            </a:r>
          </a:p>
          <a:p>
            <a:r>
              <a:rPr lang="en-US" baseline="0" dirty="0" smtClean="0"/>
              <a:t>	Zooplankton are sandwiched between two different visual predators (</a:t>
            </a:r>
            <a:r>
              <a:rPr lang="en-US" i="1" baseline="0" dirty="0" err="1" smtClean="0"/>
              <a:t>Bythotrphes</a:t>
            </a:r>
            <a:r>
              <a:rPr lang="en-US" baseline="0" dirty="0" smtClean="0"/>
              <a:t> and fish)</a:t>
            </a:r>
          </a:p>
          <a:p>
            <a:r>
              <a:rPr lang="en-US" baseline="0" dirty="0" smtClean="0"/>
              <a:t>	Increased the extent of zooplankton vertical migration, thereby affecting energetics</a:t>
            </a:r>
          </a:p>
          <a:p>
            <a:r>
              <a:rPr lang="en-US" baseline="0" dirty="0" smtClean="0"/>
              <a:t>	Caused the decline of select native zooplankton species</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pPr/>
              <a:t>6</a:t>
            </a:fld>
            <a:endParaRPr lang="en-US"/>
          </a:p>
        </p:txBody>
      </p:sp>
    </p:spTree>
    <p:extLst>
      <p:ext uri="{BB962C8B-B14F-4D97-AF65-F5344CB8AC3E}">
        <p14:creationId xmlns:p14="http://schemas.microsoft.com/office/powerpoint/2010/main" val="1508831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Lake Michigan LTR Transect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Bottom panel we observe a big change in the concentration</a:t>
            </a:r>
            <a:r>
              <a:rPr lang="en-US" baseline="0" dirty="0" smtClean="0">
                <a:latin typeface="Arial" panose="020B0604020202020204" pitchFamily="34" charset="0"/>
                <a:cs typeface="Arial" panose="020B0604020202020204" pitchFamily="34" charset="0"/>
              </a:rPr>
              <a:t> and distribution of </a:t>
            </a:r>
            <a:r>
              <a:rPr lang="en-US" dirty="0" smtClean="0">
                <a:latin typeface="Arial" panose="020B0604020202020204" pitchFamily="34" charset="0"/>
                <a:cs typeface="Arial" panose="020B0604020202020204" pitchFamily="34" charset="0"/>
              </a:rPr>
              <a:t>chlorophyll after </a:t>
            </a:r>
            <a:r>
              <a:rPr lang="en-US" dirty="0" err="1" smtClean="0">
                <a:latin typeface="Arial" panose="020B0604020202020204" pitchFamily="34" charset="0"/>
                <a:cs typeface="Arial" panose="020B0604020202020204" pitchFamily="34" charset="0"/>
              </a:rPr>
              <a:t>dreissenid</a:t>
            </a:r>
            <a:r>
              <a:rPr lang="en-US" dirty="0" smtClean="0">
                <a:latin typeface="Arial" panose="020B0604020202020204" pitchFamily="34" charset="0"/>
                <a:cs typeface="Arial" panose="020B0604020202020204" pitchFamily="34" charset="0"/>
              </a:rPr>
              <a:t> mussel invasion</a:t>
            </a:r>
          </a:p>
          <a:p>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pPr/>
              <a:t>7</a:t>
            </a:fld>
            <a:endParaRPr lang="en-US"/>
          </a:p>
        </p:txBody>
      </p:sp>
    </p:spTree>
    <p:extLst>
      <p:ext uri="{BB962C8B-B14F-4D97-AF65-F5344CB8AC3E}">
        <p14:creationId xmlns:p14="http://schemas.microsoft.com/office/powerpoint/2010/main" val="2101504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larval</a:t>
            </a:r>
            <a:r>
              <a:rPr lang="en-US" baseline="0" dirty="0" smtClean="0"/>
              <a:t> fish, we have some general understanding of their vertical distribution relative to broad depth zones This is an example from Lake Michigan and Lake Huron showing the vertical distributions.</a:t>
            </a:r>
          </a:p>
          <a:p>
            <a:endParaRPr lang="en-US" baseline="0" dirty="0" smtClean="0"/>
          </a:p>
          <a:p>
            <a:r>
              <a:rPr lang="en-US" baseline="0" dirty="0" smtClean="0"/>
              <a:t>This chart was generated averaging the densities of larvae from offshore stations from Lake Michigan in 2010-2011, 2013-2014, and Lake Huron in 2012 during day and night using the tucker trawl</a:t>
            </a:r>
          </a:p>
          <a:p>
            <a:r>
              <a:rPr lang="en-US" baseline="0" dirty="0" smtClean="0"/>
              <a:t>	</a:t>
            </a:r>
          </a:p>
          <a:p>
            <a:r>
              <a:rPr lang="en-US" baseline="0" dirty="0" smtClean="0"/>
              <a:t>Results: </a:t>
            </a:r>
          </a:p>
          <a:p>
            <a:r>
              <a:rPr lang="en-US" baseline="0" dirty="0" smtClean="0"/>
              <a:t>In lake Michigan, the density of fish larvae decreased over time until 2014, when it increased.  </a:t>
            </a:r>
          </a:p>
          <a:p>
            <a:r>
              <a:rPr lang="en-US" baseline="0" dirty="0" smtClean="0"/>
              <a:t>In 3 of five years, most larvae were in the  </a:t>
            </a:r>
            <a:r>
              <a:rPr lang="en-US" baseline="0" dirty="0" err="1" smtClean="0"/>
              <a:t>metalimnnion</a:t>
            </a:r>
            <a:r>
              <a:rPr lang="en-US" baseline="0" dirty="0" smtClean="0"/>
              <a:t>, </a:t>
            </a:r>
          </a:p>
          <a:p>
            <a:r>
              <a:rPr lang="en-US" baseline="0" dirty="0" smtClean="0"/>
              <a:t>In 2014 they were most abundant in the </a:t>
            </a:r>
            <a:r>
              <a:rPr lang="en-US" baseline="0" dirty="0" err="1" smtClean="0"/>
              <a:t>epilimnion</a:t>
            </a:r>
            <a:r>
              <a:rPr lang="en-US" baseline="0" dirty="0" smtClean="0"/>
              <a:t> (due to upwelling and advection offshore of abundant alewife larvae- role of physical factors), </a:t>
            </a:r>
          </a:p>
          <a:p>
            <a:r>
              <a:rPr lang="en-US" baseline="0" dirty="0" smtClean="0"/>
              <a:t>In 2013 larvae were most abundant in the </a:t>
            </a:r>
            <a:r>
              <a:rPr lang="en-US" baseline="0" dirty="0" err="1" smtClean="0"/>
              <a:t>epilimnion</a:t>
            </a:r>
            <a:r>
              <a:rPr lang="en-US" baseline="0" dirty="0" smtClean="0"/>
              <a:t> and </a:t>
            </a:r>
            <a:r>
              <a:rPr lang="en-US" baseline="0" dirty="0" err="1" smtClean="0"/>
              <a:t>metalimnion</a:t>
            </a:r>
            <a:r>
              <a:rPr lang="en-US" baseline="0" dirty="0" smtClean="0"/>
              <a:t>.  </a:t>
            </a:r>
          </a:p>
          <a:p>
            <a:endParaRPr lang="en-US" baseline="0" dirty="0" smtClean="0"/>
          </a:p>
          <a:p>
            <a:r>
              <a:rPr lang="en-US" baseline="0" dirty="0" smtClean="0"/>
              <a:t>Take home message:</a:t>
            </a:r>
          </a:p>
          <a:p>
            <a:r>
              <a:rPr lang="en-US" baseline="0" dirty="0" smtClean="0"/>
              <a:t>We know that during the day larvae feed, most prey are in the </a:t>
            </a:r>
            <a:r>
              <a:rPr lang="en-US" baseline="0" dirty="0" err="1" smtClean="0"/>
              <a:t>metalimmion</a:t>
            </a:r>
            <a:r>
              <a:rPr lang="en-US" baseline="0" dirty="0" smtClean="0"/>
              <a:t>. </a:t>
            </a:r>
          </a:p>
          <a:p>
            <a:r>
              <a:rPr lang="en-US" baseline="0" dirty="0" smtClean="0"/>
              <a:t>Future work with the MOCNESS will better link fine-scale vertical distribution with their prey.</a:t>
            </a:r>
          </a:p>
          <a:p>
            <a:r>
              <a:rPr lang="en-US" baseline="0" dirty="0" smtClean="0"/>
              <a:t>Next slide puts this in prospective </a:t>
            </a:r>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pPr/>
              <a:t>8</a:t>
            </a:fld>
            <a:endParaRPr lang="en-US"/>
          </a:p>
        </p:txBody>
      </p:sp>
    </p:spTree>
    <p:extLst>
      <p:ext uri="{BB962C8B-B14F-4D97-AF65-F5344CB8AC3E}">
        <p14:creationId xmlns:p14="http://schemas.microsoft.com/office/powerpoint/2010/main" val="1927255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Lake Michigan</a:t>
            </a:r>
          </a:p>
          <a:p>
            <a:endParaRPr lang="en-US" dirty="0" smtClean="0"/>
          </a:p>
          <a:p>
            <a:r>
              <a:rPr lang="en-US" dirty="0" smtClean="0"/>
              <a:t>Multiple</a:t>
            </a:r>
            <a:r>
              <a:rPr lang="en-US" baseline="0" dirty="0" smtClean="0"/>
              <a:t> discrete backscatter data from acoustics which represent unknown species.  </a:t>
            </a:r>
          </a:p>
          <a:p>
            <a:r>
              <a:rPr lang="en-US" baseline="0" dirty="0" smtClean="0"/>
              <a:t>With our current sampling we are lumping species composition data in broad vertical layers- </a:t>
            </a:r>
            <a:r>
              <a:rPr lang="en-US" baseline="0" dirty="0" err="1" smtClean="0"/>
              <a:t>eplimnion</a:t>
            </a:r>
            <a:r>
              <a:rPr lang="en-US" baseline="0" dirty="0" smtClean="0"/>
              <a:t>, </a:t>
            </a:r>
            <a:r>
              <a:rPr lang="en-US" baseline="0" dirty="0" err="1" smtClean="0"/>
              <a:t>metalimnion</a:t>
            </a:r>
            <a:r>
              <a:rPr lang="en-US" baseline="0" dirty="0" smtClean="0"/>
              <a:t> and </a:t>
            </a:r>
            <a:r>
              <a:rPr lang="en-US" baseline="0" dirty="0" err="1" smtClean="0"/>
              <a:t>hypolimnion</a:t>
            </a:r>
            <a:r>
              <a:rPr lang="en-US" baseline="0" dirty="0" smtClean="0"/>
              <a:t>. </a:t>
            </a:r>
          </a:p>
          <a:p>
            <a:r>
              <a:rPr lang="en-US" baseline="0" dirty="0" smtClean="0"/>
              <a:t>These discrete layers likely represent different species and predator prey interactions.</a:t>
            </a:r>
          </a:p>
          <a:p>
            <a:endParaRPr lang="en-US" dirty="0" smtClean="0"/>
          </a:p>
          <a:p>
            <a:r>
              <a:rPr lang="en-US" dirty="0" smtClean="0"/>
              <a:t>Take away message:</a:t>
            </a:r>
          </a:p>
          <a:p>
            <a:r>
              <a:rPr lang="en-US" dirty="0" smtClean="0"/>
              <a:t>There’s fine scale vertical structure</a:t>
            </a:r>
            <a:r>
              <a:rPr lang="en-US" baseline="0" dirty="0" smtClean="0"/>
              <a:t> that may play a big role in species interactions.</a:t>
            </a:r>
            <a:r>
              <a:rPr lang="en-US" dirty="0" smtClean="0"/>
              <a:t> </a:t>
            </a:r>
          </a:p>
          <a:p>
            <a:endParaRPr lang="en-US" dirty="0" smtClean="0"/>
          </a:p>
          <a:p>
            <a:r>
              <a:rPr lang="en-US" baseline="0" dirty="0" smtClean="0"/>
              <a:t>Bottom Depth: 109 m</a:t>
            </a:r>
          </a:p>
          <a:p>
            <a:r>
              <a:rPr lang="en-US" baseline="0" dirty="0" smtClean="0"/>
              <a:t>Acoustics shows acoustic scattering layers at night that are associated with the thermal structure.</a:t>
            </a:r>
          </a:p>
          <a:p>
            <a:r>
              <a:rPr lang="en-US" baseline="0" dirty="0" smtClean="0"/>
              <a:t>At night we see in increase in the density and thickness of the shallower layer and a movement of the second layer slightly towards the surface.  Upper layer is up to 6 m thick.  Deeper layer is only a max up 1.5 m thick.</a:t>
            </a:r>
          </a:p>
          <a:p>
            <a:r>
              <a:rPr lang="en-US" baseline="0" dirty="0" smtClean="0"/>
              <a:t>It’s difficult to identify what organisms are making up these layers.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pPr/>
              <a:t>9</a:t>
            </a:fld>
            <a:endParaRPr lang="en-US"/>
          </a:p>
        </p:txBody>
      </p:sp>
    </p:spTree>
    <p:extLst>
      <p:ext uri="{BB962C8B-B14F-4D97-AF65-F5344CB8AC3E}">
        <p14:creationId xmlns:p14="http://schemas.microsoft.com/office/powerpoint/2010/main" val="1927255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3599A0-FA52-4883-93AD-B75C459FDEF3}" type="datetimeFigureOut">
              <a:rPr lang="en-US" smtClean="0"/>
              <a:pPr/>
              <a:t>3/17/16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025505-F4B5-423E-98FF-22ADE53B6DBE}" type="slidenum">
              <a:rPr lang="en-US" smtClean="0"/>
              <a:pPr/>
              <a:t>‹#›</a:t>
            </a:fld>
            <a:endParaRPr lang="en-US"/>
          </a:p>
        </p:txBody>
      </p:sp>
    </p:spTree>
    <p:extLst>
      <p:ext uri="{BB962C8B-B14F-4D97-AF65-F5344CB8AC3E}">
        <p14:creationId xmlns:p14="http://schemas.microsoft.com/office/powerpoint/2010/main" val="2724699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3599A0-FA52-4883-93AD-B75C459FDEF3}" type="datetimeFigureOut">
              <a:rPr lang="en-US" smtClean="0"/>
              <a:pPr/>
              <a:t>3/17/16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025505-F4B5-423E-98FF-22ADE53B6DBE}" type="slidenum">
              <a:rPr lang="en-US" smtClean="0"/>
              <a:pPr/>
              <a:t>‹#›</a:t>
            </a:fld>
            <a:endParaRPr lang="en-US"/>
          </a:p>
        </p:txBody>
      </p:sp>
    </p:spTree>
    <p:extLst>
      <p:ext uri="{BB962C8B-B14F-4D97-AF65-F5344CB8AC3E}">
        <p14:creationId xmlns:p14="http://schemas.microsoft.com/office/powerpoint/2010/main" val="1144634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3599A0-FA52-4883-93AD-B75C459FDEF3}" type="datetimeFigureOut">
              <a:rPr lang="en-US" smtClean="0"/>
              <a:pPr/>
              <a:t>3/17/16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025505-F4B5-423E-98FF-22ADE53B6DBE}" type="slidenum">
              <a:rPr lang="en-US" smtClean="0"/>
              <a:pPr/>
              <a:t>‹#›</a:t>
            </a:fld>
            <a:endParaRPr lang="en-US"/>
          </a:p>
        </p:txBody>
      </p:sp>
    </p:spTree>
    <p:extLst>
      <p:ext uri="{BB962C8B-B14F-4D97-AF65-F5344CB8AC3E}">
        <p14:creationId xmlns:p14="http://schemas.microsoft.com/office/powerpoint/2010/main" val="236808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3599A0-FA52-4883-93AD-B75C459FDEF3}" type="datetimeFigureOut">
              <a:rPr lang="en-US" smtClean="0"/>
              <a:pPr/>
              <a:t>3/17/16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025505-F4B5-423E-98FF-22ADE53B6DBE}" type="slidenum">
              <a:rPr lang="en-US" smtClean="0"/>
              <a:pPr/>
              <a:t>‹#›</a:t>
            </a:fld>
            <a:endParaRPr lang="en-US"/>
          </a:p>
        </p:txBody>
      </p:sp>
    </p:spTree>
    <p:extLst>
      <p:ext uri="{BB962C8B-B14F-4D97-AF65-F5344CB8AC3E}">
        <p14:creationId xmlns:p14="http://schemas.microsoft.com/office/powerpoint/2010/main" val="1586344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3599A0-FA52-4883-93AD-B75C459FDEF3}" type="datetimeFigureOut">
              <a:rPr lang="en-US" smtClean="0"/>
              <a:pPr/>
              <a:t>3/17/16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025505-F4B5-423E-98FF-22ADE53B6DBE}" type="slidenum">
              <a:rPr lang="en-US" smtClean="0"/>
              <a:pPr/>
              <a:t>‹#›</a:t>
            </a:fld>
            <a:endParaRPr lang="en-US"/>
          </a:p>
        </p:txBody>
      </p:sp>
    </p:spTree>
    <p:extLst>
      <p:ext uri="{BB962C8B-B14F-4D97-AF65-F5344CB8AC3E}">
        <p14:creationId xmlns:p14="http://schemas.microsoft.com/office/powerpoint/2010/main" val="758992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3599A0-FA52-4883-93AD-B75C459FDEF3}" type="datetimeFigureOut">
              <a:rPr lang="en-US" smtClean="0"/>
              <a:pPr/>
              <a:t>3/17/16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025505-F4B5-423E-98FF-22ADE53B6DBE}" type="slidenum">
              <a:rPr lang="en-US" smtClean="0"/>
              <a:pPr/>
              <a:t>‹#›</a:t>
            </a:fld>
            <a:endParaRPr lang="en-US"/>
          </a:p>
        </p:txBody>
      </p:sp>
    </p:spTree>
    <p:extLst>
      <p:ext uri="{BB962C8B-B14F-4D97-AF65-F5344CB8AC3E}">
        <p14:creationId xmlns:p14="http://schemas.microsoft.com/office/powerpoint/2010/main" val="3929537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3599A0-FA52-4883-93AD-B75C459FDEF3}" type="datetimeFigureOut">
              <a:rPr lang="en-US" smtClean="0"/>
              <a:pPr/>
              <a:t>3/17/16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025505-F4B5-423E-98FF-22ADE53B6DBE}" type="slidenum">
              <a:rPr lang="en-US" smtClean="0"/>
              <a:pPr/>
              <a:t>‹#›</a:t>
            </a:fld>
            <a:endParaRPr lang="en-US"/>
          </a:p>
        </p:txBody>
      </p:sp>
    </p:spTree>
    <p:extLst>
      <p:ext uri="{BB962C8B-B14F-4D97-AF65-F5344CB8AC3E}">
        <p14:creationId xmlns:p14="http://schemas.microsoft.com/office/powerpoint/2010/main" val="1440086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3599A0-FA52-4883-93AD-B75C459FDEF3}" type="datetimeFigureOut">
              <a:rPr lang="en-US" smtClean="0"/>
              <a:pPr/>
              <a:t>3/17/16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025505-F4B5-423E-98FF-22ADE53B6DBE}" type="slidenum">
              <a:rPr lang="en-US" smtClean="0"/>
              <a:pPr/>
              <a:t>‹#›</a:t>
            </a:fld>
            <a:endParaRPr lang="en-US"/>
          </a:p>
        </p:txBody>
      </p:sp>
    </p:spTree>
    <p:extLst>
      <p:ext uri="{BB962C8B-B14F-4D97-AF65-F5344CB8AC3E}">
        <p14:creationId xmlns:p14="http://schemas.microsoft.com/office/powerpoint/2010/main" val="195444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3599A0-FA52-4883-93AD-B75C459FDEF3}" type="datetimeFigureOut">
              <a:rPr lang="en-US" smtClean="0"/>
              <a:pPr/>
              <a:t>3/17/16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025505-F4B5-423E-98FF-22ADE53B6DBE}" type="slidenum">
              <a:rPr lang="en-US" smtClean="0"/>
              <a:pPr/>
              <a:t>‹#›</a:t>
            </a:fld>
            <a:endParaRPr lang="en-US"/>
          </a:p>
        </p:txBody>
      </p:sp>
    </p:spTree>
    <p:extLst>
      <p:ext uri="{BB962C8B-B14F-4D97-AF65-F5344CB8AC3E}">
        <p14:creationId xmlns:p14="http://schemas.microsoft.com/office/powerpoint/2010/main" val="701336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3599A0-FA52-4883-93AD-B75C459FDEF3}" type="datetimeFigureOut">
              <a:rPr lang="en-US" smtClean="0"/>
              <a:pPr/>
              <a:t>3/17/16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025505-F4B5-423E-98FF-22ADE53B6DBE}" type="slidenum">
              <a:rPr lang="en-US" smtClean="0"/>
              <a:pPr/>
              <a:t>‹#›</a:t>
            </a:fld>
            <a:endParaRPr lang="en-US"/>
          </a:p>
        </p:txBody>
      </p:sp>
    </p:spTree>
    <p:extLst>
      <p:ext uri="{BB962C8B-B14F-4D97-AF65-F5344CB8AC3E}">
        <p14:creationId xmlns:p14="http://schemas.microsoft.com/office/powerpoint/2010/main" val="2631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3599A0-FA52-4883-93AD-B75C459FDEF3}" type="datetimeFigureOut">
              <a:rPr lang="en-US" smtClean="0"/>
              <a:pPr/>
              <a:t>3/17/16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025505-F4B5-423E-98FF-22ADE53B6DBE}" type="slidenum">
              <a:rPr lang="en-US" smtClean="0"/>
              <a:pPr/>
              <a:t>‹#›</a:t>
            </a:fld>
            <a:endParaRPr lang="en-US"/>
          </a:p>
        </p:txBody>
      </p:sp>
    </p:spTree>
    <p:extLst>
      <p:ext uri="{BB962C8B-B14F-4D97-AF65-F5344CB8AC3E}">
        <p14:creationId xmlns:p14="http://schemas.microsoft.com/office/powerpoint/2010/main" val="205847418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3599A0-FA52-4883-93AD-B75C459FDEF3}" type="datetimeFigureOut">
              <a:rPr lang="en-US" smtClean="0"/>
              <a:pPr/>
              <a:t>3/17/16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025505-F4B5-423E-98FF-22ADE53B6DBE}" type="slidenum">
              <a:rPr lang="en-US" smtClean="0"/>
              <a:pPr/>
              <a:t>‹#›</a:t>
            </a:fld>
            <a:endParaRPr lang="en-US"/>
          </a:p>
        </p:txBody>
      </p:sp>
    </p:spTree>
    <p:extLst>
      <p:ext uri="{BB962C8B-B14F-4D97-AF65-F5344CB8AC3E}">
        <p14:creationId xmlns:p14="http://schemas.microsoft.com/office/powerpoint/2010/main" val="21616385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21.jpeg"/><Relationship Id="rId6" Type="http://schemas.openxmlformats.org/officeDocument/2006/relationships/chart" Target="../charts/chart3.xml"/><Relationship Id="rId7" Type="http://schemas.openxmlformats.org/officeDocument/2006/relationships/image" Target="../media/image22.jpeg"/><Relationship Id="rId8" Type="http://schemas.openxmlformats.org/officeDocument/2006/relationships/image" Target="../media/image23.jpeg"/><Relationship Id="rId9" Type="http://schemas.openxmlformats.org/officeDocument/2006/relationships/image" Target="../media/image24.png"/><Relationship Id="rId10"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26.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jpe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jpeg"/><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11.jpeg"/><Relationship Id="rId6" Type="http://schemas.openxmlformats.org/officeDocument/2006/relationships/image" Target="../media/image12.png"/><Relationship Id="rId7" Type="http://schemas.microsoft.com/office/2007/relationships/hdphoto" Target="../media/hdphoto1.wdp"/><Relationship Id="rId8" Type="http://schemas.openxmlformats.org/officeDocument/2006/relationships/image" Target="../media/image13.jpeg"/><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14.jpeg"/><Relationship Id="rId6"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16.png"/><Relationship Id="rId6"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18.png"/><Relationship Id="rId6"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chart" Target="../charts/chart1.xml"/><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21.jpeg"/><Relationship Id="rId6" Type="http://schemas.openxmlformats.org/officeDocument/2006/relationships/chart" Target="../charts/chart2.xml"/><Relationship Id="rId7"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flipV="1">
            <a:off x="0" y="0"/>
            <a:ext cx="9144000" cy="914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000" y="154344"/>
            <a:ext cx="623400" cy="638264"/>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5997" y="154344"/>
            <a:ext cx="2053803" cy="638264"/>
          </a:xfrm>
          <a:prstGeom prst="rect">
            <a:avLst/>
          </a:prstGeom>
        </p:spPr>
      </p:pic>
      <p:sp>
        <p:nvSpPr>
          <p:cNvPr id="13" name="Rectangle 12"/>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1/</a:t>
            </a:r>
            <a:r>
              <a:rPr lang="en-US" sz="1000" dirty="0" smtClean="0">
                <a:solidFill>
                  <a:srgbClr val="002060"/>
                </a:solidFill>
                <a:latin typeface="Arial" panose="020B0604020202020204" pitchFamily="34" charset="0"/>
                <a:cs typeface="Arial" panose="020B0604020202020204" pitchFamily="34" charset="0"/>
              </a:rPr>
              <a:t>12</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155997" y="914400"/>
            <a:ext cx="8772229" cy="2062103"/>
          </a:xfrm>
          <a:prstGeom prst="rect">
            <a:avLst/>
          </a:prstGeom>
          <a:noFill/>
        </p:spPr>
        <p:txBody>
          <a:bodyPr wrap="square" rtlCol="0">
            <a:spAutoFit/>
          </a:bodyPr>
          <a:lstStyle/>
          <a:p>
            <a:r>
              <a:rPr lang="en-US" sz="3000" dirty="0" smtClean="0">
                <a:solidFill>
                  <a:srgbClr val="002060"/>
                </a:solidFill>
                <a:latin typeface="Arial" panose="020B0604020202020204" pitchFamily="34" charset="0"/>
                <a:cs typeface="Arial" panose="020B0604020202020204" pitchFamily="34" charset="0"/>
              </a:rPr>
              <a:t>Fine-Scale Spatial and Temporal Dynamics of the Food Web</a:t>
            </a:r>
          </a:p>
          <a:p>
            <a:pPr lvl="0"/>
            <a:endParaRPr lang="en-US" sz="3200" dirty="0" smtClean="0">
              <a:solidFill>
                <a:srgbClr val="002060"/>
              </a:solidFill>
              <a:latin typeface="Arial" panose="020B0604020202020204" pitchFamily="34" charset="0"/>
              <a:cs typeface="Arial" panose="020B0604020202020204" pitchFamily="34" charset="0"/>
            </a:endParaRPr>
          </a:p>
          <a:p>
            <a:pPr lvl="0"/>
            <a:r>
              <a:rPr lang="en-US" dirty="0" smtClean="0">
                <a:solidFill>
                  <a:srgbClr val="002060"/>
                </a:solidFill>
                <a:latin typeface="Arial" panose="020B0604020202020204" pitchFamily="34" charset="0"/>
                <a:cs typeface="Arial" panose="020B0604020202020204" pitchFamily="34" charset="0"/>
              </a:rPr>
              <a:t>Doran Mason</a:t>
            </a:r>
            <a:endParaRPr lang="en-US" dirty="0">
              <a:solidFill>
                <a:srgbClr val="002060"/>
              </a:solidFill>
              <a:latin typeface="Arial" panose="020B0604020202020204" pitchFamily="34" charset="0"/>
              <a:cs typeface="Arial" panose="020B0604020202020204" pitchFamily="34" charset="0"/>
            </a:endParaRPr>
          </a:p>
          <a:p>
            <a:pPr lvl="0"/>
            <a:r>
              <a:rPr lang="en-US" dirty="0" smtClean="0">
                <a:solidFill>
                  <a:srgbClr val="002060"/>
                </a:solidFill>
                <a:latin typeface="Arial" panose="020B0604020202020204" pitchFamily="34" charset="0"/>
                <a:cs typeface="Arial" panose="020B0604020202020204" pitchFamily="34" charset="0"/>
              </a:rPr>
              <a:t>Ecosystem Dynamics</a:t>
            </a:r>
            <a:endParaRPr lang="en-US" dirty="0">
              <a:solidFill>
                <a:srgbClr val="002060"/>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438400" y="2133600"/>
            <a:ext cx="6605594" cy="4086225"/>
          </a:xfrm>
          <a:prstGeom prst="rect">
            <a:avLst/>
          </a:prstGeom>
          <a:noFill/>
          <a:ln w="9525">
            <a:noFill/>
            <a:miter lim="800000"/>
            <a:headEnd/>
            <a:tailEnd/>
          </a:ln>
        </p:spPr>
      </p:pic>
    </p:spTree>
    <p:extLst>
      <p:ext uri="{BB962C8B-B14F-4D97-AF65-F5344CB8AC3E}">
        <p14:creationId xmlns:p14="http://schemas.microsoft.com/office/powerpoint/2010/main" val="407469182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96200" y="45720"/>
            <a:ext cx="990600" cy="307851"/>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10/12</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0" y="45720"/>
            <a:ext cx="7239000" cy="292388"/>
          </a:xfrm>
          <a:prstGeom prst="rect">
            <a:avLst/>
          </a:prstGeom>
          <a:noFill/>
        </p:spPr>
        <p:txBody>
          <a:bodyPr wrap="square" rtlCol="0">
            <a:spAutoFit/>
          </a:bodyPr>
          <a:lstStyle/>
          <a:p>
            <a:r>
              <a:rPr lang="en-US" sz="1300" b="1" dirty="0" err="1" smtClean="0">
                <a:solidFill>
                  <a:schemeClr val="bg1"/>
                </a:solidFill>
                <a:latin typeface="Arial" panose="020B0604020202020204" pitchFamily="34" charset="0"/>
                <a:cs typeface="Arial" panose="020B0604020202020204" pitchFamily="34" charset="0"/>
              </a:rPr>
              <a:t>EcoDyn</a:t>
            </a:r>
            <a:r>
              <a:rPr lang="en-US" sz="1300" b="1" dirty="0" smtClean="0">
                <a:solidFill>
                  <a:schemeClr val="bg1"/>
                </a:solidFill>
                <a:latin typeface="Arial" panose="020B0604020202020204" pitchFamily="34" charset="0"/>
                <a:cs typeface="Arial" panose="020B0604020202020204" pitchFamily="34" charset="0"/>
              </a:rPr>
              <a:t> </a:t>
            </a:r>
            <a:r>
              <a:rPr lang="en-US" sz="1300" dirty="0" smtClean="0">
                <a:solidFill>
                  <a:schemeClr val="bg1"/>
                </a:solidFill>
                <a:latin typeface="Arial" panose="020B0604020202020204" pitchFamily="34" charset="0"/>
                <a:cs typeface="Arial" panose="020B0604020202020204" pitchFamily="34" charset="0"/>
              </a:rPr>
              <a:t>| Fine-Scale Spatial and Temporal Dynamics of the Food Web</a:t>
            </a:r>
            <a:endParaRPr lang="en-US" sz="1300" dirty="0">
              <a:solidFill>
                <a:schemeClr val="bg1"/>
              </a:solidFill>
              <a:latin typeface="Arial" panose="020B0604020202020204" pitchFamily="34" charset="0"/>
              <a:cs typeface="Arial" panose="020B0604020202020204" pitchFamily="34" charset="0"/>
            </a:endParaRPr>
          </a:p>
        </p:txBody>
      </p:sp>
      <p:grpSp>
        <p:nvGrpSpPr>
          <p:cNvPr id="38" name="Group 37"/>
          <p:cNvGrpSpPr/>
          <p:nvPr/>
        </p:nvGrpSpPr>
        <p:grpSpPr>
          <a:xfrm>
            <a:off x="512981" y="2181422"/>
            <a:ext cx="7398009" cy="3017520"/>
            <a:chOff x="743533" y="3550920"/>
            <a:chExt cx="7398009" cy="3017520"/>
          </a:xfrm>
        </p:grpSpPr>
        <p:pic>
          <p:nvPicPr>
            <p:cNvPr id="19" name="Picture 18" descr="LM_July_2015_N_A.JP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123100" y="3855720"/>
              <a:ext cx="5877900" cy="2712720"/>
            </a:xfrm>
            <a:prstGeom prst="rect">
              <a:avLst/>
            </a:prstGeom>
          </p:spPr>
        </p:pic>
        <p:graphicFrame>
          <p:nvGraphicFramePr>
            <p:cNvPr id="21" name="Chart 20"/>
            <p:cNvGraphicFramePr/>
            <p:nvPr/>
          </p:nvGraphicFramePr>
          <p:xfrm>
            <a:off x="1094399" y="3550920"/>
            <a:ext cx="1168604" cy="2814523"/>
          </p:xfrm>
          <a:graphic>
            <a:graphicData uri="http://schemas.openxmlformats.org/drawingml/2006/chart">
              <c:chart xmlns:c="http://schemas.openxmlformats.org/drawingml/2006/chart" xmlns:r="http://schemas.openxmlformats.org/officeDocument/2006/relationships" r:id="rId6"/>
            </a:graphicData>
          </a:graphic>
        </p:graphicFrame>
        <p:sp>
          <p:nvSpPr>
            <p:cNvPr id="23" name="TextBox 22"/>
            <p:cNvSpPr txBox="1"/>
            <p:nvPr/>
          </p:nvSpPr>
          <p:spPr>
            <a:xfrm>
              <a:off x="2322985" y="4716780"/>
              <a:ext cx="904415" cy="461665"/>
            </a:xfrm>
            <a:prstGeom prst="rect">
              <a:avLst/>
            </a:prstGeom>
            <a:noFill/>
          </p:spPr>
          <p:txBody>
            <a:bodyPr wrap="none" rtlCol="0">
              <a:spAutoFit/>
            </a:bodyPr>
            <a:lstStyle/>
            <a:p>
              <a:r>
                <a:rPr lang="en-US" sz="2400" dirty="0" smtClean="0">
                  <a:solidFill>
                    <a:schemeClr val="tx1">
                      <a:alpha val="35000"/>
                    </a:schemeClr>
                  </a:solidFill>
                </a:rPr>
                <a:t>Night</a:t>
              </a:r>
              <a:endParaRPr lang="en-US" sz="2400" dirty="0">
                <a:solidFill>
                  <a:schemeClr val="tx1">
                    <a:alpha val="35000"/>
                  </a:schemeClr>
                </a:solidFill>
              </a:endParaRPr>
            </a:p>
          </p:txBody>
        </p:sp>
        <p:cxnSp>
          <p:nvCxnSpPr>
            <p:cNvPr id="30" name="Straight Arrow Connector 29"/>
            <p:cNvCxnSpPr/>
            <p:nvPr/>
          </p:nvCxnSpPr>
          <p:spPr>
            <a:xfrm flipH="1" flipV="1">
              <a:off x="4111920" y="4099560"/>
              <a:ext cx="274320" cy="27432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flipV="1">
              <a:off x="5346361" y="4030980"/>
              <a:ext cx="274320" cy="27432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4386240" y="4236720"/>
              <a:ext cx="697627" cy="369332"/>
            </a:xfrm>
            <a:prstGeom prst="rect">
              <a:avLst/>
            </a:prstGeom>
            <a:noFill/>
          </p:spPr>
          <p:txBody>
            <a:bodyPr wrap="none" rtlCol="0">
              <a:spAutoFit/>
            </a:bodyPr>
            <a:lstStyle/>
            <a:p>
              <a:r>
                <a:rPr lang="en-US" dirty="0" smtClean="0">
                  <a:solidFill>
                    <a:schemeClr val="tx1">
                      <a:alpha val="35000"/>
                    </a:schemeClr>
                  </a:solidFill>
                </a:rPr>
                <a:t>14 m</a:t>
              </a:r>
              <a:endParaRPr lang="en-US" dirty="0">
                <a:solidFill>
                  <a:schemeClr val="tx1">
                    <a:alpha val="35000"/>
                  </a:schemeClr>
                </a:solidFill>
              </a:endParaRPr>
            </a:p>
          </p:txBody>
        </p:sp>
        <p:sp>
          <p:nvSpPr>
            <p:cNvPr id="33" name="TextBox 32"/>
            <p:cNvSpPr txBox="1"/>
            <p:nvPr/>
          </p:nvSpPr>
          <p:spPr>
            <a:xfrm>
              <a:off x="5620681" y="4168140"/>
              <a:ext cx="569387" cy="369332"/>
            </a:xfrm>
            <a:prstGeom prst="rect">
              <a:avLst/>
            </a:prstGeom>
            <a:noFill/>
          </p:spPr>
          <p:txBody>
            <a:bodyPr wrap="none" rtlCol="0">
              <a:spAutoFit/>
            </a:bodyPr>
            <a:lstStyle/>
            <a:p>
              <a:r>
                <a:rPr lang="en-US" dirty="0">
                  <a:solidFill>
                    <a:schemeClr val="tx1">
                      <a:alpha val="35000"/>
                    </a:schemeClr>
                  </a:solidFill>
                </a:rPr>
                <a:t>9</a:t>
              </a:r>
              <a:r>
                <a:rPr lang="en-US" dirty="0" smtClean="0">
                  <a:solidFill>
                    <a:schemeClr val="tx1">
                      <a:alpha val="35000"/>
                    </a:schemeClr>
                  </a:solidFill>
                </a:rPr>
                <a:t> m</a:t>
              </a:r>
              <a:endParaRPr lang="en-US" dirty="0">
                <a:solidFill>
                  <a:schemeClr val="tx1">
                    <a:alpha val="35000"/>
                  </a:schemeClr>
                </a:solidFill>
              </a:endParaRPr>
            </a:p>
          </p:txBody>
        </p:sp>
        <p:cxnSp>
          <p:nvCxnSpPr>
            <p:cNvPr id="34" name="Straight Arrow Connector 33"/>
            <p:cNvCxnSpPr/>
            <p:nvPr/>
          </p:nvCxnSpPr>
          <p:spPr>
            <a:xfrm flipH="1">
              <a:off x="6032161" y="4785360"/>
              <a:ext cx="411480" cy="5486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6443641" y="4648200"/>
              <a:ext cx="1697901" cy="369332"/>
            </a:xfrm>
            <a:prstGeom prst="rect">
              <a:avLst/>
            </a:prstGeom>
            <a:noFill/>
          </p:spPr>
          <p:txBody>
            <a:bodyPr wrap="none" rtlCol="0">
              <a:spAutoFit/>
            </a:bodyPr>
            <a:lstStyle/>
            <a:p>
              <a:r>
                <a:rPr lang="en-US" dirty="0" smtClean="0">
                  <a:solidFill>
                    <a:schemeClr val="tx1">
                      <a:alpha val="35000"/>
                    </a:schemeClr>
                  </a:solidFill>
                </a:rPr>
                <a:t>Fish (Bloater?)</a:t>
              </a:r>
              <a:endParaRPr lang="en-US" dirty="0">
                <a:solidFill>
                  <a:schemeClr val="tx1">
                    <a:alpha val="35000"/>
                  </a:schemeClr>
                </a:solidFill>
              </a:endParaRPr>
            </a:p>
          </p:txBody>
        </p:sp>
        <p:sp>
          <p:nvSpPr>
            <p:cNvPr id="16" name="TextBox 15"/>
            <p:cNvSpPr txBox="1"/>
            <p:nvPr/>
          </p:nvSpPr>
          <p:spPr>
            <a:xfrm rot="16200000">
              <a:off x="322905" y="4788449"/>
              <a:ext cx="1210588" cy="369332"/>
            </a:xfrm>
            <a:prstGeom prst="rect">
              <a:avLst/>
            </a:prstGeom>
            <a:noFill/>
          </p:spPr>
          <p:txBody>
            <a:bodyPr wrap="none" rtlCol="0">
              <a:spAutoFit/>
            </a:bodyPr>
            <a:lstStyle/>
            <a:p>
              <a:r>
                <a:rPr lang="en-US" dirty="0" smtClean="0">
                  <a:solidFill>
                    <a:schemeClr val="tx1">
                      <a:alpha val="35000"/>
                    </a:schemeClr>
                  </a:solidFill>
                </a:rPr>
                <a:t>Depth (m)</a:t>
              </a:r>
              <a:endParaRPr lang="en-US" dirty="0">
                <a:solidFill>
                  <a:schemeClr val="tx1">
                    <a:alpha val="35000"/>
                  </a:schemeClr>
                </a:solidFill>
              </a:endParaRPr>
            </a:p>
          </p:txBody>
        </p:sp>
      </p:grpSp>
      <p:sp>
        <p:nvSpPr>
          <p:cNvPr id="17" name="TextBox 16"/>
          <p:cNvSpPr txBox="1"/>
          <p:nvPr/>
        </p:nvSpPr>
        <p:spPr>
          <a:xfrm>
            <a:off x="4125524" y="2009912"/>
            <a:ext cx="1282723" cy="400110"/>
          </a:xfrm>
          <a:prstGeom prst="rect">
            <a:avLst/>
          </a:prstGeom>
          <a:noFill/>
        </p:spPr>
        <p:txBody>
          <a:bodyPr wrap="none" rtlCol="0">
            <a:spAutoFit/>
          </a:bodyPr>
          <a:lstStyle/>
          <a:p>
            <a:r>
              <a:rPr lang="en-US" sz="2000" dirty="0" smtClean="0"/>
              <a:t>July 2015</a:t>
            </a:r>
            <a:endParaRPr lang="en-US" sz="2000" dirty="0"/>
          </a:p>
        </p:txBody>
      </p:sp>
      <p:sp>
        <p:nvSpPr>
          <p:cNvPr id="22" name="Rectangle 21"/>
          <p:cNvSpPr/>
          <p:nvPr/>
        </p:nvSpPr>
        <p:spPr>
          <a:xfrm>
            <a:off x="304800" y="533400"/>
            <a:ext cx="8534400" cy="954107"/>
          </a:xfrm>
          <a:prstGeom prst="rect">
            <a:avLst/>
          </a:prstGeom>
        </p:spPr>
        <p:txBody>
          <a:bodyPr wrap="square">
            <a:spAutoFit/>
          </a:bodyPr>
          <a:lstStyle/>
          <a:p>
            <a:pPr algn="ctr"/>
            <a:r>
              <a:rPr lang="en-US" sz="2800" dirty="0" smtClean="0">
                <a:solidFill>
                  <a:schemeClr val="tx1">
                    <a:alpha val="35000"/>
                  </a:schemeClr>
                </a:solidFill>
              </a:rPr>
              <a:t>Challenges we are addressing: fine scale vertical distribution and species identification</a:t>
            </a:r>
            <a:endParaRPr lang="en-US" sz="2800" dirty="0">
              <a:solidFill>
                <a:schemeClr val="tx1">
                  <a:alpha val="35000"/>
                </a:schemeClr>
              </a:solidFill>
            </a:endParaRPr>
          </a:p>
        </p:txBody>
      </p:sp>
      <p:sp>
        <p:nvSpPr>
          <p:cNvPr id="20" name="TextBox 19"/>
          <p:cNvSpPr txBox="1"/>
          <p:nvPr/>
        </p:nvSpPr>
        <p:spPr>
          <a:xfrm>
            <a:off x="2479366" y="5249499"/>
            <a:ext cx="5094664" cy="461665"/>
          </a:xfrm>
          <a:prstGeom prst="rect">
            <a:avLst/>
          </a:prstGeom>
          <a:noFill/>
        </p:spPr>
        <p:txBody>
          <a:bodyPr wrap="none" rtlCol="0">
            <a:spAutoFit/>
          </a:bodyPr>
          <a:lstStyle/>
          <a:p>
            <a:r>
              <a:rPr lang="en-US" sz="2400" dirty="0" smtClean="0">
                <a:solidFill>
                  <a:schemeClr val="tx1">
                    <a:alpha val="40000"/>
                  </a:schemeClr>
                </a:solidFill>
              </a:rPr>
              <a:t>Backscatter from fisheries acoustics</a:t>
            </a:r>
            <a:endParaRPr lang="en-US" sz="2400" dirty="0">
              <a:solidFill>
                <a:schemeClr val="tx1">
                  <a:alpha val="40000"/>
                </a:schemeClr>
              </a:solidFill>
            </a:endParaRPr>
          </a:p>
        </p:txBody>
      </p:sp>
      <p:sp>
        <p:nvSpPr>
          <p:cNvPr id="24" name="TextBox 23"/>
          <p:cNvSpPr txBox="1"/>
          <p:nvPr/>
        </p:nvSpPr>
        <p:spPr>
          <a:xfrm>
            <a:off x="892150" y="4876223"/>
            <a:ext cx="1046056" cy="276999"/>
          </a:xfrm>
          <a:prstGeom prst="rect">
            <a:avLst/>
          </a:prstGeom>
          <a:noFill/>
        </p:spPr>
        <p:txBody>
          <a:bodyPr wrap="none" rtlCol="0">
            <a:spAutoFit/>
          </a:bodyPr>
          <a:lstStyle/>
          <a:p>
            <a:r>
              <a:rPr lang="en-US" sz="1200" dirty="0" smtClean="0">
                <a:solidFill>
                  <a:schemeClr val="tx1">
                    <a:alpha val="40000"/>
                  </a:schemeClr>
                </a:solidFill>
              </a:rPr>
              <a:t>Temperature</a:t>
            </a:r>
            <a:endParaRPr lang="en-US" sz="1200" dirty="0">
              <a:solidFill>
                <a:schemeClr val="tx1">
                  <a:alpha val="40000"/>
                </a:schemeClr>
              </a:solidFill>
            </a:endParaRPr>
          </a:p>
        </p:txBody>
      </p:sp>
      <p:pic>
        <p:nvPicPr>
          <p:cNvPr id="25" name="Picture 24" descr="LM_July_2015_N_A.JPG"/>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837825" y="1661450"/>
            <a:ext cx="206943" cy="4362263"/>
          </a:xfrm>
          <a:prstGeom prst="rect">
            <a:avLst/>
          </a:prstGeom>
          <a:blipFill dpi="0" rotWithShape="1">
            <a:blip r:embed="rId8">
              <a:alphaModFix amt="80000"/>
            </a:blip>
            <a:srcRect/>
            <a:tile tx="0" ty="0" sx="100000" sy="100000" flip="none" algn="tl"/>
          </a:blipFill>
        </p:spPr>
      </p:pic>
      <p:sp>
        <p:nvSpPr>
          <p:cNvPr id="3" name="Up Arrow 2"/>
          <p:cNvSpPr/>
          <p:nvPr/>
        </p:nvSpPr>
        <p:spPr>
          <a:xfrm>
            <a:off x="8151447" y="1883259"/>
            <a:ext cx="228600" cy="3923557"/>
          </a:xfrm>
          <a:prstGeom prst="upArrow">
            <a:avLst/>
          </a:prstGeom>
          <a:solidFill>
            <a:schemeClr val="accent1">
              <a:alpha val="35000"/>
            </a:schemeClr>
          </a:solidFill>
          <a:ln>
            <a:solidFill>
              <a:srgbClr val="00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alpha val="35000"/>
                </a:schemeClr>
              </a:solidFill>
            </a:endParaRPr>
          </a:p>
        </p:txBody>
      </p:sp>
      <p:sp>
        <p:nvSpPr>
          <p:cNvPr id="26" name="TextBox 25"/>
          <p:cNvSpPr txBox="1"/>
          <p:nvPr/>
        </p:nvSpPr>
        <p:spPr>
          <a:xfrm>
            <a:off x="8042816" y="5819001"/>
            <a:ext cx="567784" cy="276999"/>
          </a:xfrm>
          <a:prstGeom prst="rect">
            <a:avLst/>
          </a:prstGeom>
          <a:noFill/>
        </p:spPr>
        <p:txBody>
          <a:bodyPr wrap="none" rtlCol="0">
            <a:spAutoFit/>
          </a:bodyPr>
          <a:lstStyle/>
          <a:p>
            <a:r>
              <a:rPr lang="en-US" sz="1200" dirty="0" smtClean="0"/>
              <a:t>Small</a:t>
            </a:r>
            <a:endParaRPr lang="en-US" sz="1200" dirty="0"/>
          </a:p>
        </p:txBody>
      </p:sp>
      <p:sp>
        <p:nvSpPr>
          <p:cNvPr id="27" name="TextBox 26"/>
          <p:cNvSpPr txBox="1"/>
          <p:nvPr/>
        </p:nvSpPr>
        <p:spPr>
          <a:xfrm>
            <a:off x="8020663" y="1606260"/>
            <a:ext cx="575799" cy="276999"/>
          </a:xfrm>
          <a:prstGeom prst="rect">
            <a:avLst/>
          </a:prstGeom>
          <a:noFill/>
        </p:spPr>
        <p:txBody>
          <a:bodyPr wrap="none" rtlCol="0">
            <a:spAutoFit/>
          </a:bodyPr>
          <a:lstStyle/>
          <a:p>
            <a:r>
              <a:rPr lang="en-US" sz="1200" dirty="0" smtClean="0">
                <a:solidFill>
                  <a:schemeClr val="tx1">
                    <a:alpha val="35000"/>
                  </a:schemeClr>
                </a:solidFill>
              </a:rPr>
              <a:t>Large</a:t>
            </a:r>
            <a:endParaRPr lang="en-US" sz="1200" dirty="0">
              <a:solidFill>
                <a:schemeClr val="tx1">
                  <a:alpha val="35000"/>
                </a:schemeClr>
              </a:solidFill>
            </a:endParaRPr>
          </a:p>
        </p:txBody>
      </p:sp>
      <p:sp>
        <p:nvSpPr>
          <p:cNvPr id="28" name="TextBox 27"/>
          <p:cNvSpPr txBox="1"/>
          <p:nvPr/>
        </p:nvSpPr>
        <p:spPr>
          <a:xfrm>
            <a:off x="7985740" y="5845459"/>
            <a:ext cx="372218" cy="276999"/>
          </a:xfrm>
          <a:prstGeom prst="rect">
            <a:avLst/>
          </a:prstGeom>
          <a:noFill/>
        </p:spPr>
        <p:txBody>
          <a:bodyPr wrap="none" rtlCol="0">
            <a:spAutoFit/>
          </a:bodyPr>
          <a:lstStyle/>
          <a:p>
            <a:r>
              <a:rPr lang="en-US" sz="1200" dirty="0" smtClean="0"/>
              <a:t>dB</a:t>
            </a:r>
            <a:endParaRPr lang="en-US" sz="1200" dirty="0"/>
          </a:p>
        </p:txBody>
      </p:sp>
      <p:pic>
        <p:nvPicPr>
          <p:cNvPr id="29" name="Picture 2"/>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533400" y="482722"/>
            <a:ext cx="5105399" cy="4470278"/>
          </a:xfrm>
          <a:prstGeom prst="rect">
            <a:avLst/>
          </a:prstGeom>
          <a:noFill/>
          <a:ln>
            <a:no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6" name="Group 40"/>
          <p:cNvGrpSpPr/>
          <p:nvPr/>
        </p:nvGrpSpPr>
        <p:grpSpPr>
          <a:xfrm>
            <a:off x="4495800" y="3848438"/>
            <a:ext cx="4028572" cy="2704762"/>
            <a:chOff x="4495800" y="3657600"/>
            <a:chExt cx="4028572" cy="2704762"/>
          </a:xfrm>
        </p:grpSpPr>
        <p:pic>
          <p:nvPicPr>
            <p:cNvPr id="37" name="Picture 3"/>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4495800" y="3657600"/>
              <a:ext cx="4028572" cy="2704762"/>
            </a:xfrm>
            <a:prstGeom prst="rect">
              <a:avLst/>
            </a:prstGeom>
            <a:solidFill>
              <a:schemeClr val="accent1"/>
            </a:solid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TextBox 38"/>
            <p:cNvSpPr txBox="1"/>
            <p:nvPr/>
          </p:nvSpPr>
          <p:spPr>
            <a:xfrm>
              <a:off x="5181601" y="4000162"/>
              <a:ext cx="2825521" cy="369332"/>
            </a:xfrm>
            <a:prstGeom prst="rect">
              <a:avLst/>
            </a:prstGeom>
            <a:noFill/>
            <a:ln>
              <a:noFill/>
            </a:ln>
          </p:spPr>
          <p:txBody>
            <a:bodyPr wrap="square" rtlCol="0">
              <a:spAutoFit/>
            </a:bodyPr>
            <a:lstStyle/>
            <a:p>
              <a:r>
                <a:rPr lang="en-US" dirty="0">
                  <a:solidFill>
                    <a:prstClr val="black"/>
                  </a:solidFill>
                </a:rPr>
                <a:t>S</a:t>
              </a:r>
              <a:r>
                <a:rPr lang="en-US" dirty="0" smtClean="0">
                  <a:solidFill>
                    <a:prstClr val="black"/>
                  </a:solidFill>
                </a:rPr>
                <a:t>trobe diodes on frame</a:t>
              </a:r>
              <a:endParaRPr lang="en-US" dirty="0">
                <a:solidFill>
                  <a:prstClr val="black"/>
                </a:solidFill>
              </a:endParaRPr>
            </a:p>
          </p:txBody>
        </p:sp>
        <p:sp>
          <p:nvSpPr>
            <p:cNvPr id="40" name="Oval 39"/>
            <p:cNvSpPr/>
            <p:nvPr/>
          </p:nvSpPr>
          <p:spPr>
            <a:xfrm>
              <a:off x="5029200" y="4495800"/>
              <a:ext cx="2743200" cy="5334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516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96200" y="45720"/>
            <a:ext cx="990600" cy="307851"/>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11/12</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0" y="45720"/>
            <a:ext cx="7239000" cy="292388"/>
          </a:xfrm>
          <a:prstGeom prst="rect">
            <a:avLst/>
          </a:prstGeom>
          <a:noFill/>
        </p:spPr>
        <p:txBody>
          <a:bodyPr wrap="square" rtlCol="0">
            <a:spAutoFit/>
          </a:bodyPr>
          <a:lstStyle/>
          <a:p>
            <a:r>
              <a:rPr lang="en-US" sz="1300" b="1" dirty="0" err="1" smtClean="0">
                <a:solidFill>
                  <a:schemeClr val="bg1"/>
                </a:solidFill>
                <a:latin typeface="Arial" panose="020B0604020202020204" pitchFamily="34" charset="0"/>
                <a:cs typeface="Arial" panose="020B0604020202020204" pitchFamily="34" charset="0"/>
              </a:rPr>
              <a:t>EcoDyn</a:t>
            </a:r>
            <a:r>
              <a:rPr lang="en-US" sz="1300" b="1" dirty="0" smtClean="0">
                <a:solidFill>
                  <a:schemeClr val="bg1"/>
                </a:solidFill>
                <a:latin typeface="Arial" panose="020B0604020202020204" pitchFamily="34" charset="0"/>
                <a:cs typeface="Arial" panose="020B0604020202020204" pitchFamily="34" charset="0"/>
              </a:rPr>
              <a:t> </a:t>
            </a:r>
            <a:r>
              <a:rPr lang="en-US" sz="1300" dirty="0" smtClean="0">
                <a:solidFill>
                  <a:schemeClr val="bg1"/>
                </a:solidFill>
                <a:latin typeface="Arial" panose="020B0604020202020204" pitchFamily="34" charset="0"/>
                <a:cs typeface="Arial" panose="020B0604020202020204" pitchFamily="34" charset="0"/>
              </a:rPr>
              <a:t>Fine-Scale Spatial and Temporal Dynamics of the Food Web</a:t>
            </a:r>
            <a:endParaRPr lang="en-US" sz="1300"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76200" y="533400"/>
            <a:ext cx="9001801" cy="523220"/>
          </a:xfrm>
          <a:prstGeom prst="rect">
            <a:avLst/>
          </a:prstGeom>
          <a:noFill/>
        </p:spPr>
        <p:txBody>
          <a:bodyPr wrap="square" rtlCol="0">
            <a:spAutoFit/>
          </a:bodyPr>
          <a:lstStyle/>
          <a:p>
            <a:r>
              <a:rPr lang="en-US" sz="2800" dirty="0" smtClean="0">
                <a:solidFill>
                  <a:srgbClr val="002060"/>
                </a:solidFill>
                <a:latin typeface="Arial" panose="020B0604020202020204" pitchFamily="34" charset="0"/>
                <a:cs typeface="Arial" panose="020B0604020202020204" pitchFamily="34" charset="0"/>
              </a:rPr>
              <a:t>Future direction</a:t>
            </a:r>
            <a:endParaRPr lang="en-US" sz="2800" dirty="0">
              <a:solidFill>
                <a:srgbClr val="002060"/>
              </a:solidFill>
              <a:latin typeface="Arial" panose="020B0604020202020204" pitchFamily="34" charset="0"/>
              <a:cs typeface="Arial" panose="020B0604020202020204" pitchFamily="34" charset="0"/>
            </a:endParaRPr>
          </a:p>
        </p:txBody>
      </p:sp>
      <p:sp>
        <p:nvSpPr>
          <p:cNvPr id="12" name="TextBox 11"/>
          <p:cNvSpPr txBox="1"/>
          <p:nvPr/>
        </p:nvSpPr>
        <p:spPr>
          <a:xfrm>
            <a:off x="92050" y="1114485"/>
            <a:ext cx="4403750" cy="5032147"/>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dirty="0"/>
              <a:t>Continue to </a:t>
            </a:r>
            <a:r>
              <a:rPr lang="en-US" dirty="0" smtClean="0"/>
              <a:t>determine the factors controlling the spatial and temporal distribution </a:t>
            </a:r>
            <a:r>
              <a:rPr lang="en-US" dirty="0"/>
              <a:t>of </a:t>
            </a:r>
            <a:r>
              <a:rPr lang="en-US" dirty="0" smtClean="0"/>
              <a:t>pelagic organisms and invasive species impacts on food-web interactions.</a:t>
            </a:r>
            <a:endParaRPr lang="en-US" dirty="0" smtClean="0">
              <a:solidFill>
                <a:srgbClr val="002060"/>
              </a:solidFill>
              <a:latin typeface="Arial"/>
              <a:cs typeface="Arial"/>
            </a:endParaRPr>
          </a:p>
          <a:p>
            <a:pPr marL="285750" indent="-285750">
              <a:spcAft>
                <a:spcPts val="600"/>
              </a:spcAft>
              <a:buFont typeface="Arial" panose="020B0604020202020204" pitchFamily="34" charset="0"/>
              <a:buChar char="•"/>
            </a:pPr>
            <a:r>
              <a:rPr lang="en-US" dirty="0" smtClean="0">
                <a:solidFill>
                  <a:srgbClr val="002060"/>
                </a:solidFill>
                <a:latin typeface="Arial"/>
                <a:cs typeface="Arial"/>
              </a:rPr>
              <a:t>Integrate the MOCNESS into spatial studies for understanding the horizontal and fine-scale vertical distribution of macro-zooplankton and larval fish.</a:t>
            </a:r>
          </a:p>
          <a:p>
            <a:pPr marL="285750" indent="-285750">
              <a:spcAft>
                <a:spcPts val="600"/>
              </a:spcAft>
              <a:buFont typeface="Arial" panose="020B0604020202020204" pitchFamily="34" charset="0"/>
              <a:buChar char="•"/>
            </a:pPr>
            <a:r>
              <a:rPr lang="en-US" dirty="0" smtClean="0"/>
              <a:t>Develop approaches that use fine-scale spatial and temporal data to characterize </a:t>
            </a:r>
            <a:r>
              <a:rPr lang="en-US" dirty="0"/>
              <a:t>the state of the system and </a:t>
            </a:r>
            <a:r>
              <a:rPr lang="en-US" dirty="0" smtClean="0"/>
              <a:t>forecast the </a:t>
            </a:r>
            <a:r>
              <a:rPr lang="en-US" dirty="0"/>
              <a:t>likelihood </a:t>
            </a:r>
            <a:r>
              <a:rPr lang="en-US" dirty="0" smtClean="0"/>
              <a:t>for change. </a:t>
            </a:r>
            <a:endParaRPr lang="en-US" dirty="0" smtClean="0">
              <a:solidFill>
                <a:srgbClr val="002060"/>
              </a:solidFill>
              <a:latin typeface="Arial"/>
              <a:cs typeface="Arial"/>
            </a:endParaRPr>
          </a:p>
          <a:p>
            <a:pPr marL="285750" indent="-285750">
              <a:spcAft>
                <a:spcPts val="600"/>
              </a:spcAft>
              <a:buFont typeface="Arial" panose="020B0604020202020204" pitchFamily="34" charset="0"/>
              <a:buChar char="•"/>
            </a:pPr>
            <a:r>
              <a:rPr lang="en-US" dirty="0" smtClean="0">
                <a:solidFill>
                  <a:srgbClr val="002060"/>
                </a:solidFill>
                <a:latin typeface="Arial"/>
                <a:cs typeface="Arial"/>
              </a:rPr>
              <a:t>Use these data to develop models to forecast the </a:t>
            </a:r>
            <a:r>
              <a:rPr lang="en-US" dirty="0">
                <a:solidFill>
                  <a:srgbClr val="002060"/>
                </a:solidFill>
                <a:latin typeface="Arial"/>
                <a:cs typeface="Arial"/>
              </a:rPr>
              <a:t>e</a:t>
            </a:r>
            <a:r>
              <a:rPr lang="en-US" dirty="0" smtClean="0">
                <a:solidFill>
                  <a:srgbClr val="002060"/>
                </a:solidFill>
                <a:latin typeface="Arial"/>
                <a:cs typeface="Arial"/>
              </a:rPr>
              <a:t>ffects of multiple stressors on Great Lakes food webs.</a:t>
            </a:r>
            <a:endParaRPr lang="en-US" dirty="0">
              <a:solidFill>
                <a:srgbClr val="002060"/>
              </a:solidFill>
              <a:latin typeface="Arial"/>
              <a:cs typeface="Arial"/>
            </a:endParaRPr>
          </a:p>
        </p:txBody>
      </p:sp>
      <p:pic>
        <p:nvPicPr>
          <p:cNvPr id="3" name="Picture 2"/>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698560" y="1676400"/>
            <a:ext cx="4191001" cy="3662362"/>
          </a:xfrm>
          <a:prstGeom prst="rect">
            <a:avLst/>
          </a:prstGeom>
        </p:spPr>
      </p:pic>
    </p:spTree>
    <p:extLst>
      <p:ext uri="{BB962C8B-B14F-4D97-AF65-F5344CB8AC3E}">
        <p14:creationId xmlns:p14="http://schemas.microsoft.com/office/powerpoint/2010/main" val="35455514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b="-164"/>
          <a:stretch/>
        </p:blipFill>
        <p:spPr>
          <a:xfrm>
            <a:off x="0" y="304800"/>
            <a:ext cx="9144000" cy="6629400"/>
          </a:xfrm>
          <a:prstGeom prst="rect">
            <a:avLst/>
          </a:prstGeom>
        </p:spPr>
      </p:pic>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96200" y="45720"/>
            <a:ext cx="990600" cy="307851"/>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10/10</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0" y="45720"/>
            <a:ext cx="7239000" cy="292388"/>
          </a:xfrm>
          <a:prstGeom prst="rect">
            <a:avLst/>
          </a:prstGeom>
          <a:noFill/>
        </p:spPr>
        <p:txBody>
          <a:bodyPr wrap="square" rtlCol="0">
            <a:spAutoFit/>
          </a:bodyPr>
          <a:lstStyle/>
          <a:p>
            <a:r>
              <a:rPr lang="en-US" sz="1300" b="1" dirty="0" err="1" smtClean="0">
                <a:solidFill>
                  <a:schemeClr val="bg1"/>
                </a:solidFill>
                <a:latin typeface="Arial" panose="020B0604020202020204" pitchFamily="34" charset="0"/>
                <a:cs typeface="Arial" panose="020B0604020202020204" pitchFamily="34" charset="0"/>
              </a:rPr>
              <a:t>EcoDyn</a:t>
            </a:r>
            <a:r>
              <a:rPr lang="en-US" sz="1300" b="1" dirty="0" smtClean="0">
                <a:solidFill>
                  <a:schemeClr val="bg1"/>
                </a:solidFill>
                <a:latin typeface="Arial" panose="020B0604020202020204" pitchFamily="34" charset="0"/>
                <a:cs typeface="Arial" panose="020B0604020202020204" pitchFamily="34" charset="0"/>
              </a:rPr>
              <a:t> </a:t>
            </a:r>
            <a:r>
              <a:rPr lang="en-US" sz="1300" dirty="0" smtClean="0">
                <a:solidFill>
                  <a:schemeClr val="bg1"/>
                </a:solidFill>
                <a:latin typeface="Arial" panose="020B0604020202020204" pitchFamily="34" charset="0"/>
                <a:cs typeface="Arial" panose="020B0604020202020204" pitchFamily="34" charset="0"/>
              </a:rPr>
              <a:t>| Fine-Scale Spatial and Temporal Dynamics of the Food Web</a:t>
            </a:r>
            <a:endParaRPr lang="en-US" sz="1300"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76200" y="533400"/>
            <a:ext cx="9001801" cy="523220"/>
          </a:xfrm>
          <a:prstGeom prst="rect">
            <a:avLst/>
          </a:prstGeom>
          <a:noFill/>
        </p:spPr>
        <p:txBody>
          <a:bodyPr wrap="square" rtlCol="0">
            <a:spAutoFit/>
          </a:bodyPr>
          <a:lstStyle/>
          <a:p>
            <a:r>
              <a:rPr lang="en-US" sz="2800" dirty="0" smtClean="0">
                <a:solidFill>
                  <a:srgbClr val="002060"/>
                </a:solidFill>
                <a:latin typeface="Arial" panose="020B0604020202020204" pitchFamily="34" charset="0"/>
                <a:cs typeface="Arial" panose="020B0604020202020204" pitchFamily="34" charset="0"/>
              </a:rPr>
              <a:t>Questions?</a:t>
            </a:r>
            <a:endParaRPr lang="en-US" sz="28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380363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96200" y="45720"/>
            <a:ext cx="990600" cy="307851"/>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a:solidFill>
                  <a:srgbClr val="002060"/>
                </a:solidFill>
                <a:latin typeface="Arial" panose="020B0604020202020204" pitchFamily="34" charset="0"/>
                <a:cs typeface="Arial" panose="020B0604020202020204" pitchFamily="34" charset="0"/>
              </a:rPr>
              <a:t>2</a:t>
            </a:r>
            <a:r>
              <a:rPr lang="en-US" sz="1000" dirty="0" smtClean="0">
                <a:solidFill>
                  <a:srgbClr val="002060"/>
                </a:solidFill>
                <a:latin typeface="Arial" panose="020B0604020202020204" pitchFamily="34" charset="0"/>
                <a:cs typeface="Arial" panose="020B0604020202020204" pitchFamily="34" charset="0"/>
              </a:rPr>
              <a:t>/12</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0" y="45720"/>
            <a:ext cx="7239000" cy="507831"/>
          </a:xfrm>
          <a:prstGeom prst="rect">
            <a:avLst/>
          </a:prstGeom>
          <a:noFill/>
        </p:spPr>
        <p:txBody>
          <a:bodyPr wrap="square" rtlCol="0">
            <a:spAutoFit/>
          </a:bodyPr>
          <a:lstStyle/>
          <a:p>
            <a:r>
              <a:rPr lang="en-US" sz="1300" b="1" dirty="0" err="1" smtClean="0">
                <a:solidFill>
                  <a:schemeClr val="bg1"/>
                </a:solidFill>
                <a:latin typeface="Arial" panose="020B0604020202020204" pitchFamily="34" charset="0"/>
                <a:cs typeface="Arial" panose="020B0604020202020204" pitchFamily="34" charset="0"/>
              </a:rPr>
              <a:t>EcoDyn</a:t>
            </a:r>
            <a:r>
              <a:rPr lang="en-US" sz="1300" b="1" dirty="0" smtClean="0">
                <a:solidFill>
                  <a:schemeClr val="bg1"/>
                </a:solidFill>
                <a:latin typeface="Arial" panose="020B0604020202020204" pitchFamily="34" charset="0"/>
                <a:cs typeface="Arial" panose="020B0604020202020204" pitchFamily="34" charset="0"/>
              </a:rPr>
              <a:t> </a:t>
            </a:r>
            <a:r>
              <a:rPr lang="en-US" sz="1300" dirty="0" smtClean="0">
                <a:solidFill>
                  <a:schemeClr val="bg1"/>
                </a:solidFill>
                <a:latin typeface="Arial" panose="020B0604020202020204" pitchFamily="34" charset="0"/>
                <a:cs typeface="Arial" panose="020B0604020202020204" pitchFamily="34" charset="0"/>
              </a:rPr>
              <a:t>| Fine-Scale Spatial and Temporal Dynamics of the Food Web</a:t>
            </a:r>
          </a:p>
          <a:p>
            <a:endParaRPr lang="en-US" sz="1300" dirty="0">
              <a:solidFill>
                <a:schemeClr val="bg1"/>
              </a:solidFill>
              <a:latin typeface="Arial" panose="020B0604020202020204" pitchFamily="34" charset="0"/>
              <a:cs typeface="Arial" panose="020B0604020202020204" pitchFamily="34" charset="0"/>
            </a:endParaRPr>
          </a:p>
        </p:txBody>
      </p:sp>
      <p:sp>
        <p:nvSpPr>
          <p:cNvPr id="16" name="Title 15"/>
          <p:cNvSpPr>
            <a:spLocks noGrp="1"/>
          </p:cNvSpPr>
          <p:nvPr>
            <p:ph type="title"/>
          </p:nvPr>
        </p:nvSpPr>
        <p:spPr>
          <a:xfrm>
            <a:off x="457200" y="274638"/>
            <a:ext cx="8229600" cy="939711"/>
          </a:xfrm>
        </p:spPr>
        <p:txBody>
          <a:bodyPr>
            <a:normAutofit/>
          </a:bodyPr>
          <a:lstStyle/>
          <a:p>
            <a:r>
              <a:rPr lang="en-US" sz="4000" dirty="0" smtClean="0">
                <a:solidFill>
                  <a:srgbClr val="002060"/>
                </a:solidFill>
                <a:latin typeface="Arial" panose="020B0604020202020204" pitchFamily="34" charset="0"/>
                <a:cs typeface="Arial" panose="020B0604020202020204" pitchFamily="34" charset="0"/>
              </a:rPr>
              <a:t>Guiding questions (subset)</a:t>
            </a:r>
            <a:endParaRPr lang="en-US" sz="4000" dirty="0"/>
          </a:p>
        </p:txBody>
      </p:sp>
      <p:sp>
        <p:nvSpPr>
          <p:cNvPr id="17" name="Content Placeholder 16"/>
          <p:cNvSpPr>
            <a:spLocks noGrp="1"/>
          </p:cNvSpPr>
          <p:nvPr>
            <p:ph sz="half" idx="1"/>
          </p:nvPr>
        </p:nvSpPr>
        <p:spPr>
          <a:xfrm>
            <a:off x="304800" y="1600201"/>
            <a:ext cx="4648200" cy="3886200"/>
          </a:xfrm>
        </p:spPr>
        <p:txBody>
          <a:bodyPr>
            <a:noAutofit/>
          </a:bodyPr>
          <a:lstStyle/>
          <a:p>
            <a:pPr lvl="0">
              <a:spcBef>
                <a:spcPts val="0"/>
              </a:spcBef>
              <a:spcAft>
                <a:spcPts val="1200"/>
              </a:spcAft>
            </a:pPr>
            <a:r>
              <a:rPr lang="en-US" sz="2200" dirty="0" smtClean="0"/>
              <a:t>What </a:t>
            </a:r>
            <a:r>
              <a:rPr lang="en-US" sz="2200" dirty="0"/>
              <a:t>factors </a:t>
            </a:r>
            <a:r>
              <a:rPr lang="en-US" sz="2200" dirty="0" smtClean="0"/>
              <a:t>determine the spatial distributions of pelagic organisms? </a:t>
            </a:r>
            <a:endParaRPr lang="en-US" sz="2200" dirty="0"/>
          </a:p>
          <a:p>
            <a:pPr lvl="0">
              <a:spcBef>
                <a:spcPts val="0"/>
              </a:spcBef>
              <a:spcAft>
                <a:spcPts val="1200"/>
              </a:spcAft>
            </a:pPr>
            <a:r>
              <a:rPr lang="en-US" sz="2200" dirty="0" smtClean="0"/>
              <a:t>What </a:t>
            </a:r>
            <a:r>
              <a:rPr lang="en-US" sz="2200" dirty="0"/>
              <a:t>are </a:t>
            </a:r>
            <a:r>
              <a:rPr lang="en-US" sz="2200" dirty="0" smtClean="0"/>
              <a:t>the effects </a:t>
            </a:r>
            <a:r>
              <a:rPr lang="en-US" sz="2200" dirty="0"/>
              <a:t>of </a:t>
            </a:r>
            <a:r>
              <a:rPr lang="en-US" sz="2200" dirty="0" smtClean="0"/>
              <a:t>invasive </a:t>
            </a:r>
            <a:r>
              <a:rPr lang="en-US" sz="2200" dirty="0"/>
              <a:t>species </a:t>
            </a:r>
            <a:r>
              <a:rPr lang="en-US" sz="2200" dirty="0" smtClean="0"/>
              <a:t>on food </a:t>
            </a:r>
            <a:r>
              <a:rPr lang="en-US" sz="2200" dirty="0"/>
              <a:t>webs across spatial and temporal </a:t>
            </a:r>
            <a:r>
              <a:rPr lang="en-US" sz="2200" dirty="0" smtClean="0"/>
              <a:t>scales?</a:t>
            </a:r>
          </a:p>
          <a:p>
            <a:pPr lvl="0">
              <a:spcBef>
                <a:spcPts val="0"/>
              </a:spcBef>
              <a:spcAft>
                <a:spcPts val="1200"/>
              </a:spcAft>
            </a:pPr>
            <a:r>
              <a:rPr lang="en-US" sz="2200" dirty="0" smtClean="0"/>
              <a:t>What are the spatial and temporal linkages between the </a:t>
            </a:r>
            <a:r>
              <a:rPr lang="en-US" sz="2200" dirty="0"/>
              <a:t>lower food </a:t>
            </a:r>
            <a:r>
              <a:rPr lang="en-US" sz="2200" dirty="0" smtClean="0"/>
              <a:t>web, climate, lake physics, </a:t>
            </a:r>
            <a:r>
              <a:rPr lang="en-US" sz="2200" dirty="0"/>
              <a:t>and </a:t>
            </a:r>
            <a:r>
              <a:rPr lang="en-US" sz="2200" dirty="0" smtClean="0"/>
              <a:t>fish </a:t>
            </a:r>
            <a:r>
              <a:rPr lang="en-US" sz="2200" dirty="0"/>
              <a:t>recruitment? </a:t>
            </a:r>
          </a:p>
        </p:txBody>
      </p:sp>
      <p:pic>
        <p:nvPicPr>
          <p:cNvPr id="12" name="Picture 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052997" y="1214349"/>
            <a:ext cx="3679063" cy="2552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descr="grand-river.jp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189438" y="4059565"/>
            <a:ext cx="3573562" cy="23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228957" y="5705378"/>
            <a:ext cx="1032522" cy="695422"/>
          </a:xfrm>
          <a:prstGeom prst="rect">
            <a:avLst/>
          </a:prstGeom>
        </p:spPr>
      </p:pic>
      <p:pic>
        <p:nvPicPr>
          <p:cNvPr id="4" name="Picture 3"/>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785544" y="5719437"/>
            <a:ext cx="530398" cy="591363"/>
          </a:xfrm>
          <a:prstGeom prst="rect">
            <a:avLst/>
          </a:prstGeom>
        </p:spPr>
      </p:pic>
      <p:pic>
        <p:nvPicPr>
          <p:cNvPr id="5" name="Picture 4"/>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617278" y="5719437"/>
            <a:ext cx="1295400" cy="431080"/>
          </a:xfrm>
          <a:prstGeom prst="rect">
            <a:avLst/>
          </a:prstGeom>
        </p:spPr>
      </p:pic>
      <p:sp>
        <p:nvSpPr>
          <p:cNvPr id="6" name="TextBox 5"/>
          <p:cNvSpPr txBox="1"/>
          <p:nvPr/>
        </p:nvSpPr>
        <p:spPr>
          <a:xfrm>
            <a:off x="5105400" y="6443990"/>
            <a:ext cx="3268762" cy="261610"/>
          </a:xfrm>
          <a:prstGeom prst="rect">
            <a:avLst/>
          </a:prstGeom>
          <a:noFill/>
        </p:spPr>
        <p:txBody>
          <a:bodyPr wrap="square" rtlCol="0">
            <a:spAutoFit/>
          </a:bodyPr>
          <a:lstStyle/>
          <a:p>
            <a:r>
              <a:rPr lang="en-US" sz="1100" dirty="0" smtClean="0">
                <a:solidFill>
                  <a:srgbClr val="002060"/>
                </a:solidFill>
                <a:latin typeface="Arial" panose="020B0604020202020204" pitchFamily="34" charset="0"/>
                <a:cs typeface="Arial" panose="020B0604020202020204" pitchFamily="34" charset="0"/>
              </a:rPr>
              <a:t>Grand River plume into Lake Michigan</a:t>
            </a:r>
          </a:p>
        </p:txBody>
      </p:sp>
      <p:sp>
        <p:nvSpPr>
          <p:cNvPr id="19" name="TextBox 18"/>
          <p:cNvSpPr txBox="1"/>
          <p:nvPr/>
        </p:nvSpPr>
        <p:spPr>
          <a:xfrm>
            <a:off x="5105400" y="3767168"/>
            <a:ext cx="3268762" cy="261610"/>
          </a:xfrm>
          <a:prstGeom prst="rect">
            <a:avLst/>
          </a:prstGeom>
          <a:noFill/>
        </p:spPr>
        <p:txBody>
          <a:bodyPr wrap="square" rtlCol="0">
            <a:spAutoFit/>
          </a:bodyPr>
          <a:lstStyle/>
          <a:p>
            <a:r>
              <a:rPr lang="en-US" sz="1100" dirty="0" smtClean="0">
                <a:solidFill>
                  <a:srgbClr val="002060"/>
                </a:solidFill>
                <a:latin typeface="Arial" panose="020B0604020202020204" pitchFamily="34" charset="0"/>
                <a:cs typeface="Arial" panose="020B0604020202020204" pitchFamily="34" charset="0"/>
              </a:rPr>
              <a:t>Great Lakes pelagic food web</a:t>
            </a:r>
          </a:p>
        </p:txBody>
      </p:sp>
    </p:spTree>
    <p:extLst>
      <p:ext uri="{BB962C8B-B14F-4D97-AF65-F5344CB8AC3E}">
        <p14:creationId xmlns:p14="http://schemas.microsoft.com/office/powerpoint/2010/main" val="242312216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96200" y="45720"/>
            <a:ext cx="990600" cy="307851"/>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3/12</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0" y="45720"/>
            <a:ext cx="7239000" cy="292388"/>
          </a:xfrm>
          <a:prstGeom prst="rect">
            <a:avLst/>
          </a:prstGeom>
          <a:noFill/>
        </p:spPr>
        <p:txBody>
          <a:bodyPr wrap="square" rtlCol="0">
            <a:spAutoFit/>
          </a:bodyPr>
          <a:lstStyle/>
          <a:p>
            <a:r>
              <a:rPr lang="en-US" sz="1300" b="1" dirty="0" err="1" smtClean="0">
                <a:solidFill>
                  <a:schemeClr val="bg1"/>
                </a:solidFill>
                <a:latin typeface="Arial" panose="020B0604020202020204" pitchFamily="34" charset="0"/>
                <a:cs typeface="Arial" panose="020B0604020202020204" pitchFamily="34" charset="0"/>
              </a:rPr>
              <a:t>EcoDyn</a:t>
            </a:r>
            <a:r>
              <a:rPr lang="en-US" sz="1300" b="1" dirty="0" smtClean="0">
                <a:solidFill>
                  <a:schemeClr val="bg1"/>
                </a:solidFill>
                <a:latin typeface="Arial" panose="020B0604020202020204" pitchFamily="34" charset="0"/>
                <a:cs typeface="Arial" panose="020B0604020202020204" pitchFamily="34" charset="0"/>
              </a:rPr>
              <a:t> </a:t>
            </a:r>
            <a:r>
              <a:rPr lang="en-US" sz="1300" dirty="0" smtClean="0">
                <a:solidFill>
                  <a:schemeClr val="bg1"/>
                </a:solidFill>
                <a:latin typeface="Arial" panose="020B0604020202020204" pitchFamily="34" charset="0"/>
                <a:cs typeface="Arial" panose="020B0604020202020204" pitchFamily="34" charset="0"/>
              </a:rPr>
              <a:t>| Fine-Scale Spatial and Temporal Dynamics of the Food Web</a:t>
            </a:r>
            <a:endParaRPr lang="en-US" sz="1300" dirty="0">
              <a:solidFill>
                <a:schemeClr val="bg1"/>
              </a:solidFill>
              <a:latin typeface="Arial" panose="020B0604020202020204" pitchFamily="34" charset="0"/>
              <a:cs typeface="Arial" panose="020B0604020202020204" pitchFamily="34" charset="0"/>
            </a:endParaRPr>
          </a:p>
        </p:txBody>
      </p:sp>
      <p:sp>
        <p:nvSpPr>
          <p:cNvPr id="12" name="Title 11"/>
          <p:cNvSpPr>
            <a:spLocks noGrp="1"/>
          </p:cNvSpPr>
          <p:nvPr>
            <p:ph type="title"/>
          </p:nvPr>
        </p:nvSpPr>
        <p:spPr>
          <a:xfrm>
            <a:off x="228600" y="274638"/>
            <a:ext cx="8610600" cy="1143000"/>
          </a:xfrm>
        </p:spPr>
        <p:txBody>
          <a:bodyPr>
            <a:normAutofit/>
          </a:bodyPr>
          <a:lstStyle/>
          <a:p>
            <a:pPr lvl="0">
              <a:spcBef>
                <a:spcPts val="0"/>
              </a:spcBef>
              <a:spcAft>
                <a:spcPts val="1200"/>
              </a:spcAft>
            </a:pPr>
            <a:r>
              <a:rPr lang="en-US" sz="3200" dirty="0" smtClean="0"/>
              <a:t>What factors determine the spatial distributions of pelagic organisms? </a:t>
            </a:r>
            <a:endParaRPr lang="en-US" sz="3200" dirty="0"/>
          </a:p>
        </p:txBody>
      </p:sp>
      <p:sp>
        <p:nvSpPr>
          <p:cNvPr id="14" name="Content Placeholder 13"/>
          <p:cNvSpPr>
            <a:spLocks noGrp="1"/>
          </p:cNvSpPr>
          <p:nvPr>
            <p:ph sz="half" idx="1"/>
          </p:nvPr>
        </p:nvSpPr>
        <p:spPr/>
        <p:txBody>
          <a:bodyPr>
            <a:normAutofit fontScale="92500"/>
          </a:bodyPr>
          <a:lstStyle/>
          <a:p>
            <a:r>
              <a:rPr lang="en-US" sz="2600" dirty="0" smtClean="0"/>
              <a:t>Plankton Survey System</a:t>
            </a:r>
          </a:p>
          <a:p>
            <a:pPr lvl="1"/>
            <a:r>
              <a:rPr lang="en-US" sz="2000" dirty="0" smtClean="0"/>
              <a:t>Zooplankton biomass</a:t>
            </a:r>
          </a:p>
          <a:p>
            <a:pPr lvl="1"/>
            <a:r>
              <a:rPr lang="en-US" sz="2000" dirty="0" smtClean="0"/>
              <a:t>Zooplankton size structure</a:t>
            </a:r>
          </a:p>
          <a:p>
            <a:pPr lvl="1"/>
            <a:r>
              <a:rPr lang="en-US" sz="2000" dirty="0" smtClean="0"/>
              <a:t>Water temperature</a:t>
            </a:r>
          </a:p>
          <a:p>
            <a:pPr lvl="1"/>
            <a:r>
              <a:rPr lang="en-US" sz="2000" dirty="0" smtClean="0"/>
              <a:t>Dissolved oxygen</a:t>
            </a:r>
          </a:p>
          <a:p>
            <a:pPr lvl="1"/>
            <a:r>
              <a:rPr lang="en-US" sz="2000" dirty="0" smtClean="0"/>
              <a:t>Light levels</a:t>
            </a:r>
          </a:p>
          <a:p>
            <a:pPr lvl="1"/>
            <a:r>
              <a:rPr lang="en-US" sz="2000" dirty="0" smtClean="0"/>
              <a:t>Chlorophyll a</a:t>
            </a:r>
          </a:p>
          <a:p>
            <a:pPr lvl="1"/>
            <a:r>
              <a:rPr lang="en-US" sz="2000" dirty="0" smtClean="0"/>
              <a:t>CDOM</a:t>
            </a:r>
          </a:p>
          <a:p>
            <a:pPr lvl="1"/>
            <a:r>
              <a:rPr lang="en-US" sz="2000" dirty="0" smtClean="0"/>
              <a:t>Turbidity</a:t>
            </a:r>
          </a:p>
          <a:p>
            <a:r>
              <a:rPr lang="en-US" sz="2600" dirty="0" smtClean="0"/>
              <a:t>Fisheries Acoustics</a:t>
            </a:r>
          </a:p>
          <a:p>
            <a:pPr lvl="1"/>
            <a:r>
              <a:rPr lang="en-US" sz="2000" dirty="0" smtClean="0"/>
              <a:t>Fish biomass</a:t>
            </a:r>
          </a:p>
          <a:p>
            <a:pPr lvl="1"/>
            <a:r>
              <a:rPr lang="en-US" sz="2000" dirty="0" smtClean="0"/>
              <a:t>Fish size</a:t>
            </a:r>
            <a:endParaRPr lang="en-US" sz="2000" dirty="0"/>
          </a:p>
        </p:txBody>
      </p:sp>
      <p:pic>
        <p:nvPicPr>
          <p:cNvPr id="16" name="Picture 2" descr="C:\Users\mason\AppData\Local\Temp\1\PSS retrival.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648200" y="1495425"/>
            <a:ext cx="3555999" cy="2666999"/>
          </a:xfrm>
          <a:prstGeom prst="rect">
            <a:avLst/>
          </a:prstGeom>
          <a:noFill/>
        </p:spPr>
      </p:pic>
      <p:pic>
        <p:nvPicPr>
          <p:cNvPr id="3" name="Picture 2"/>
          <p:cNvPicPr>
            <a:picLocks noChangeAspect="1"/>
          </p:cNvPicPr>
          <p:nvPr/>
        </p:nvPicPr>
        <p:blipFill>
          <a:blip r:embed="rId6" cstate="screen">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a:ext>
            </a:extLst>
          </a:blip>
          <a:stretch>
            <a:fillRect/>
          </a:stretch>
        </p:blipFill>
        <p:spPr>
          <a:xfrm>
            <a:off x="4648200" y="4241074"/>
            <a:ext cx="2941809" cy="2206357"/>
          </a:xfrm>
          <a:prstGeom prst="rect">
            <a:avLst/>
          </a:prstGeom>
        </p:spPr>
      </p:pic>
      <p:pic>
        <p:nvPicPr>
          <p:cNvPr id="2052" name="Picture 4" descr="http://www.biosonicsinc.com/images/applications-fisheries-stock-assessment_works.jpg"/>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7164811" y="4711337"/>
            <a:ext cx="1369589" cy="1736094"/>
          </a:xfrm>
          <a:prstGeom prst="rect">
            <a:avLst/>
          </a:prstGeom>
          <a:noFill/>
        </p:spPr>
      </p:pic>
    </p:spTree>
    <p:extLst>
      <p:ext uri="{BB962C8B-B14F-4D97-AF65-F5344CB8AC3E}">
        <p14:creationId xmlns:p14="http://schemas.microsoft.com/office/powerpoint/2010/main" val="199659750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96200" y="45720"/>
            <a:ext cx="990600" cy="307851"/>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4/12</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0" y="45720"/>
            <a:ext cx="7239000" cy="292388"/>
          </a:xfrm>
          <a:prstGeom prst="rect">
            <a:avLst/>
          </a:prstGeom>
          <a:noFill/>
        </p:spPr>
        <p:txBody>
          <a:bodyPr wrap="square" rtlCol="0">
            <a:spAutoFit/>
          </a:bodyPr>
          <a:lstStyle/>
          <a:p>
            <a:r>
              <a:rPr lang="en-US" sz="1300" b="1" dirty="0" err="1" smtClean="0">
                <a:solidFill>
                  <a:schemeClr val="bg1"/>
                </a:solidFill>
                <a:latin typeface="Arial" panose="020B0604020202020204" pitchFamily="34" charset="0"/>
                <a:cs typeface="Arial" panose="020B0604020202020204" pitchFamily="34" charset="0"/>
              </a:rPr>
              <a:t>EcoDyn</a:t>
            </a:r>
            <a:r>
              <a:rPr lang="en-US" sz="1300" b="1" dirty="0" smtClean="0">
                <a:solidFill>
                  <a:schemeClr val="bg1"/>
                </a:solidFill>
                <a:latin typeface="Arial" panose="020B0604020202020204" pitchFamily="34" charset="0"/>
                <a:cs typeface="Arial" panose="020B0604020202020204" pitchFamily="34" charset="0"/>
              </a:rPr>
              <a:t> </a:t>
            </a:r>
            <a:r>
              <a:rPr lang="en-US" sz="1300" dirty="0" smtClean="0">
                <a:solidFill>
                  <a:schemeClr val="bg1"/>
                </a:solidFill>
                <a:latin typeface="Arial" panose="020B0604020202020204" pitchFamily="34" charset="0"/>
                <a:cs typeface="Arial" panose="020B0604020202020204" pitchFamily="34" charset="0"/>
              </a:rPr>
              <a:t>| Fine-Scale Spatial and Temporal Dynamics of the Food Web</a:t>
            </a:r>
            <a:endParaRPr lang="en-US" sz="1300" dirty="0">
              <a:solidFill>
                <a:schemeClr val="bg1"/>
              </a:solidFill>
              <a:latin typeface="Arial" panose="020B0604020202020204" pitchFamily="34" charset="0"/>
              <a:cs typeface="Arial" panose="020B0604020202020204" pitchFamily="34" charset="0"/>
            </a:endParaRPr>
          </a:p>
        </p:txBody>
      </p:sp>
      <p:pic>
        <p:nvPicPr>
          <p:cNvPr id="21506" name="Picture 2" descr="http://www.glerl.noaa.gov/data/bathy/Huron.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80999" y="1625025"/>
            <a:ext cx="4370177" cy="4191000"/>
          </a:xfrm>
          <a:prstGeom prst="rect">
            <a:avLst/>
          </a:prstGeom>
          <a:noFill/>
        </p:spPr>
      </p:pic>
      <p:pic>
        <p:nvPicPr>
          <p:cNvPr id="1026" name="Picture 2"/>
          <p:cNvPicPr>
            <a:picLocks noChangeAspect="1" noChangeArrowheads="1"/>
          </p:cNvPicPr>
          <p:nvPr/>
        </p:nvPicPr>
        <p:blipFill>
          <a:blip r:embed="rId6" cstate="print"/>
          <a:srcRect/>
          <a:stretch>
            <a:fillRect/>
          </a:stretch>
        </p:blipFill>
        <p:spPr bwMode="auto">
          <a:xfrm>
            <a:off x="4479851" y="2971800"/>
            <a:ext cx="4368874" cy="3457575"/>
          </a:xfrm>
          <a:prstGeom prst="rect">
            <a:avLst/>
          </a:prstGeom>
          <a:noFill/>
          <a:ln w="9525">
            <a:noFill/>
            <a:miter lim="800000"/>
            <a:headEnd/>
            <a:tailEnd/>
          </a:ln>
        </p:spPr>
      </p:pic>
      <p:sp>
        <p:nvSpPr>
          <p:cNvPr id="10" name="Rectangle 9"/>
          <p:cNvSpPr/>
          <p:nvPr/>
        </p:nvSpPr>
        <p:spPr>
          <a:xfrm>
            <a:off x="1219200" y="3149025"/>
            <a:ext cx="457200" cy="381000"/>
          </a:xfrm>
          <a:prstGeom prst="rect">
            <a:avLst/>
          </a:prstGeom>
          <a:no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a:off x="1676400" y="3530025"/>
            <a:ext cx="2819400" cy="1371600"/>
          </a:xfrm>
          <a:prstGeom prst="straightConnector1">
            <a:avLst/>
          </a:prstGeom>
          <a:ln w="38100">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066800" y="6044625"/>
            <a:ext cx="2302233" cy="584775"/>
          </a:xfrm>
          <a:prstGeom prst="rect">
            <a:avLst/>
          </a:prstGeom>
          <a:noFill/>
        </p:spPr>
        <p:txBody>
          <a:bodyPr wrap="none" rtlCol="0">
            <a:spAutoFit/>
          </a:bodyPr>
          <a:lstStyle/>
          <a:p>
            <a:r>
              <a:rPr lang="en-US" sz="3200" dirty="0" smtClean="0">
                <a:solidFill>
                  <a:srgbClr val="002060"/>
                </a:solidFill>
                <a:latin typeface="Arial" panose="020B0604020202020204" pitchFamily="34" charset="0"/>
                <a:cs typeface="Arial" panose="020B0604020202020204" pitchFamily="34" charset="0"/>
              </a:rPr>
              <a:t>Lake Huron</a:t>
            </a:r>
          </a:p>
        </p:txBody>
      </p:sp>
      <p:sp>
        <p:nvSpPr>
          <p:cNvPr id="16" name="TextBox 15"/>
          <p:cNvSpPr txBox="1"/>
          <p:nvPr/>
        </p:nvSpPr>
        <p:spPr>
          <a:xfrm>
            <a:off x="4876800" y="2387025"/>
            <a:ext cx="3505255" cy="584775"/>
          </a:xfrm>
          <a:prstGeom prst="rect">
            <a:avLst/>
          </a:prstGeom>
          <a:noFill/>
        </p:spPr>
        <p:txBody>
          <a:bodyPr wrap="none" rtlCol="0">
            <a:spAutoFit/>
          </a:bodyPr>
          <a:lstStyle/>
          <a:p>
            <a:r>
              <a:rPr lang="en-US" sz="3200" dirty="0" smtClean="0">
                <a:solidFill>
                  <a:srgbClr val="002060"/>
                </a:solidFill>
                <a:latin typeface="Arial" panose="020B0604020202020204" pitchFamily="34" charset="0"/>
                <a:cs typeface="Arial" panose="020B0604020202020204" pitchFamily="34" charset="0"/>
              </a:rPr>
              <a:t>Transect (~40 km)</a:t>
            </a:r>
          </a:p>
        </p:txBody>
      </p:sp>
      <p:sp>
        <p:nvSpPr>
          <p:cNvPr id="17" name="Rectangle 16"/>
          <p:cNvSpPr/>
          <p:nvPr/>
        </p:nvSpPr>
        <p:spPr>
          <a:xfrm>
            <a:off x="381000" y="533400"/>
            <a:ext cx="8305800" cy="954107"/>
          </a:xfrm>
          <a:prstGeom prst="rect">
            <a:avLst/>
          </a:prstGeom>
        </p:spPr>
        <p:txBody>
          <a:bodyPr wrap="square">
            <a:spAutoFit/>
          </a:bodyPr>
          <a:lstStyle/>
          <a:p>
            <a:pPr lvl="0" algn="ctr">
              <a:spcBef>
                <a:spcPts val="0"/>
              </a:spcBef>
              <a:spcAft>
                <a:spcPts val="1200"/>
              </a:spcAft>
            </a:pPr>
            <a:r>
              <a:rPr lang="en-US" sz="2800" dirty="0" smtClean="0"/>
              <a:t>What factors determine the spatial distributions of pelagic organisms? </a:t>
            </a:r>
            <a:endParaRPr lang="en-US" sz="2800" dirty="0"/>
          </a:p>
        </p:txBody>
      </p:sp>
    </p:spTree>
    <p:extLst>
      <p:ext uri="{BB962C8B-B14F-4D97-AF65-F5344CB8AC3E}">
        <p14:creationId xmlns:p14="http://schemas.microsoft.com/office/powerpoint/2010/main" val="199659750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96200" y="45720"/>
            <a:ext cx="990600" cy="307851"/>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5/12</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0" y="45720"/>
            <a:ext cx="7239000" cy="292388"/>
          </a:xfrm>
          <a:prstGeom prst="rect">
            <a:avLst/>
          </a:prstGeom>
          <a:noFill/>
        </p:spPr>
        <p:txBody>
          <a:bodyPr wrap="square" rtlCol="0">
            <a:spAutoFit/>
          </a:bodyPr>
          <a:lstStyle/>
          <a:p>
            <a:r>
              <a:rPr lang="en-US" sz="1300" b="1" dirty="0" err="1" smtClean="0">
                <a:solidFill>
                  <a:schemeClr val="bg1"/>
                </a:solidFill>
                <a:latin typeface="Arial" panose="020B0604020202020204" pitchFamily="34" charset="0"/>
                <a:cs typeface="Arial" panose="020B0604020202020204" pitchFamily="34" charset="0"/>
              </a:rPr>
              <a:t>EcoDyn</a:t>
            </a:r>
            <a:r>
              <a:rPr lang="en-US" sz="1300" b="1" dirty="0" smtClean="0">
                <a:solidFill>
                  <a:schemeClr val="bg1"/>
                </a:solidFill>
                <a:latin typeface="Arial" panose="020B0604020202020204" pitchFamily="34" charset="0"/>
                <a:cs typeface="Arial" panose="020B0604020202020204" pitchFamily="34" charset="0"/>
              </a:rPr>
              <a:t> </a:t>
            </a:r>
            <a:r>
              <a:rPr lang="en-US" sz="1300" dirty="0" smtClean="0">
                <a:solidFill>
                  <a:schemeClr val="bg1"/>
                </a:solidFill>
                <a:latin typeface="Arial" panose="020B0604020202020204" pitchFamily="34" charset="0"/>
                <a:cs typeface="Arial" panose="020B0604020202020204" pitchFamily="34" charset="0"/>
              </a:rPr>
              <a:t>| Fine-Scale Spatial and Temporal Dynamics of the Food Web</a:t>
            </a:r>
            <a:endParaRPr lang="en-US" sz="1300" dirty="0">
              <a:solidFill>
                <a:schemeClr val="bg1"/>
              </a:solidFill>
              <a:latin typeface="Arial" panose="020B0604020202020204" pitchFamily="34" charset="0"/>
              <a:cs typeface="Arial" panose="020B0604020202020204" pitchFamily="34" charset="0"/>
            </a:endParaRPr>
          </a:p>
        </p:txBody>
      </p:sp>
      <p:grpSp>
        <p:nvGrpSpPr>
          <p:cNvPr id="12" name="Group 11"/>
          <p:cNvGrpSpPr/>
          <p:nvPr/>
        </p:nvGrpSpPr>
        <p:grpSpPr>
          <a:xfrm>
            <a:off x="990600" y="1676400"/>
            <a:ext cx="7324725" cy="5076825"/>
            <a:chOff x="990600" y="1600200"/>
            <a:chExt cx="7324725" cy="5076825"/>
          </a:xfrm>
        </p:grpSpPr>
        <p:pic>
          <p:nvPicPr>
            <p:cNvPr id="2053" name="Picture 5"/>
            <p:cNvPicPr>
              <a:picLocks noChangeAspect="1" noChangeArrowheads="1"/>
            </p:cNvPicPr>
            <p:nvPr/>
          </p:nvPicPr>
          <p:blipFill>
            <a:blip r:embed="rId5" cstate="print"/>
            <a:srcRect/>
            <a:stretch>
              <a:fillRect/>
            </a:stretch>
          </p:blipFill>
          <p:spPr bwMode="auto">
            <a:xfrm>
              <a:off x="990600" y="1600200"/>
              <a:ext cx="3790950" cy="5019675"/>
            </a:xfrm>
            <a:prstGeom prst="rect">
              <a:avLst/>
            </a:prstGeom>
            <a:noFill/>
            <a:ln w="9525">
              <a:noFill/>
              <a:miter lim="800000"/>
              <a:headEnd/>
              <a:tailEnd/>
            </a:ln>
          </p:spPr>
        </p:pic>
        <p:pic>
          <p:nvPicPr>
            <p:cNvPr id="2054" name="Picture 6"/>
            <p:cNvPicPr>
              <a:picLocks noChangeAspect="1" noChangeArrowheads="1"/>
            </p:cNvPicPr>
            <p:nvPr/>
          </p:nvPicPr>
          <p:blipFill>
            <a:blip r:embed="rId6" cstate="print"/>
            <a:srcRect/>
            <a:stretch>
              <a:fillRect/>
            </a:stretch>
          </p:blipFill>
          <p:spPr bwMode="auto">
            <a:xfrm>
              <a:off x="4724400" y="1676400"/>
              <a:ext cx="3590925" cy="5000625"/>
            </a:xfrm>
            <a:prstGeom prst="rect">
              <a:avLst/>
            </a:prstGeom>
            <a:noFill/>
            <a:ln w="9525">
              <a:noFill/>
              <a:miter lim="800000"/>
              <a:headEnd/>
              <a:tailEnd/>
            </a:ln>
          </p:spPr>
        </p:pic>
      </p:grpSp>
      <p:sp>
        <p:nvSpPr>
          <p:cNvPr id="14" name="TextBox 13"/>
          <p:cNvSpPr txBox="1"/>
          <p:nvPr/>
        </p:nvSpPr>
        <p:spPr>
          <a:xfrm>
            <a:off x="2300565" y="1535668"/>
            <a:ext cx="595035" cy="369332"/>
          </a:xfrm>
          <a:prstGeom prst="rect">
            <a:avLst/>
          </a:prstGeom>
          <a:noFill/>
        </p:spPr>
        <p:txBody>
          <a:bodyPr wrap="none" rtlCol="0">
            <a:spAutoFit/>
          </a:bodyPr>
          <a:lstStyle/>
          <a:p>
            <a:r>
              <a:rPr lang="en-US" dirty="0" smtClean="0">
                <a:solidFill>
                  <a:srgbClr val="002060"/>
                </a:solidFill>
                <a:latin typeface="Arial" panose="020B0604020202020204" pitchFamily="34" charset="0"/>
                <a:cs typeface="Arial" panose="020B0604020202020204" pitchFamily="34" charset="0"/>
              </a:rPr>
              <a:t>Day</a:t>
            </a:r>
          </a:p>
        </p:txBody>
      </p:sp>
      <p:sp>
        <p:nvSpPr>
          <p:cNvPr id="15" name="TextBox 14"/>
          <p:cNvSpPr txBox="1"/>
          <p:nvPr/>
        </p:nvSpPr>
        <p:spPr>
          <a:xfrm>
            <a:off x="6091515" y="1529834"/>
            <a:ext cx="723275" cy="369332"/>
          </a:xfrm>
          <a:prstGeom prst="rect">
            <a:avLst/>
          </a:prstGeom>
          <a:noFill/>
        </p:spPr>
        <p:txBody>
          <a:bodyPr wrap="none" rtlCol="0">
            <a:spAutoFit/>
          </a:bodyPr>
          <a:lstStyle/>
          <a:p>
            <a:r>
              <a:rPr lang="en-US" dirty="0" smtClean="0">
                <a:solidFill>
                  <a:srgbClr val="002060"/>
                </a:solidFill>
                <a:latin typeface="Arial" panose="020B0604020202020204" pitchFamily="34" charset="0"/>
                <a:cs typeface="Arial" panose="020B0604020202020204" pitchFamily="34" charset="0"/>
              </a:rPr>
              <a:t>Night</a:t>
            </a:r>
          </a:p>
        </p:txBody>
      </p:sp>
      <p:sp>
        <p:nvSpPr>
          <p:cNvPr id="16" name="Rectangle 15"/>
          <p:cNvSpPr/>
          <p:nvPr/>
        </p:nvSpPr>
        <p:spPr>
          <a:xfrm>
            <a:off x="381000" y="533400"/>
            <a:ext cx="8305800" cy="954107"/>
          </a:xfrm>
          <a:prstGeom prst="rect">
            <a:avLst/>
          </a:prstGeom>
        </p:spPr>
        <p:txBody>
          <a:bodyPr wrap="square">
            <a:spAutoFit/>
          </a:bodyPr>
          <a:lstStyle/>
          <a:p>
            <a:pPr lvl="0" algn="ctr">
              <a:spcBef>
                <a:spcPts val="0"/>
              </a:spcBef>
            </a:pPr>
            <a:r>
              <a:rPr lang="en-US" sz="2800" dirty="0" smtClean="0"/>
              <a:t>What factors determine </a:t>
            </a:r>
          </a:p>
          <a:p>
            <a:pPr lvl="0" algn="ctr">
              <a:spcBef>
                <a:spcPts val="0"/>
              </a:spcBef>
            </a:pPr>
            <a:r>
              <a:rPr lang="en-US" sz="2800" dirty="0" smtClean="0"/>
              <a:t>the spatial distributions of pelagic organisms? </a:t>
            </a:r>
            <a:endParaRPr lang="en-US" sz="2800" dirty="0"/>
          </a:p>
        </p:txBody>
      </p:sp>
    </p:spTree>
    <p:extLst>
      <p:ext uri="{BB962C8B-B14F-4D97-AF65-F5344CB8AC3E}">
        <p14:creationId xmlns:p14="http://schemas.microsoft.com/office/powerpoint/2010/main" val="199659750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96200" y="45720"/>
            <a:ext cx="990600" cy="307851"/>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6/12</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0" y="45720"/>
            <a:ext cx="7239000" cy="292388"/>
          </a:xfrm>
          <a:prstGeom prst="rect">
            <a:avLst/>
          </a:prstGeom>
          <a:noFill/>
        </p:spPr>
        <p:txBody>
          <a:bodyPr wrap="square" rtlCol="0">
            <a:spAutoFit/>
          </a:bodyPr>
          <a:lstStyle/>
          <a:p>
            <a:r>
              <a:rPr lang="en-US" sz="1300" b="1" dirty="0" err="1" smtClean="0">
                <a:solidFill>
                  <a:schemeClr val="bg1"/>
                </a:solidFill>
                <a:latin typeface="Arial" panose="020B0604020202020204" pitchFamily="34" charset="0"/>
                <a:cs typeface="Arial" panose="020B0604020202020204" pitchFamily="34" charset="0"/>
              </a:rPr>
              <a:t>EcoDyn</a:t>
            </a:r>
            <a:r>
              <a:rPr lang="en-US" sz="1300" b="1" dirty="0" smtClean="0">
                <a:solidFill>
                  <a:schemeClr val="bg1"/>
                </a:solidFill>
                <a:latin typeface="Arial" panose="020B0604020202020204" pitchFamily="34" charset="0"/>
                <a:cs typeface="Arial" panose="020B0604020202020204" pitchFamily="34" charset="0"/>
              </a:rPr>
              <a:t> </a:t>
            </a:r>
            <a:r>
              <a:rPr lang="en-US" sz="1300" dirty="0" smtClean="0">
                <a:solidFill>
                  <a:schemeClr val="bg1"/>
                </a:solidFill>
                <a:latin typeface="Arial" panose="020B0604020202020204" pitchFamily="34" charset="0"/>
                <a:cs typeface="Arial" panose="020B0604020202020204" pitchFamily="34" charset="0"/>
              </a:rPr>
              <a:t>| Fine-Scale Spatial and Temporal Dynamics of the Food Web</a:t>
            </a:r>
            <a:endParaRPr lang="en-US" sz="1300" dirty="0">
              <a:solidFill>
                <a:schemeClr val="bg1"/>
              </a:solidFill>
              <a:latin typeface="Arial" panose="020B0604020202020204" pitchFamily="34" charset="0"/>
              <a:cs typeface="Arial" panose="020B0604020202020204" pitchFamily="34" charset="0"/>
            </a:endParaRPr>
          </a:p>
        </p:txBody>
      </p:sp>
      <p:pic>
        <p:nvPicPr>
          <p:cNvPr id="10" name="Picture 2"/>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699825" y="1813874"/>
            <a:ext cx="3605975" cy="4815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813620" y="1813874"/>
            <a:ext cx="3605975" cy="4815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228600" y="457200"/>
            <a:ext cx="8686800" cy="954107"/>
          </a:xfrm>
          <a:prstGeom prst="rect">
            <a:avLst/>
          </a:prstGeom>
        </p:spPr>
        <p:txBody>
          <a:bodyPr wrap="square">
            <a:spAutoFit/>
          </a:bodyPr>
          <a:lstStyle/>
          <a:p>
            <a:pPr lvl="0" algn="ctr">
              <a:spcBef>
                <a:spcPts val="0"/>
              </a:spcBef>
            </a:pPr>
            <a:r>
              <a:rPr lang="en-US" sz="2800" dirty="0" smtClean="0"/>
              <a:t>What are the effects of invasive species </a:t>
            </a:r>
          </a:p>
          <a:p>
            <a:pPr lvl="0" algn="ctr">
              <a:spcBef>
                <a:spcPts val="0"/>
              </a:spcBef>
            </a:pPr>
            <a:r>
              <a:rPr lang="en-US" sz="2800" dirty="0" smtClean="0"/>
              <a:t>on food webs across spatial and temporal scales?</a:t>
            </a:r>
          </a:p>
        </p:txBody>
      </p:sp>
      <p:sp>
        <p:nvSpPr>
          <p:cNvPr id="3" name="Oval 2"/>
          <p:cNvSpPr/>
          <p:nvPr/>
        </p:nvSpPr>
        <p:spPr>
          <a:xfrm>
            <a:off x="1143000" y="3657600"/>
            <a:ext cx="1981200" cy="2133600"/>
          </a:xfrm>
          <a:prstGeom prst="ellipse">
            <a:avLst/>
          </a:prstGeom>
          <a:no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990600" y="2590800"/>
            <a:ext cx="1326969" cy="1600200"/>
          </a:xfrm>
          <a:prstGeom prst="ellipse">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029200" y="2590800"/>
            <a:ext cx="3276600" cy="1295400"/>
          </a:xfrm>
          <a:prstGeom prst="ellipse">
            <a:avLst/>
          </a:prstGeom>
          <a:no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181600" y="3505200"/>
            <a:ext cx="3276600" cy="533400"/>
          </a:xfrm>
          <a:prstGeom prst="ellipse">
            <a:avLst/>
          </a:prstGeom>
          <a:noFill/>
          <a:ln w="317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953000" y="4288767"/>
            <a:ext cx="2209800" cy="1691326"/>
          </a:xfrm>
          <a:prstGeom prst="ellipse">
            <a:avLst/>
          </a:prstGeom>
          <a:noFill/>
          <a:ln w="317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98560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animBg="1"/>
      <p:bldP spid="16" grpId="0" animBg="1"/>
      <p:bldP spid="17"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96200" y="45720"/>
            <a:ext cx="990600" cy="307851"/>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7/12</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0" y="45720"/>
            <a:ext cx="7239000" cy="292388"/>
          </a:xfrm>
          <a:prstGeom prst="rect">
            <a:avLst/>
          </a:prstGeom>
          <a:noFill/>
        </p:spPr>
        <p:txBody>
          <a:bodyPr wrap="square" rtlCol="0">
            <a:spAutoFit/>
          </a:bodyPr>
          <a:lstStyle/>
          <a:p>
            <a:r>
              <a:rPr lang="en-US" sz="1300" b="1" dirty="0" err="1" smtClean="0">
                <a:solidFill>
                  <a:schemeClr val="bg1"/>
                </a:solidFill>
                <a:latin typeface="Arial" panose="020B0604020202020204" pitchFamily="34" charset="0"/>
                <a:cs typeface="Arial" panose="020B0604020202020204" pitchFamily="34" charset="0"/>
              </a:rPr>
              <a:t>EcoDyn</a:t>
            </a:r>
            <a:r>
              <a:rPr lang="en-US" sz="1300" b="1" dirty="0" smtClean="0">
                <a:solidFill>
                  <a:schemeClr val="bg1"/>
                </a:solidFill>
                <a:latin typeface="Arial" panose="020B0604020202020204" pitchFamily="34" charset="0"/>
                <a:cs typeface="Arial" panose="020B0604020202020204" pitchFamily="34" charset="0"/>
              </a:rPr>
              <a:t> </a:t>
            </a:r>
            <a:r>
              <a:rPr lang="en-US" sz="1300" dirty="0" smtClean="0">
                <a:solidFill>
                  <a:schemeClr val="bg1"/>
                </a:solidFill>
                <a:latin typeface="Arial" panose="020B0604020202020204" pitchFamily="34" charset="0"/>
                <a:cs typeface="Arial" panose="020B0604020202020204" pitchFamily="34" charset="0"/>
              </a:rPr>
              <a:t>| Spatial Studies &amp; Microbes</a:t>
            </a:r>
            <a:endParaRPr lang="en-US" sz="1300" dirty="0">
              <a:solidFill>
                <a:schemeClr val="bg1"/>
              </a:solidFill>
              <a:latin typeface="Arial" panose="020B0604020202020204" pitchFamily="34" charset="0"/>
              <a:cs typeface="Arial" panose="020B0604020202020204" pitchFamily="34" charset="0"/>
            </a:endParaRPr>
          </a:p>
        </p:txBody>
      </p:sp>
      <p:pic>
        <p:nvPicPr>
          <p:cNvPr id="4098" name="Picture 2"/>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64260" y="1862137"/>
            <a:ext cx="9332060" cy="4691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228600" y="457200"/>
            <a:ext cx="8686800" cy="954107"/>
          </a:xfrm>
          <a:prstGeom prst="rect">
            <a:avLst/>
          </a:prstGeom>
        </p:spPr>
        <p:txBody>
          <a:bodyPr wrap="square">
            <a:spAutoFit/>
          </a:bodyPr>
          <a:lstStyle/>
          <a:p>
            <a:pPr lvl="0" algn="ctr">
              <a:spcBef>
                <a:spcPts val="0"/>
              </a:spcBef>
            </a:pPr>
            <a:r>
              <a:rPr lang="en-US" sz="2800" dirty="0" smtClean="0"/>
              <a:t>What are the effects of invasive species on food webs</a:t>
            </a:r>
          </a:p>
          <a:p>
            <a:pPr lvl="0" algn="ctr">
              <a:spcBef>
                <a:spcPts val="0"/>
              </a:spcBef>
            </a:pPr>
            <a:r>
              <a:rPr lang="en-US" sz="2800" dirty="0" smtClean="0"/>
              <a:t> across spatial and temporal scales?</a:t>
            </a:r>
          </a:p>
        </p:txBody>
      </p:sp>
      <p:sp>
        <p:nvSpPr>
          <p:cNvPr id="3" name="TextBox 2"/>
          <p:cNvSpPr txBox="1"/>
          <p:nvPr/>
        </p:nvSpPr>
        <p:spPr>
          <a:xfrm>
            <a:off x="3048000" y="6343963"/>
            <a:ext cx="3048000" cy="461665"/>
          </a:xfrm>
          <a:prstGeom prst="rect">
            <a:avLst/>
          </a:prstGeom>
          <a:noFill/>
        </p:spPr>
        <p:txBody>
          <a:bodyPr wrap="square" rtlCol="0">
            <a:spAutoFit/>
          </a:bodyPr>
          <a:lstStyle/>
          <a:p>
            <a:pPr algn="ctr"/>
            <a:r>
              <a:rPr lang="en-US" sz="2400" dirty="0" smtClean="0">
                <a:solidFill>
                  <a:srgbClr val="002060"/>
                </a:solidFill>
                <a:latin typeface="Arial" panose="020B0604020202020204" pitchFamily="34" charset="0"/>
                <a:cs typeface="Arial" panose="020B0604020202020204" pitchFamily="34" charset="0"/>
              </a:rPr>
              <a:t>Lake Michigan</a:t>
            </a:r>
          </a:p>
        </p:txBody>
      </p:sp>
      <p:sp>
        <p:nvSpPr>
          <p:cNvPr id="5" name="Rounded Rectangle 4"/>
          <p:cNvSpPr/>
          <p:nvPr/>
        </p:nvSpPr>
        <p:spPr>
          <a:xfrm>
            <a:off x="1524000" y="2133600"/>
            <a:ext cx="7086600" cy="685800"/>
          </a:xfrm>
          <a:prstGeom prst="round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1100546" y="4553249"/>
            <a:ext cx="7086600" cy="685800"/>
          </a:xfrm>
          <a:prstGeom prst="round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7451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96200" y="45720"/>
            <a:ext cx="990600" cy="307851"/>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8/12</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0" y="45720"/>
            <a:ext cx="7239000" cy="292388"/>
          </a:xfrm>
          <a:prstGeom prst="rect">
            <a:avLst/>
          </a:prstGeom>
          <a:noFill/>
        </p:spPr>
        <p:txBody>
          <a:bodyPr wrap="square" rtlCol="0">
            <a:spAutoFit/>
          </a:bodyPr>
          <a:lstStyle/>
          <a:p>
            <a:r>
              <a:rPr lang="en-US" sz="1300" b="1" dirty="0" err="1" smtClean="0">
                <a:solidFill>
                  <a:schemeClr val="bg1"/>
                </a:solidFill>
                <a:latin typeface="Arial" panose="020B0604020202020204" pitchFamily="34" charset="0"/>
                <a:cs typeface="Arial" panose="020B0604020202020204" pitchFamily="34" charset="0"/>
              </a:rPr>
              <a:t>EcoDyn</a:t>
            </a:r>
            <a:r>
              <a:rPr lang="en-US" sz="1300" b="1" dirty="0" smtClean="0">
                <a:solidFill>
                  <a:schemeClr val="bg1"/>
                </a:solidFill>
                <a:latin typeface="Arial" panose="020B0604020202020204" pitchFamily="34" charset="0"/>
                <a:cs typeface="Arial" panose="020B0604020202020204" pitchFamily="34" charset="0"/>
              </a:rPr>
              <a:t> </a:t>
            </a:r>
            <a:r>
              <a:rPr lang="en-US" sz="1300" dirty="0" smtClean="0">
                <a:solidFill>
                  <a:schemeClr val="bg1"/>
                </a:solidFill>
                <a:latin typeface="Arial" panose="020B0604020202020204" pitchFamily="34" charset="0"/>
                <a:cs typeface="Arial" panose="020B0604020202020204" pitchFamily="34" charset="0"/>
              </a:rPr>
              <a:t>| Fine-Scale Spatial and Temporal Dynamics of the Food Web</a:t>
            </a:r>
            <a:endParaRPr lang="en-US" sz="1300" dirty="0">
              <a:solidFill>
                <a:schemeClr val="bg1"/>
              </a:solidFill>
              <a:latin typeface="Arial" panose="020B0604020202020204" pitchFamily="34" charset="0"/>
              <a:cs typeface="Arial" panose="020B0604020202020204" pitchFamily="34" charset="0"/>
            </a:endParaRPr>
          </a:p>
        </p:txBody>
      </p:sp>
      <p:graphicFrame>
        <p:nvGraphicFramePr>
          <p:cNvPr id="12" name="Chart 11"/>
          <p:cNvGraphicFramePr>
            <a:graphicFrameLocks/>
          </p:cNvGraphicFramePr>
          <p:nvPr>
            <p:extLst>
              <p:ext uri="{D42A27DB-BD31-4B8C-83A1-F6EECF244321}">
                <p14:modId xmlns:p14="http://schemas.microsoft.com/office/powerpoint/2010/main" val="894154939"/>
              </p:ext>
            </p:extLst>
          </p:nvPr>
        </p:nvGraphicFramePr>
        <p:xfrm>
          <a:off x="152400" y="2486352"/>
          <a:ext cx="5476875" cy="4090988"/>
        </p:xfrm>
        <a:graphic>
          <a:graphicData uri="http://schemas.openxmlformats.org/drawingml/2006/chart">
            <c:chart xmlns:c="http://schemas.openxmlformats.org/drawingml/2006/chart" xmlns:r="http://schemas.openxmlformats.org/officeDocument/2006/relationships" r:id="rId5"/>
          </a:graphicData>
        </a:graphic>
      </p:graphicFrame>
      <p:sp>
        <p:nvSpPr>
          <p:cNvPr id="10" name="Rectangle 9"/>
          <p:cNvSpPr/>
          <p:nvPr/>
        </p:nvSpPr>
        <p:spPr>
          <a:xfrm>
            <a:off x="304800" y="533400"/>
            <a:ext cx="8534400" cy="1384995"/>
          </a:xfrm>
          <a:prstGeom prst="rect">
            <a:avLst/>
          </a:prstGeom>
        </p:spPr>
        <p:txBody>
          <a:bodyPr wrap="square">
            <a:spAutoFit/>
          </a:bodyPr>
          <a:lstStyle/>
          <a:p>
            <a:pPr algn="ctr"/>
            <a:r>
              <a:rPr lang="en-US" sz="2800" dirty="0" smtClean="0"/>
              <a:t>What are the spatial and temporal linkages </a:t>
            </a:r>
          </a:p>
          <a:p>
            <a:pPr algn="ctr"/>
            <a:r>
              <a:rPr lang="en-US" sz="2800" dirty="0" smtClean="0"/>
              <a:t>between the lower food web, climate,</a:t>
            </a:r>
          </a:p>
          <a:p>
            <a:pPr algn="ctr"/>
            <a:r>
              <a:rPr lang="en-US" sz="2800" dirty="0" smtClean="0"/>
              <a:t> lake physics, and fish recruitment?</a:t>
            </a:r>
            <a:endParaRPr lang="en-US" sz="2800" dirty="0"/>
          </a:p>
        </p:txBody>
      </p:sp>
      <p:sp>
        <p:nvSpPr>
          <p:cNvPr id="17" name="Content Placeholder 16"/>
          <p:cNvSpPr>
            <a:spLocks noGrp="1"/>
          </p:cNvSpPr>
          <p:nvPr>
            <p:ph sz="half" idx="2"/>
          </p:nvPr>
        </p:nvSpPr>
        <p:spPr>
          <a:xfrm>
            <a:off x="5638800" y="2590800"/>
            <a:ext cx="3367730" cy="3916363"/>
          </a:xfrm>
        </p:spPr>
        <p:txBody>
          <a:bodyPr>
            <a:normAutofit/>
          </a:bodyPr>
          <a:lstStyle/>
          <a:p>
            <a:pPr marL="228600" indent="-228600"/>
            <a:r>
              <a:rPr lang="en-US" sz="2400" dirty="0" smtClean="0"/>
              <a:t>Lake Michigan  density of fish decreased over time</a:t>
            </a:r>
          </a:p>
          <a:p>
            <a:pPr marL="228600" indent="-228600"/>
            <a:r>
              <a:rPr lang="en-US" sz="2400" dirty="0" smtClean="0"/>
              <a:t>3 of 5 years larvae in the </a:t>
            </a:r>
            <a:r>
              <a:rPr lang="en-US" sz="2400" dirty="0" err="1" smtClean="0"/>
              <a:t>metalimnion</a:t>
            </a:r>
            <a:endParaRPr lang="en-US" sz="2400" dirty="0" smtClean="0"/>
          </a:p>
          <a:p>
            <a:pPr marL="228600" indent="-228600"/>
            <a:r>
              <a:rPr lang="en-US" sz="2400" dirty="0" smtClean="0"/>
              <a:t>In 2014, highest density in </a:t>
            </a:r>
            <a:r>
              <a:rPr lang="en-US" sz="2400" dirty="0" err="1" smtClean="0"/>
              <a:t>epilimnion</a:t>
            </a:r>
            <a:r>
              <a:rPr lang="en-US" sz="2400" dirty="0" smtClean="0"/>
              <a:t>-upwelling</a:t>
            </a:r>
          </a:p>
          <a:p>
            <a:pPr lvl="1"/>
            <a:endParaRPr lang="en-US" dirty="0"/>
          </a:p>
        </p:txBody>
      </p:sp>
      <p:sp>
        <p:nvSpPr>
          <p:cNvPr id="3" name="Rounded Rectangle 2"/>
          <p:cNvSpPr/>
          <p:nvPr/>
        </p:nvSpPr>
        <p:spPr>
          <a:xfrm>
            <a:off x="1295400" y="4343400"/>
            <a:ext cx="2133600" cy="1828800"/>
          </a:xfrm>
          <a:prstGeom prst="round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4191000" y="3276600"/>
            <a:ext cx="838200" cy="2905408"/>
          </a:xfrm>
          <a:prstGeom prst="round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56520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96200" y="45720"/>
            <a:ext cx="990600" cy="307851"/>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9/12</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0" y="45720"/>
            <a:ext cx="7239000" cy="292388"/>
          </a:xfrm>
          <a:prstGeom prst="rect">
            <a:avLst/>
          </a:prstGeom>
          <a:noFill/>
        </p:spPr>
        <p:txBody>
          <a:bodyPr wrap="square" rtlCol="0">
            <a:spAutoFit/>
          </a:bodyPr>
          <a:lstStyle/>
          <a:p>
            <a:r>
              <a:rPr lang="en-US" sz="1300" b="1" dirty="0" err="1" smtClean="0">
                <a:solidFill>
                  <a:schemeClr val="bg1"/>
                </a:solidFill>
                <a:latin typeface="Arial" panose="020B0604020202020204" pitchFamily="34" charset="0"/>
                <a:cs typeface="Arial" panose="020B0604020202020204" pitchFamily="34" charset="0"/>
              </a:rPr>
              <a:t>EcoDyn</a:t>
            </a:r>
            <a:r>
              <a:rPr lang="en-US" sz="1300" b="1" dirty="0" smtClean="0">
                <a:solidFill>
                  <a:schemeClr val="bg1"/>
                </a:solidFill>
                <a:latin typeface="Arial" panose="020B0604020202020204" pitchFamily="34" charset="0"/>
                <a:cs typeface="Arial" panose="020B0604020202020204" pitchFamily="34" charset="0"/>
              </a:rPr>
              <a:t> </a:t>
            </a:r>
            <a:r>
              <a:rPr lang="en-US" sz="1300" dirty="0" smtClean="0">
                <a:solidFill>
                  <a:schemeClr val="bg1"/>
                </a:solidFill>
                <a:latin typeface="Arial" panose="020B0604020202020204" pitchFamily="34" charset="0"/>
                <a:cs typeface="Arial" panose="020B0604020202020204" pitchFamily="34" charset="0"/>
              </a:rPr>
              <a:t>| Fine-Scale Spatial and Temporal Dynamics of the Food Web</a:t>
            </a:r>
            <a:endParaRPr lang="en-US" sz="1300" dirty="0">
              <a:solidFill>
                <a:schemeClr val="bg1"/>
              </a:solidFill>
              <a:latin typeface="Arial" panose="020B0604020202020204" pitchFamily="34" charset="0"/>
              <a:cs typeface="Arial" panose="020B0604020202020204" pitchFamily="34" charset="0"/>
            </a:endParaRPr>
          </a:p>
        </p:txBody>
      </p:sp>
      <p:grpSp>
        <p:nvGrpSpPr>
          <p:cNvPr id="38" name="Group 37"/>
          <p:cNvGrpSpPr/>
          <p:nvPr/>
        </p:nvGrpSpPr>
        <p:grpSpPr>
          <a:xfrm>
            <a:off x="531447" y="2181422"/>
            <a:ext cx="7239001" cy="3017520"/>
            <a:chOff x="761999" y="3550920"/>
            <a:chExt cx="7239001" cy="3017520"/>
          </a:xfrm>
        </p:grpSpPr>
        <p:pic>
          <p:nvPicPr>
            <p:cNvPr id="19" name="Picture 18" descr="LM_July_2015_N_A.JP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123100" y="3855720"/>
              <a:ext cx="5877900" cy="2712720"/>
            </a:xfrm>
            <a:prstGeom prst="rect">
              <a:avLst/>
            </a:prstGeom>
          </p:spPr>
        </p:pic>
        <p:graphicFrame>
          <p:nvGraphicFramePr>
            <p:cNvPr id="21" name="Chart 20"/>
            <p:cNvGraphicFramePr/>
            <p:nvPr/>
          </p:nvGraphicFramePr>
          <p:xfrm>
            <a:off x="1094399" y="3550920"/>
            <a:ext cx="1168604" cy="2814523"/>
          </p:xfrm>
          <a:graphic>
            <a:graphicData uri="http://schemas.openxmlformats.org/drawingml/2006/chart">
              <c:chart xmlns:c="http://schemas.openxmlformats.org/drawingml/2006/chart" xmlns:r="http://schemas.openxmlformats.org/officeDocument/2006/relationships" r:id="rId6"/>
            </a:graphicData>
          </a:graphic>
        </p:graphicFrame>
        <p:sp>
          <p:nvSpPr>
            <p:cNvPr id="23" name="TextBox 22"/>
            <p:cNvSpPr txBox="1"/>
            <p:nvPr/>
          </p:nvSpPr>
          <p:spPr>
            <a:xfrm>
              <a:off x="2322985" y="4716780"/>
              <a:ext cx="773866" cy="415499"/>
            </a:xfrm>
            <a:prstGeom prst="rect">
              <a:avLst/>
            </a:prstGeom>
            <a:noFill/>
          </p:spPr>
          <p:txBody>
            <a:bodyPr wrap="none" rtlCol="0">
              <a:spAutoFit/>
            </a:bodyPr>
            <a:lstStyle/>
            <a:p>
              <a:r>
                <a:rPr lang="en-US" sz="2400" dirty="0" smtClean="0"/>
                <a:t>Night</a:t>
              </a:r>
              <a:endParaRPr lang="en-US" sz="2400" dirty="0"/>
            </a:p>
          </p:txBody>
        </p:sp>
        <p:cxnSp>
          <p:nvCxnSpPr>
            <p:cNvPr id="30" name="Straight Arrow Connector 29"/>
            <p:cNvCxnSpPr/>
            <p:nvPr/>
          </p:nvCxnSpPr>
          <p:spPr>
            <a:xfrm flipH="1" flipV="1">
              <a:off x="4111920" y="4099560"/>
              <a:ext cx="274320" cy="27432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flipV="1">
              <a:off x="5346361" y="4030980"/>
              <a:ext cx="274320" cy="27432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4386240" y="4236720"/>
              <a:ext cx="590354" cy="332399"/>
            </a:xfrm>
            <a:prstGeom prst="rect">
              <a:avLst/>
            </a:prstGeom>
            <a:noFill/>
          </p:spPr>
          <p:txBody>
            <a:bodyPr wrap="none" rtlCol="0">
              <a:spAutoFit/>
            </a:bodyPr>
            <a:lstStyle/>
            <a:p>
              <a:r>
                <a:rPr lang="en-US" dirty="0" smtClean="0"/>
                <a:t>14 m</a:t>
              </a:r>
              <a:endParaRPr lang="en-US" dirty="0"/>
            </a:p>
          </p:txBody>
        </p:sp>
        <p:sp>
          <p:nvSpPr>
            <p:cNvPr id="33" name="TextBox 32"/>
            <p:cNvSpPr txBox="1"/>
            <p:nvPr/>
          </p:nvSpPr>
          <p:spPr>
            <a:xfrm>
              <a:off x="5620681" y="4168140"/>
              <a:ext cx="485037" cy="332399"/>
            </a:xfrm>
            <a:prstGeom prst="rect">
              <a:avLst/>
            </a:prstGeom>
            <a:noFill/>
          </p:spPr>
          <p:txBody>
            <a:bodyPr wrap="none" rtlCol="0">
              <a:spAutoFit/>
            </a:bodyPr>
            <a:lstStyle/>
            <a:p>
              <a:r>
                <a:rPr lang="en-US" dirty="0"/>
                <a:t>9</a:t>
              </a:r>
              <a:r>
                <a:rPr lang="en-US" dirty="0" smtClean="0"/>
                <a:t> m</a:t>
              </a:r>
              <a:endParaRPr lang="en-US" dirty="0"/>
            </a:p>
          </p:txBody>
        </p:sp>
        <p:cxnSp>
          <p:nvCxnSpPr>
            <p:cNvPr id="34" name="Straight Arrow Connector 33"/>
            <p:cNvCxnSpPr/>
            <p:nvPr/>
          </p:nvCxnSpPr>
          <p:spPr>
            <a:xfrm flipH="1">
              <a:off x="6032161" y="4785360"/>
              <a:ext cx="411480" cy="5486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6443641" y="4648200"/>
              <a:ext cx="1381129" cy="332399"/>
            </a:xfrm>
            <a:prstGeom prst="rect">
              <a:avLst/>
            </a:prstGeom>
            <a:noFill/>
          </p:spPr>
          <p:txBody>
            <a:bodyPr wrap="none" rtlCol="0">
              <a:spAutoFit/>
            </a:bodyPr>
            <a:lstStyle/>
            <a:p>
              <a:r>
                <a:rPr lang="en-US" dirty="0" smtClean="0"/>
                <a:t>Fish (Bloater?)</a:t>
              </a:r>
              <a:endParaRPr lang="en-US" dirty="0"/>
            </a:p>
          </p:txBody>
        </p:sp>
        <p:sp>
          <p:nvSpPr>
            <p:cNvPr id="16" name="TextBox 15"/>
            <p:cNvSpPr txBox="1"/>
            <p:nvPr/>
          </p:nvSpPr>
          <p:spPr>
            <a:xfrm rot="16200000">
              <a:off x="414914" y="4806915"/>
              <a:ext cx="1026570" cy="332399"/>
            </a:xfrm>
            <a:prstGeom prst="rect">
              <a:avLst/>
            </a:prstGeom>
            <a:noFill/>
          </p:spPr>
          <p:txBody>
            <a:bodyPr wrap="none" rtlCol="0">
              <a:spAutoFit/>
            </a:bodyPr>
            <a:lstStyle/>
            <a:p>
              <a:r>
                <a:rPr lang="en-US" dirty="0" smtClean="0"/>
                <a:t>Depth (m)</a:t>
              </a:r>
              <a:endParaRPr lang="en-US" dirty="0"/>
            </a:p>
          </p:txBody>
        </p:sp>
      </p:grpSp>
      <p:sp>
        <p:nvSpPr>
          <p:cNvPr id="17" name="TextBox 16"/>
          <p:cNvSpPr txBox="1"/>
          <p:nvPr/>
        </p:nvSpPr>
        <p:spPr>
          <a:xfrm>
            <a:off x="4125524" y="2009912"/>
            <a:ext cx="1282723" cy="400110"/>
          </a:xfrm>
          <a:prstGeom prst="rect">
            <a:avLst/>
          </a:prstGeom>
          <a:noFill/>
        </p:spPr>
        <p:txBody>
          <a:bodyPr wrap="none" rtlCol="0">
            <a:spAutoFit/>
          </a:bodyPr>
          <a:lstStyle/>
          <a:p>
            <a:r>
              <a:rPr lang="en-US" sz="2000" dirty="0" smtClean="0"/>
              <a:t>July 2015</a:t>
            </a:r>
            <a:endParaRPr lang="en-US" sz="2000" dirty="0"/>
          </a:p>
        </p:txBody>
      </p:sp>
      <p:sp>
        <p:nvSpPr>
          <p:cNvPr id="22" name="Rectangle 21"/>
          <p:cNvSpPr/>
          <p:nvPr/>
        </p:nvSpPr>
        <p:spPr>
          <a:xfrm>
            <a:off x="304800" y="533400"/>
            <a:ext cx="8534400" cy="954107"/>
          </a:xfrm>
          <a:prstGeom prst="rect">
            <a:avLst/>
          </a:prstGeom>
        </p:spPr>
        <p:txBody>
          <a:bodyPr wrap="square">
            <a:spAutoFit/>
          </a:bodyPr>
          <a:lstStyle/>
          <a:p>
            <a:pPr algn="ctr"/>
            <a:r>
              <a:rPr lang="en-US" sz="2800" dirty="0" smtClean="0"/>
              <a:t>Challenges we are addressing: fine scale vertical distribution and species identification</a:t>
            </a:r>
            <a:endParaRPr lang="en-US" sz="2800" dirty="0"/>
          </a:p>
        </p:txBody>
      </p:sp>
      <p:sp>
        <p:nvSpPr>
          <p:cNvPr id="20" name="TextBox 19"/>
          <p:cNvSpPr txBox="1"/>
          <p:nvPr/>
        </p:nvSpPr>
        <p:spPr>
          <a:xfrm>
            <a:off x="2479366" y="5249499"/>
            <a:ext cx="5094664" cy="461665"/>
          </a:xfrm>
          <a:prstGeom prst="rect">
            <a:avLst/>
          </a:prstGeom>
          <a:noFill/>
        </p:spPr>
        <p:txBody>
          <a:bodyPr wrap="none" rtlCol="0">
            <a:spAutoFit/>
          </a:bodyPr>
          <a:lstStyle/>
          <a:p>
            <a:r>
              <a:rPr lang="en-US" sz="2400" dirty="0" smtClean="0"/>
              <a:t>Backscatter from fisheries acoustics</a:t>
            </a:r>
            <a:endParaRPr lang="en-US" sz="2400" dirty="0"/>
          </a:p>
        </p:txBody>
      </p:sp>
      <p:sp>
        <p:nvSpPr>
          <p:cNvPr id="24" name="TextBox 23"/>
          <p:cNvSpPr txBox="1"/>
          <p:nvPr/>
        </p:nvSpPr>
        <p:spPr>
          <a:xfrm>
            <a:off x="892150" y="4876223"/>
            <a:ext cx="1046056" cy="276999"/>
          </a:xfrm>
          <a:prstGeom prst="rect">
            <a:avLst/>
          </a:prstGeom>
          <a:noFill/>
        </p:spPr>
        <p:txBody>
          <a:bodyPr wrap="none" rtlCol="0">
            <a:spAutoFit/>
          </a:bodyPr>
          <a:lstStyle/>
          <a:p>
            <a:r>
              <a:rPr lang="en-US" sz="1200" dirty="0" smtClean="0"/>
              <a:t>Temperature</a:t>
            </a:r>
            <a:endParaRPr lang="en-US" sz="1200" dirty="0"/>
          </a:p>
        </p:txBody>
      </p:sp>
      <p:pic>
        <p:nvPicPr>
          <p:cNvPr id="25" name="Picture 24" descr="LM_July_2015_N_A.JPG"/>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837825" y="1661450"/>
            <a:ext cx="206943" cy="4362263"/>
          </a:xfrm>
          <a:prstGeom prst="rect">
            <a:avLst/>
          </a:prstGeom>
        </p:spPr>
      </p:pic>
      <p:sp>
        <p:nvSpPr>
          <p:cNvPr id="3" name="Up Arrow 2"/>
          <p:cNvSpPr/>
          <p:nvPr/>
        </p:nvSpPr>
        <p:spPr>
          <a:xfrm>
            <a:off x="8151447" y="1883259"/>
            <a:ext cx="228600" cy="3923557"/>
          </a:xfrm>
          <a:prstGeom prst="upArrow">
            <a:avLst/>
          </a:prstGeom>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8042816" y="5819001"/>
            <a:ext cx="567784" cy="276999"/>
          </a:xfrm>
          <a:prstGeom prst="rect">
            <a:avLst/>
          </a:prstGeom>
          <a:noFill/>
        </p:spPr>
        <p:txBody>
          <a:bodyPr wrap="none" rtlCol="0">
            <a:spAutoFit/>
          </a:bodyPr>
          <a:lstStyle/>
          <a:p>
            <a:r>
              <a:rPr lang="en-US" sz="1200" dirty="0" smtClean="0"/>
              <a:t>Small</a:t>
            </a:r>
            <a:endParaRPr lang="en-US" sz="1200" dirty="0"/>
          </a:p>
        </p:txBody>
      </p:sp>
      <p:sp>
        <p:nvSpPr>
          <p:cNvPr id="27" name="TextBox 26"/>
          <p:cNvSpPr txBox="1"/>
          <p:nvPr/>
        </p:nvSpPr>
        <p:spPr>
          <a:xfrm>
            <a:off x="8020663" y="1606260"/>
            <a:ext cx="575799" cy="276999"/>
          </a:xfrm>
          <a:prstGeom prst="rect">
            <a:avLst/>
          </a:prstGeom>
          <a:noFill/>
        </p:spPr>
        <p:txBody>
          <a:bodyPr wrap="none" rtlCol="0">
            <a:spAutoFit/>
          </a:bodyPr>
          <a:lstStyle/>
          <a:p>
            <a:r>
              <a:rPr lang="en-US" sz="1200" dirty="0" smtClean="0"/>
              <a:t>Large</a:t>
            </a:r>
            <a:endParaRPr lang="en-US" sz="1200" dirty="0"/>
          </a:p>
        </p:txBody>
      </p:sp>
      <p:sp>
        <p:nvSpPr>
          <p:cNvPr id="28" name="TextBox 27"/>
          <p:cNvSpPr txBox="1"/>
          <p:nvPr/>
        </p:nvSpPr>
        <p:spPr>
          <a:xfrm>
            <a:off x="7985740" y="5845459"/>
            <a:ext cx="372218" cy="276999"/>
          </a:xfrm>
          <a:prstGeom prst="rect">
            <a:avLst/>
          </a:prstGeom>
          <a:noFill/>
        </p:spPr>
        <p:txBody>
          <a:bodyPr wrap="none" rtlCol="0">
            <a:spAutoFit/>
          </a:bodyPr>
          <a:lstStyle/>
          <a:p>
            <a:r>
              <a:rPr lang="en-US" sz="1200" dirty="0" smtClean="0"/>
              <a:t>dB</a:t>
            </a:r>
            <a:endParaRPr lang="en-US" sz="1200" dirty="0"/>
          </a:p>
        </p:txBody>
      </p:sp>
    </p:spTree>
    <p:extLst>
      <p:ext uri="{BB962C8B-B14F-4D97-AF65-F5344CB8AC3E}">
        <p14:creationId xmlns:p14="http://schemas.microsoft.com/office/powerpoint/2010/main" val="374565209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ustom 1">
      <a:dk1>
        <a:srgbClr val="002060"/>
      </a:dk1>
      <a:lt1>
        <a:sysClr val="window" lastClr="FFFFFF"/>
      </a:lt1>
      <a:dk2>
        <a:srgbClr val="002060"/>
      </a:dk2>
      <a:lt2>
        <a:srgbClr val="FFFFFF"/>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200" dirty="0" smtClean="0">
            <a:solidFill>
              <a:srgbClr val="002060"/>
            </a:solidFill>
            <a:latin typeface="Arial" panose="020B0604020202020204" pitchFamily="34" charset="0"/>
            <a:cs typeface="Arial" panose="020B060402020202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3070</TotalTime>
  <Words>2133</Words>
  <Application>Microsoft Macintosh PowerPoint</Application>
  <PresentationFormat>On-screen Show (4:3)</PresentationFormat>
  <Paragraphs>209</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Guiding questions (subset)</vt:lpstr>
      <vt:lpstr>What factors determine the spatial distributions of pelagic organisms?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Kaye Lafond</dc:creator>
  <cp:lastModifiedBy>Nicole Rice</cp:lastModifiedBy>
  <cp:revision>206</cp:revision>
  <dcterms:created xsi:type="dcterms:W3CDTF">2016-01-05T12:37:24Z</dcterms:created>
  <dcterms:modified xsi:type="dcterms:W3CDTF">2016-03-17T11:27:40Z</dcterms:modified>
</cp:coreProperties>
</file>