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2" r:id="rId3"/>
    <p:sldId id="263" r:id="rId4"/>
    <p:sldId id="293" r:id="rId5"/>
    <p:sldId id="261" r:id="rId6"/>
    <p:sldId id="283" r:id="rId7"/>
    <p:sldId id="289" r:id="rId8"/>
    <p:sldId id="271" r:id="rId9"/>
    <p:sldId id="272" r:id="rId10"/>
    <p:sldId id="295" r:id="rId11"/>
    <p:sldId id="290" r:id="rId12"/>
    <p:sldId id="291" r:id="rId13"/>
    <p:sldId id="288" r:id="rId14"/>
    <p:sldId id="292" r:id="rId15"/>
    <p:sldId id="294" r:id="rId16"/>
    <p:sldId id="275"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0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B1C5"/>
    <a:srgbClr val="3E9C78"/>
    <a:srgbClr val="003399"/>
    <a:srgbClr val="33CCFF"/>
    <a:srgbClr val="00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4" autoAdjust="0"/>
    <p:restoredTop sz="99499" autoAdjust="0"/>
  </p:normalViewPr>
  <p:slideViewPr>
    <p:cSldViewPr>
      <p:cViewPr>
        <p:scale>
          <a:sx n="100" d="100"/>
          <a:sy n="100" d="100"/>
        </p:scale>
        <p:origin x="-352" y="-136"/>
      </p:cViewPr>
      <p:guideLst>
        <p:guide orient="horz" pos="2160"/>
        <p:guide pos="3072"/>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72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srgbClr val="000090"/>
              </a:solidFill>
            </a:ln>
          </c:spPr>
          <c:dPt>
            <c:idx val="0"/>
            <c:bubble3D val="0"/>
            <c:spPr>
              <a:solidFill>
                <a:srgbClr val="EEECE1">
                  <a:lumMod val="50000"/>
                </a:srgbClr>
              </a:solidFill>
              <a:ln>
                <a:solidFill>
                  <a:srgbClr val="000090"/>
                </a:solidFill>
              </a:ln>
            </c:spPr>
            <c:extLst xmlns:c16r2="http://schemas.microsoft.com/office/drawing/2015/06/chart">
              <c:ext xmlns:c16="http://schemas.microsoft.com/office/drawing/2014/chart" uri="{C3380CC4-5D6E-409C-BE32-E72D297353CC}">
                <c16:uniqueId val="{00000001-14DD-4315-8F6A-FFDDF03DA619}"/>
              </c:ext>
            </c:extLst>
          </c:dPt>
          <c:dPt>
            <c:idx val="1"/>
            <c:bubble3D val="0"/>
            <c:spPr>
              <a:solidFill>
                <a:srgbClr val="F79646"/>
              </a:solidFill>
              <a:ln w="9525" cap="flat" cmpd="sng" algn="ctr">
                <a:solidFill>
                  <a:srgbClr val="000090"/>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3-14DD-4315-8F6A-FFDDF03DA619}"/>
              </c:ext>
            </c:extLst>
          </c:dPt>
          <c:dPt>
            <c:idx val="2"/>
            <c:bubble3D val="0"/>
            <c:spPr>
              <a:solidFill>
                <a:srgbClr val="9BBB59">
                  <a:lumMod val="60000"/>
                  <a:lumOff val="40000"/>
                </a:srgbClr>
              </a:solidFill>
              <a:ln>
                <a:solidFill>
                  <a:srgbClr val="000090"/>
                </a:solidFill>
              </a:ln>
            </c:spPr>
            <c:extLst xmlns:c16r2="http://schemas.microsoft.com/office/drawing/2015/06/chart">
              <c:ext xmlns:c16="http://schemas.microsoft.com/office/drawing/2014/chart" uri="{C3380CC4-5D6E-409C-BE32-E72D297353CC}">
                <c16:uniqueId val="{00000005-14DD-4315-8F6A-FFDDF03DA619}"/>
              </c:ext>
            </c:extLst>
          </c:dPt>
          <c:dPt>
            <c:idx val="3"/>
            <c:bubble3D val="0"/>
            <c:spPr>
              <a:solidFill>
                <a:srgbClr val="C0504D">
                  <a:lumMod val="60000"/>
                  <a:lumOff val="40000"/>
                </a:srgbClr>
              </a:solidFill>
              <a:ln>
                <a:solidFill>
                  <a:srgbClr val="000090"/>
                </a:solidFill>
              </a:ln>
            </c:spPr>
            <c:extLst xmlns:c16r2="http://schemas.microsoft.com/office/drawing/2015/06/chart">
              <c:ext xmlns:c16="http://schemas.microsoft.com/office/drawing/2014/chart" uri="{C3380CC4-5D6E-409C-BE32-E72D297353CC}">
                <c16:uniqueId val="{00000007-14DD-4315-8F6A-FFDDF03DA619}"/>
              </c:ext>
            </c:extLst>
          </c:dPt>
          <c:dPt>
            <c:idx val="4"/>
            <c:bubble3D val="0"/>
            <c:spPr>
              <a:solidFill>
                <a:srgbClr val="B3A2C7"/>
              </a:solidFill>
              <a:ln>
                <a:solidFill>
                  <a:srgbClr val="000090"/>
                </a:solidFill>
              </a:ln>
            </c:spPr>
            <c:extLst xmlns:c16r2="http://schemas.microsoft.com/office/drawing/2015/06/chart">
              <c:ext xmlns:c16="http://schemas.microsoft.com/office/drawing/2014/chart" uri="{C3380CC4-5D6E-409C-BE32-E72D297353CC}">
                <c16:uniqueId val="{00000009-14DD-4315-8F6A-FFDDF03DA619}"/>
              </c:ext>
            </c:extLst>
          </c:dPt>
          <c:dPt>
            <c:idx val="5"/>
            <c:bubble3D val="0"/>
            <c:spPr>
              <a:solidFill>
                <a:srgbClr val="1F497D">
                  <a:lumMod val="60000"/>
                  <a:lumOff val="40000"/>
                </a:srgbClr>
              </a:solidFill>
              <a:ln>
                <a:solidFill>
                  <a:srgbClr val="000090"/>
                </a:solidFill>
              </a:ln>
            </c:spPr>
            <c:extLst xmlns:c16r2="http://schemas.microsoft.com/office/drawing/2015/06/chart">
              <c:ext xmlns:c16="http://schemas.microsoft.com/office/drawing/2014/chart" uri="{C3380CC4-5D6E-409C-BE32-E72D297353CC}">
                <c16:uniqueId val="{0000000B-14DD-4315-8F6A-FFDDF03DA619}"/>
              </c:ext>
            </c:extLst>
          </c:dPt>
          <c:dPt>
            <c:idx val="6"/>
            <c:bubble3D val="0"/>
            <c:spPr>
              <a:solidFill>
                <a:schemeClr val="accent1">
                  <a:lumMod val="40000"/>
                  <a:lumOff val="60000"/>
                </a:schemeClr>
              </a:solidFill>
              <a:ln>
                <a:solidFill>
                  <a:srgbClr val="000090"/>
                </a:solidFill>
              </a:ln>
            </c:spPr>
            <c:extLst xmlns:c16r2="http://schemas.microsoft.com/office/drawing/2015/06/chart">
              <c:ext xmlns:c16="http://schemas.microsoft.com/office/drawing/2014/chart" uri="{C3380CC4-5D6E-409C-BE32-E72D297353CC}">
                <c16:uniqueId val="{0000000D-14DD-4315-8F6A-FFDDF03DA619}"/>
              </c:ext>
            </c:extLst>
          </c:dPt>
          <c:dPt>
            <c:idx val="7"/>
            <c:bubble3D val="0"/>
            <c:spPr>
              <a:solidFill>
                <a:srgbClr val="4F81BD">
                  <a:lumMod val="60000"/>
                  <a:lumOff val="40000"/>
                </a:srgbClr>
              </a:solidFill>
              <a:ln>
                <a:solidFill>
                  <a:srgbClr val="000090"/>
                </a:solidFill>
              </a:ln>
            </c:spPr>
            <c:extLst xmlns:c16r2="http://schemas.microsoft.com/office/drawing/2015/06/chart">
              <c:ext xmlns:c16="http://schemas.microsoft.com/office/drawing/2014/chart" uri="{C3380CC4-5D6E-409C-BE32-E72D297353CC}">
                <c16:uniqueId val="{0000000F-14DD-4315-8F6A-FFDDF03DA619}"/>
              </c:ext>
            </c:extLst>
          </c:dPt>
          <c:dPt>
            <c:idx val="8"/>
            <c:bubble3D val="0"/>
            <c:spPr>
              <a:solidFill>
                <a:srgbClr val="00B0F0"/>
              </a:solidFill>
              <a:ln>
                <a:solidFill>
                  <a:srgbClr val="000090"/>
                </a:solidFill>
              </a:ln>
            </c:spPr>
            <c:extLst xmlns:c16r2="http://schemas.microsoft.com/office/drawing/2015/06/chart">
              <c:ext xmlns:c16="http://schemas.microsoft.com/office/drawing/2014/chart" uri="{C3380CC4-5D6E-409C-BE32-E72D297353CC}">
                <c16:uniqueId val="{00000011-14DD-4315-8F6A-FFDDF03DA619}"/>
              </c:ext>
            </c:extLst>
          </c:dPt>
          <c:dPt>
            <c:idx val="9"/>
            <c:bubble3D val="0"/>
            <c:spPr>
              <a:solidFill>
                <a:srgbClr val="FF9999"/>
              </a:solidFill>
              <a:ln>
                <a:solidFill>
                  <a:srgbClr val="000090"/>
                </a:solidFill>
              </a:ln>
            </c:spPr>
            <c:extLst xmlns:c16r2="http://schemas.microsoft.com/office/drawing/2015/06/chart">
              <c:ext xmlns:c16="http://schemas.microsoft.com/office/drawing/2014/chart" uri="{C3380CC4-5D6E-409C-BE32-E72D297353CC}">
                <c16:uniqueId val="{00000013-14DD-4315-8F6A-FFDDF03DA619}"/>
              </c:ext>
            </c:extLst>
          </c:dPt>
          <c:dPt>
            <c:idx val="10"/>
            <c:bubble3D val="0"/>
            <c:spPr>
              <a:solidFill>
                <a:srgbClr val="00B050"/>
              </a:solidFill>
              <a:ln>
                <a:solidFill>
                  <a:srgbClr val="000090"/>
                </a:solidFill>
              </a:ln>
            </c:spPr>
            <c:extLst xmlns:c16r2="http://schemas.microsoft.com/office/drawing/2015/06/chart">
              <c:ext xmlns:c16="http://schemas.microsoft.com/office/drawing/2014/chart" uri="{C3380CC4-5D6E-409C-BE32-E72D297353CC}">
                <c16:uniqueId val="{00000015-14DD-4315-8F6A-FFDDF03DA619}"/>
              </c:ext>
            </c:extLst>
          </c:dPt>
          <c:dLbls>
            <c:dLbl>
              <c:idx val="4"/>
              <c:layout>
                <c:manualLayout>
                  <c:x val="-0.0465001432109089"/>
                  <c:y val="0.061788163576327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4DD-4315-8F6A-FFDDF03DA619}"/>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Sheet1!$A$1:$A$11</c:f>
              <c:strCache>
                <c:ptCount val="11"/>
                <c:pt idx="0">
                  <c:v>Bryozoans</c:v>
                </c:pt>
                <c:pt idx="1">
                  <c:v>Rotifers</c:v>
                </c:pt>
                <c:pt idx="2">
                  <c:v>Flatworms</c:v>
                </c:pt>
                <c:pt idx="3">
                  <c:v>Bristleworms</c:v>
                </c:pt>
                <c:pt idx="4">
                  <c:v>Bivalves</c:v>
                </c:pt>
                <c:pt idx="5">
                  <c:v>Amphipods</c:v>
                </c:pt>
                <c:pt idx="6">
                  <c:v>Waterfleas</c:v>
                </c:pt>
                <c:pt idx="7">
                  <c:v>Copepods</c:v>
                </c:pt>
                <c:pt idx="8">
                  <c:v>Mysids</c:v>
                </c:pt>
                <c:pt idx="9">
                  <c:v>Fishes</c:v>
                </c:pt>
                <c:pt idx="10">
                  <c:v>Plants</c:v>
                </c:pt>
              </c:strCache>
            </c:strRef>
          </c:cat>
          <c:val>
            <c:numRef>
              <c:f>Sheet1!$B$1:$B$11</c:f>
              <c:numCache>
                <c:formatCode>General</c:formatCode>
                <c:ptCount val="11"/>
                <c:pt idx="0">
                  <c:v>1.0</c:v>
                </c:pt>
                <c:pt idx="1">
                  <c:v>3.0</c:v>
                </c:pt>
                <c:pt idx="2">
                  <c:v>1.0</c:v>
                </c:pt>
                <c:pt idx="3">
                  <c:v>1.0</c:v>
                </c:pt>
                <c:pt idx="4">
                  <c:v>1.0</c:v>
                </c:pt>
                <c:pt idx="5">
                  <c:v>8.0</c:v>
                </c:pt>
                <c:pt idx="6">
                  <c:v>3.0</c:v>
                </c:pt>
                <c:pt idx="7">
                  <c:v>6.0</c:v>
                </c:pt>
                <c:pt idx="8">
                  <c:v>4.0</c:v>
                </c:pt>
                <c:pt idx="9">
                  <c:v>19.0</c:v>
                </c:pt>
                <c:pt idx="10">
                  <c:v>6.0</c:v>
                </c:pt>
              </c:numCache>
            </c:numRef>
          </c:val>
          <c:extLst xmlns:c16r2="http://schemas.microsoft.com/office/drawing/2015/06/chart">
            <c:ext xmlns:c16="http://schemas.microsoft.com/office/drawing/2014/chart" uri="{C3380CC4-5D6E-409C-BE32-E72D297353CC}">
              <c16:uniqueId val="{00000016-14DD-4315-8F6A-FFDDF03DA619}"/>
            </c:ext>
          </c:extLst>
        </c:ser>
        <c:dLbls>
          <c:showLegendKey val="0"/>
          <c:showVal val="0"/>
          <c:showCatName val="0"/>
          <c:showSerName val="0"/>
          <c:showPercent val="0"/>
          <c:showBubbleSize val="0"/>
          <c:showLeaderLines val="1"/>
        </c:dLbls>
        <c:firstSliceAng val="0"/>
      </c:pieChart>
    </c:plotArea>
    <c:legend>
      <c:legendPos val="l"/>
      <c:layout>
        <c:manualLayout>
          <c:xMode val="edge"/>
          <c:yMode val="edge"/>
          <c:x val="0.06805119050367"/>
          <c:y val="0.136970004849101"/>
          <c:w val="0.214786128080945"/>
          <c:h val="0.7231272080726"/>
        </c:manualLayout>
      </c:layout>
      <c:overlay val="0"/>
      <c:txPr>
        <a:bodyPr/>
        <a:lstStyle/>
        <a:p>
          <a:pPr>
            <a:defRPr sz="1400"/>
          </a:pPr>
          <a:endParaRPr lang="en-US"/>
        </a:p>
      </c:txPr>
    </c:legend>
    <c:plotVisOnly val="1"/>
    <c:dispBlanksAs val="zero"/>
    <c:showDLblsOverMax val="0"/>
  </c:chart>
  <c:spPr>
    <a:ln>
      <a:noFill/>
    </a:ln>
  </c:spPr>
  <c:txPr>
    <a:bodyPr/>
    <a:lstStyle/>
    <a:p>
      <a:pPr>
        <a:defRPr>
          <a:latin typeface="Calibri (Body)"/>
          <a:cs typeface="Calibri (Body)"/>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In addition to climate change, HABs, and hypoxia, the most pressing issue facing our Great Lakes ecosystems are Impacts from Invasive Species. </a:t>
            </a:r>
          </a:p>
          <a:p>
            <a:endParaRPr lang="en-US" dirty="0" smtClean="0"/>
          </a:p>
          <a:p>
            <a:r>
              <a:rPr lang="en-US" dirty="0" smtClean="0"/>
              <a:t>This presentation highlights efforts to develop forecasting capabilities for future invasive species impacts and distributions. Many ideas and research presented here are results of ongoing research by myself and colleagues at NOAA  GLERL, our university cooperative institute at Univ. Michigan, and colleagues at Univ. Notre Dame, University of Georgia, The Nature Conservancy, Michigan DNR, and University Nevada-Reno.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286955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800"/>
              </a:spcBef>
              <a:buClr>
                <a:srgbClr val="0000FF"/>
              </a:buClr>
              <a:buFont typeface="Arial" panose="020B0604020202020204" pitchFamily="34" charset="0"/>
              <a:buChar char="•"/>
            </a:pPr>
            <a:r>
              <a:rPr lang="en-US" altLang="en-US" b="0" dirty="0" smtClean="0"/>
              <a:t>The</a:t>
            </a:r>
            <a:r>
              <a:rPr lang="en-US" altLang="en-US" b="0" baseline="0" dirty="0" smtClean="0"/>
              <a:t> species distribution model used is called range bagging, developed by Dr. John Drake (2015) at University of Georgia. This methods uses bootstrap aggregation (“bagging”) of niche boundaries. </a:t>
            </a:r>
          </a:p>
          <a:p>
            <a:pPr marL="171450" indent="-171450">
              <a:spcBef>
                <a:spcPts val="800"/>
              </a:spcBef>
              <a:buClr>
                <a:srgbClr val="0000FF"/>
              </a:buClr>
              <a:buFont typeface="Arial" panose="020B0604020202020204" pitchFamily="34" charset="0"/>
              <a:buChar char="•"/>
            </a:pPr>
            <a:r>
              <a:rPr lang="en-US" kern="1200" dirty="0" smtClean="0">
                <a:effectLst/>
                <a:ea typeface="ＭＳ Ｐゴシック" charset="0"/>
                <a:cs typeface="ＭＳ Ｐゴシック" charset="0"/>
              </a:rPr>
              <a:t>The resulting measure, is called “niche centrality”, refers to the proportion of times an environment occurs within the environmental range of a species across the bootstrapped combinations of environmental variables (2</a:t>
            </a:r>
            <a:r>
              <a:rPr lang="en-US" kern="1200" baseline="0" dirty="0" smtClean="0">
                <a:effectLst/>
                <a:ea typeface="ＭＳ Ｐゴシック" charset="0"/>
                <a:cs typeface="ＭＳ Ｐゴシック" charset="0"/>
              </a:rPr>
              <a:t> dimensions at a time are compared)</a:t>
            </a:r>
            <a:r>
              <a:rPr lang="en-US" kern="1200" dirty="0" smtClean="0">
                <a:effectLst/>
                <a:ea typeface="ＭＳ Ｐゴシック" charset="0"/>
                <a:cs typeface="ＭＳ Ｐゴシック" charset="0"/>
              </a:rPr>
              <a:t>. </a:t>
            </a:r>
          </a:p>
          <a:p>
            <a:pPr marL="171450" indent="-171450">
              <a:spcBef>
                <a:spcPts val="800"/>
              </a:spcBef>
              <a:buClr>
                <a:srgbClr val="0000FF"/>
              </a:buClr>
              <a:buFont typeface="Arial" panose="020B0604020202020204" pitchFamily="34" charset="0"/>
              <a:buChar char="•"/>
            </a:pPr>
            <a:r>
              <a:rPr lang="en-US" kern="1200" dirty="0" smtClean="0">
                <a:effectLst/>
                <a:ea typeface="ＭＳ Ｐゴシック" charset="0"/>
                <a:cs typeface="ＭＳ Ｐゴシック" charset="0"/>
              </a:rPr>
              <a:t>Niche centrality is similar to a probability of occurrence. Its values are on a scale of zero to one, and,</a:t>
            </a:r>
            <a:r>
              <a:rPr lang="en-US" kern="1200" baseline="0" dirty="0" smtClean="0">
                <a:effectLst/>
                <a:ea typeface="ＭＳ Ｐゴシック" charset="0"/>
                <a:cs typeface="ＭＳ Ｐゴシック" charset="0"/>
              </a:rPr>
              <a:t> and</a:t>
            </a:r>
            <a:r>
              <a:rPr lang="en-US" kern="1200" dirty="0" smtClean="0">
                <a:effectLst/>
                <a:ea typeface="ＭＳ Ｐゴシック" charset="0"/>
                <a:cs typeface="ＭＳ Ｐゴシック" charset="0"/>
              </a:rPr>
              <a:t> can be projected to locations on a map.</a:t>
            </a:r>
            <a:endParaRPr lang="en-US" altLang="en-US" b="0" baseline="0" dirty="0" smtClean="0"/>
          </a:p>
          <a:p>
            <a:pPr marL="171450" indent="-171450">
              <a:spcBef>
                <a:spcPts val="800"/>
              </a:spcBef>
              <a:buClr>
                <a:srgbClr val="0000FF"/>
              </a:buClr>
              <a:buFont typeface="Arial" panose="020B0604020202020204" pitchFamily="34" charset="0"/>
              <a:buChar char="•"/>
            </a:pPr>
            <a:r>
              <a:rPr lang="en-US" b="0" baseline="0" dirty="0" smtClean="0"/>
              <a:t>The input data are species occurrence records—presences. </a:t>
            </a:r>
          </a:p>
          <a:p>
            <a:pPr marL="171450" indent="-171450">
              <a:spcBef>
                <a:spcPts val="800"/>
              </a:spcBef>
              <a:buClr>
                <a:srgbClr val="0000FF"/>
              </a:buClr>
              <a:buFont typeface="Arial" panose="020B0604020202020204" pitchFamily="34" charset="0"/>
              <a:buChar char="•"/>
            </a:pPr>
            <a:r>
              <a:rPr lang="en-US" b="0" baseline="0" dirty="0" smtClean="0"/>
              <a:t>And environmental data which describe climate related variables on a global scale. These are the </a:t>
            </a:r>
            <a:r>
              <a:rPr lang="en-US" b="0" baseline="0" dirty="0" err="1" smtClean="0"/>
              <a:t>WorldClim</a:t>
            </a:r>
            <a:r>
              <a:rPr lang="en-US" b="0" baseline="0" dirty="0" smtClean="0"/>
              <a:t> dataset and are comprised of 19 temperature and precipitation variables.</a:t>
            </a:r>
          </a:p>
          <a:p>
            <a:pPr>
              <a:spcBef>
                <a:spcPts val="800"/>
              </a:spcBef>
              <a:buClr>
                <a:srgbClr val="0000FF"/>
              </a:buClr>
              <a:buFont typeface="Calibri" panose="020F0502020204030204" pitchFamily="34" charset="0"/>
              <a:buNone/>
            </a:pPr>
            <a:r>
              <a:rPr lang="en-US" b="0" baseline="0" dirty="0" smtClean="0"/>
              <a:t>Reference:</a:t>
            </a:r>
          </a:p>
          <a:p>
            <a:pPr>
              <a:spcBef>
                <a:spcPts val="800"/>
              </a:spcBef>
              <a:buClr>
                <a:srgbClr val="0000FF"/>
              </a:buClr>
              <a:buFont typeface="Calibri" panose="020F0502020204030204" pitchFamily="34" charset="0"/>
              <a:buNone/>
            </a:pPr>
            <a:r>
              <a:rPr lang="en-US" dirty="0" err="1" smtClean="0"/>
              <a:t>Wittmann</a:t>
            </a:r>
            <a:r>
              <a:rPr lang="en-US" dirty="0" smtClean="0"/>
              <a:t>, </a:t>
            </a:r>
            <a:r>
              <a:rPr lang="en-US" b="1" dirty="0" smtClean="0"/>
              <a:t>Rutherford</a:t>
            </a:r>
            <a:r>
              <a:rPr lang="en-US" dirty="0" smtClean="0"/>
              <a:t> et al. (In Review.) Refining species distribution model outputs using landscape-scale habitat data: Forecasting Grass Carp and </a:t>
            </a:r>
            <a:r>
              <a:rPr lang="en-US" i="1" dirty="0" err="1" smtClean="0"/>
              <a:t>Hydrilla</a:t>
            </a:r>
            <a:r>
              <a:rPr lang="en-US" dirty="0" smtClean="0"/>
              <a:t> establishment in the Great Lakes region. J. Great Lakes Res.</a:t>
            </a:r>
            <a:endParaRPr lang="en-US" kern="1200" dirty="0" smtClean="0">
              <a:effectLst/>
              <a:ea typeface="ＭＳ Ｐゴシック" charset="0"/>
              <a:cs typeface="ＭＳ Ｐゴシック"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effectLst/>
                <a:ea typeface="ＭＳ Ｐゴシック" charset="0"/>
                <a:cs typeface="ＭＳ Ｐゴシック" charset="0"/>
              </a:rPr>
              <a:t>Niche centrality for Grass Carp for the comprehensive Great Lakes watershed region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effectLst/>
                <a:ea typeface="ＭＳ Ｐゴシック" charset="0"/>
                <a:cs typeface="ＭＳ Ｐゴシック" charset="0"/>
              </a:rPr>
              <a:t>Clipped using a submersed aquatic vegetation (SAV) and wetlands data layer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effectLst/>
                <a:ea typeface="ＭＳ Ｐゴシック" charset="0"/>
                <a:cs typeface="ＭＳ Ｐゴシック" charset="0"/>
              </a:rPr>
              <a:t>Last panel shows Grass carp clipped using a combined SAV, Wetlands and predicted </a:t>
            </a:r>
            <a:r>
              <a:rPr lang="en-US" i="1" kern="1200" dirty="0" err="1" smtClean="0">
                <a:effectLst/>
                <a:ea typeface="ＭＳ Ｐゴシック" charset="0"/>
                <a:cs typeface="ＭＳ Ｐゴシック" charset="0"/>
              </a:rPr>
              <a:t>Hydrilla</a:t>
            </a:r>
            <a:r>
              <a:rPr lang="en-US" i="1" kern="1200" dirty="0" smtClean="0">
                <a:effectLst/>
                <a:ea typeface="ＭＳ Ｐゴシック" charset="0"/>
                <a:cs typeface="ＭＳ Ｐゴシック" charset="0"/>
              </a:rPr>
              <a:t> </a:t>
            </a:r>
            <a:r>
              <a:rPr lang="en-US" i="1" kern="1200" dirty="0" err="1" smtClean="0">
                <a:effectLst/>
                <a:ea typeface="ＭＳ Ｐゴシック" charset="0"/>
                <a:cs typeface="ＭＳ Ｐゴシック" charset="0"/>
              </a:rPr>
              <a:t>verticillata</a:t>
            </a:r>
            <a:r>
              <a:rPr lang="en-US" kern="1200" dirty="0" smtClean="0">
                <a:effectLst/>
                <a:ea typeface="ＭＳ Ｐゴシック" charset="0"/>
                <a:cs typeface="ＭＳ Ｐゴシック" charset="0"/>
              </a:rPr>
              <a:t> niche.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effectLst/>
                <a:ea typeface="ＭＳ Ｐゴシック" charset="0"/>
                <a:cs typeface="ＭＳ Ｐゴシック" charset="0"/>
              </a:rPr>
              <a:t>The takeaways from this analysis: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dirty="0" smtClean="0">
                <a:effectLst/>
                <a:ea typeface="ＭＳ Ｐゴシック" charset="0"/>
                <a:cs typeface="ＭＳ Ｐゴシック" charset="0"/>
              </a:rPr>
              <a:t>Grass carp are</a:t>
            </a:r>
            <a:r>
              <a:rPr lang="en-US" kern="1200" baseline="0" dirty="0" smtClean="0">
                <a:effectLst/>
                <a:ea typeface="ＭＳ Ｐゴシック" charset="0"/>
                <a:cs typeface="ＭＳ Ｐゴシック" charset="0"/>
              </a:rPr>
              <a:t> typically restricted by food availability, which in the Great Lakes does not necessarily represent a great deal of lake surface area, but does represent some of the most sensitive areas of the </a:t>
            </a:r>
            <a:r>
              <a:rPr lang="en-US" kern="1200" baseline="0" dirty="0" err="1" smtClean="0">
                <a:effectLst/>
                <a:ea typeface="ＭＳ Ｐゴシック" charset="0"/>
                <a:cs typeface="ＭＳ Ｐゴシック" charset="0"/>
              </a:rPr>
              <a:t>nearshore</a:t>
            </a:r>
            <a:r>
              <a:rPr lang="en-US" kern="1200" baseline="0" dirty="0" smtClean="0">
                <a:effectLst/>
                <a:ea typeface="ＭＳ Ｐゴシック" charset="0"/>
                <a:cs typeface="ＭＳ Ｐゴシック" charset="0"/>
              </a:rPr>
              <a:t> region which are important for a number of ecological processes.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baseline="0" dirty="0" smtClean="0">
                <a:effectLst/>
                <a:ea typeface="ＭＳ Ｐゴシック" charset="0"/>
                <a:cs typeface="ＭＳ Ｐゴシック" charset="0"/>
              </a:rPr>
              <a:t>Considering predicted </a:t>
            </a:r>
            <a:r>
              <a:rPr lang="en-US" kern="1200" baseline="0" dirty="0" err="1" smtClean="0">
                <a:effectLst/>
                <a:ea typeface="ＭＳ Ｐゴシック" charset="0"/>
                <a:cs typeface="ＭＳ Ｐゴシック" charset="0"/>
              </a:rPr>
              <a:t>Hydrilla</a:t>
            </a:r>
            <a:r>
              <a:rPr lang="en-US" kern="1200" baseline="0" dirty="0" smtClean="0">
                <a:effectLst/>
                <a:ea typeface="ＭＳ Ｐゴシック" charset="0"/>
                <a:cs typeface="ＭＳ Ｐゴシック" charset="0"/>
              </a:rPr>
              <a:t> habitat increases the amount of area for which Grass carp may establish in the Great Lakes. </a:t>
            </a:r>
            <a:r>
              <a:rPr lang="en-US" kern="1200" baseline="0" dirty="0" err="1" smtClean="0">
                <a:effectLst/>
                <a:ea typeface="ＭＳ Ｐゴシック" charset="0"/>
                <a:cs typeface="ＭＳ Ｐゴシック" charset="0"/>
              </a:rPr>
              <a:t>Hydrilla</a:t>
            </a:r>
            <a:r>
              <a:rPr lang="en-US" kern="1200" baseline="0" dirty="0" smtClean="0">
                <a:effectLst/>
                <a:ea typeface="ＭＳ Ｐゴシック" charset="0"/>
                <a:cs typeface="ＭＳ Ｐゴシック" charset="0"/>
              </a:rPr>
              <a:t> have been found in watersheds adjacent to the Great Lakes and are considered a threat.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baseline="0" dirty="0" smtClean="0">
                <a:effectLst/>
                <a:ea typeface="ＭＳ Ｐゴシック" charset="0"/>
                <a:cs typeface="ＭＳ Ｐゴシック" charset="0"/>
              </a:rPr>
              <a:t>Millions have been spend in GLRI funds and other resources to rehabilitate or restore wetlands in the Great Lakes, which are habitats in which both </a:t>
            </a:r>
            <a:r>
              <a:rPr lang="en-US" kern="1200" baseline="0" dirty="0" err="1" smtClean="0">
                <a:effectLst/>
                <a:ea typeface="ＭＳ Ｐゴシック" charset="0"/>
                <a:cs typeface="ＭＳ Ｐゴシック" charset="0"/>
              </a:rPr>
              <a:t>Hydrilla</a:t>
            </a:r>
            <a:r>
              <a:rPr lang="en-US" kern="1200" baseline="0" dirty="0" smtClean="0">
                <a:effectLst/>
                <a:ea typeface="ＭＳ Ｐゴシック" charset="0"/>
                <a:cs typeface="ＭＳ Ｐゴシック" charset="0"/>
              </a:rPr>
              <a:t> and Grass carp may establish – both of these species threaten valuable ecological resources in the Great Lakes basin.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1200" baseline="0" dirty="0" smtClean="0">
                <a:effectLst/>
                <a:ea typeface="ＭＳ Ｐゴシック" charset="0"/>
                <a:cs typeface="ＭＳ Ｐゴシック" charset="0"/>
              </a:rPr>
              <a:t>The information is useful for managers to constrain and target their monitoring efforts for Asian carp. </a:t>
            </a:r>
            <a:endParaRPr lang="en-US" kern="1200" dirty="0" smtClean="0">
              <a:effectLst/>
              <a:ea typeface="ＭＳ Ｐゴシック" charset="0"/>
              <a:cs typeface="ＭＳ Ｐゴシック" charset="0"/>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NOAA  GLERL</a:t>
            </a:r>
            <a:r>
              <a:rPr lang="en-US" baseline="0" dirty="0" smtClean="0"/>
              <a:t> (Rutherford, Mason, Tim Hunter) </a:t>
            </a:r>
            <a:r>
              <a:rPr lang="en-US" dirty="0" smtClean="0"/>
              <a:t>and UM-CILER scientists (Dr. Lori Ivan - UM-CILER postdoc;</a:t>
            </a:r>
            <a:r>
              <a:rPr lang="en-US" baseline="0" dirty="0" smtClean="0"/>
              <a:t> Dr. </a:t>
            </a:r>
            <a:r>
              <a:rPr lang="en-US" baseline="0" dirty="0" err="1" smtClean="0"/>
              <a:t>Hongyan</a:t>
            </a:r>
            <a:r>
              <a:rPr lang="en-US" baseline="0" dirty="0" smtClean="0"/>
              <a:t> Zhang) developed an individual-based model to simulate Asian carp impacts on nearshore and offshore fish and plankton communities in Lake Huron, Lake Michigan and Lake Erie.  The model tracks biomass of plankton and benthos prey, and individual fish consumption, growth, movement, mortality and reproduction of 6 species through their life cycles in heterogeneous environments. The initial framework of the multi-species individual-based model was first developed by Drs. Shaye Sable and Kenneth Rose (Louisiana State University) and then by Dr. Aaron </a:t>
            </a:r>
            <a:r>
              <a:rPr lang="en-US" baseline="0" dirty="0" err="1" smtClean="0"/>
              <a:t>Adamack</a:t>
            </a:r>
            <a:r>
              <a:rPr lang="en-US" baseline="0" dirty="0" smtClean="0"/>
              <a:t> (UM CILER postdoc).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calibrated the model to existing data on densities, growth rates, survival, diets, and movements of the resident species, and also to information available on Asian carp from work in the Illinois and Mississippi Rivers and in Asia. We ran simulation experiments to determine the minimum number of individuals needed to establish viable populations in the Great Lakes. The answer depended upon assumptions of juvenile survival – assuming high juvenile survival rates, Silver and Bighead carp could establish a population with at least 10 individuals. At low juvenile survival rates, many more Asian carp individuals are needed to establish viable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spcBef>
                <a:spcPct val="0"/>
              </a:spcBef>
            </a:pPr>
            <a:r>
              <a:rPr lang="en-US" dirty="0" smtClean="0"/>
              <a:t>The </a:t>
            </a:r>
            <a:r>
              <a:rPr lang="en-US" dirty="0" err="1" smtClean="0"/>
              <a:t>Ecopath</a:t>
            </a:r>
            <a:r>
              <a:rPr lang="en-US" dirty="0" smtClean="0"/>
              <a:t> with </a:t>
            </a:r>
            <a:r>
              <a:rPr lang="en-US" dirty="0" err="1" smtClean="0"/>
              <a:t>Ecosim</a:t>
            </a:r>
            <a:r>
              <a:rPr lang="en-US" dirty="0" smtClean="0"/>
              <a:t> food web model and</a:t>
            </a:r>
            <a:r>
              <a:rPr lang="en-US" baseline="0" dirty="0" smtClean="0"/>
              <a:t> results </a:t>
            </a:r>
            <a:r>
              <a:rPr lang="en-US" dirty="0" smtClean="0"/>
              <a:t>will be discussed further in an In Focus presentation by Dr. </a:t>
            </a:r>
            <a:r>
              <a:rPr lang="en-US" dirty="0" err="1" smtClean="0"/>
              <a:t>Hongyan</a:t>
            </a:r>
            <a:r>
              <a:rPr lang="en-US" baseline="0" dirty="0" smtClean="0"/>
              <a:t> Zhang.</a:t>
            </a:r>
          </a:p>
          <a:p>
            <a:pPr eaLnBrk="1" hangingPunct="1">
              <a:spcBef>
                <a:spcPct val="0"/>
              </a:spcBef>
            </a:pPr>
            <a:endParaRPr lang="en-US" baseline="0" dirty="0" smtClean="0"/>
          </a:p>
          <a:p>
            <a:pPr eaLnBrk="1" hangingPunct="1">
              <a:spcBef>
                <a:spcPct val="0"/>
              </a:spcBef>
            </a:pPr>
            <a:r>
              <a:rPr lang="en-US" dirty="0" smtClean="0"/>
              <a:t>To quantify potential</a:t>
            </a:r>
            <a:r>
              <a:rPr lang="en-US" baseline="0" dirty="0" smtClean="0"/>
              <a:t> food web response to Asian carps, we are using </a:t>
            </a:r>
            <a:r>
              <a:rPr lang="en-US" dirty="0" err="1" smtClean="0"/>
              <a:t>Ecopath</a:t>
            </a:r>
            <a:r>
              <a:rPr lang="en-US" dirty="0" smtClean="0"/>
              <a:t> with </a:t>
            </a:r>
            <a:r>
              <a:rPr lang="en-US" dirty="0" err="1" smtClean="0"/>
              <a:t>Ecosim</a:t>
            </a:r>
            <a:r>
              <a:rPr lang="en-US" dirty="0" smtClean="0"/>
              <a:t> (</a:t>
            </a:r>
            <a:r>
              <a:rPr lang="en-US" dirty="0" err="1" smtClean="0"/>
              <a:t>EwE</a:t>
            </a:r>
            <a:r>
              <a:rPr lang="en-US" dirty="0" smtClean="0"/>
              <a:t>). This framework is a widely used food web model that was developed to simulate food web response to fishing,</a:t>
            </a:r>
            <a:r>
              <a:rPr lang="en-US" baseline="0" dirty="0" smtClean="0"/>
              <a:t> and which has been applied in </a:t>
            </a:r>
            <a:r>
              <a:rPr lang="en-US" dirty="0" smtClean="0"/>
              <a:t>aquatic ecosystems worldwide.  It can simulate a complex </a:t>
            </a:r>
            <a:r>
              <a:rPr lang="en-US" dirty="0" err="1" smtClean="0"/>
              <a:t>foodweb</a:t>
            </a:r>
            <a:r>
              <a:rPr lang="en-US" dirty="0" smtClean="0"/>
              <a:t>. External nutrient loading and fishery harvest are typically used to drive dynamics of the modeled food web.  We have been applying this model to Great Lakes, and using nutrients and </a:t>
            </a:r>
            <a:r>
              <a:rPr lang="en-US" dirty="0" err="1" smtClean="0"/>
              <a:t>invasives</a:t>
            </a:r>
            <a:r>
              <a:rPr lang="en-US" dirty="0" smtClean="0"/>
              <a:t> as drivers of GL food web and fisheries.  We have used this model approach, and other model frameworks that are more mechanistic and spatially explicit, to address impacts of stressors including invasive species, hypoxia in the central basin of Lake Erie, eutrophication, and contaminant (methylmercury) bioaccumulation.  We are collaborating with teams at University of Notre Dame, Resources for the Future, and University of Wyoming to incorporate uncertainty analysis in the </a:t>
            </a:r>
            <a:r>
              <a:rPr lang="en-US" dirty="0" err="1" smtClean="0"/>
              <a:t>EwE</a:t>
            </a:r>
            <a:r>
              <a:rPr lang="en-US" dirty="0" smtClean="0"/>
              <a:t> model and to link </a:t>
            </a:r>
            <a:r>
              <a:rPr lang="en-US" dirty="0" err="1" smtClean="0"/>
              <a:t>EwE</a:t>
            </a:r>
            <a:r>
              <a:rPr lang="en-US" dirty="0" smtClean="0"/>
              <a:t> with an economics model, CGE (Computable General Equilibrium) to assess the impacts of invasive species on the Great Lakes ecosystems and economics.        </a:t>
            </a:r>
          </a:p>
          <a:p>
            <a:endParaRPr lang="en-US" dirty="0"/>
          </a:p>
        </p:txBody>
      </p:sp>
      <p:sp>
        <p:nvSpPr>
          <p:cNvPr id="4" name="Slide Number Placeholder 3"/>
          <p:cNvSpPr>
            <a:spLocks noGrp="1"/>
          </p:cNvSpPr>
          <p:nvPr>
            <p:ph type="sldNum" sz="quarter" idx="10"/>
          </p:nvPr>
        </p:nvSpPr>
        <p:spPr/>
        <p:txBody>
          <a:bodyPr/>
          <a:lstStyle/>
          <a:p>
            <a:pPr>
              <a:defRPr/>
            </a:pPr>
            <a:fld id="{F297FEF0-CEFA-46A8-A654-5F730C2165A9}" type="slidenum">
              <a:rPr lang="en-US" smtClean="0"/>
              <a:pPr>
                <a:defRPr/>
              </a:pPr>
              <a:t>12</a:t>
            </a:fld>
            <a:endParaRPr lang="en-US"/>
          </a:p>
        </p:txBody>
      </p:sp>
    </p:spTree>
    <p:extLst>
      <p:ext uri="{BB962C8B-B14F-4D97-AF65-F5344CB8AC3E}">
        <p14:creationId xmlns:p14="http://schemas.microsoft.com/office/powerpoint/2010/main" val="425815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Dima and Raisa </a:t>
            </a:r>
            <a:r>
              <a:rPr lang="en-US" dirty="0" err="1" smtClean="0"/>
              <a:t>Beletsky</a:t>
            </a:r>
            <a:r>
              <a:rPr lang="en-US" baseline="0" dirty="0" smtClean="0"/>
              <a:t> are hydrodynamics modelers at NOAA GLERL, with whom we have collaborated to model potential dispersal of selected non-indigenous species by currents in Lake Michigan and Erie. Current – mediated dispersal was compared against ship-mediated dispersal modeled by Univ. Toledo colleagues (Jon </a:t>
            </a:r>
            <a:r>
              <a:rPr lang="en-US" baseline="0" dirty="0" err="1" smtClean="0"/>
              <a:t>Bossenbroek</a:t>
            </a:r>
            <a:r>
              <a:rPr lang="en-US" baseline="0" dirty="0" smtClean="0"/>
              <a:t>, Jen </a:t>
            </a:r>
            <a:r>
              <a:rPr lang="en-US" baseline="0" dirty="0" err="1" smtClean="0"/>
              <a:t>Sieraki</a:t>
            </a:r>
            <a:r>
              <a:rPr lang="en-US" baseline="0" dirty="0" smtClean="0"/>
              <a:t>) to help inform areas where spread of </a:t>
            </a:r>
            <a:r>
              <a:rPr lang="en-US" baseline="0" dirty="0" err="1" smtClean="0"/>
              <a:t>invasives</a:t>
            </a:r>
            <a:r>
              <a:rPr lang="en-US" baseline="0" dirty="0" smtClean="0"/>
              <a:t> could be slowed or stopped. </a:t>
            </a:r>
          </a:p>
          <a:p>
            <a:endParaRPr lang="en-US" baseline="0" dirty="0" smtClean="0"/>
          </a:p>
          <a:p>
            <a:r>
              <a:rPr lang="en-US" baseline="0" dirty="0" smtClean="0"/>
              <a:t>Dima </a:t>
            </a:r>
            <a:r>
              <a:rPr lang="en-US" baseline="0" dirty="0" err="1" smtClean="0"/>
              <a:t>Beletsky</a:t>
            </a:r>
            <a:r>
              <a:rPr lang="en-US" baseline="0" dirty="0" smtClean="0"/>
              <a:t> also modeled current-mediated dispersal of </a:t>
            </a:r>
            <a:r>
              <a:rPr lang="en-US" baseline="0" dirty="0" err="1" smtClean="0"/>
              <a:t>Hydrilla</a:t>
            </a:r>
            <a:r>
              <a:rPr lang="en-US" baseline="0" dirty="0" smtClean="0"/>
              <a:t> in Lake Huron and Ontario. He will present results of this work later during the review.</a:t>
            </a:r>
            <a:endParaRPr lang="en-US" dirty="0"/>
          </a:p>
        </p:txBody>
      </p:sp>
      <p:sp>
        <p:nvSpPr>
          <p:cNvPr id="4" name="Slide Number Placeholder 3"/>
          <p:cNvSpPr>
            <a:spLocks noGrp="1"/>
          </p:cNvSpPr>
          <p:nvPr>
            <p:ph type="sldNum" sz="quarter" idx="10"/>
          </p:nvPr>
        </p:nvSpPr>
        <p:spPr/>
        <p:txBody>
          <a:bodyPr/>
          <a:lstStyle/>
          <a:p>
            <a:pPr>
              <a:defRPr/>
            </a:pPr>
            <a:fld id="{F297FEF0-CEFA-46A8-A654-5F730C2165A9}" type="slidenum">
              <a:rPr lang="en-US" smtClean="0"/>
              <a:pPr>
                <a:defRPr/>
              </a:pPr>
              <a:t>13</a:t>
            </a:fld>
            <a:endParaRPr lang="en-US"/>
          </a:p>
        </p:txBody>
      </p:sp>
    </p:spTree>
    <p:extLst>
      <p:ext uri="{BB962C8B-B14F-4D97-AF65-F5344CB8AC3E}">
        <p14:creationId xmlns:p14="http://schemas.microsoft.com/office/powerpoint/2010/main" val="425815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invasive</a:t>
            </a:r>
            <a:r>
              <a:rPr lang="en-US" baseline="0" dirty="0" smtClean="0"/>
              <a:t> species modeling group a</a:t>
            </a:r>
            <a:r>
              <a:rPr lang="en-US" dirty="0" smtClean="0"/>
              <a:t>t GLERL and UM-CILER is using a suite of</a:t>
            </a:r>
            <a:r>
              <a:rPr lang="en-US" baseline="0" dirty="0" smtClean="0"/>
              <a:t> models to quantify invasive species effects on Great Lakes food webs. You will hear more from Mark Rowe on modeling quagga mussel effects using a biophysical model, and from </a:t>
            </a:r>
            <a:r>
              <a:rPr lang="en-US" baseline="0" dirty="0" err="1" smtClean="0"/>
              <a:t>Hongyan</a:t>
            </a:r>
            <a:r>
              <a:rPr lang="en-US" baseline="0" dirty="0" smtClean="0"/>
              <a:t> Zhang on modeling Asian carp effects.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future, we plan to use these models to simulate impacts of other invasive species, and other stressors (climate change, contaminant loads) on coastal Great Lakes food webs.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kern="1200" dirty="0" smtClean="0">
                <a:solidFill>
                  <a:schemeClr val="tx1"/>
                </a:solidFill>
                <a:effectLst/>
              </a:rPr>
              <a:t>Kao, Y-C, S. A. </a:t>
            </a:r>
            <a:r>
              <a:rPr lang="en-US" kern="1200" dirty="0" err="1" smtClean="0">
                <a:solidFill>
                  <a:schemeClr val="tx1"/>
                </a:solidFill>
                <a:effectLst/>
              </a:rPr>
              <a:t>Adlerstein</a:t>
            </a:r>
            <a:r>
              <a:rPr lang="en-US" kern="1200" dirty="0" smtClean="0">
                <a:solidFill>
                  <a:schemeClr val="tx1"/>
                </a:solidFill>
                <a:effectLst/>
              </a:rPr>
              <a:t>, and </a:t>
            </a:r>
            <a:r>
              <a:rPr lang="en-US" b="1" kern="1200" dirty="0" smtClean="0">
                <a:solidFill>
                  <a:schemeClr val="tx1"/>
                </a:solidFill>
                <a:effectLst/>
              </a:rPr>
              <a:t>E. S. Rutherford</a:t>
            </a:r>
            <a:r>
              <a:rPr lang="en-US" kern="1200" dirty="0" smtClean="0">
                <a:solidFill>
                  <a:schemeClr val="tx1"/>
                </a:solidFill>
                <a:effectLst/>
              </a:rPr>
              <a:t>. </a:t>
            </a:r>
            <a:r>
              <a:rPr lang="en-US" b="1" kern="1200" dirty="0" smtClean="0">
                <a:solidFill>
                  <a:schemeClr val="tx1"/>
                </a:solidFill>
                <a:effectLst/>
              </a:rPr>
              <a:t>2016. </a:t>
            </a:r>
            <a:r>
              <a:rPr lang="en-US" kern="1200" dirty="0" smtClean="0">
                <a:solidFill>
                  <a:schemeClr val="tx1"/>
                </a:solidFill>
                <a:effectLst/>
              </a:rPr>
              <a:t>Top Down and Bottom Up Controls on the Collapse of Alewives (</a:t>
            </a:r>
            <a:r>
              <a:rPr lang="en-US" kern="1200" dirty="0" err="1" smtClean="0">
                <a:solidFill>
                  <a:schemeClr val="tx1"/>
                </a:solidFill>
                <a:effectLst/>
              </a:rPr>
              <a:t>Alosa</a:t>
            </a:r>
            <a:r>
              <a:rPr lang="en-US" kern="1200" dirty="0" smtClean="0">
                <a:solidFill>
                  <a:schemeClr val="tx1"/>
                </a:solidFill>
                <a:effectLst/>
              </a:rPr>
              <a:t> </a:t>
            </a:r>
            <a:r>
              <a:rPr lang="en-US" kern="1200" dirty="0" err="1" smtClean="0">
                <a:solidFill>
                  <a:schemeClr val="tx1"/>
                </a:solidFill>
                <a:effectLst/>
              </a:rPr>
              <a:t>pseudoharengus</a:t>
            </a:r>
            <a:r>
              <a:rPr lang="en-US" kern="1200" dirty="0" smtClean="0">
                <a:solidFill>
                  <a:schemeClr val="tx1"/>
                </a:solidFill>
                <a:effectLst/>
              </a:rPr>
              <a:t>) in Lake Huron. Ecosystems.</a:t>
            </a:r>
          </a:p>
          <a:p>
            <a:endParaRPr lang="en-US" kern="1200" dirty="0" smtClean="0">
              <a:solidFill>
                <a:schemeClr val="tx1"/>
              </a:solidFill>
              <a:effectLst/>
            </a:endParaRPr>
          </a:p>
          <a:p>
            <a:r>
              <a:rPr lang="en-US" kern="1200" dirty="0" smtClean="0">
                <a:solidFill>
                  <a:schemeClr val="tx1"/>
                </a:solidFill>
                <a:effectLst/>
              </a:rPr>
              <a:t>Zhang, H., </a:t>
            </a:r>
            <a:r>
              <a:rPr lang="en-US" b="1" kern="1200" dirty="0" smtClean="0">
                <a:solidFill>
                  <a:schemeClr val="tx1"/>
                </a:solidFill>
                <a:effectLst/>
              </a:rPr>
              <a:t>E. S. Rutherford</a:t>
            </a:r>
            <a:r>
              <a:rPr lang="en-US" kern="1200" dirty="0" smtClean="0">
                <a:solidFill>
                  <a:schemeClr val="tx1"/>
                </a:solidFill>
                <a:effectLst/>
              </a:rPr>
              <a:t>, </a:t>
            </a:r>
            <a:r>
              <a:rPr lang="en-US" b="1" kern="1200" dirty="0" smtClean="0">
                <a:solidFill>
                  <a:schemeClr val="tx1"/>
                </a:solidFill>
                <a:effectLst/>
              </a:rPr>
              <a:t>D. M. Mason</a:t>
            </a:r>
            <a:r>
              <a:rPr lang="en-US" kern="1200" dirty="0" smtClean="0">
                <a:solidFill>
                  <a:schemeClr val="tx1"/>
                </a:solidFill>
                <a:effectLst/>
              </a:rPr>
              <a:t>, J. T. </a:t>
            </a:r>
            <a:r>
              <a:rPr lang="en-US" kern="1200" dirty="0" err="1" smtClean="0">
                <a:solidFill>
                  <a:schemeClr val="tx1"/>
                </a:solidFill>
                <a:effectLst/>
              </a:rPr>
              <a:t>Breck</a:t>
            </a:r>
            <a:r>
              <a:rPr lang="en-US" kern="1200" dirty="0" smtClean="0">
                <a:solidFill>
                  <a:schemeClr val="tx1"/>
                </a:solidFill>
                <a:effectLst/>
              </a:rPr>
              <a:t>, M. E. </a:t>
            </a:r>
            <a:r>
              <a:rPr lang="en-US" kern="1200" dirty="0" err="1" smtClean="0">
                <a:solidFill>
                  <a:schemeClr val="tx1"/>
                </a:solidFill>
                <a:effectLst/>
              </a:rPr>
              <a:t>Wittmann</a:t>
            </a:r>
            <a:r>
              <a:rPr lang="en-US" kern="1200" dirty="0" smtClean="0">
                <a:solidFill>
                  <a:schemeClr val="tx1"/>
                </a:solidFill>
                <a:effectLst/>
              </a:rPr>
              <a:t>, R. M. Cooke, D. M. Lodge, J, D. </a:t>
            </a:r>
            <a:r>
              <a:rPr lang="en-US" kern="1200" dirty="0" err="1" smtClean="0">
                <a:solidFill>
                  <a:schemeClr val="tx1"/>
                </a:solidFill>
                <a:effectLst/>
              </a:rPr>
              <a:t>Rothlisberger</a:t>
            </a:r>
            <a:r>
              <a:rPr lang="en-US" kern="1200" dirty="0" smtClean="0">
                <a:solidFill>
                  <a:schemeClr val="tx1"/>
                </a:solidFill>
                <a:effectLst/>
              </a:rPr>
              <a:t>, X. Zhu, and T. B. Johnson. </a:t>
            </a:r>
            <a:r>
              <a:rPr lang="en-US" b="1" kern="1200" dirty="0" smtClean="0">
                <a:solidFill>
                  <a:schemeClr val="tx1"/>
                </a:solidFill>
                <a:effectLst/>
              </a:rPr>
              <a:t>2016</a:t>
            </a:r>
            <a:r>
              <a:rPr lang="en-US" kern="1200" dirty="0" smtClean="0">
                <a:solidFill>
                  <a:schemeClr val="tx1"/>
                </a:solidFill>
                <a:effectLst/>
              </a:rPr>
              <a:t>. Forecasting Impacts of Silver and Bighead Carp on the Lake Erie Food Web. Transactions of the American Fisheries Society 145: 136-162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97FEF0-CEFA-46A8-A654-5F730C2165A9}" type="slidenum">
              <a:rPr lang="en-US" smtClean="0"/>
              <a:pPr>
                <a:defRPr/>
              </a:pPr>
              <a:t>14</a:t>
            </a:fld>
            <a:endParaRPr lang="en-US"/>
          </a:p>
        </p:txBody>
      </p:sp>
    </p:spTree>
    <p:extLst>
      <p:ext uri="{BB962C8B-B14F-4D97-AF65-F5344CB8AC3E}">
        <p14:creationId xmlns:p14="http://schemas.microsoft.com/office/powerpoint/2010/main" val="425815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a:t>
            </a:r>
            <a:r>
              <a:rPr lang="en-US" baseline="0" dirty="0" smtClean="0"/>
              <a:t> been several stakeholder groups using our model forecasts of invasive species, and also requesting basin wide habitat data. The Great Lakes Fishery Commission coordinates research and management on Great Lakes fisheries. Council of Lake Committees is the group that decides on fishery policy that affects the whole basin. The International Joint Commission implements the Great Lakes Water Quality Agreement and annexes to that agreement, two of which deal with invasive species and habitat.</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15</a:t>
            </a:fld>
            <a:endParaRPr lang="en-US"/>
          </a:p>
        </p:txBody>
      </p:sp>
    </p:spTree>
    <p:extLst>
      <p:ext uri="{BB962C8B-B14F-4D97-AF65-F5344CB8AC3E}">
        <p14:creationId xmlns:p14="http://schemas.microsoft.com/office/powerpoint/2010/main" val="380182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Arial" pitchFamily="34" charset="0"/>
                <a:cs typeface="Arial" pitchFamily="34" charset="0"/>
              </a:rPr>
              <a:t>Challenges for the future are to understand interactive effects of multiple stressors, and improve forecasts of invasive species spread and impacts on food webs.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000000"/>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Arial" pitchFamily="34" charset="0"/>
                <a:cs typeface="Arial" pitchFamily="34" charset="0"/>
              </a:rPr>
              <a:t>We plan to continue using the GLAHF habitat database and biophysical modeling to predict invasive species habitat suitability and spread. Our use of ecosystem models (</a:t>
            </a:r>
            <a:r>
              <a:rPr lang="en-US" baseline="0" dirty="0" err="1" smtClean="0">
                <a:solidFill>
                  <a:srgbClr val="000000"/>
                </a:solidFill>
                <a:latin typeface="Arial" pitchFamily="34" charset="0"/>
                <a:cs typeface="Arial" pitchFamily="34" charset="0"/>
              </a:rPr>
              <a:t>Ecopath</a:t>
            </a:r>
            <a:r>
              <a:rPr lang="en-US" baseline="0" dirty="0" smtClean="0">
                <a:solidFill>
                  <a:srgbClr val="000000"/>
                </a:solidFill>
                <a:latin typeface="Arial" pitchFamily="34" charset="0"/>
                <a:cs typeface="Arial" pitchFamily="34" charset="0"/>
              </a:rPr>
              <a:t> with </a:t>
            </a:r>
            <a:r>
              <a:rPr lang="en-US" baseline="0" dirty="0" err="1" smtClean="0">
                <a:solidFill>
                  <a:srgbClr val="000000"/>
                </a:solidFill>
                <a:latin typeface="Arial" pitchFamily="34" charset="0"/>
                <a:cs typeface="Arial" pitchFamily="34" charset="0"/>
              </a:rPr>
              <a:t>Ecosim</a:t>
            </a:r>
            <a:r>
              <a:rPr lang="en-US" baseline="0" dirty="0" smtClean="0">
                <a:solidFill>
                  <a:srgbClr val="000000"/>
                </a:solidFill>
                <a:latin typeface="Arial" pitchFamily="34" charset="0"/>
                <a:cs typeface="Arial" pitchFamily="34" charset="0"/>
              </a:rPr>
              <a:t>, Individual-based models, Atlantis Ecosystem model) allows scenario forecasting of invasive species effects over a range of spatial scales  and model complexities. We feel that obtaining consistent results from multiple models lends confidence to forecasts of invasive species impacts.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rgbClr val="000000"/>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latin typeface="Arial" pitchFamily="34" charset="0"/>
                <a:cs typeface="Arial" pitchFamily="34" charset="0"/>
              </a:rPr>
              <a:t>Invasive species impacts</a:t>
            </a:r>
            <a:r>
              <a:rPr lang="en-US" baseline="0" dirty="0" smtClean="0">
                <a:solidFill>
                  <a:srgbClr val="000000"/>
                </a:solidFill>
                <a:latin typeface="Arial" pitchFamily="34" charset="0"/>
                <a:cs typeface="Arial" pitchFamily="34" charset="0"/>
              </a:rPr>
              <a:t> may be facilitated or enhanced by other stressors which adds an additional layer of complexity for forecasting. Climate change affects timing of lake stratification, phenology and energetics of food web members, ice cover, and lake levels. Land use change is increasing in many areas of the Great Lakes and is known to affect coastal food webs. For example,  urbanization increases runoff of sediments, contaminants and nutrients in tributaries and nearshore areas, and agricultural practices (crop rotation, tillage) can increase total loads of both phosphorus and nitrogen. Increased precipitation in fall and winter from climate change may interact with land use practices to increase episodic delivery of nutrients to coastal food webs (</a:t>
            </a:r>
            <a:r>
              <a:rPr lang="en-US" baseline="0" dirty="0" err="1" smtClean="0">
                <a:solidFill>
                  <a:srgbClr val="000000"/>
                </a:solidFill>
                <a:latin typeface="Arial" pitchFamily="34" charset="0"/>
                <a:cs typeface="Arial" pitchFamily="34" charset="0"/>
              </a:rPr>
              <a:t>Michalak</a:t>
            </a:r>
            <a:r>
              <a:rPr lang="en-US" baseline="0" dirty="0" smtClean="0">
                <a:solidFill>
                  <a:srgbClr val="000000"/>
                </a:solidFill>
                <a:latin typeface="Arial" pitchFamily="34" charset="0"/>
                <a:cs typeface="Arial" pitchFamily="34" charset="0"/>
              </a:rPr>
              <a:t> et al., 2014; </a:t>
            </a:r>
            <a:r>
              <a:rPr lang="en-US" baseline="0" dirty="0" err="1" smtClean="0">
                <a:solidFill>
                  <a:srgbClr val="000000"/>
                </a:solidFill>
                <a:latin typeface="Arial" pitchFamily="34" charset="0"/>
                <a:cs typeface="Arial" pitchFamily="34" charset="0"/>
              </a:rPr>
              <a:t>Scavia</a:t>
            </a:r>
            <a:r>
              <a:rPr lang="en-US" baseline="0" dirty="0" smtClean="0">
                <a:solidFill>
                  <a:srgbClr val="000000"/>
                </a:solidFill>
                <a:latin typeface="Arial" pitchFamily="34" charset="0"/>
                <a:cs typeface="Arial" pitchFamily="34" charset="0"/>
              </a:rPr>
              <a:t> et al. 2014).  How people react to changing food webs and develop management strategies depends on their perceptions of which stressor(s) is causing the problem. We have used food web models to understand the relative contributions of nutrient reduction, invasive species and salmon predation to the collapse of the alewife population and salmon fishery in Lake Huron.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000000"/>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Arial" pitchFamily="34" charset="0"/>
                <a:cs typeface="Arial" pitchFamily="34" charset="0"/>
              </a:rPr>
              <a:t>Recently, we used food web models to identify the relative effects of nutrients and invasive species on the Saginaw Bay Lake Huron food web. We are continuing to quantify effects of land use stressors and define tipping points for other coastal food webs with funding from the Great Lakes Restoration Initiative.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000000"/>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Arial" pitchFamily="34" charset="0"/>
                <a:cs typeface="Arial" pitchFamily="34" charset="0"/>
              </a:rPr>
              <a:t>We need to continue developing dynamic linkages between economic models and food web models. Currently </a:t>
            </a:r>
            <a:r>
              <a:rPr lang="en-US" baseline="0" dirty="0" err="1" smtClean="0">
                <a:solidFill>
                  <a:srgbClr val="000000"/>
                </a:solidFill>
                <a:latin typeface="Arial" pitchFamily="34" charset="0"/>
                <a:cs typeface="Arial" pitchFamily="34" charset="0"/>
              </a:rPr>
              <a:t>Hongyan</a:t>
            </a:r>
            <a:r>
              <a:rPr lang="en-US" baseline="0" dirty="0" smtClean="0">
                <a:solidFill>
                  <a:srgbClr val="000000"/>
                </a:solidFill>
                <a:latin typeface="Arial" pitchFamily="34" charset="0"/>
                <a:cs typeface="Arial" pitchFamily="34" charset="0"/>
              </a:rPr>
              <a:t> Zhang, Doran Mason and Rutherford are collaborating with economists at Univ. Wyoming and US Forest Service to estimate costs/benefits of reducing invasive mussel abundance in the Great Lakes (Barnes et al., in prep).  We also are funded to work with economists to develop </a:t>
            </a:r>
            <a:r>
              <a:rPr lang="en-US" baseline="0" dirty="0" err="1" smtClean="0">
                <a:solidFill>
                  <a:srgbClr val="000000"/>
                </a:solidFill>
                <a:latin typeface="Arial" pitchFamily="34" charset="0"/>
                <a:cs typeface="Arial" pitchFamily="34" charset="0"/>
              </a:rPr>
              <a:t>bioeconomic</a:t>
            </a:r>
            <a:r>
              <a:rPr lang="en-US" baseline="0" dirty="0" smtClean="0">
                <a:solidFill>
                  <a:srgbClr val="000000"/>
                </a:solidFill>
                <a:latin typeface="Arial" pitchFamily="34" charset="0"/>
                <a:cs typeface="Arial" pitchFamily="34" charset="0"/>
              </a:rPr>
              <a:t> forecasts of invasive mussel and Asian carp effects on the Lake Michigan economy and food web.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000000"/>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16</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rPr>
              <a:t>Coming to a theatre near you…</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rPr>
              <a:t>Four</a:t>
            </a:r>
            <a:r>
              <a:rPr lang="en-US" baseline="0" dirty="0" smtClean="0">
                <a:solidFill>
                  <a:srgbClr val="000000"/>
                </a:solidFill>
              </a:rPr>
              <a:t> species that are likely to invade and spread in the Great Lakes, or have already established.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rPr>
              <a:t>Top left: Golden mussel </a:t>
            </a:r>
            <a:r>
              <a:rPr lang="en-US" i="1" baseline="0" dirty="0" err="1" smtClean="0">
                <a:solidFill>
                  <a:srgbClr val="000000"/>
                </a:solidFill>
              </a:rPr>
              <a:t>Limnoperna</a:t>
            </a:r>
            <a:r>
              <a:rPr lang="en-US" i="1" baseline="0" dirty="0" smtClean="0">
                <a:solidFill>
                  <a:srgbClr val="000000"/>
                </a:solidFill>
              </a:rPr>
              <a:t> </a:t>
            </a:r>
            <a:r>
              <a:rPr lang="en-US" i="1" baseline="0" dirty="0" err="1" smtClean="0">
                <a:solidFill>
                  <a:srgbClr val="000000"/>
                </a:solidFill>
              </a:rPr>
              <a:t>fortunei</a:t>
            </a:r>
            <a:endParaRPr lang="en-US" i="1" baseline="0" dirty="0" smtClean="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rPr>
              <a:t>Top Right: Northern snakehead </a:t>
            </a:r>
            <a:r>
              <a:rPr lang="en-US" i="1" baseline="0" dirty="0" err="1" smtClean="0">
                <a:solidFill>
                  <a:srgbClr val="000000"/>
                </a:solidFill>
              </a:rPr>
              <a:t>Channa</a:t>
            </a:r>
            <a:r>
              <a:rPr lang="en-US" i="1" baseline="0" dirty="0" smtClean="0">
                <a:solidFill>
                  <a:srgbClr val="000000"/>
                </a:solidFill>
              </a:rPr>
              <a:t> </a:t>
            </a:r>
            <a:r>
              <a:rPr lang="en-US" i="1" baseline="0" dirty="0" err="1" smtClean="0">
                <a:solidFill>
                  <a:srgbClr val="000000"/>
                </a:solidFill>
              </a:rPr>
              <a:t>argus</a:t>
            </a:r>
            <a:endParaRPr lang="en-US" i="1" baseline="0" dirty="0" smtClean="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rPr>
              <a:t>Lower Left: Killer shrimp </a:t>
            </a:r>
            <a:r>
              <a:rPr lang="en-US" i="1" baseline="0" dirty="0" err="1" smtClean="0">
                <a:solidFill>
                  <a:srgbClr val="000000"/>
                </a:solidFill>
              </a:rPr>
              <a:t>Dikerogammarus</a:t>
            </a:r>
            <a:r>
              <a:rPr lang="en-US" i="1" baseline="0" dirty="0" smtClean="0">
                <a:solidFill>
                  <a:srgbClr val="000000"/>
                </a:solidFill>
              </a:rPr>
              <a:t> </a:t>
            </a:r>
            <a:r>
              <a:rPr lang="en-US" i="1" baseline="0" dirty="0" err="1" smtClean="0">
                <a:solidFill>
                  <a:srgbClr val="000000"/>
                </a:solidFill>
              </a:rPr>
              <a:t>villosus</a:t>
            </a:r>
            <a:endParaRPr lang="en-US" i="1" baseline="0" dirty="0" smtClean="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rPr>
              <a:t>Lower Right: New Zealand mud snail </a:t>
            </a:r>
            <a:r>
              <a:rPr lang="en-US" i="1" baseline="0" dirty="0" err="1" smtClean="0">
                <a:solidFill>
                  <a:srgbClr val="000000"/>
                </a:solidFill>
              </a:rPr>
              <a:t>Potamopyrgus</a:t>
            </a:r>
            <a:r>
              <a:rPr lang="en-US" i="1" baseline="0" dirty="0" smtClean="0">
                <a:solidFill>
                  <a:srgbClr val="000000"/>
                </a:solidFill>
              </a:rPr>
              <a:t> </a:t>
            </a:r>
            <a:r>
              <a:rPr lang="en-US" i="1" baseline="0" dirty="0" err="1" smtClean="0">
                <a:solidFill>
                  <a:srgbClr val="000000"/>
                </a:solidFill>
              </a:rPr>
              <a:t>antipodarum</a:t>
            </a:r>
            <a:r>
              <a:rPr lang="en-US" baseline="0" dirty="0" smtClean="0">
                <a:solidFill>
                  <a:srgbClr val="000000"/>
                </a:solidFill>
              </a:rPr>
              <a:t> (already established in GL)</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17</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184 nonindigenous species are in the Great Lakes and most are well integrated into GL food webs. Some species like Pacific salmonids (circled in blue) were intentionally introduced and provide significant ecosystem services, while others (circled in red) are invasive and provide little benefit.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pitchFamily="34" charset="0"/>
                <a:cs typeface="Arial" pitchFamily="34" charset="0"/>
              </a:rPr>
              <a:t>Of all the 184+ aquatic</a:t>
            </a:r>
            <a:r>
              <a:rPr lang="en-US" baseline="0" dirty="0" smtClean="0">
                <a:latin typeface="Arial" pitchFamily="34" charset="0"/>
                <a:cs typeface="Arial" pitchFamily="34" charset="0"/>
              </a:rPr>
              <a:t> nonindigenous species in the Great Lakes, the most harmful have been the Sea Lamprey </a:t>
            </a:r>
            <a:r>
              <a:rPr lang="en-US" i="1" baseline="0" dirty="0" smtClean="0">
                <a:latin typeface="Arial" pitchFamily="34" charset="0"/>
                <a:cs typeface="Arial" pitchFamily="34" charset="0"/>
              </a:rPr>
              <a:t>Petromyzon </a:t>
            </a:r>
            <a:r>
              <a:rPr lang="en-US" i="1" baseline="0" dirty="0" err="1" smtClean="0">
                <a:latin typeface="Arial" pitchFamily="34" charset="0"/>
                <a:cs typeface="Arial" pitchFamily="34" charset="0"/>
              </a:rPr>
              <a:t>marinus</a:t>
            </a:r>
            <a:r>
              <a:rPr lang="en-US" baseline="0" dirty="0" smtClean="0">
                <a:latin typeface="Arial" pitchFamily="34" charset="0"/>
                <a:cs typeface="Arial" pitchFamily="34" charset="0"/>
              </a:rPr>
              <a:t>, which entered the Great Lakes in the 1920s and 30s, and the alewife </a:t>
            </a:r>
            <a:r>
              <a:rPr lang="en-US" i="1" baseline="0" dirty="0" err="1" smtClean="0">
                <a:latin typeface="Arial" pitchFamily="34" charset="0"/>
                <a:cs typeface="Arial" pitchFamily="34" charset="0"/>
              </a:rPr>
              <a:t>Alosa</a:t>
            </a:r>
            <a:r>
              <a:rPr lang="en-US" i="1" baseline="0" dirty="0" smtClean="0">
                <a:latin typeface="Arial" pitchFamily="34" charset="0"/>
                <a:cs typeface="Arial" pitchFamily="34" charset="0"/>
              </a:rPr>
              <a:t> </a:t>
            </a:r>
            <a:r>
              <a:rPr lang="en-US" i="1" baseline="0" dirty="0" err="1" smtClean="0">
                <a:latin typeface="Arial" pitchFamily="34" charset="0"/>
                <a:cs typeface="Arial" pitchFamily="34" charset="0"/>
              </a:rPr>
              <a:t>pseudoharengus</a:t>
            </a:r>
            <a:r>
              <a:rPr lang="en-US" baseline="0" dirty="0" smtClean="0">
                <a:latin typeface="Arial" pitchFamily="34" charset="0"/>
                <a:cs typeface="Arial" pitchFamily="34" charset="0"/>
              </a:rPr>
              <a:t> which entered the Lakes in the 1930s. Sea Lamprey parasitism, along with overfishing, extirpated lake trout and </a:t>
            </a:r>
            <a:r>
              <a:rPr lang="en-US" baseline="0" dirty="0" err="1" smtClean="0">
                <a:latin typeface="Arial" pitchFamily="34" charset="0"/>
                <a:cs typeface="Arial" pitchFamily="34" charset="0"/>
              </a:rPr>
              <a:t>deepwater</a:t>
            </a:r>
            <a:r>
              <a:rPr lang="en-US" baseline="0" dirty="0" smtClean="0">
                <a:latin typeface="Arial" pitchFamily="34" charset="0"/>
                <a:cs typeface="Arial" pitchFamily="34" charset="0"/>
              </a:rPr>
              <a:t> whitefishes from 4 of the 5 Great Lakes, and was finally controlled through chemical treatments of tributary nursery areas in the 1960s-1970s. Alewife altered zooplankton communities and suppressed natural reproduction of native fishes through predation on larvae. Alewife also affected reproductive success of Coho salmon and Lake trout through its high concentrations of </a:t>
            </a:r>
            <a:r>
              <a:rPr lang="en-US" baseline="0" dirty="0" err="1" smtClean="0">
                <a:latin typeface="Arial" pitchFamily="34" charset="0"/>
                <a:cs typeface="Arial" pitchFamily="34" charset="0"/>
              </a:rPr>
              <a:t>thiaminase</a:t>
            </a:r>
            <a:r>
              <a:rPr lang="en-US" baseline="0" dirty="0" smtClean="0">
                <a:latin typeface="Arial" pitchFamily="34" charset="0"/>
                <a:cs typeface="Arial" pitchFamily="34" charset="0"/>
              </a:rPr>
              <a:t> which causes Early Mortality Syndrome, a fatal disease of </a:t>
            </a:r>
            <a:r>
              <a:rPr lang="en-US" baseline="0" dirty="0" err="1" smtClean="0">
                <a:latin typeface="Arial" pitchFamily="34" charset="0"/>
                <a:cs typeface="Arial" pitchFamily="34" charset="0"/>
              </a:rPr>
              <a:t>salmonine</a:t>
            </a:r>
            <a:r>
              <a:rPr lang="en-US" baseline="0" dirty="0" smtClean="0">
                <a:latin typeface="Arial" pitchFamily="34" charset="0"/>
                <a:cs typeface="Arial" pitchFamily="34" charset="0"/>
              </a:rPr>
              <a:t> eggs and larvae. Lately, Alewife are considered a mixed blessing as they are the preferred prey of Pacific salmonids, which support a multi-billion $/</a:t>
            </a:r>
            <a:r>
              <a:rPr lang="en-US" baseline="0" dirty="0" err="1" smtClean="0">
                <a:latin typeface="Arial" pitchFamily="34" charset="0"/>
                <a:cs typeface="Arial" pitchFamily="34" charset="0"/>
              </a:rPr>
              <a:t>yr</a:t>
            </a:r>
            <a:r>
              <a:rPr lang="en-US" baseline="0" dirty="0" smtClean="0">
                <a:latin typeface="Arial" pitchFamily="34" charset="0"/>
                <a:cs typeface="Arial" pitchFamily="34" charset="0"/>
              </a:rPr>
              <a:t> recreational fishery.</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latin typeface="Arial" pitchFamily="34" charset="0"/>
                <a:cs typeface="Arial" pitchFamily="34" charset="0"/>
              </a:rPr>
              <a:t>The latest and arguably the most impactful invasive species in the Great Lakes  is the quagga mussel, a relative of the zebra mussel, which irrupted during the early 2000s. </a:t>
            </a:r>
            <a:r>
              <a:rPr lang="en-US" dirty="0" smtClean="0">
                <a:latin typeface="Arial" pitchFamily="34" charset="0"/>
                <a:cs typeface="Arial" pitchFamily="34" charset="0"/>
              </a:rPr>
              <a:t>The Journal of Great Lakes Research devoted a special issue to changes in the lower food web (Vol. 36, Supplement 3, 2010) and their effects on prey fish and fisheries</a:t>
            </a:r>
            <a:r>
              <a:rPr lang="en-US" baseline="0" dirty="0" smtClean="0">
                <a:latin typeface="Arial" pitchFamily="34" charset="0"/>
                <a:cs typeface="Arial" pitchFamily="34" charset="0"/>
              </a:rPr>
              <a:t> production, </a:t>
            </a:r>
            <a:r>
              <a:rPr lang="en-US" dirty="0" smtClean="0">
                <a:latin typeface="Arial" pitchFamily="34" charset="0"/>
                <a:cs typeface="Arial" pitchFamily="34" charset="0"/>
              </a:rPr>
              <a:t>which are largely attributed to Quagga mussel impacts, and were produced</a:t>
            </a:r>
            <a:r>
              <a:rPr lang="en-US" baseline="0" dirty="0" smtClean="0">
                <a:latin typeface="Arial" pitchFamily="34" charset="0"/>
                <a:cs typeface="Arial" pitchFamily="34" charset="0"/>
              </a:rPr>
              <a:t> by NOAA  GLERL scientists and collaborators.</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err="1" smtClean="0">
                <a:latin typeface="Arial" pitchFamily="34" charset="0"/>
                <a:cs typeface="Arial" pitchFamily="34" charset="0"/>
              </a:rPr>
              <a:t>Quagga’s</a:t>
            </a:r>
            <a:r>
              <a:rPr lang="en-US" dirty="0" smtClean="0">
                <a:latin typeface="Arial" pitchFamily="34" charset="0"/>
                <a:cs typeface="Arial" pitchFamily="34" charset="0"/>
              </a:rPr>
              <a:t> impacts have been felt in Lakes Huron, Michigan, Erie and Ontario, and include:</a:t>
            </a:r>
          </a:p>
          <a:p>
            <a:pPr marL="171450" indent="-171450" eaLnBrk="1" hangingPunct="1">
              <a:spcBef>
                <a:spcPct val="0"/>
              </a:spcBef>
              <a:buFont typeface="Arial" pitchFamily="34" charset="0"/>
              <a:buChar char="•"/>
            </a:pPr>
            <a:r>
              <a:rPr lang="en-US" dirty="0" smtClean="0">
                <a:latin typeface="Arial" pitchFamily="34" charset="0"/>
                <a:cs typeface="Arial" pitchFamily="34" charset="0"/>
              </a:rPr>
              <a:t>Filtration of phytoplankton with a doubling of water clarity,</a:t>
            </a:r>
            <a:r>
              <a:rPr lang="en-US" baseline="0" dirty="0" smtClean="0">
                <a:latin typeface="Arial" pitchFamily="34" charset="0"/>
                <a:cs typeface="Arial" pitchFamily="34" charset="0"/>
              </a:rPr>
              <a:t> </a:t>
            </a:r>
          </a:p>
          <a:p>
            <a:pPr marL="171450" indent="-171450" eaLnBrk="1" hangingPunct="1">
              <a:spcBef>
                <a:spcPct val="0"/>
              </a:spcBef>
              <a:buFont typeface="Arial" pitchFamily="34" charset="0"/>
              <a:buChar char="•"/>
            </a:pPr>
            <a:r>
              <a:rPr lang="en-US" dirty="0" smtClean="0">
                <a:latin typeface="Arial" pitchFamily="34" charset="0"/>
                <a:cs typeface="Arial" pitchFamily="34" charset="0"/>
              </a:rPr>
              <a:t>the loss of spring phytoplankton bloom, </a:t>
            </a:r>
          </a:p>
          <a:p>
            <a:pPr marL="171450" indent="-171450" eaLnBrk="1" hangingPunct="1">
              <a:spcBef>
                <a:spcPct val="0"/>
              </a:spcBef>
              <a:buFont typeface="Arial" pitchFamily="34" charset="0"/>
              <a:buChar char="•"/>
            </a:pPr>
            <a:r>
              <a:rPr lang="en-US" dirty="0" smtClean="0">
                <a:latin typeface="Arial" pitchFamily="34" charset="0"/>
                <a:cs typeface="Arial" pitchFamily="34" charset="0"/>
              </a:rPr>
              <a:t>a shunt of phosphorus to the </a:t>
            </a:r>
            <a:r>
              <a:rPr lang="en-US" dirty="0" err="1" smtClean="0">
                <a:latin typeface="Arial" pitchFamily="34" charset="0"/>
                <a:cs typeface="Arial" pitchFamily="34" charset="0"/>
              </a:rPr>
              <a:t>nearshore</a:t>
            </a:r>
            <a:r>
              <a:rPr lang="en-US" dirty="0" smtClean="0">
                <a:latin typeface="Arial" pitchFamily="34" charset="0"/>
                <a:cs typeface="Arial" pitchFamily="34" charset="0"/>
              </a:rPr>
              <a:t> zone</a:t>
            </a:r>
          </a:p>
          <a:p>
            <a:pPr marL="171450" indent="-171450" eaLnBrk="1" hangingPunct="1">
              <a:spcBef>
                <a:spcPct val="0"/>
              </a:spcBef>
              <a:buFont typeface="Arial" pitchFamily="34" charset="0"/>
              <a:buChar char="•"/>
            </a:pPr>
            <a:r>
              <a:rPr lang="en-US" dirty="0" smtClean="0">
                <a:latin typeface="Arial" pitchFamily="34" charset="0"/>
                <a:cs typeface="Arial" pitchFamily="34" charset="0"/>
              </a:rPr>
              <a:t>Increased HABs and </a:t>
            </a:r>
            <a:r>
              <a:rPr lang="en-US" dirty="0" err="1" smtClean="0">
                <a:latin typeface="Arial" pitchFamily="34" charset="0"/>
                <a:cs typeface="Arial" pitchFamily="34" charset="0"/>
              </a:rPr>
              <a:t>Cladophora</a:t>
            </a:r>
            <a:r>
              <a:rPr lang="en-US" dirty="0" smtClean="0">
                <a:latin typeface="Arial" pitchFamily="34" charset="0"/>
                <a:cs typeface="Arial" pitchFamily="34" charset="0"/>
              </a:rPr>
              <a:t> growth </a:t>
            </a:r>
            <a:r>
              <a:rPr lang="en-US" baseline="0" dirty="0" smtClean="0">
                <a:latin typeface="Arial" pitchFamily="34" charset="0"/>
                <a:cs typeface="Arial" pitchFamily="34" charset="0"/>
              </a:rPr>
              <a:t> </a:t>
            </a:r>
          </a:p>
          <a:p>
            <a:pPr marL="171450" indent="-171450" eaLnBrk="1" hangingPunct="1">
              <a:spcBef>
                <a:spcPct val="0"/>
              </a:spcBef>
              <a:buFont typeface="Arial" pitchFamily="34" charset="0"/>
              <a:buChar char="•"/>
            </a:pPr>
            <a:r>
              <a:rPr lang="en-US" dirty="0" smtClean="0">
                <a:latin typeface="Arial" pitchFamily="34" charset="0"/>
                <a:cs typeface="Arial" pitchFamily="34" charset="0"/>
              </a:rPr>
              <a:t>Decline in available nutrients and food for forage fishes and with resultant crash in salmon populations and fisheries in Lake Huron.</a:t>
            </a:r>
          </a:p>
          <a:p>
            <a:pPr marL="171450" indent="-171450" eaLnBrk="1" hangingPunct="1">
              <a:spcBef>
                <a:spcPct val="0"/>
              </a:spcBef>
              <a:buFont typeface="Arial" pitchFamily="34" charset="0"/>
              <a:buChar char="•"/>
            </a:pPr>
            <a:endParaRPr lang="en-US" dirty="0" smtClean="0">
              <a:latin typeface="Arial" pitchFamily="34" charset="0"/>
              <a:cs typeface="Arial" pitchFamily="34" charset="0"/>
            </a:endParaRPr>
          </a:p>
          <a:p>
            <a:pPr marL="0" indent="0" eaLnBrk="1" hangingPunct="1">
              <a:spcBef>
                <a:spcPct val="0"/>
              </a:spcBef>
              <a:buFont typeface="Arial" pitchFamily="34" charset="0"/>
              <a:buNone/>
            </a:pPr>
            <a:r>
              <a:rPr lang="en-US" dirty="0" smtClean="0">
                <a:latin typeface="Arial" pitchFamily="34" charset="0"/>
                <a:cs typeface="Arial" pitchFamily="34" charset="0"/>
              </a:rPr>
              <a:t>Our recent paper (Kao, </a:t>
            </a:r>
            <a:r>
              <a:rPr lang="en-US" dirty="0" err="1" smtClean="0">
                <a:latin typeface="Arial" pitchFamily="34" charset="0"/>
                <a:cs typeface="Arial" pitchFamily="34" charset="0"/>
              </a:rPr>
              <a:t>Adlerstein</a:t>
            </a:r>
            <a:r>
              <a:rPr lang="en-US" dirty="0" smtClean="0">
                <a:latin typeface="Arial" pitchFamily="34" charset="0"/>
                <a:cs typeface="Arial" pitchFamily="34" charset="0"/>
              </a:rPr>
              <a:t>, and </a:t>
            </a:r>
            <a:r>
              <a:rPr lang="en-US" b="1" dirty="0" smtClean="0">
                <a:latin typeface="Arial" pitchFamily="34" charset="0"/>
                <a:cs typeface="Arial" pitchFamily="34" charset="0"/>
              </a:rPr>
              <a:t>Rutherford</a:t>
            </a:r>
            <a:r>
              <a:rPr lang="en-US" baseline="0" dirty="0" smtClean="0">
                <a:latin typeface="Arial" pitchFamily="34" charset="0"/>
                <a:cs typeface="Arial" pitchFamily="34" charset="0"/>
              </a:rPr>
              <a:t> 2016)</a:t>
            </a:r>
            <a:r>
              <a:rPr lang="en-US" dirty="0" smtClean="0">
                <a:latin typeface="Arial" pitchFamily="34" charset="0"/>
                <a:cs typeface="Arial" pitchFamily="34" charset="0"/>
              </a:rPr>
              <a:t> analyzed the collapse of</a:t>
            </a:r>
            <a:r>
              <a:rPr lang="en-US" baseline="0" dirty="0" smtClean="0">
                <a:latin typeface="Arial" pitchFamily="34" charset="0"/>
                <a:cs typeface="Arial" pitchFamily="34" charset="0"/>
              </a:rPr>
              <a:t> alewife in Lake Huron and indicated that nutrient reduction, excessive predation by salmon and trout, and quagga mussel effects that reduced biomass of zooplankton and benthos prey for alewife, led to alewife’s collapse. </a:t>
            </a:r>
            <a:r>
              <a:rPr lang="en-US" dirty="0" smtClean="0">
                <a:latin typeface="Arial" pitchFamily="34" charset="0"/>
                <a:cs typeface="Arial" pitchFamily="34" charset="0"/>
              </a:rPr>
              <a:t>Managers are concerned that this dramatic alteration of the food web will be replicated in other food webs.</a:t>
            </a: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Given our current state </a:t>
            </a:r>
            <a:r>
              <a:rPr lang="en-US" baseline="0" dirty="0" smtClean="0"/>
              <a:t>of altered food webs and lower productivity in the GL, we now are faced with the threat from Bighead and Silver</a:t>
            </a:r>
            <a:r>
              <a:rPr lang="en-US" dirty="0" smtClean="0"/>
              <a:t> carps, voracious</a:t>
            </a:r>
            <a:r>
              <a:rPr lang="en-US" baseline="0" dirty="0" smtClean="0"/>
              <a:t> </a:t>
            </a:r>
            <a:r>
              <a:rPr lang="en-US" baseline="0" dirty="0" err="1" smtClean="0"/>
              <a:t>planktivores</a:t>
            </a:r>
            <a:r>
              <a:rPr lang="en-US" baseline="0" dirty="0" smtClean="0"/>
              <a:t>. </a:t>
            </a:r>
            <a:r>
              <a:rPr lang="en-US" dirty="0" smtClean="0"/>
              <a:t> </a:t>
            </a:r>
          </a:p>
          <a:p>
            <a:pPr eaLnBrk="1" fontAlgn="auto" hangingPunct="1">
              <a:spcBef>
                <a:spcPts val="0"/>
              </a:spcBef>
              <a:spcAft>
                <a:spcPts val="0"/>
              </a:spcAft>
              <a:defRPr/>
            </a:pPr>
            <a:r>
              <a:rPr lang="en-US" dirty="0" err="1" smtClean="0"/>
              <a:t>Hongyan</a:t>
            </a:r>
            <a:r>
              <a:rPr lang="en-US" dirty="0" smtClean="0"/>
              <a:t> Zhang, Doran Mason and Rutherford have recently</a:t>
            </a:r>
            <a:r>
              <a:rPr lang="en-US" baseline="0" dirty="0" smtClean="0"/>
              <a:t> completed a model forecast of Asian carp effects on the Lake Erie food web. They are expanding their modeling effort to forecast Asian carp effects on food webs in other Great Lakes. You will hear more about this modeling effort from </a:t>
            </a:r>
            <a:r>
              <a:rPr lang="en-US" baseline="0" dirty="0" err="1" smtClean="0"/>
              <a:t>Hongyan</a:t>
            </a:r>
            <a:r>
              <a:rPr lang="en-US" baseline="0" dirty="0" smtClean="0"/>
              <a:t> Zhang in a later presentation.</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dirty="0" smtClean="0"/>
              <a:t>In addition to </a:t>
            </a:r>
            <a:r>
              <a:rPr lang="en-US" dirty="0" err="1" smtClean="0"/>
              <a:t>planktivorous</a:t>
            </a:r>
            <a:r>
              <a:rPr lang="en-US" baseline="0" dirty="0" smtClean="0"/>
              <a:t> silver and bighead carp, Asian carp refers to the grass carp, which is already established in Lake Erie and eats submerged plants, and the black carp, which is in the Mississippi River drainage and eats </a:t>
            </a:r>
            <a:r>
              <a:rPr lang="en-US" baseline="0" dirty="0" err="1" smtClean="0"/>
              <a:t>molluscs</a:t>
            </a:r>
            <a:r>
              <a:rPr lang="en-US" baseline="0" dirty="0" smtClean="0"/>
              <a:t>. </a:t>
            </a:r>
            <a:r>
              <a:rPr lang="en-US" dirty="0" smtClean="0"/>
              <a:t>Here I refer to silver carp and bighead carp.  They were introduced into Arkansas to control plankton in fishery ponds in the early 1970s, and are believed to have escaped into the Mississippi River during flooding events in the early 1990s. They have since become one of the most abundant species in some areas of the River.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Silver and</a:t>
            </a:r>
            <a:r>
              <a:rPr lang="en-US" baseline="0" dirty="0" smtClean="0"/>
              <a:t> bighead</a:t>
            </a:r>
            <a:r>
              <a:rPr lang="en-US" dirty="0" smtClean="0"/>
              <a:t> carp are now abundant in the Illinois River, which connects the Mississippi River to Lake Michigan. They are large filter- feeders, and compete for food with other </a:t>
            </a:r>
            <a:r>
              <a:rPr lang="en-US" dirty="0" err="1" smtClean="0"/>
              <a:t>planktivores</a:t>
            </a:r>
            <a:r>
              <a:rPr lang="en-US" dirty="0" smtClean="0"/>
              <a:t> including larval fish.  Carps can grow up to 100 pounds, and reach lengths of more than four feet. Due to their large size, their ability to consume large amounts of food, and their rapid rate of reproduction, these fish could pose a significant risk to the Great Lakes Ecosystem and fisheries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Silver carp (</a:t>
            </a:r>
            <a:r>
              <a:rPr lang="en-US" i="1" dirty="0" err="1" smtClean="0"/>
              <a:t>Hypophthalmichthys</a:t>
            </a:r>
            <a:r>
              <a:rPr lang="en-US" i="1" dirty="0" smtClean="0"/>
              <a:t> molitrix) </a:t>
            </a:r>
            <a:r>
              <a:rPr lang="en-US" dirty="0" smtClean="0"/>
              <a:t>and bighead carp (</a:t>
            </a:r>
            <a:r>
              <a:rPr lang="en-US" i="1" dirty="0" smtClean="0"/>
              <a:t>H. </a:t>
            </a:r>
            <a:r>
              <a:rPr lang="en-US" i="1" dirty="0" err="1" smtClean="0"/>
              <a:t>nobilis</a:t>
            </a:r>
            <a:r>
              <a:rPr lang="en-US" dirty="0" smtClean="0"/>
              <a:t>)</a:t>
            </a:r>
            <a:r>
              <a:rPr lang="en-US" i="1" dirty="0" smtClean="0"/>
              <a:t> </a:t>
            </a:r>
            <a:endParaRPr lang="en-US" dirty="0" smtClean="0"/>
          </a:p>
          <a:p>
            <a:pPr eaLnBrk="1" fontAlgn="auto" hangingPunct="1">
              <a:spcBef>
                <a:spcPts val="0"/>
              </a:spcBef>
              <a:spcAft>
                <a:spcPts val="0"/>
              </a:spcAft>
              <a:defRPr/>
            </a:pPr>
            <a:r>
              <a:rPr lang="en-US" dirty="0" smtClean="0"/>
              <a:t>Introduced into US in early 1970s</a:t>
            </a:r>
          </a:p>
          <a:p>
            <a:pPr eaLnBrk="1" fontAlgn="auto" hangingPunct="1">
              <a:spcBef>
                <a:spcPts val="0"/>
              </a:spcBef>
              <a:spcAft>
                <a:spcPts val="0"/>
              </a:spcAft>
              <a:defRPr/>
            </a:pPr>
            <a:r>
              <a:rPr lang="en-US" dirty="0" smtClean="0"/>
              <a:t>Spread into Mississippi River system since early 1990s</a:t>
            </a:r>
          </a:p>
          <a:p>
            <a:pPr eaLnBrk="1" fontAlgn="auto" hangingPunct="1">
              <a:spcBef>
                <a:spcPts val="0"/>
              </a:spcBef>
              <a:spcAft>
                <a:spcPts val="0"/>
              </a:spcAft>
              <a:defRPr/>
            </a:pPr>
            <a:r>
              <a:rPr lang="en-US" dirty="0" smtClean="0"/>
              <a:t>Large filter feeders and compete with other </a:t>
            </a:r>
            <a:r>
              <a:rPr lang="en-US" dirty="0" err="1" smtClean="0"/>
              <a:t>planktivorous</a:t>
            </a:r>
            <a:r>
              <a:rPr lang="en-US" dirty="0" smtClean="0"/>
              <a:t> fish including larval fish</a:t>
            </a:r>
          </a:p>
          <a:p>
            <a:pPr lvl="1" eaLnBrk="1" fontAlgn="auto" hangingPunct="1">
              <a:spcBef>
                <a:spcPts val="0"/>
              </a:spcBef>
              <a:spcAft>
                <a:spcPts val="0"/>
              </a:spcAft>
              <a:defRPr/>
            </a:pPr>
            <a:r>
              <a:rPr lang="en-US" dirty="0" smtClean="0"/>
              <a:t>Consume equivalent of 40% of their</a:t>
            </a:r>
            <a:r>
              <a:rPr lang="en-US" baseline="0" dirty="0" smtClean="0"/>
              <a:t> </a:t>
            </a:r>
            <a:r>
              <a:rPr lang="en-US" dirty="0" smtClean="0"/>
              <a:t>body weight daily</a:t>
            </a:r>
          </a:p>
          <a:p>
            <a:pPr lvl="1" eaLnBrk="1" fontAlgn="auto" hangingPunct="1">
              <a:spcBef>
                <a:spcPts val="0"/>
              </a:spcBef>
              <a:spcAft>
                <a:spcPts val="0"/>
              </a:spcAft>
              <a:defRPr/>
            </a:pPr>
            <a:r>
              <a:rPr lang="en-US" dirty="0" smtClean="0"/>
              <a:t>Max </a:t>
            </a:r>
            <a:r>
              <a:rPr lang="en-US" dirty="0" err="1" smtClean="0"/>
              <a:t>wt</a:t>
            </a:r>
            <a:r>
              <a:rPr lang="en-US" dirty="0" smtClean="0"/>
              <a:t> 100 </a:t>
            </a:r>
            <a:r>
              <a:rPr lang="en-US" dirty="0" err="1" smtClean="0"/>
              <a:t>lbs</a:t>
            </a:r>
            <a:r>
              <a:rPr lang="en-US" dirty="0" smtClean="0"/>
              <a:t>; Max length 4+ </a:t>
            </a:r>
            <a:r>
              <a:rPr lang="en-US" dirty="0" err="1" smtClean="0"/>
              <a:t>ft</a:t>
            </a:r>
            <a:endParaRPr lang="en-US" dirty="0" smtClean="0"/>
          </a:p>
          <a:p>
            <a:pPr lvl="1" eaLnBrk="1" fontAlgn="auto" hangingPunct="1">
              <a:spcBef>
                <a:spcPts val="0"/>
              </a:spcBef>
              <a:spcAft>
                <a:spcPts val="0"/>
              </a:spcAft>
              <a:defRPr/>
            </a:pPr>
            <a:r>
              <a:rPr lang="en-US" dirty="0" smtClean="0"/>
              <a:t>Rapid reproductive rate</a:t>
            </a:r>
          </a:p>
          <a:p>
            <a:pPr eaLnBrk="1" fontAlgn="auto" hangingPunct="1">
              <a:spcBef>
                <a:spcPts val="0"/>
              </a:spcBef>
              <a:spcAft>
                <a:spcPts val="0"/>
              </a:spcAf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effectLst/>
              </a:rPr>
              <a:t>Zhang, H.</a:t>
            </a:r>
            <a:r>
              <a:rPr lang="en-US" kern="1200" dirty="0" smtClean="0">
                <a:solidFill>
                  <a:schemeClr val="tx1"/>
                </a:solidFill>
                <a:effectLst/>
              </a:rPr>
              <a:t>, </a:t>
            </a:r>
            <a:r>
              <a:rPr lang="en-US" b="1" kern="1200" dirty="0" smtClean="0">
                <a:solidFill>
                  <a:schemeClr val="tx1"/>
                </a:solidFill>
                <a:effectLst/>
              </a:rPr>
              <a:t>E. S. Rutherford</a:t>
            </a:r>
            <a:r>
              <a:rPr lang="en-US" kern="1200" dirty="0" smtClean="0">
                <a:solidFill>
                  <a:schemeClr val="tx1"/>
                </a:solidFill>
                <a:effectLst/>
              </a:rPr>
              <a:t>, </a:t>
            </a:r>
            <a:r>
              <a:rPr lang="en-US" b="1" kern="1200" dirty="0" smtClean="0">
                <a:solidFill>
                  <a:schemeClr val="tx1"/>
                </a:solidFill>
                <a:effectLst/>
              </a:rPr>
              <a:t>D. M. Mason</a:t>
            </a:r>
            <a:r>
              <a:rPr lang="en-US" kern="1200" dirty="0" smtClean="0">
                <a:solidFill>
                  <a:schemeClr val="tx1"/>
                </a:solidFill>
                <a:effectLst/>
              </a:rPr>
              <a:t>, J. T. </a:t>
            </a:r>
            <a:r>
              <a:rPr lang="en-US" kern="1200" dirty="0" err="1" smtClean="0">
                <a:solidFill>
                  <a:schemeClr val="tx1"/>
                </a:solidFill>
                <a:effectLst/>
              </a:rPr>
              <a:t>Breck</a:t>
            </a:r>
            <a:r>
              <a:rPr lang="en-US" kern="1200" dirty="0" smtClean="0">
                <a:solidFill>
                  <a:schemeClr val="tx1"/>
                </a:solidFill>
                <a:effectLst/>
              </a:rPr>
              <a:t>, M. E. </a:t>
            </a:r>
            <a:r>
              <a:rPr lang="en-US" kern="1200" dirty="0" err="1" smtClean="0">
                <a:solidFill>
                  <a:schemeClr val="tx1"/>
                </a:solidFill>
                <a:effectLst/>
              </a:rPr>
              <a:t>Wittmann</a:t>
            </a:r>
            <a:r>
              <a:rPr lang="en-US" kern="1200" dirty="0" smtClean="0">
                <a:solidFill>
                  <a:schemeClr val="tx1"/>
                </a:solidFill>
                <a:effectLst/>
              </a:rPr>
              <a:t>, R. M. Cooke, D. M. Lodge, J, D. </a:t>
            </a:r>
            <a:r>
              <a:rPr lang="en-US" kern="1200" dirty="0" err="1" smtClean="0">
                <a:solidFill>
                  <a:schemeClr val="tx1"/>
                </a:solidFill>
                <a:effectLst/>
              </a:rPr>
              <a:t>Rothlisberger</a:t>
            </a:r>
            <a:r>
              <a:rPr lang="en-US" kern="1200" dirty="0" smtClean="0">
                <a:solidFill>
                  <a:schemeClr val="tx1"/>
                </a:solidFill>
                <a:effectLst/>
              </a:rPr>
              <a:t>, X. Zhu, and T. B. Johnson. </a:t>
            </a:r>
            <a:r>
              <a:rPr lang="en-US" b="1" kern="1200" dirty="0" smtClean="0">
                <a:solidFill>
                  <a:schemeClr val="tx1"/>
                </a:solidFill>
                <a:effectLst/>
              </a:rPr>
              <a:t>2016</a:t>
            </a:r>
            <a:r>
              <a:rPr lang="en-US" kern="1200" dirty="0" smtClean="0">
                <a:solidFill>
                  <a:schemeClr val="tx1"/>
                </a:solidFill>
                <a:effectLst/>
              </a:rPr>
              <a:t>. Forecasting Impacts of Silver and Bighead Carp on the Lake Erie Food Web. Transactions of the American Fisheries Society 145: 136-162</a:t>
            </a:r>
          </a:p>
          <a:p>
            <a:pPr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a</a:t>
            </a:r>
            <a:r>
              <a:rPr lang="en-US" baseline="0" dirty="0" smtClean="0"/>
              <a:t> diagram of the invasion sequence by Dr. David Lodge (Univ. Notre Dame) and colleagues. Species that are outside the Great Lakes but have the potential to be introduced must have means of dispersal, via physical or anthropogenic mechanisms. Once introduced, there must be suitable habitat to become established, and the non-indigenous species must move or be </a:t>
            </a:r>
            <a:r>
              <a:rPr lang="en-US" baseline="0" dirty="0" err="1" smtClean="0"/>
              <a:t>advected</a:t>
            </a:r>
            <a:r>
              <a:rPr lang="en-US" baseline="0" dirty="0" smtClean="0"/>
              <a:t> or transported to spread and ultimately impact the ecosystem. Our scientists and university collaborators have worked on quantifying several steps in this process.</a:t>
            </a:r>
          </a:p>
          <a:p>
            <a:endParaRPr lang="en-US" baseline="0" dirty="0" smtClean="0"/>
          </a:p>
          <a:p>
            <a:r>
              <a:rPr lang="en-US" baseline="0" dirty="0" smtClean="0"/>
              <a:t>You will hear from Dr. Rochelle Sturtevant about the GLANSIS program, which has identified species outside of the Great Lakes basin that are most likely to enter the basin. </a:t>
            </a:r>
            <a:endParaRPr lang="en-US" dirty="0"/>
          </a:p>
        </p:txBody>
      </p:sp>
      <p:sp>
        <p:nvSpPr>
          <p:cNvPr id="4" name="Slide Number Placeholder 3"/>
          <p:cNvSpPr>
            <a:spLocks noGrp="1"/>
          </p:cNvSpPr>
          <p:nvPr>
            <p:ph type="sldNum" sz="quarter" idx="10"/>
          </p:nvPr>
        </p:nvSpPr>
        <p:spPr/>
        <p:txBody>
          <a:bodyPr/>
          <a:lstStyle/>
          <a:p>
            <a:pPr>
              <a:defRPr/>
            </a:pPr>
            <a:fld id="{F297FEF0-CEFA-46A8-A654-5F730C2165A9}" type="slidenum">
              <a:rPr lang="en-US" smtClean="0"/>
              <a:pPr>
                <a:defRPr/>
              </a:pPr>
              <a:t>6</a:t>
            </a:fld>
            <a:endParaRPr lang="en-US"/>
          </a:p>
        </p:txBody>
      </p:sp>
    </p:spTree>
    <p:extLst>
      <p:ext uri="{BB962C8B-B14F-4D97-AF65-F5344CB8AC3E}">
        <p14:creationId xmlns:p14="http://schemas.microsoft.com/office/powerpoint/2010/main" val="425815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97FEF0-CEFA-46A8-A654-5F730C2165A9}" type="slidenum">
              <a:rPr lang="en-US" smtClean="0"/>
              <a:pPr>
                <a:defRPr/>
              </a:pPr>
              <a:t>7</a:t>
            </a:fld>
            <a:endParaRPr lang="en-US"/>
          </a:p>
        </p:txBody>
      </p:sp>
    </p:spTree>
    <p:extLst>
      <p:ext uri="{BB962C8B-B14F-4D97-AF65-F5344CB8AC3E}">
        <p14:creationId xmlns:p14="http://schemas.microsoft.com/office/powerpoint/2010/main" val="425815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This slide </a:t>
            </a:r>
            <a:r>
              <a:rPr lang="en-US" baseline="0" dirty="0" smtClean="0"/>
              <a:t>illustrates a basic approach (and</a:t>
            </a:r>
            <a:r>
              <a:rPr lang="en-US" dirty="0" smtClean="0"/>
              <a:t> challenges) </a:t>
            </a:r>
            <a:r>
              <a:rPr lang="en-US" baseline="0" dirty="0" smtClean="0"/>
              <a:t>to predicting distribution and </a:t>
            </a:r>
            <a:r>
              <a:rPr lang="en-US" dirty="0" smtClean="0"/>
              <a:t>relative </a:t>
            </a:r>
            <a:r>
              <a:rPr lang="en-US" baseline="0" dirty="0" smtClean="0"/>
              <a:t>abundance of invasive species. Generally speaking, one uses occurrence records and habitat information for the invasive species in its native range, match the habitat information on its native range with habitat data from the Great Lakes, to produce an estimate of the invader’s potential distribution and relative abundance in the Great Lakes.</a:t>
            </a:r>
          </a:p>
          <a:p>
            <a:pPr eaLnBrk="1" hangingPunct="1">
              <a:spcBef>
                <a:spcPct val="0"/>
              </a:spcBef>
            </a:pPr>
            <a:endParaRPr lang="en-US" baseline="0" dirty="0" smtClean="0"/>
          </a:p>
          <a:p>
            <a:r>
              <a:rPr lang="en-US" dirty="0" smtClean="0"/>
              <a:t>Habitat data</a:t>
            </a:r>
            <a:r>
              <a:rPr lang="en-US" baseline="0" dirty="0" smtClean="0"/>
              <a:t> are provided by the Great Lakes Aquatic Habitat Framework project, led by Drs. Catherine </a:t>
            </a:r>
            <a:r>
              <a:rPr lang="en-US" baseline="0" dirty="0" err="1" smtClean="0"/>
              <a:t>Riseng</a:t>
            </a:r>
            <a:r>
              <a:rPr lang="en-US" baseline="0" dirty="0" smtClean="0"/>
              <a:t> (University of Michigan) and Kevin </a:t>
            </a:r>
            <a:r>
              <a:rPr lang="en-US" baseline="0" dirty="0" err="1" smtClean="0"/>
              <a:t>Wehrly</a:t>
            </a:r>
            <a:r>
              <a:rPr lang="en-US" baseline="0" dirty="0" smtClean="0"/>
              <a:t> (Michigan DNR). Other collaborators include </a:t>
            </a:r>
            <a:r>
              <a:rPr lang="en-US" b="1" dirty="0" smtClean="0"/>
              <a:t>E. Rutherford </a:t>
            </a:r>
            <a:r>
              <a:rPr lang="en-US" dirty="0" smtClean="0"/>
              <a:t>(</a:t>
            </a:r>
            <a:r>
              <a:rPr lang="en-US" u="none" dirty="0" smtClean="0"/>
              <a:t>NOAA GLERL</a:t>
            </a:r>
            <a:r>
              <a:rPr lang="en-US" dirty="0" smtClean="0"/>
              <a:t>;</a:t>
            </a:r>
            <a:r>
              <a:rPr lang="en-US" dirty="0" smtClean="0">
                <a:solidFill>
                  <a:schemeClr val="bg2"/>
                </a:solidFill>
              </a:rPr>
              <a:t>, </a:t>
            </a:r>
            <a:r>
              <a:rPr lang="en-US" dirty="0" smtClean="0">
                <a:solidFill>
                  <a:srgbClr val="000000"/>
                </a:solidFill>
                <a:cs typeface="Arial" charset="0"/>
              </a:rPr>
              <a:t>L. Mason, R. Goodspeed (</a:t>
            </a:r>
            <a:r>
              <a:rPr lang="en-US" u="none" dirty="0" smtClean="0">
                <a:solidFill>
                  <a:srgbClr val="000000"/>
                </a:solidFill>
                <a:cs typeface="Arial" charset="0"/>
              </a:rPr>
              <a:t>Univ. Mich</a:t>
            </a:r>
            <a:r>
              <a:rPr lang="en-US" dirty="0" smtClean="0">
                <a:solidFill>
                  <a:srgbClr val="000000"/>
                </a:solidFill>
                <a:cs typeface="Arial" charset="0"/>
              </a:rPr>
              <a:t>.);</a:t>
            </a:r>
            <a:r>
              <a:rPr lang="en-US" baseline="0" dirty="0" smtClean="0">
                <a:solidFill>
                  <a:srgbClr val="000000"/>
                </a:solidFill>
                <a:cs typeface="Arial" charset="0"/>
              </a:rPr>
              <a:t> </a:t>
            </a:r>
            <a:r>
              <a:rPr lang="en-US" dirty="0" smtClean="0">
                <a:solidFill>
                  <a:srgbClr val="000000"/>
                </a:solidFill>
                <a:cs typeface="Arial" charset="0"/>
              </a:rPr>
              <a:t>L. Wang (</a:t>
            </a:r>
            <a:r>
              <a:rPr lang="en-US" u="none" dirty="0" smtClean="0">
                <a:solidFill>
                  <a:srgbClr val="000000"/>
                </a:solidFill>
                <a:cs typeface="Arial" charset="0"/>
              </a:rPr>
              <a:t>Int’l Joint Commission</a:t>
            </a:r>
            <a:r>
              <a:rPr lang="en-US" dirty="0" smtClean="0">
                <a:solidFill>
                  <a:srgbClr val="000000"/>
                </a:solidFill>
                <a:cs typeface="Arial" charset="0"/>
              </a:rPr>
              <a:t>), M. Robertson (</a:t>
            </a:r>
            <a:r>
              <a:rPr lang="en-US" u="none" dirty="0" smtClean="0">
                <a:solidFill>
                  <a:srgbClr val="000000"/>
                </a:solidFill>
                <a:cs typeface="Arial" charset="0"/>
              </a:rPr>
              <a:t>Ontario Ministry</a:t>
            </a:r>
            <a:r>
              <a:rPr lang="en-US" u="none" baseline="0" dirty="0" smtClean="0">
                <a:solidFill>
                  <a:srgbClr val="000000"/>
                </a:solidFill>
                <a:cs typeface="Arial" charset="0"/>
              </a:rPr>
              <a:t> of </a:t>
            </a:r>
            <a:r>
              <a:rPr lang="en-US" u="none" dirty="0" smtClean="0">
                <a:solidFill>
                  <a:srgbClr val="000000"/>
                </a:solidFill>
                <a:cs typeface="Arial" charset="0"/>
              </a:rPr>
              <a:t>Natural Resources</a:t>
            </a:r>
            <a:r>
              <a:rPr lang="en-US" dirty="0" smtClean="0">
                <a:solidFill>
                  <a:srgbClr val="000000"/>
                </a:solidFill>
                <a:cs typeface="Arial" charset="0"/>
              </a:rPr>
              <a:t>),</a:t>
            </a:r>
            <a:r>
              <a:rPr lang="en-US" baseline="0" dirty="0" smtClean="0">
                <a:solidFill>
                  <a:srgbClr val="000000"/>
                </a:solidFill>
                <a:cs typeface="Arial" charset="0"/>
              </a:rPr>
              <a:t> </a:t>
            </a:r>
            <a:r>
              <a:rPr lang="en-US" dirty="0" smtClean="0">
                <a:solidFill>
                  <a:srgbClr val="000000"/>
                </a:solidFill>
                <a:cs typeface="Arial" charset="0"/>
              </a:rPr>
              <a:t>J. McKenna (</a:t>
            </a:r>
            <a:r>
              <a:rPr lang="en-US" u="none" dirty="0" smtClean="0">
                <a:solidFill>
                  <a:srgbClr val="000000"/>
                </a:solidFill>
                <a:cs typeface="Arial" charset="0"/>
              </a:rPr>
              <a:t>USGS-Great Lakes Science Center</a:t>
            </a:r>
            <a:r>
              <a:rPr lang="en-US" dirty="0" smtClean="0">
                <a:solidFill>
                  <a:srgbClr val="000000"/>
                </a:solidFill>
                <a:cs typeface="Arial" charset="0"/>
              </a:rPr>
              <a:t>), L. Johnson (</a:t>
            </a:r>
            <a:r>
              <a:rPr lang="en-US" u="none" dirty="0" smtClean="0">
                <a:solidFill>
                  <a:srgbClr val="000000"/>
                </a:solidFill>
                <a:cs typeface="Arial" charset="0"/>
              </a:rPr>
              <a:t>Univ. Minnesota</a:t>
            </a:r>
            <a:r>
              <a:rPr lang="en-US" dirty="0" smtClean="0">
                <a:solidFill>
                  <a:srgbClr val="000000"/>
                </a:solidFill>
                <a:cs typeface="Arial" charset="0"/>
              </a:rPr>
              <a:t>). </a:t>
            </a:r>
          </a:p>
          <a:p>
            <a:endParaRPr lang="en-US" dirty="0" smtClean="0">
              <a:solidFill>
                <a:srgbClr val="000000"/>
              </a:solidFill>
              <a:cs typeface="Arial" charset="0"/>
            </a:endParaRPr>
          </a:p>
          <a:p>
            <a:r>
              <a:rPr lang="en-US" kern="1200" dirty="0" smtClean="0">
                <a:solidFill>
                  <a:schemeClr val="tx1"/>
                </a:solidFill>
                <a:effectLst/>
              </a:rPr>
              <a:t>Wang, L., C. M. </a:t>
            </a:r>
            <a:r>
              <a:rPr lang="en-US" kern="1200" dirty="0" err="1" smtClean="0">
                <a:solidFill>
                  <a:schemeClr val="tx1"/>
                </a:solidFill>
                <a:effectLst/>
              </a:rPr>
              <a:t>Riseng</a:t>
            </a:r>
            <a:r>
              <a:rPr lang="en-US" kern="1200" dirty="0" smtClean="0">
                <a:solidFill>
                  <a:schemeClr val="tx1"/>
                </a:solidFill>
                <a:effectLst/>
              </a:rPr>
              <a:t>, L. A. Mason, K .E. </a:t>
            </a:r>
            <a:r>
              <a:rPr lang="en-US" kern="1200" dirty="0" err="1" smtClean="0">
                <a:solidFill>
                  <a:schemeClr val="tx1"/>
                </a:solidFill>
                <a:effectLst/>
              </a:rPr>
              <a:t>Wehrly</a:t>
            </a:r>
            <a:r>
              <a:rPr lang="en-US" kern="1200" dirty="0" smtClean="0">
                <a:solidFill>
                  <a:schemeClr val="tx1"/>
                </a:solidFill>
                <a:effectLst/>
              </a:rPr>
              <a:t>, </a:t>
            </a:r>
            <a:r>
              <a:rPr lang="en-US" b="1" kern="1200" dirty="0" smtClean="0">
                <a:solidFill>
                  <a:schemeClr val="tx1"/>
                </a:solidFill>
                <a:effectLst/>
              </a:rPr>
              <a:t>E. S. Rutherford</a:t>
            </a:r>
            <a:r>
              <a:rPr lang="en-US" kern="1200" dirty="0" smtClean="0">
                <a:solidFill>
                  <a:schemeClr val="tx1"/>
                </a:solidFill>
                <a:effectLst/>
              </a:rPr>
              <a:t>, J. E. McKenna, Jr., C. Castiglione, L. B. Johnson, D. </a:t>
            </a:r>
            <a:r>
              <a:rPr lang="en-US" kern="1200" dirty="0" err="1" smtClean="0">
                <a:solidFill>
                  <a:schemeClr val="tx1"/>
                </a:solidFill>
                <a:effectLst/>
              </a:rPr>
              <a:t>Infante</a:t>
            </a:r>
            <a:r>
              <a:rPr lang="en-US" kern="1200" dirty="0" smtClean="0">
                <a:solidFill>
                  <a:schemeClr val="tx1"/>
                </a:solidFill>
                <a:effectLst/>
              </a:rPr>
              <a:t>, S. E. Sowa, M. Robertson, J. Schaeffer, M. </a:t>
            </a:r>
            <a:r>
              <a:rPr lang="en-US" kern="1200" dirty="0" err="1" smtClean="0">
                <a:solidFill>
                  <a:schemeClr val="tx1"/>
                </a:solidFill>
                <a:effectLst/>
              </a:rPr>
              <a:t>Khoury</a:t>
            </a:r>
            <a:r>
              <a:rPr lang="en-US" kern="1200" dirty="0" smtClean="0">
                <a:solidFill>
                  <a:schemeClr val="tx1"/>
                </a:solidFill>
                <a:effectLst/>
              </a:rPr>
              <a:t>, J. </a:t>
            </a:r>
            <a:r>
              <a:rPr lang="en-US" kern="1200" dirty="0" err="1" smtClean="0">
                <a:solidFill>
                  <a:schemeClr val="tx1"/>
                </a:solidFill>
                <a:effectLst/>
              </a:rPr>
              <a:t>Gaiot</a:t>
            </a:r>
            <a:r>
              <a:rPr lang="en-US" kern="1200" dirty="0" smtClean="0">
                <a:solidFill>
                  <a:schemeClr val="tx1"/>
                </a:solidFill>
                <a:effectLst/>
              </a:rPr>
              <a:t>, T. </a:t>
            </a:r>
            <a:r>
              <a:rPr lang="en-US" kern="1200" dirty="0" err="1" smtClean="0">
                <a:solidFill>
                  <a:schemeClr val="tx1"/>
                </a:solidFill>
                <a:effectLst/>
              </a:rPr>
              <a:t>Hollenhorst</a:t>
            </a:r>
            <a:r>
              <a:rPr lang="en-US" kern="1200" dirty="0" smtClean="0">
                <a:solidFill>
                  <a:schemeClr val="tx1"/>
                </a:solidFill>
                <a:effectLst/>
              </a:rPr>
              <a:t>, C. Brooks, and M.</a:t>
            </a:r>
            <a:r>
              <a:rPr lang="en-US" kern="1200" baseline="0" dirty="0" smtClean="0">
                <a:solidFill>
                  <a:schemeClr val="tx1"/>
                </a:solidFill>
                <a:effectLst/>
              </a:rPr>
              <a:t> Coscarelli</a:t>
            </a:r>
            <a:r>
              <a:rPr lang="en-US" u="sng" kern="1200" dirty="0" smtClean="0">
                <a:solidFill>
                  <a:schemeClr val="tx1"/>
                </a:solidFill>
                <a:effectLst/>
              </a:rPr>
              <a:t>.</a:t>
            </a:r>
            <a:r>
              <a:rPr lang="en-US" kern="1200" dirty="0" smtClean="0">
                <a:solidFill>
                  <a:schemeClr val="tx1"/>
                </a:solidFill>
                <a:effectLst/>
              </a:rPr>
              <a:t> </a:t>
            </a:r>
            <a:r>
              <a:rPr lang="en-US" b="1" kern="1200" dirty="0" smtClean="0">
                <a:solidFill>
                  <a:schemeClr val="tx1"/>
                </a:solidFill>
                <a:effectLst/>
              </a:rPr>
              <a:t>2015</a:t>
            </a:r>
            <a:r>
              <a:rPr lang="en-US" kern="1200" dirty="0" smtClean="0">
                <a:solidFill>
                  <a:schemeClr val="tx1"/>
                </a:solidFill>
                <a:effectLst/>
              </a:rPr>
              <a:t>. A Hierarchical Spatial Classification and Database for Management, Research, and Policy Making: the Great Lakes Aquatic Habitat Framework Journal of Great Lakes Research. Journal of Great Lakes Research 41: 584–596</a:t>
            </a:r>
            <a:r>
              <a:rPr lang="en-US" dirty="0" smtClean="0">
                <a:solidFill>
                  <a:srgbClr val="000000"/>
                </a:solidFill>
                <a:cs typeface="Arial" charset="0"/>
              </a:rPr>
              <a:t> </a:t>
            </a:r>
            <a:endParaRPr lang="en-US" dirty="0" smtClean="0"/>
          </a:p>
          <a:p>
            <a:pPr eaLnBrk="1" hangingPunct="1">
              <a:spcBef>
                <a:spcPct val="0"/>
              </a:spcBef>
            </a:pPr>
            <a:endParaRPr lang="en-US" baseline="0" dirty="0" smtClean="0"/>
          </a:p>
          <a:p>
            <a:pPr eaLnBrk="1" hangingPunct="1">
              <a:spcBef>
                <a:spcPct val="0"/>
              </a:spcBef>
            </a:pPr>
            <a:r>
              <a:rPr lang="en-US" baseline="0" dirty="0" smtClean="0"/>
              <a:t> </a:t>
            </a:r>
            <a:r>
              <a:rPr lang="en-US" dirty="0" smtClean="0"/>
              <a:t>Challenges to predicting future invasive </a:t>
            </a:r>
            <a:r>
              <a:rPr lang="en-US" dirty="0" err="1" smtClean="0"/>
              <a:t>spp</a:t>
            </a:r>
            <a:r>
              <a:rPr lang="en-US" dirty="0" smtClean="0"/>
              <a:t> impacts and distribution are: </a:t>
            </a:r>
          </a:p>
          <a:p>
            <a:pPr eaLnBrk="1" hangingPunct="1">
              <a:spcBef>
                <a:spcPct val="0"/>
              </a:spcBef>
            </a:pPr>
            <a:endParaRPr lang="en-US" dirty="0" smtClean="0"/>
          </a:p>
          <a:p>
            <a:pPr eaLnBrk="1" hangingPunct="1">
              <a:spcBef>
                <a:spcPct val="0"/>
              </a:spcBef>
              <a:spcAft>
                <a:spcPts val="1200"/>
              </a:spcAft>
              <a:buFontTx/>
              <a:buChar char="•"/>
            </a:pPr>
            <a:r>
              <a:rPr lang="en-US" dirty="0" smtClean="0"/>
              <a:t>Limited environmental data from native range</a:t>
            </a:r>
          </a:p>
          <a:p>
            <a:pPr eaLnBrk="1" hangingPunct="1">
              <a:spcBef>
                <a:spcPct val="0"/>
              </a:spcBef>
              <a:spcAft>
                <a:spcPts val="1200"/>
              </a:spcAft>
              <a:buFontTx/>
              <a:buChar char="•"/>
            </a:pPr>
            <a:r>
              <a:rPr lang="en-US" dirty="0" smtClean="0"/>
              <a:t>Environmental data from native range may not overlap GL environment</a:t>
            </a:r>
          </a:p>
          <a:p>
            <a:pPr eaLnBrk="1" hangingPunct="1">
              <a:spcBef>
                <a:spcPct val="0"/>
              </a:spcBef>
              <a:spcAft>
                <a:spcPts val="1200"/>
              </a:spcAft>
              <a:buFontTx/>
              <a:buChar char="•"/>
            </a:pPr>
            <a:r>
              <a:rPr lang="en-US" dirty="0" smtClean="0"/>
              <a:t>Uncertainty of “niche”</a:t>
            </a:r>
          </a:p>
          <a:p>
            <a:pPr lvl="1" eaLnBrk="1" hangingPunct="1">
              <a:spcBef>
                <a:spcPct val="0"/>
              </a:spcBef>
              <a:spcAft>
                <a:spcPts val="1200"/>
              </a:spcAft>
            </a:pPr>
            <a:r>
              <a:rPr lang="en-US" dirty="0" smtClean="0"/>
              <a:t>Does the native range represent true physiological constraints?</a:t>
            </a:r>
          </a:p>
          <a:p>
            <a:pPr eaLnBrk="1" hangingPunct="1">
              <a:spcBef>
                <a:spcPct val="0"/>
              </a:spcBef>
              <a:spcAft>
                <a:spcPts val="1200"/>
              </a:spcAft>
              <a:buFontTx/>
              <a:buChar char="•"/>
            </a:pPr>
            <a:r>
              <a:rPr lang="en-US" dirty="0" smtClean="0"/>
              <a:t>Food web response largely unknown</a:t>
            </a:r>
          </a:p>
          <a:p>
            <a:pPr eaLnBrk="1" hangingPunct="1">
              <a:spcBef>
                <a:spcPct val="0"/>
              </a:spcBef>
              <a:spcAft>
                <a:spcPts val="1200"/>
              </a:spcAft>
              <a:buFontTx/>
              <a:buChar char="•"/>
            </a:pPr>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82094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that variables highlighted in </a:t>
            </a:r>
            <a:r>
              <a:rPr lang="en-US" b="0" baseline="0" dirty="0" smtClean="0">
                <a:solidFill>
                  <a:srgbClr val="92D050"/>
                </a:solidFill>
              </a:rPr>
              <a:t>Green</a:t>
            </a:r>
            <a:r>
              <a:rPr lang="en-US" baseline="0" dirty="0" smtClean="0"/>
              <a:t> font are habitat data contributed by NOAA GLERL science branches: Integrated Physical and Ecological Modeling and Forecasting, Observing Sensors and Technology, and Ecosystem Dynamics branches. Data can be explored and downloaded from the Great Lakes Aquatic Habitat Framework (GLAHF) web site shown here.</a:t>
            </a: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82094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eg"/><Relationship Id="rId10"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4" Type="http://schemas.openxmlformats.org/officeDocument/2006/relationships/image" Target="../media/image39.tiff"/><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jpeg"/><Relationship Id="rId15" Type="http://schemas.openxmlformats.org/officeDocument/2006/relationships/image" Target="../media/image52.jpeg"/><Relationship Id="rId16" Type="http://schemas.openxmlformats.org/officeDocument/2006/relationships/image" Target="../media/image53.jpeg"/><Relationship Id="rId17" Type="http://schemas.openxmlformats.org/officeDocument/2006/relationships/image" Target="../media/image54.jpeg"/><Relationship Id="rId18"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gif"/><Relationship Id="rId8" Type="http://schemas.openxmlformats.org/officeDocument/2006/relationships/image" Target="../media/image45.gif"/><Relationship Id="rId9" Type="http://schemas.openxmlformats.org/officeDocument/2006/relationships/image" Target="../media/image46.jpeg"/><Relationship Id="rId10"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6.jpeg"/><Relationship Id="rId6"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17.png"/><Relationship Id="rId8"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glahf.org/explorer/" TargetMode="External"/><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30979" y="1066800"/>
            <a:ext cx="8772229" cy="1692771"/>
          </a:xfrm>
          <a:prstGeom prst="rect">
            <a:avLst/>
          </a:prstGeom>
          <a:noFill/>
        </p:spPr>
        <p:txBody>
          <a:bodyPr wrap="square" rtlCol="0">
            <a:spAutoFit/>
          </a:bodyPr>
          <a:lstStyle/>
          <a:p>
            <a:r>
              <a:rPr lang="en-US" sz="2800" dirty="0">
                <a:latin typeface="Arial" pitchFamily="34" charset="0"/>
                <a:cs typeface="Arial" pitchFamily="34" charset="0"/>
              </a:rPr>
              <a:t>Forecasting Invasive Species Impacts and Distributions in </a:t>
            </a:r>
            <a:r>
              <a:rPr lang="en-US" sz="2800" dirty="0" smtClean="0">
                <a:latin typeface="Arial" pitchFamily="34" charset="0"/>
                <a:cs typeface="Arial" pitchFamily="34" charset="0"/>
              </a:rPr>
              <a:t>the Great Lakes</a:t>
            </a:r>
            <a:endParaRPr lang="en-US" sz="2800" dirty="0" smtClean="0">
              <a:solidFill>
                <a:srgbClr val="002060"/>
              </a:solidFill>
              <a:latin typeface="Arial" panose="020B0604020202020204" pitchFamily="34" charset="0"/>
              <a:cs typeface="Arial" panose="020B0604020202020204" pitchFamily="34" charset="0"/>
            </a:endParaRPr>
          </a:p>
          <a:p>
            <a:pPr lvl="0"/>
            <a:endParaRPr lang="en-US" sz="1600" dirty="0" smtClean="0">
              <a:latin typeface="Arial" pitchFamily="34" charset="0"/>
              <a:cs typeface="Arial" pitchFamily="34" charset="0"/>
            </a:endParaRPr>
          </a:p>
          <a:p>
            <a:pPr lvl="0"/>
            <a:r>
              <a:rPr lang="en-US" sz="1600" dirty="0" smtClean="0">
                <a:latin typeface="Arial" pitchFamily="34" charset="0"/>
                <a:cs typeface="Arial" pitchFamily="34" charset="0"/>
              </a:rPr>
              <a:t>Ed Rutherford</a:t>
            </a:r>
          </a:p>
          <a:p>
            <a:pPr lvl="0"/>
            <a:r>
              <a:rPr lang="en-US" sz="1200" dirty="0">
                <a:solidFill>
                  <a:srgbClr val="002060"/>
                </a:solidFill>
                <a:latin typeface="Arial" panose="020B0604020202020204" pitchFamily="34" charset="0"/>
                <a:cs typeface="Arial" panose="020B0604020202020204" pitchFamily="34" charset="0"/>
              </a:rPr>
              <a:t>Ecosystem Dynamics</a:t>
            </a:r>
          </a:p>
        </p:txBody>
      </p:sp>
      <p:pic>
        <p:nvPicPr>
          <p:cNvPr id="11" name="Picture 17" descr="Dikerogammarus-villosu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1902" y="2194981"/>
            <a:ext cx="1625664" cy="1226256"/>
          </a:xfrm>
          <a:prstGeom prst="rect">
            <a:avLst/>
          </a:prstGeom>
          <a:noFill/>
          <a:ln w="9525">
            <a:noFill/>
            <a:miter lim="800000"/>
            <a:headEnd/>
            <a:tailEnd/>
          </a:ln>
        </p:spPr>
      </p:pic>
      <p:pic>
        <p:nvPicPr>
          <p:cNvPr id="12"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6675" y="2190277"/>
            <a:ext cx="1224925" cy="1846013"/>
          </a:xfrm>
          <a:prstGeom prst="rect">
            <a:avLst/>
          </a:prstGeom>
          <a:noFill/>
          <a:ln w="9525">
            <a:noFill/>
            <a:miter lim="800000"/>
            <a:headEnd/>
            <a:tailEnd/>
          </a:ln>
        </p:spPr>
      </p:pic>
      <p:pic>
        <p:nvPicPr>
          <p:cNvPr id="14"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11777" y="3527448"/>
            <a:ext cx="1615789" cy="1051049"/>
          </a:xfrm>
          <a:prstGeom prst="rect">
            <a:avLst/>
          </a:prstGeom>
          <a:noFill/>
          <a:ln w="9525">
            <a:noFill/>
            <a:miter lim="800000"/>
            <a:headEnd/>
            <a:tailEnd/>
          </a:ln>
        </p:spPr>
      </p:pic>
      <p:pic>
        <p:nvPicPr>
          <p:cNvPr id="16"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10275" y="4695825"/>
            <a:ext cx="2374141" cy="1111440"/>
          </a:xfrm>
          <a:prstGeom prst="rect">
            <a:avLst/>
          </a:prstGeom>
          <a:noFill/>
          <a:ln w="9525">
            <a:noFill/>
            <a:miter lim="800000"/>
            <a:headEnd/>
            <a:tailEnd/>
          </a:ln>
        </p:spPr>
      </p:pic>
      <p:pic>
        <p:nvPicPr>
          <p:cNvPr id="17" name="Picture 15" descr="snakehead crawling.jpg"/>
          <p:cNvPicPr>
            <a:picLocks noChangeAspect="1"/>
          </p:cNvPicPr>
          <p:nvPr/>
        </p:nvPicPr>
        <p:blipFill rotWithShape="1">
          <a:blip r:embed="rId9"/>
          <a:srcRect l="1502" t="6398" r="2216" b="3433"/>
          <a:stretch/>
        </p:blipFill>
        <p:spPr bwMode="auto">
          <a:xfrm>
            <a:off x="3819068" y="2194981"/>
            <a:ext cx="2062374" cy="1226257"/>
          </a:xfrm>
          <a:prstGeom prst="rect">
            <a:avLst/>
          </a:prstGeom>
          <a:noFill/>
          <a:ln w="9525">
            <a:noFill/>
            <a:miter lim="800000"/>
            <a:headEnd/>
            <a:tailEnd/>
          </a:ln>
        </p:spPr>
      </p:pic>
      <p:pic>
        <p:nvPicPr>
          <p:cNvPr id="18" name="Picture 1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99913" y="3527448"/>
            <a:ext cx="2081529" cy="1415365"/>
          </a:xfrm>
          <a:prstGeom prst="rect">
            <a:avLst/>
          </a:prstGeom>
          <a:noFill/>
          <a:ln w="9525">
            <a:noFill/>
            <a:miter lim="800000"/>
            <a:headEnd/>
            <a:tailEnd/>
          </a:ln>
        </p:spPr>
      </p:pic>
      <p:pic>
        <p:nvPicPr>
          <p:cNvPr id="19"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4937" y="5620720"/>
            <a:ext cx="1500188" cy="466725"/>
          </a:xfrm>
          <a:prstGeom prst="rect">
            <a:avLst/>
          </a:prstGeom>
          <a:noFill/>
          <a:ln w="9525">
            <a:noFill/>
            <a:miter lim="800000"/>
            <a:headEnd/>
            <a:tailEnd/>
          </a:ln>
        </p:spPr>
      </p:pic>
      <p:grpSp>
        <p:nvGrpSpPr>
          <p:cNvPr id="20" name="Group 9"/>
          <p:cNvGrpSpPr>
            <a:grpSpLocks/>
          </p:cNvGrpSpPr>
          <p:nvPr/>
        </p:nvGrpSpPr>
        <p:grpSpPr bwMode="auto">
          <a:xfrm>
            <a:off x="381000" y="4876800"/>
            <a:ext cx="676275" cy="649287"/>
            <a:chOff x="-855137" y="5721914"/>
            <a:chExt cx="397933" cy="397933"/>
          </a:xfrm>
        </p:grpSpPr>
        <p:sp>
          <p:nvSpPr>
            <p:cNvPr id="21" name="Oval 20"/>
            <p:cNvSpPr/>
            <p:nvPr/>
          </p:nvSpPr>
          <p:spPr>
            <a:xfrm>
              <a:off x="-855137" y="5721914"/>
              <a:ext cx="397933" cy="3979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 name="Picture 22" descr="NOAAlogoNew.ai"/>
            <p:cNvPicPr>
              <a:picLocks noChangeAspect="1"/>
            </p:cNvPicPr>
            <p:nvPr/>
          </p:nvPicPr>
          <p:blipFill>
            <a:blip r:embed="rId12"/>
            <a:srcRect/>
            <a:stretch>
              <a:fillRect/>
            </a:stretch>
          </p:blipFill>
          <p:spPr bwMode="auto">
            <a:xfrm>
              <a:off x="-855137" y="5721914"/>
              <a:ext cx="397933" cy="397933"/>
            </a:xfrm>
            <a:prstGeom prst="rect">
              <a:avLst/>
            </a:prstGeom>
            <a:noFill/>
            <a:ln w="9525">
              <a:noFill/>
              <a:miter lim="800000"/>
              <a:headEnd/>
              <a:tailEnd/>
            </a:ln>
          </p:spPr>
        </p:pic>
      </p:grpSp>
      <p:pic>
        <p:nvPicPr>
          <p:cNvPr id="24" name="Picture 2" descr="University of Notre Dam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85937" y="5723290"/>
            <a:ext cx="1509713" cy="354013"/>
          </a:xfrm>
          <a:prstGeom prst="rect">
            <a:avLst/>
          </a:prstGeom>
          <a:noFill/>
          <a:ln w="9525">
            <a:noFill/>
            <a:miter lim="800000"/>
            <a:headEnd/>
            <a:tailEnd/>
          </a:ln>
        </p:spPr>
      </p:pic>
      <p:pic>
        <p:nvPicPr>
          <p:cNvPr id="30" name="Picture 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5938" y="6239114"/>
            <a:ext cx="1626163" cy="400050"/>
          </a:xfrm>
          <a:prstGeom prst="rect">
            <a:avLst/>
          </a:prstGeom>
          <a:noFill/>
          <a:ln w="9525">
            <a:noFill/>
            <a:miter lim="800000"/>
            <a:headEnd/>
            <a:tailEnd/>
          </a:ln>
        </p:spPr>
      </p:pic>
      <p:pic>
        <p:nvPicPr>
          <p:cNvPr id="32" name="Picture 5"/>
          <p:cNvPicPr>
            <a:picLocks noChangeAspect="1" noChangeArrowheads="1"/>
          </p:cNvPicPr>
          <p:nvPr/>
        </p:nvPicPr>
        <p:blipFill>
          <a:blip r:embed="rId15" cstate="print"/>
          <a:srcRect/>
          <a:stretch>
            <a:fillRect/>
          </a:stretch>
        </p:blipFill>
        <p:spPr bwMode="auto">
          <a:xfrm>
            <a:off x="2031042" y="6166411"/>
            <a:ext cx="1788026" cy="533400"/>
          </a:xfrm>
          <a:prstGeom prst="rect">
            <a:avLst/>
          </a:prstGeom>
          <a:noFill/>
          <a:ln w="9525">
            <a:noFill/>
            <a:miter lim="800000"/>
            <a:headEnd/>
            <a:tailEnd/>
          </a:ln>
        </p:spPr>
      </p:pic>
      <p:sp>
        <p:nvSpPr>
          <p:cNvPr id="33" name="TextBox 32"/>
          <p:cNvSpPr txBox="1"/>
          <p:nvPr/>
        </p:nvSpPr>
        <p:spPr>
          <a:xfrm>
            <a:off x="3747842" y="5982904"/>
            <a:ext cx="2133600" cy="707886"/>
          </a:xfrm>
          <a:prstGeom prst="rect">
            <a:avLst/>
          </a:prstGeom>
          <a:noFill/>
        </p:spPr>
        <p:txBody>
          <a:bodyPr wrap="square" rtlCol="0">
            <a:spAutoFit/>
          </a:bodyPr>
          <a:lstStyle/>
          <a:p>
            <a:r>
              <a:rPr lang="en-US" sz="800" dirty="0" smtClean="0">
                <a:latin typeface="Times New Roman" pitchFamily="18" charset="0"/>
                <a:cs typeface="Times New Roman" pitchFamily="18" charset="0"/>
              </a:rPr>
              <a:t>National Centers for</a:t>
            </a:r>
          </a:p>
          <a:p>
            <a:r>
              <a:rPr lang="en-US" sz="800" dirty="0" smtClean="0">
                <a:latin typeface="Times New Roman" pitchFamily="18" charset="0"/>
                <a:cs typeface="Times New Roman" pitchFamily="18" charset="0"/>
              </a:rPr>
              <a:t>Coastal Ocean Science</a:t>
            </a:r>
          </a:p>
          <a:p>
            <a:r>
              <a:rPr lang="en-US" sz="1200" dirty="0" smtClean="0">
                <a:latin typeface="Times New Roman" pitchFamily="18" charset="0"/>
                <a:cs typeface="Times New Roman" pitchFamily="18" charset="0"/>
              </a:rPr>
              <a:t>Center for Sponsored</a:t>
            </a:r>
          </a:p>
          <a:p>
            <a:r>
              <a:rPr lang="en-US" sz="1200" dirty="0" smtClean="0">
                <a:latin typeface="Times New Roman" pitchFamily="18" charset="0"/>
                <a:cs typeface="Times New Roman" pitchFamily="18" charset="0"/>
              </a:rPr>
              <a:t>Coastal Ocean Research</a:t>
            </a:r>
            <a:endParaRPr lang="en-US" sz="1200" dirty="0">
              <a:latin typeface="Times New Roman" pitchFamily="18" charset="0"/>
              <a:cs typeface="Times New Roman" pitchFamily="18" charset="0"/>
            </a:endParaRPr>
          </a:p>
        </p:txBody>
      </p:sp>
      <p:pic>
        <p:nvPicPr>
          <p:cNvPr id="3" name="Picture 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588600" y="4757102"/>
            <a:ext cx="1464411" cy="877080"/>
          </a:xfrm>
          <a:prstGeom prst="rect">
            <a:avLst/>
          </a:prstGeom>
        </p:spPr>
      </p:pic>
      <p:pic>
        <p:nvPicPr>
          <p:cNvPr id="4" name="Picture 3" descr="5150.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28600" y="2743200"/>
            <a:ext cx="1519518" cy="1139639"/>
          </a:xfrm>
          <a:prstGeom prst="rect">
            <a:avLst/>
          </a:prstGeom>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89731"/>
            <a:ext cx="8763000" cy="715962"/>
          </a:xfrm>
        </p:spPr>
        <p:txBody>
          <a:bodyPr>
            <a:normAutofit/>
          </a:bodyPr>
          <a:lstStyle/>
          <a:p>
            <a:pPr algn="l"/>
            <a:r>
              <a:rPr lang="en-US" sz="2800" dirty="0" smtClean="0"/>
              <a:t>Example: Grass carp and </a:t>
            </a:r>
            <a:r>
              <a:rPr lang="en-US" sz="2800" dirty="0" err="1" smtClean="0"/>
              <a:t>Hydrilla</a:t>
            </a:r>
            <a:endParaRPr lang="en-US" sz="2800" dirty="0"/>
          </a:p>
        </p:txBody>
      </p:sp>
      <p:pic>
        <p:nvPicPr>
          <p:cNvPr id="3" name="Picture 3" descr="Grass carp Market siz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314575"/>
            <a:ext cx="4731128"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http://news.jrn.msu.edu/capitalnewsservice/files/2013/03/13-Hyrdill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2300725"/>
            <a:ext cx="3293393" cy="2137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1905000"/>
            <a:ext cx="2362200" cy="338554"/>
          </a:xfrm>
          <a:prstGeom prst="rect">
            <a:avLst/>
          </a:prstGeom>
          <a:noFill/>
        </p:spPr>
        <p:txBody>
          <a:bodyPr wrap="square" rtlCol="0">
            <a:spAutoFit/>
          </a:bodyPr>
          <a:lstStyle/>
          <a:p>
            <a:r>
              <a:rPr lang="en-US" sz="1600" dirty="0" err="1" smtClean="0">
                <a:solidFill>
                  <a:srgbClr val="002060"/>
                </a:solidFill>
                <a:latin typeface="Arial" panose="020B0604020202020204" pitchFamily="34" charset="0"/>
                <a:cs typeface="Arial" panose="020B0604020202020204" pitchFamily="34" charset="0"/>
              </a:rPr>
              <a:t>Hydrilla</a:t>
            </a:r>
            <a:r>
              <a:rPr lang="en-US" sz="1600" dirty="0" smtClean="0">
                <a:solidFill>
                  <a:srgbClr val="002060"/>
                </a:solidFill>
                <a:latin typeface="Arial" panose="020B0604020202020204" pitchFamily="34" charset="0"/>
                <a:cs typeface="Arial" panose="020B0604020202020204" pitchFamily="34" charset="0"/>
              </a:rPr>
              <a:t>  - </a:t>
            </a:r>
            <a:r>
              <a:rPr lang="en-US" sz="1600" i="1" dirty="0" smtClean="0">
                <a:solidFill>
                  <a:srgbClr val="002060"/>
                </a:solidFill>
                <a:latin typeface="Arial" panose="020B0604020202020204" pitchFamily="34" charset="0"/>
                <a:cs typeface="Arial" panose="020B0604020202020204" pitchFamily="34" charset="0"/>
              </a:rPr>
              <a:t>H. </a:t>
            </a:r>
            <a:r>
              <a:rPr lang="en-US" sz="1600" i="1" dirty="0" err="1" smtClean="0">
                <a:solidFill>
                  <a:srgbClr val="002060"/>
                </a:solidFill>
                <a:latin typeface="Arial" panose="020B0604020202020204" pitchFamily="34" charset="0"/>
                <a:cs typeface="Arial" panose="020B0604020202020204" pitchFamily="34" charset="0"/>
              </a:rPr>
              <a:t>verticillata</a:t>
            </a:r>
            <a:endParaRPr lang="en-US" sz="1600" i="1" dirty="0" smtClean="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609600" y="1905000"/>
            <a:ext cx="4114800" cy="338554"/>
          </a:xfrm>
          <a:prstGeom prst="rect">
            <a:avLst/>
          </a:prstGeom>
          <a:noFill/>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Grass carp - </a:t>
            </a:r>
            <a:r>
              <a:rPr lang="en-US" sz="1600" i="1" dirty="0" err="1"/>
              <a:t>Ctenopharyngodon</a:t>
            </a:r>
            <a:r>
              <a:rPr lang="en-US" sz="1600" i="1" dirty="0"/>
              <a:t> </a:t>
            </a:r>
            <a:r>
              <a:rPr lang="en-US" sz="1600" i="1" dirty="0" err="1"/>
              <a:t>idella</a:t>
            </a:r>
            <a:endParaRPr lang="en-US" sz="1600" i="1" dirty="0" smtClean="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28600" y="4495800"/>
            <a:ext cx="4731128" cy="338554"/>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(Established and reproducing naturally)</a:t>
            </a:r>
          </a:p>
        </p:txBody>
      </p:sp>
      <p:sp>
        <p:nvSpPr>
          <p:cNvPr id="7" name="TextBox 6"/>
          <p:cNvSpPr txBox="1"/>
          <p:nvPr/>
        </p:nvSpPr>
        <p:spPr>
          <a:xfrm>
            <a:off x="5181600" y="4495800"/>
            <a:ext cx="3429000" cy="338554"/>
          </a:xfrm>
          <a:prstGeom prst="rect">
            <a:avLst/>
          </a:prstGeom>
          <a:noFill/>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(Not yet established in Great Lakes)</a:t>
            </a:r>
          </a:p>
        </p:txBody>
      </p:sp>
      <p:sp>
        <p:nvSpPr>
          <p:cNvPr id="9" name="Rectangle 8"/>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2" name="TextBox 1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449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14801" y="457200"/>
            <a:ext cx="5029200" cy="6324600"/>
            <a:chOff x="4114801" y="304800"/>
            <a:chExt cx="5029200" cy="6324600"/>
          </a:xfrm>
        </p:grpSpPr>
        <p:pic>
          <p:nvPicPr>
            <p:cNvPr id="16" name="Picture 3" descr="C:\Users\Wittmann\Dropbox\Species Distribution Modeling\Grass Carp_Hydrilla Manuscript Prep_JGLR\Figure Files\Figure Updates 10_25_14\Figure 4\GC full niche.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944" b="9729"/>
            <a:stretch/>
          </p:blipFill>
          <p:spPr bwMode="auto">
            <a:xfrm>
              <a:off x="4114801" y="796506"/>
              <a:ext cx="5029200" cy="28610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0338" y="3589400"/>
              <a:ext cx="4821220" cy="3040000"/>
            </a:xfrm>
            <a:prstGeom prst="rect">
              <a:avLst/>
            </a:prstGeom>
          </p:spPr>
        </p:pic>
        <p:sp>
          <p:nvSpPr>
            <p:cNvPr id="4" name="TextBox 3"/>
            <p:cNvSpPr txBox="1"/>
            <p:nvPr/>
          </p:nvSpPr>
          <p:spPr>
            <a:xfrm>
              <a:off x="4343399" y="304800"/>
              <a:ext cx="4433921" cy="523220"/>
            </a:xfrm>
            <a:prstGeom prst="rect">
              <a:avLst/>
            </a:prstGeom>
            <a:noFill/>
          </p:spPr>
          <p:txBody>
            <a:bodyPr wrap="square" rtlCol="0">
              <a:spAutoFit/>
            </a:bodyPr>
            <a:lstStyle/>
            <a:p>
              <a:pPr algn="ctr"/>
              <a:r>
                <a:rPr lang="en-US" sz="1400" dirty="0" smtClean="0">
                  <a:solidFill>
                    <a:srgbClr val="002060"/>
                  </a:solidFill>
                  <a:latin typeface="Arial" panose="020B0604020202020204" pitchFamily="34" charset="0"/>
                  <a:cs typeface="Arial" panose="020B0604020202020204" pitchFamily="34" charset="0"/>
                </a:rPr>
                <a:t>Grass carp niche – modeled using GL climate data and Climate data where carp occur outside GL basin</a:t>
              </a:r>
            </a:p>
          </p:txBody>
        </p:sp>
        <p:sp>
          <p:nvSpPr>
            <p:cNvPr id="5" name="TextBox 4"/>
            <p:cNvSpPr txBox="1"/>
            <p:nvPr/>
          </p:nvSpPr>
          <p:spPr>
            <a:xfrm>
              <a:off x="4495800" y="3581400"/>
              <a:ext cx="4495800" cy="276999"/>
            </a:xfrm>
            <a:prstGeom prst="rect">
              <a:avLst/>
            </a:prstGeom>
            <a:solidFill>
              <a:schemeClr val="bg2"/>
            </a:solid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Above clipped using GL SAV, wetlands data + </a:t>
              </a:r>
              <a:r>
                <a:rPr lang="en-US" sz="1200" dirty="0" err="1" smtClean="0">
                  <a:solidFill>
                    <a:srgbClr val="002060"/>
                  </a:solidFill>
                  <a:latin typeface="Arial" panose="020B0604020202020204" pitchFamily="34" charset="0"/>
                  <a:cs typeface="Arial" panose="020B0604020202020204" pitchFamily="34" charset="0"/>
                </a:rPr>
                <a:t>Hydrilla</a:t>
              </a:r>
              <a:r>
                <a:rPr lang="en-US" sz="1200" dirty="0" smtClean="0">
                  <a:solidFill>
                    <a:srgbClr val="002060"/>
                  </a:solidFill>
                  <a:latin typeface="Arial" panose="020B0604020202020204" pitchFamily="34" charset="0"/>
                  <a:cs typeface="Arial" panose="020B0604020202020204" pitchFamily="34" charset="0"/>
                </a:rPr>
                <a:t> niche</a:t>
              </a:r>
            </a:p>
          </p:txBody>
        </p:sp>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86664" y="1765192"/>
            <a:ext cx="3962400" cy="923330"/>
          </a:xfrm>
          <a:prstGeom prst="rect">
            <a:avLst/>
          </a:prstGeom>
          <a:noFill/>
        </p:spPr>
        <p:txBody>
          <a:bodyPr wrap="square" rtlCol="0">
            <a:spAutoFit/>
          </a:bodyPr>
          <a:lstStyle/>
          <a:p>
            <a:pPr marL="342900" indent="-342900">
              <a:buFont typeface="Arial" panose="020B0604020202020204" pitchFamily="34" charset="0"/>
              <a:buChar char="•"/>
            </a:pPr>
            <a:r>
              <a:rPr lang="en-US" dirty="0">
                <a:ea typeface="ＭＳ Ｐゴシック" charset="0"/>
                <a:cs typeface="ＭＳ Ｐゴシック" charset="0"/>
              </a:rPr>
              <a:t>Grass Carp </a:t>
            </a:r>
            <a:r>
              <a:rPr lang="en-US" dirty="0" smtClean="0">
                <a:ea typeface="ＭＳ Ｐゴシック" charset="0"/>
                <a:cs typeface="ＭＳ Ｐゴシック" charset="0"/>
              </a:rPr>
              <a:t>niche </a:t>
            </a:r>
            <a:r>
              <a:rPr lang="en-US" dirty="0">
                <a:ea typeface="ＭＳ Ｐゴシック" charset="0"/>
                <a:cs typeface="ＭＳ Ｐゴシック" charset="0"/>
              </a:rPr>
              <a:t>centrality </a:t>
            </a:r>
            <a:r>
              <a:rPr lang="en-US" dirty="0" smtClean="0">
                <a:ea typeface="ＭＳ Ｐゴシック" charset="0"/>
                <a:cs typeface="ＭＳ Ｐゴシック" charset="0"/>
              </a:rPr>
              <a:t>for entire Great Lakes region using           air </a:t>
            </a:r>
            <a:r>
              <a:rPr lang="en-US" dirty="0" smtClean="0">
                <a:ea typeface="ＭＳ Ｐゴシック" charset="0"/>
              </a:rPr>
              <a:t>temperature, precipitation data</a:t>
            </a:r>
            <a:endParaRPr lang="en-US" dirty="0"/>
          </a:p>
        </p:txBody>
      </p:sp>
      <p:sp>
        <p:nvSpPr>
          <p:cNvPr id="14" name="TextBox 13"/>
          <p:cNvSpPr txBox="1"/>
          <p:nvPr/>
        </p:nvSpPr>
        <p:spPr>
          <a:xfrm>
            <a:off x="124764" y="2899888"/>
            <a:ext cx="3733799" cy="2585323"/>
          </a:xfrm>
          <a:prstGeom prst="rect">
            <a:avLst/>
          </a:prstGeom>
          <a:noFill/>
        </p:spPr>
        <p:txBody>
          <a:bodyPr wrap="square" rtlCol="0">
            <a:spAutoFit/>
          </a:bodyPr>
          <a:lstStyle/>
          <a:p>
            <a:pPr marL="342900" indent="-342900">
              <a:buFont typeface="Arial" panose="020B0604020202020204" pitchFamily="34" charset="0"/>
              <a:buChar char="•"/>
            </a:pPr>
            <a:r>
              <a:rPr lang="en-US" dirty="0" smtClean="0">
                <a:ea typeface="ＭＳ Ｐゴシック" charset="0"/>
                <a:cs typeface="ＭＳ Ｐゴシック" charset="0"/>
              </a:rPr>
              <a:t>Grass carp niche centrality clipped </a:t>
            </a:r>
            <a:r>
              <a:rPr lang="en-US" dirty="0">
                <a:ea typeface="ＭＳ Ｐゴシック" charset="0"/>
                <a:cs typeface="ＭＳ Ｐゴシック" charset="0"/>
              </a:rPr>
              <a:t>using </a:t>
            </a:r>
            <a:r>
              <a:rPr lang="en-US" dirty="0" smtClean="0">
                <a:ea typeface="ＭＳ Ｐゴシック" charset="0"/>
                <a:cs typeface="ＭＳ Ｐゴシック" charset="0"/>
              </a:rPr>
              <a:t>Submerged Aquatic Vegetation (SAV), </a:t>
            </a:r>
            <a:r>
              <a:rPr lang="en-US" dirty="0">
                <a:ea typeface="ＭＳ Ｐゴシック" charset="0"/>
                <a:cs typeface="ＭＳ Ｐゴシック" charset="0"/>
              </a:rPr>
              <a:t>Wetlands and predicted </a:t>
            </a:r>
            <a:r>
              <a:rPr lang="en-US" i="1" dirty="0" err="1">
                <a:ea typeface="ＭＳ Ｐゴシック" charset="0"/>
                <a:cs typeface="ＭＳ Ｐゴシック" charset="0"/>
              </a:rPr>
              <a:t>Hydrilla</a:t>
            </a:r>
            <a:r>
              <a:rPr lang="en-US" i="1" dirty="0">
                <a:ea typeface="ＭＳ Ｐゴシック" charset="0"/>
                <a:cs typeface="ＭＳ Ｐゴシック" charset="0"/>
              </a:rPr>
              <a:t> </a:t>
            </a:r>
            <a:r>
              <a:rPr lang="en-US" dirty="0" smtClean="0">
                <a:ea typeface="ＭＳ Ｐゴシック" charset="0"/>
                <a:cs typeface="ＭＳ Ｐゴシック" charset="0"/>
              </a:rPr>
              <a:t>niche;</a:t>
            </a:r>
          </a:p>
          <a:p>
            <a:pPr marL="342900" indent="-342900">
              <a:buFont typeface="Arial" panose="020B0604020202020204" pitchFamily="34" charset="0"/>
              <a:buChar char="•"/>
            </a:pPr>
            <a:endParaRPr lang="en-US" dirty="0" smtClean="0">
              <a:ea typeface="ＭＳ Ｐゴシック" charset="0"/>
              <a:cs typeface="ＭＳ Ｐゴシック" charset="0"/>
            </a:endParaRPr>
          </a:p>
          <a:p>
            <a:r>
              <a:rPr lang="en-US" dirty="0" smtClean="0">
                <a:ea typeface="ＭＳ Ｐゴシック" charset="0"/>
              </a:rPr>
              <a:t>(</a:t>
            </a:r>
            <a:r>
              <a:rPr lang="en-US" dirty="0" err="1" smtClean="0">
                <a:ea typeface="ＭＳ Ｐゴシック" charset="0"/>
              </a:rPr>
              <a:t>Hydrilla</a:t>
            </a:r>
            <a:r>
              <a:rPr lang="en-US" dirty="0" smtClean="0">
                <a:ea typeface="ＭＳ Ｐゴシック" charset="0"/>
              </a:rPr>
              <a:t> niche modeled using   GLERL water temperature, photic zone, substrate, and wave data)</a:t>
            </a:r>
            <a:endParaRPr lang="en-US" dirty="0"/>
          </a:p>
        </p:txBody>
      </p:sp>
      <p:sp>
        <p:nvSpPr>
          <p:cNvPr id="3" name="TextBox 2"/>
          <p:cNvSpPr txBox="1"/>
          <p:nvPr/>
        </p:nvSpPr>
        <p:spPr>
          <a:xfrm>
            <a:off x="124764" y="6412822"/>
            <a:ext cx="4154138" cy="276999"/>
          </a:xfrm>
          <a:prstGeom prst="rect">
            <a:avLst/>
          </a:prstGeom>
          <a:noFill/>
        </p:spPr>
        <p:txBody>
          <a:bodyPr wrap="square" rtlCol="0">
            <a:spAutoFit/>
          </a:bodyPr>
          <a:lstStyle/>
          <a:p>
            <a:r>
              <a:rPr lang="en-US" sz="1200" dirty="0" err="1" smtClean="0"/>
              <a:t>Wittmann</a:t>
            </a:r>
            <a:r>
              <a:rPr lang="en-US" sz="1200" dirty="0" smtClean="0"/>
              <a:t>, </a:t>
            </a:r>
            <a:r>
              <a:rPr lang="en-US" sz="1200" b="1" dirty="0" smtClean="0"/>
              <a:t>Rutherford</a:t>
            </a:r>
            <a:r>
              <a:rPr lang="en-US" sz="1200" dirty="0" smtClean="0"/>
              <a:t> et al. (In Review.) </a:t>
            </a:r>
            <a:r>
              <a:rPr lang="en-US" sz="1200" i="1" dirty="0" smtClean="0"/>
              <a:t>JGLR</a:t>
            </a:r>
            <a:r>
              <a:rPr lang="en-US" sz="1200" dirty="0" smtClean="0"/>
              <a:t>.</a:t>
            </a:r>
            <a:endParaRPr lang="en-US" sz="1200" dirty="0" smtClean="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24764" y="404010"/>
            <a:ext cx="38862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Grass Carp – </a:t>
            </a:r>
          </a:p>
          <a:p>
            <a:r>
              <a:rPr lang="en-US" sz="2800" dirty="0" smtClean="0">
                <a:solidFill>
                  <a:srgbClr val="002060"/>
                </a:solidFill>
                <a:latin typeface="Arial" panose="020B0604020202020204" pitchFamily="34" charset="0"/>
                <a:cs typeface="Arial" panose="020B0604020202020204" pitchFamily="34" charset="0"/>
              </a:rPr>
              <a:t>Niche Centrality</a:t>
            </a:r>
          </a:p>
        </p:txBody>
      </p:sp>
    </p:spTree>
    <p:extLst>
      <p:ext uri="{BB962C8B-B14F-4D97-AF65-F5344CB8AC3E}">
        <p14:creationId xmlns:p14="http://schemas.microsoft.com/office/powerpoint/2010/main" val="2309574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67575" y="1761530"/>
            <a:ext cx="6599893" cy="4944070"/>
            <a:chOff x="3625173" y="2583959"/>
            <a:chExt cx="5861292" cy="4390774"/>
          </a:xfrm>
        </p:grpSpPr>
        <p:grpSp>
          <p:nvGrpSpPr>
            <p:cNvPr id="26" name="Group 25"/>
            <p:cNvGrpSpPr/>
            <p:nvPr/>
          </p:nvGrpSpPr>
          <p:grpSpPr>
            <a:xfrm>
              <a:off x="3633189" y="2583959"/>
              <a:ext cx="5210772" cy="3675684"/>
              <a:chOff x="2227837" y="2356011"/>
              <a:chExt cx="5288504" cy="3024343"/>
            </a:xfrm>
          </p:grpSpPr>
          <p:pic>
            <p:nvPicPr>
              <p:cNvPr id="27" name="Picture 26"/>
              <p:cNvPicPr/>
              <p:nvPr/>
            </p:nvPicPr>
            <p:blipFill rotWithShape="1">
              <a:blip r:embed="rId3" cstate="screen">
                <a:extLst>
                  <a:ext uri="{28A0092B-C50C-407E-A947-70E740481C1C}">
                    <a14:useLocalDpi xmlns:a14="http://schemas.microsoft.com/office/drawing/2010/main"/>
                  </a:ext>
                </a:extLst>
              </a:blip>
              <a:srcRect l="4953" t="22507" r="7937"/>
              <a:stretch/>
            </p:blipFill>
            <p:spPr>
              <a:xfrm>
                <a:off x="2227837" y="2356011"/>
                <a:ext cx="4533005" cy="3024343"/>
              </a:xfrm>
              <a:prstGeom prst="rect">
                <a:avLst/>
              </a:prstGeom>
            </p:spPr>
          </p:pic>
          <p:grpSp>
            <p:nvGrpSpPr>
              <p:cNvPr id="28" name="Group 27"/>
              <p:cNvGrpSpPr/>
              <p:nvPr/>
            </p:nvGrpSpPr>
            <p:grpSpPr>
              <a:xfrm>
                <a:off x="4343400" y="3126923"/>
                <a:ext cx="3172941" cy="1140277"/>
                <a:chOff x="4343400" y="3126923"/>
                <a:chExt cx="3172941" cy="1140277"/>
              </a:xfrm>
            </p:grpSpPr>
            <p:sp>
              <p:nvSpPr>
                <p:cNvPr id="29" name="Text Box 2"/>
                <p:cNvSpPr txBox="1">
                  <a:spLocks noChangeArrowheads="1"/>
                </p:cNvSpPr>
                <p:nvPr/>
              </p:nvSpPr>
              <p:spPr bwMode="auto">
                <a:xfrm>
                  <a:off x="6533775" y="3871095"/>
                  <a:ext cx="982566" cy="272444"/>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dirty="0" err="1" smtClean="0">
                      <a:solidFill>
                        <a:srgbClr val="000000"/>
                      </a:solidFill>
                      <a:effectLst/>
                      <a:latin typeface="Calibri"/>
                      <a:ea typeface="Calibri"/>
                      <a:cs typeface="Calibri"/>
                    </a:rPr>
                    <a:t>Bythotrephes</a:t>
                  </a:r>
                  <a:endParaRPr lang="en-US" sz="1200" dirty="0">
                    <a:solidFill>
                      <a:srgbClr val="000000"/>
                    </a:solidFill>
                    <a:effectLst/>
                    <a:latin typeface="Calibri"/>
                    <a:ea typeface="Calibri"/>
                    <a:cs typeface="Calibri"/>
                  </a:endParaRPr>
                </a:p>
              </p:txBody>
            </p:sp>
            <p:cxnSp>
              <p:nvCxnSpPr>
                <p:cNvPr id="38" name="Straight Arrow Connector 37"/>
                <p:cNvCxnSpPr/>
                <p:nvPr/>
              </p:nvCxnSpPr>
              <p:spPr>
                <a:xfrm flipV="1">
                  <a:off x="6465540" y="4143899"/>
                  <a:ext cx="122825" cy="123301"/>
                </a:xfrm>
                <a:prstGeom prst="straightConnector1">
                  <a:avLst/>
                </a:prstGeom>
                <a:ln w="127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387411" y="3782435"/>
                  <a:ext cx="1146365" cy="18404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343400" y="3782435"/>
                  <a:ext cx="2190376" cy="231883"/>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flipH="1" flipV="1">
                  <a:off x="4343400" y="3201944"/>
                  <a:ext cx="2824971" cy="654189"/>
                </a:xfrm>
                <a:prstGeom prst="curvedConnector3">
                  <a:avLst>
                    <a:gd name="adj1" fmla="val 15432"/>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5442000" y="3126923"/>
                  <a:ext cx="1542134" cy="729749"/>
                </a:xfrm>
                <a:prstGeom prst="curvedConnector3">
                  <a:avLst>
                    <a:gd name="adj1" fmla="val 618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65540" y="4143899"/>
                  <a:ext cx="68236" cy="123301"/>
                </a:xfrm>
                <a:prstGeom prst="straightConnector1">
                  <a:avLst/>
                </a:prstGeom>
                <a:ln w="127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3625173" y="6513068"/>
              <a:ext cx="5354134" cy="461665"/>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Research Team: </a:t>
              </a:r>
              <a:r>
                <a:rPr lang="en-US" sz="1200" b="1" dirty="0" smtClean="0">
                  <a:solidFill>
                    <a:srgbClr val="002060"/>
                  </a:solidFill>
                  <a:latin typeface="Arial" panose="020B0604020202020204" pitchFamily="34" charset="0"/>
                  <a:cs typeface="Arial" panose="020B0604020202020204" pitchFamily="34" charset="0"/>
                </a:rPr>
                <a:t>Ivan</a:t>
              </a:r>
              <a:r>
                <a:rPr lang="en-US" sz="1200" dirty="0">
                  <a:solidFill>
                    <a:srgbClr val="002060"/>
                  </a:solidFill>
                  <a:latin typeface="Arial" panose="020B0604020202020204" pitchFamily="34" charset="0"/>
                  <a:cs typeface="Arial" panose="020B0604020202020204" pitchFamily="34" charset="0"/>
                </a:rPr>
                <a:t>, Mich. State U.; </a:t>
              </a:r>
              <a:r>
                <a:rPr lang="en-US" sz="1200" b="1" dirty="0">
                  <a:solidFill>
                    <a:srgbClr val="002060"/>
                  </a:solidFill>
                  <a:latin typeface="Arial" panose="020B0604020202020204" pitchFamily="34" charset="0"/>
                  <a:cs typeface="Arial" panose="020B0604020202020204" pitchFamily="34" charset="0"/>
                </a:rPr>
                <a:t>Zhang</a:t>
              </a:r>
              <a:r>
                <a:rPr lang="en-US" sz="1200" dirty="0">
                  <a:solidFill>
                    <a:srgbClr val="002060"/>
                  </a:solidFill>
                  <a:latin typeface="Arial" panose="020B0604020202020204" pitchFamily="34" charset="0"/>
                  <a:cs typeface="Arial" panose="020B0604020202020204" pitchFamily="34" charset="0"/>
                </a:rPr>
                <a:t>, U. Michigan;’ </a:t>
              </a:r>
              <a:r>
                <a:rPr lang="en-US" sz="1200" b="1" dirty="0">
                  <a:solidFill>
                    <a:srgbClr val="002060"/>
                  </a:solidFill>
                  <a:latin typeface="Arial" panose="020B0604020202020204" pitchFamily="34" charset="0"/>
                  <a:cs typeface="Arial" panose="020B0604020202020204" pitchFamily="34" charset="0"/>
                </a:rPr>
                <a:t>Rutherford</a:t>
              </a:r>
              <a:r>
                <a:rPr lang="en-US" sz="1200"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Mason</a:t>
              </a:r>
              <a:r>
                <a:rPr lang="en-US" sz="1200"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Hunter</a:t>
              </a:r>
              <a:r>
                <a:rPr lang="en-US" sz="1200" dirty="0">
                  <a:solidFill>
                    <a:srgbClr val="002060"/>
                  </a:solidFill>
                  <a:latin typeface="Arial" panose="020B0604020202020204" pitchFamily="34" charset="0"/>
                  <a:cs typeface="Arial" panose="020B0604020202020204" pitchFamily="34" charset="0"/>
                </a:rPr>
                <a:t>, GLERL; Hoff, </a:t>
              </a:r>
              <a:r>
                <a:rPr lang="en-US" sz="1200" dirty="0" smtClean="0">
                  <a:solidFill>
                    <a:srgbClr val="002060"/>
                  </a:solidFill>
                  <a:latin typeface="Arial" panose="020B0604020202020204" pitchFamily="34" charset="0"/>
                  <a:cs typeface="Arial" panose="020B0604020202020204" pitchFamily="34" charset="0"/>
                </a:rPr>
                <a:t>USFWS.</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4555733" y="5971689"/>
              <a:ext cx="4930732" cy="461665"/>
            </a:xfrm>
            <a:prstGeom prst="rect">
              <a:avLst/>
            </a:prstGeom>
            <a:noFill/>
          </p:spPr>
          <p:txBody>
            <a:bodyPr wrap="square" rtlCol="0">
              <a:spAutoFit/>
            </a:bodyPr>
            <a:lstStyle/>
            <a:p>
              <a:r>
                <a:rPr lang="en-US" sz="2400" dirty="0" smtClean="0">
                  <a:solidFill>
                    <a:srgbClr val="002060"/>
                  </a:solidFill>
                  <a:latin typeface="Arial" panose="020B0604020202020204" pitchFamily="34" charset="0"/>
                  <a:cs typeface="Arial" panose="020B0604020202020204" pitchFamily="34" charset="0"/>
                </a:rPr>
                <a:t>Individual Based Model</a:t>
              </a:r>
            </a:p>
          </p:txBody>
        </p:sp>
      </p:grpSp>
      <p:sp>
        <p:nvSpPr>
          <p:cNvPr id="6" name="TextBox 5"/>
          <p:cNvSpPr txBox="1"/>
          <p:nvPr/>
        </p:nvSpPr>
        <p:spPr>
          <a:xfrm>
            <a:off x="3042911" y="3439180"/>
            <a:ext cx="60300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Will Invasive Species Establish ?</a:t>
            </a:r>
          </a:p>
        </p:txBody>
      </p:sp>
      <p:sp>
        <p:nvSpPr>
          <p:cNvPr id="45" name="Rectangle 4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54" name="TextBox 53"/>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55" name="Chevron 54"/>
          <p:cNvSpPr/>
          <p:nvPr/>
        </p:nvSpPr>
        <p:spPr>
          <a:xfrm>
            <a:off x="1560650" y="3628639"/>
            <a:ext cx="1417714" cy="152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4" name="Title 1"/>
          <p:cNvSpPr>
            <a:spLocks noGrp="1"/>
          </p:cNvSpPr>
          <p:nvPr>
            <p:ph type="title"/>
          </p:nvPr>
        </p:nvSpPr>
        <p:spPr>
          <a:xfrm>
            <a:off x="1325562" y="509359"/>
            <a:ext cx="7856538" cy="436562"/>
          </a:xfrm>
        </p:spPr>
        <p:txBody>
          <a:bodyPr>
            <a:noAutofit/>
          </a:bodyPr>
          <a:lstStyle/>
          <a:p>
            <a:r>
              <a:rPr lang="en-US" sz="2800" dirty="0" smtClean="0"/>
              <a:t>NOAA/CILER/Univ. Invasive Species Research</a:t>
            </a:r>
            <a:endParaRPr lang="en-US" sz="2800" dirty="0"/>
          </a:p>
        </p:txBody>
      </p:sp>
      <p:grpSp>
        <p:nvGrpSpPr>
          <p:cNvPr id="47" name="Group 46"/>
          <p:cNvGrpSpPr/>
          <p:nvPr/>
        </p:nvGrpSpPr>
        <p:grpSpPr>
          <a:xfrm>
            <a:off x="152400" y="765327"/>
            <a:ext cx="2499061" cy="5940273"/>
            <a:chOff x="152400" y="195582"/>
            <a:chExt cx="2499061" cy="5940273"/>
          </a:xfrm>
        </p:grpSpPr>
        <p:sp>
          <p:nvSpPr>
            <p:cNvPr id="48" name="Oval 47"/>
            <p:cNvSpPr/>
            <p:nvPr/>
          </p:nvSpPr>
          <p:spPr>
            <a:xfrm rot="5400000">
              <a:off x="232832" y="160086"/>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rot="5400000">
              <a:off x="232856" y="1346252"/>
              <a:ext cx="1056674" cy="1127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52401" y="1563470"/>
              <a:ext cx="1216708" cy="369332"/>
            </a:xfrm>
            <a:prstGeom prst="rect">
              <a:avLst/>
            </a:prstGeom>
            <a:noFill/>
          </p:spPr>
          <p:txBody>
            <a:bodyPr wrap="square" rtlCol="0">
              <a:spAutoFit/>
            </a:bodyPr>
            <a:lstStyle/>
            <a:p>
              <a:pPr algn="ctr"/>
              <a:endParaRPr lang="en-US" sz="1800" dirty="0" smtClean="0"/>
            </a:p>
          </p:txBody>
        </p:sp>
        <p:sp>
          <p:nvSpPr>
            <p:cNvPr id="51" name="Curved Down Arrow 50"/>
            <p:cNvSpPr/>
            <p:nvPr/>
          </p:nvSpPr>
          <p:spPr>
            <a:xfrm rot="5400000">
              <a:off x="951467" y="127379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Curved Down Arrow 51"/>
            <p:cNvSpPr/>
            <p:nvPr/>
          </p:nvSpPr>
          <p:spPr>
            <a:xfrm rot="5400000">
              <a:off x="951467" y="2427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6" name="Group 55"/>
            <p:cNvGrpSpPr/>
            <p:nvPr/>
          </p:nvGrpSpPr>
          <p:grpSpPr>
            <a:xfrm>
              <a:off x="174156" y="2682958"/>
              <a:ext cx="1335479" cy="3452897"/>
              <a:chOff x="174156" y="2682958"/>
              <a:chExt cx="1335479" cy="3452897"/>
            </a:xfrm>
          </p:grpSpPr>
          <p:sp>
            <p:nvSpPr>
              <p:cNvPr id="63" name="Oval 62"/>
              <p:cNvSpPr/>
              <p:nvPr/>
            </p:nvSpPr>
            <p:spPr>
              <a:xfrm rot="5400000">
                <a:off x="232832" y="2647462"/>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32832" y="3878458"/>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rot="5400000">
                <a:off x="232832" y="5043685"/>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74156" y="2971800"/>
                <a:ext cx="1197444" cy="369332"/>
              </a:xfrm>
              <a:prstGeom prst="rect">
                <a:avLst/>
              </a:prstGeom>
              <a:noFill/>
            </p:spPr>
            <p:txBody>
              <a:bodyPr wrap="square" rtlCol="0">
                <a:spAutoFit/>
              </a:bodyPr>
              <a:lstStyle/>
              <a:p>
                <a:pPr algn="ctr"/>
                <a:r>
                  <a:rPr lang="en-US" sz="1800" dirty="0" smtClean="0"/>
                  <a:t>Establish</a:t>
                </a:r>
              </a:p>
            </p:txBody>
          </p:sp>
          <p:sp>
            <p:nvSpPr>
              <p:cNvPr id="67" name="TextBox 66"/>
              <p:cNvSpPr txBox="1"/>
              <p:nvPr/>
            </p:nvSpPr>
            <p:spPr>
              <a:xfrm>
                <a:off x="304800" y="4242523"/>
                <a:ext cx="959751" cy="369332"/>
              </a:xfrm>
              <a:prstGeom prst="rect">
                <a:avLst/>
              </a:prstGeom>
              <a:noFill/>
            </p:spPr>
            <p:txBody>
              <a:bodyPr wrap="square" rtlCol="0">
                <a:spAutoFit/>
              </a:bodyPr>
              <a:lstStyle/>
              <a:p>
                <a:pPr algn="ctr"/>
                <a:r>
                  <a:rPr lang="en-US" sz="1800" dirty="0" smtClean="0"/>
                  <a:t>Spread</a:t>
                </a:r>
              </a:p>
            </p:txBody>
          </p:sp>
          <p:sp>
            <p:nvSpPr>
              <p:cNvPr id="68" name="TextBox 67"/>
              <p:cNvSpPr txBox="1"/>
              <p:nvPr/>
            </p:nvSpPr>
            <p:spPr>
              <a:xfrm>
                <a:off x="319993" y="5439960"/>
                <a:ext cx="886011" cy="369331"/>
              </a:xfrm>
              <a:prstGeom prst="rect">
                <a:avLst/>
              </a:prstGeom>
              <a:noFill/>
            </p:spPr>
            <p:txBody>
              <a:bodyPr wrap="square" rtlCol="0">
                <a:spAutoFit/>
              </a:bodyPr>
              <a:lstStyle/>
              <a:p>
                <a:pPr algn="ctr"/>
                <a:r>
                  <a:rPr lang="en-US" sz="1800" dirty="0" smtClean="0"/>
                  <a:t>Impact</a:t>
                </a:r>
              </a:p>
            </p:txBody>
          </p:sp>
          <p:sp>
            <p:nvSpPr>
              <p:cNvPr id="69" name="Curved Down Arrow 68"/>
              <p:cNvSpPr/>
              <p:nvPr/>
            </p:nvSpPr>
            <p:spPr>
              <a:xfrm rot="5400000">
                <a:off x="951467" y="3660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Curved Down Arrow 69"/>
              <p:cNvSpPr/>
              <p:nvPr/>
            </p:nvSpPr>
            <p:spPr>
              <a:xfrm rot="5400000">
                <a:off x="951467" y="4936780"/>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p:cNvGrpSpPr/>
            <p:nvPr/>
          </p:nvGrpSpPr>
          <p:grpSpPr>
            <a:xfrm>
              <a:off x="1524000" y="1324242"/>
              <a:ext cx="1127461" cy="3930521"/>
              <a:chOff x="1524000" y="1324242"/>
              <a:chExt cx="1127461" cy="3930521"/>
            </a:xfrm>
          </p:grpSpPr>
          <p:sp>
            <p:nvSpPr>
              <p:cNvPr id="59" name="TextBox 58"/>
              <p:cNvSpPr txBox="1"/>
              <p:nvPr/>
            </p:nvSpPr>
            <p:spPr>
              <a:xfrm>
                <a:off x="1524000" y="1324242"/>
                <a:ext cx="11274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Dispersa</a:t>
                </a:r>
                <a:r>
                  <a:rPr lang="en-US" sz="1400" baseline="-25000" dirty="0" err="1" smtClean="0">
                    <a:solidFill>
                      <a:srgbClr val="003399"/>
                    </a:solidFill>
                  </a:rPr>
                  <a:t>l</a:t>
                </a:r>
                <a:endParaRPr lang="en-US" sz="1400" baseline="-25000" dirty="0">
                  <a:solidFill>
                    <a:srgbClr val="003399"/>
                  </a:solidFill>
                </a:endParaRPr>
              </a:p>
            </p:txBody>
          </p:sp>
          <p:sp>
            <p:nvSpPr>
              <p:cNvPr id="60" name="TextBox 59"/>
              <p:cNvSpPr txBox="1"/>
              <p:nvPr/>
            </p:nvSpPr>
            <p:spPr>
              <a:xfrm>
                <a:off x="1524000" y="2362631"/>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Suitable</a:t>
                </a:r>
                <a:endParaRPr lang="en-US" sz="1400" baseline="-25000" dirty="0">
                  <a:solidFill>
                    <a:schemeClr val="bg1"/>
                  </a:solidFill>
                </a:endParaRPr>
              </a:p>
            </p:txBody>
          </p:sp>
          <p:sp>
            <p:nvSpPr>
              <p:cNvPr id="61" name="TextBox 60"/>
              <p:cNvSpPr txBox="1"/>
              <p:nvPr/>
            </p:nvSpPr>
            <p:spPr>
              <a:xfrm>
                <a:off x="1524000" y="3614620"/>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Move</a:t>
                </a:r>
                <a:endParaRPr lang="en-US" sz="1400" b="1" baseline="-25000" dirty="0">
                  <a:solidFill>
                    <a:srgbClr val="003399"/>
                  </a:solidFill>
                </a:endParaRPr>
              </a:p>
            </p:txBody>
          </p:sp>
          <p:sp>
            <p:nvSpPr>
              <p:cNvPr id="62" name="TextBox 61"/>
              <p:cNvSpPr txBox="1"/>
              <p:nvPr/>
            </p:nvSpPr>
            <p:spPr>
              <a:xfrm>
                <a:off x="1524000" y="4946986"/>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Impact</a:t>
                </a:r>
                <a:endParaRPr lang="en-US" sz="1400" b="1" baseline="-25000" dirty="0">
                  <a:solidFill>
                    <a:srgbClr val="003399"/>
                  </a:solidFill>
                </a:endParaRPr>
              </a:p>
            </p:txBody>
          </p:sp>
        </p:grpSp>
        <p:sp>
          <p:nvSpPr>
            <p:cNvPr id="58" name="TextBox 57"/>
            <p:cNvSpPr txBox="1"/>
            <p:nvPr/>
          </p:nvSpPr>
          <p:spPr>
            <a:xfrm>
              <a:off x="152400" y="268455"/>
              <a:ext cx="1140401" cy="923330"/>
            </a:xfrm>
            <a:prstGeom prst="rect">
              <a:avLst/>
            </a:prstGeom>
            <a:noFill/>
          </p:spPr>
          <p:txBody>
            <a:bodyPr wrap="square" rtlCol="0">
              <a:spAutoFit/>
            </a:bodyPr>
            <a:lstStyle/>
            <a:p>
              <a:pPr algn="ctr"/>
              <a:r>
                <a:rPr lang="en-US" sz="1800" dirty="0" smtClean="0"/>
                <a:t>Species</a:t>
              </a:r>
              <a:r>
                <a:rPr lang="en-US" dirty="0" smtClean="0"/>
                <a:t> </a:t>
              </a:r>
              <a:r>
                <a:rPr lang="en-US" sz="1800" dirty="0" smtClean="0"/>
                <a:t>in Pathway</a:t>
              </a:r>
            </a:p>
          </p:txBody>
        </p:sp>
      </p:grpSp>
      <p:sp>
        <p:nvSpPr>
          <p:cNvPr id="71" name="TextBox 70"/>
          <p:cNvSpPr txBox="1"/>
          <p:nvPr/>
        </p:nvSpPr>
        <p:spPr>
          <a:xfrm>
            <a:off x="152400" y="2328446"/>
            <a:ext cx="1216708" cy="338554"/>
          </a:xfrm>
          <a:prstGeom prst="rect">
            <a:avLst/>
          </a:prstGeom>
          <a:noFill/>
        </p:spPr>
        <p:txBody>
          <a:bodyPr wrap="square" rtlCol="0">
            <a:spAutoFit/>
          </a:bodyPr>
          <a:lstStyle/>
          <a:p>
            <a:pPr algn="ctr"/>
            <a:r>
              <a:rPr lang="en-US" sz="1600" dirty="0" smtClean="0"/>
              <a:t>Introduced</a:t>
            </a:r>
          </a:p>
        </p:txBody>
      </p:sp>
      <p:sp>
        <p:nvSpPr>
          <p:cNvPr id="72" name="Rectangle 71"/>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785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1.9082E-17 L -0.00417 -0.30857 " pathEditMode="relative" rAng="0" ptsTypes="AA">
                                      <p:cBhvr>
                                        <p:cTn id="6" dur="2000" fill="hold"/>
                                        <p:tgtEl>
                                          <p:spTgt spid="6"/>
                                        </p:tgtEl>
                                        <p:attrNameLst>
                                          <p:attrName>ppt_x</p:attrName>
                                          <p:attrName>ppt_y</p:attrName>
                                        </p:attrNameLst>
                                      </p:cBhvr>
                                      <p:rCtr x="0" y="-1490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7755" y="4734580"/>
            <a:ext cx="5753845"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Will Invasive Species Spread? </a:t>
            </a:r>
          </a:p>
        </p:txBody>
      </p:sp>
      <p:grpSp>
        <p:nvGrpSpPr>
          <p:cNvPr id="38" name="Group 37"/>
          <p:cNvGrpSpPr/>
          <p:nvPr/>
        </p:nvGrpSpPr>
        <p:grpSpPr>
          <a:xfrm>
            <a:off x="-117947" y="-86204"/>
            <a:ext cx="9144000" cy="538167"/>
            <a:chOff x="0" y="0"/>
            <a:chExt cx="9144000" cy="538167"/>
          </a:xfrm>
        </p:grpSpPr>
        <p:sp>
          <p:nvSpPr>
            <p:cNvPr id="39" name="Rectangle 38"/>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45724"/>
              <a:ext cx="990600" cy="307851"/>
            </a:xfrm>
            <a:prstGeom prst="rect">
              <a:avLst/>
            </a:prstGeom>
          </p:spPr>
        </p:pic>
        <p:sp>
          <p:nvSpPr>
            <p:cNvPr id="41" name="TextBox 40"/>
            <p:cNvSpPr txBox="1"/>
            <p:nvPr/>
          </p:nvSpPr>
          <p:spPr>
            <a:xfrm>
              <a:off x="0" y="45724"/>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9335" y="-40479"/>
            <a:ext cx="300680" cy="307850"/>
          </a:xfrm>
          <a:prstGeom prst="rect">
            <a:avLst/>
          </a:prstGeom>
        </p:spPr>
      </p:pic>
      <p:sp>
        <p:nvSpPr>
          <p:cNvPr id="43" name="Chevron 42"/>
          <p:cNvSpPr/>
          <p:nvPr/>
        </p:nvSpPr>
        <p:spPr>
          <a:xfrm>
            <a:off x="1524000" y="4920734"/>
            <a:ext cx="1417714" cy="152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10" name="Group 9"/>
          <p:cNvGrpSpPr/>
          <p:nvPr/>
        </p:nvGrpSpPr>
        <p:grpSpPr>
          <a:xfrm>
            <a:off x="2941714" y="3061461"/>
            <a:ext cx="6522286" cy="3191547"/>
            <a:chOff x="2985427" y="673866"/>
            <a:chExt cx="5994588" cy="2933329"/>
          </a:xfrm>
        </p:grpSpPr>
        <p:grpSp>
          <p:nvGrpSpPr>
            <p:cNvPr id="7" name="Group 6"/>
            <p:cNvGrpSpPr/>
            <p:nvPr/>
          </p:nvGrpSpPr>
          <p:grpSpPr>
            <a:xfrm>
              <a:off x="2985427" y="1201157"/>
              <a:ext cx="5994588" cy="2406038"/>
              <a:chOff x="2985427" y="823134"/>
              <a:chExt cx="5994588" cy="2406038"/>
            </a:xfrm>
          </p:grpSpPr>
          <p:pic>
            <p:nvPicPr>
              <p:cNvPr id="27" name="Picture 26" descr="C:\Users\David Lodge\Documents\1. Other\Manuscripts\Lodge et al ARER CSCOR bioecon synthesis 2014\Manuscript draft\Figs from Kristina\Figs from Kristina 1-7-2016\ARER_figure_drafts_PDF_1-7-2016\fig-3_lm-larvae-dispersal.pn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85427" y="823134"/>
                <a:ext cx="5469410" cy="2150803"/>
              </a:xfrm>
              <a:prstGeom prst="rect">
                <a:avLst/>
              </a:prstGeom>
              <a:noFill/>
              <a:ln>
                <a:noFill/>
              </a:ln>
            </p:spPr>
          </p:pic>
          <p:sp>
            <p:nvSpPr>
              <p:cNvPr id="3" name="TextBox 2"/>
              <p:cNvSpPr txBox="1"/>
              <p:nvPr/>
            </p:nvSpPr>
            <p:spPr>
              <a:xfrm>
                <a:off x="3103419" y="2974584"/>
                <a:ext cx="5876596" cy="254588"/>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Fig. from Lodge, Zhang, </a:t>
                </a:r>
                <a:r>
                  <a:rPr lang="en-US" sz="1200" dirty="0" err="1" smtClean="0">
                    <a:solidFill>
                      <a:srgbClr val="002060"/>
                    </a:solidFill>
                    <a:latin typeface="Arial" panose="020B0604020202020204" pitchFamily="34" charset="0"/>
                    <a:cs typeface="Arial" panose="020B0604020202020204" pitchFamily="34" charset="0"/>
                  </a:rPr>
                  <a:t>Beletsky</a:t>
                </a:r>
                <a:r>
                  <a:rPr lang="en-US" sz="1200" dirty="0" smtClean="0">
                    <a:solidFill>
                      <a:srgbClr val="002060"/>
                    </a:solidFill>
                    <a:latin typeface="Arial" panose="020B0604020202020204" pitchFamily="34" charset="0"/>
                    <a:cs typeface="Arial" panose="020B0604020202020204" pitchFamily="34" charset="0"/>
                  </a:rPr>
                  <a:t>, Rutherford et al. (In review). </a:t>
                </a:r>
                <a:r>
                  <a:rPr lang="en-US" sz="1200" i="1" dirty="0" smtClean="0">
                    <a:solidFill>
                      <a:srgbClr val="002060"/>
                    </a:solidFill>
                    <a:latin typeface="Arial" panose="020B0604020202020204" pitchFamily="34" charset="0"/>
                    <a:cs typeface="Arial" panose="020B0604020202020204" pitchFamily="34" charset="0"/>
                  </a:rPr>
                  <a:t>ARER.</a:t>
                </a:r>
                <a:endParaRPr lang="en-US" sz="1200" dirty="0" smtClean="0">
                  <a:solidFill>
                    <a:srgbClr val="002060"/>
                  </a:solidFill>
                  <a:latin typeface="Arial" panose="020B0604020202020204" pitchFamily="34" charset="0"/>
                  <a:cs typeface="Arial" panose="020B0604020202020204" pitchFamily="34" charset="0"/>
                </a:endParaRPr>
              </a:p>
            </p:txBody>
          </p:sp>
        </p:grpSp>
        <p:sp>
          <p:nvSpPr>
            <p:cNvPr id="9" name="TextBox 8"/>
            <p:cNvSpPr txBox="1"/>
            <p:nvPr/>
          </p:nvSpPr>
          <p:spPr>
            <a:xfrm>
              <a:off x="3055463" y="673866"/>
              <a:ext cx="5204661" cy="480888"/>
            </a:xfrm>
            <a:prstGeom prst="rect">
              <a:avLst/>
            </a:prstGeom>
            <a:noFill/>
          </p:spPr>
          <p:txBody>
            <a:bodyPr wrap="square" rtlCol="0">
              <a:spAutoFit/>
            </a:bodyPr>
            <a:lstStyle/>
            <a:p>
              <a:pPr algn="ctr"/>
              <a:r>
                <a:rPr lang="en-US" sz="1400" b="1" dirty="0" err="1" smtClean="0">
                  <a:solidFill>
                    <a:srgbClr val="002060"/>
                  </a:solidFill>
                  <a:latin typeface="Arial" panose="020B0604020202020204" pitchFamily="34" charset="0"/>
                  <a:cs typeface="Arial" panose="020B0604020202020204" pitchFamily="34" charset="0"/>
                </a:rPr>
                <a:t>Eurasion</a:t>
              </a:r>
              <a:r>
                <a:rPr lang="en-US" sz="1400" b="1" dirty="0" smtClean="0">
                  <a:solidFill>
                    <a:srgbClr val="002060"/>
                  </a:solidFill>
                  <a:latin typeface="Arial" panose="020B0604020202020204" pitchFamily="34" charset="0"/>
                  <a:cs typeface="Arial" panose="020B0604020202020204" pitchFamily="34" charset="0"/>
                </a:rPr>
                <a:t> </a:t>
              </a:r>
              <a:r>
                <a:rPr lang="en-US" sz="1400" b="1" dirty="0" err="1" smtClean="0">
                  <a:solidFill>
                    <a:srgbClr val="002060"/>
                  </a:solidFill>
                  <a:latin typeface="Arial" panose="020B0604020202020204" pitchFamily="34" charset="0"/>
                  <a:cs typeface="Arial" panose="020B0604020202020204" pitchFamily="34" charset="0"/>
                </a:rPr>
                <a:t>Ruffe</a:t>
              </a:r>
              <a:r>
                <a:rPr lang="en-US" sz="1400" b="1" dirty="0" smtClean="0">
                  <a:solidFill>
                    <a:srgbClr val="002060"/>
                  </a:solidFill>
                  <a:latin typeface="Arial" panose="020B0604020202020204" pitchFamily="34" charset="0"/>
                  <a:cs typeface="Arial" panose="020B0604020202020204" pitchFamily="34" charset="0"/>
                </a:rPr>
                <a:t>, Golden mussel larvae dispersed by currents vs release from ship </a:t>
              </a:r>
              <a:r>
                <a:rPr lang="en-US" sz="1400" b="1" dirty="0" err="1" smtClean="0">
                  <a:solidFill>
                    <a:srgbClr val="002060"/>
                  </a:solidFill>
                  <a:latin typeface="Arial" panose="020B0604020202020204" pitchFamily="34" charset="0"/>
                  <a:cs typeface="Arial" panose="020B0604020202020204" pitchFamily="34" charset="0"/>
                </a:rPr>
                <a:t>deballast</a:t>
              </a:r>
              <a:endParaRPr lang="en-US" sz="1400" b="1" dirty="0" smtClean="0">
                <a:solidFill>
                  <a:srgbClr val="002060"/>
                </a:solidFill>
                <a:latin typeface="Arial" panose="020B0604020202020204" pitchFamily="34" charset="0"/>
                <a:cs typeface="Arial" panose="020B0604020202020204" pitchFamily="34" charset="0"/>
              </a:endParaRPr>
            </a:p>
          </p:txBody>
        </p:sp>
      </p:grpSp>
      <p:sp>
        <p:nvSpPr>
          <p:cNvPr id="44" name="Title 1"/>
          <p:cNvSpPr>
            <a:spLocks noGrp="1"/>
          </p:cNvSpPr>
          <p:nvPr>
            <p:ph type="title"/>
          </p:nvPr>
        </p:nvSpPr>
        <p:spPr>
          <a:xfrm>
            <a:off x="1325562" y="509359"/>
            <a:ext cx="7856538" cy="436562"/>
          </a:xfrm>
        </p:spPr>
        <p:txBody>
          <a:bodyPr>
            <a:noAutofit/>
          </a:bodyPr>
          <a:lstStyle/>
          <a:p>
            <a:r>
              <a:rPr lang="en-US" sz="2800" dirty="0" smtClean="0"/>
              <a:t>NOAA/CILER/Univ. Invasive Species Research</a:t>
            </a:r>
            <a:endParaRPr lang="en-US" sz="2800" dirty="0"/>
          </a:p>
        </p:txBody>
      </p:sp>
      <p:grpSp>
        <p:nvGrpSpPr>
          <p:cNvPr id="45" name="Group 44"/>
          <p:cNvGrpSpPr/>
          <p:nvPr/>
        </p:nvGrpSpPr>
        <p:grpSpPr>
          <a:xfrm>
            <a:off x="152400" y="765327"/>
            <a:ext cx="2499061" cy="5940273"/>
            <a:chOff x="152400" y="195582"/>
            <a:chExt cx="2499061" cy="5940273"/>
          </a:xfrm>
        </p:grpSpPr>
        <p:sp>
          <p:nvSpPr>
            <p:cNvPr id="46" name="Oval 45"/>
            <p:cNvSpPr/>
            <p:nvPr/>
          </p:nvSpPr>
          <p:spPr>
            <a:xfrm rot="5400000">
              <a:off x="232832" y="160086"/>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5400000">
              <a:off x="232856" y="1346252"/>
              <a:ext cx="1056674" cy="1127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52401" y="1563470"/>
              <a:ext cx="1216708" cy="369332"/>
            </a:xfrm>
            <a:prstGeom prst="rect">
              <a:avLst/>
            </a:prstGeom>
            <a:noFill/>
          </p:spPr>
          <p:txBody>
            <a:bodyPr wrap="square" rtlCol="0">
              <a:spAutoFit/>
            </a:bodyPr>
            <a:lstStyle/>
            <a:p>
              <a:pPr algn="ctr"/>
              <a:endParaRPr lang="en-US" sz="1800" dirty="0" smtClean="0"/>
            </a:p>
          </p:txBody>
        </p:sp>
        <p:sp>
          <p:nvSpPr>
            <p:cNvPr id="49" name="Curved Down Arrow 48"/>
            <p:cNvSpPr/>
            <p:nvPr/>
          </p:nvSpPr>
          <p:spPr>
            <a:xfrm rot="5400000">
              <a:off x="951467" y="127379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Curved Down Arrow 49"/>
            <p:cNvSpPr/>
            <p:nvPr/>
          </p:nvSpPr>
          <p:spPr>
            <a:xfrm rot="5400000">
              <a:off x="951467" y="2427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a:off x="174156" y="2682958"/>
              <a:ext cx="1335479" cy="3452897"/>
              <a:chOff x="174156" y="2682958"/>
              <a:chExt cx="1335479" cy="3452897"/>
            </a:xfrm>
          </p:grpSpPr>
          <p:sp>
            <p:nvSpPr>
              <p:cNvPr id="58" name="Oval 57"/>
              <p:cNvSpPr/>
              <p:nvPr/>
            </p:nvSpPr>
            <p:spPr>
              <a:xfrm rot="5400000">
                <a:off x="232832" y="2647462"/>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rot="5400000">
                <a:off x="232832" y="3878458"/>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rot="5400000">
                <a:off x="232832" y="5043685"/>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174156" y="2971800"/>
                <a:ext cx="1197444" cy="369332"/>
              </a:xfrm>
              <a:prstGeom prst="rect">
                <a:avLst/>
              </a:prstGeom>
              <a:noFill/>
            </p:spPr>
            <p:txBody>
              <a:bodyPr wrap="square" rtlCol="0">
                <a:spAutoFit/>
              </a:bodyPr>
              <a:lstStyle/>
              <a:p>
                <a:pPr algn="ctr"/>
                <a:r>
                  <a:rPr lang="en-US" sz="1800" dirty="0" smtClean="0"/>
                  <a:t>Establish</a:t>
                </a:r>
              </a:p>
            </p:txBody>
          </p:sp>
          <p:sp>
            <p:nvSpPr>
              <p:cNvPr id="62" name="TextBox 61"/>
              <p:cNvSpPr txBox="1"/>
              <p:nvPr/>
            </p:nvSpPr>
            <p:spPr>
              <a:xfrm>
                <a:off x="304800" y="4242523"/>
                <a:ext cx="959751" cy="369332"/>
              </a:xfrm>
              <a:prstGeom prst="rect">
                <a:avLst/>
              </a:prstGeom>
              <a:noFill/>
            </p:spPr>
            <p:txBody>
              <a:bodyPr wrap="square" rtlCol="0">
                <a:spAutoFit/>
              </a:bodyPr>
              <a:lstStyle/>
              <a:p>
                <a:pPr algn="ctr"/>
                <a:r>
                  <a:rPr lang="en-US" sz="1800" dirty="0" smtClean="0"/>
                  <a:t>Spread</a:t>
                </a:r>
              </a:p>
            </p:txBody>
          </p:sp>
          <p:sp>
            <p:nvSpPr>
              <p:cNvPr id="63" name="TextBox 62"/>
              <p:cNvSpPr txBox="1"/>
              <p:nvPr/>
            </p:nvSpPr>
            <p:spPr>
              <a:xfrm>
                <a:off x="319993" y="5439960"/>
                <a:ext cx="886011" cy="369331"/>
              </a:xfrm>
              <a:prstGeom prst="rect">
                <a:avLst/>
              </a:prstGeom>
              <a:noFill/>
            </p:spPr>
            <p:txBody>
              <a:bodyPr wrap="square" rtlCol="0">
                <a:spAutoFit/>
              </a:bodyPr>
              <a:lstStyle/>
              <a:p>
                <a:pPr algn="ctr"/>
                <a:r>
                  <a:rPr lang="en-US" sz="1800" dirty="0" smtClean="0"/>
                  <a:t>Impact</a:t>
                </a:r>
              </a:p>
            </p:txBody>
          </p:sp>
          <p:sp>
            <p:nvSpPr>
              <p:cNvPr id="64" name="Curved Down Arrow 63"/>
              <p:cNvSpPr/>
              <p:nvPr/>
            </p:nvSpPr>
            <p:spPr>
              <a:xfrm rot="5400000">
                <a:off x="951467" y="3660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Curved Down Arrow 64"/>
              <p:cNvSpPr/>
              <p:nvPr/>
            </p:nvSpPr>
            <p:spPr>
              <a:xfrm rot="5400000">
                <a:off x="951467" y="4936780"/>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51"/>
            <p:cNvGrpSpPr/>
            <p:nvPr/>
          </p:nvGrpSpPr>
          <p:grpSpPr>
            <a:xfrm>
              <a:off x="1524000" y="1324242"/>
              <a:ext cx="1127461" cy="3930521"/>
              <a:chOff x="1524000" y="1324242"/>
              <a:chExt cx="1127461" cy="3930521"/>
            </a:xfrm>
          </p:grpSpPr>
          <p:sp>
            <p:nvSpPr>
              <p:cNvPr id="54" name="TextBox 53"/>
              <p:cNvSpPr txBox="1"/>
              <p:nvPr/>
            </p:nvSpPr>
            <p:spPr>
              <a:xfrm>
                <a:off x="1524000" y="1324242"/>
                <a:ext cx="11274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Dispersa</a:t>
                </a:r>
                <a:r>
                  <a:rPr lang="en-US" sz="1400" baseline="-25000" dirty="0" err="1" smtClean="0">
                    <a:solidFill>
                      <a:srgbClr val="003399"/>
                    </a:solidFill>
                  </a:rPr>
                  <a:t>l</a:t>
                </a:r>
                <a:endParaRPr lang="en-US" sz="1400" baseline="-25000" dirty="0">
                  <a:solidFill>
                    <a:srgbClr val="003399"/>
                  </a:solidFill>
                </a:endParaRPr>
              </a:p>
            </p:txBody>
          </p:sp>
          <p:sp>
            <p:nvSpPr>
              <p:cNvPr id="55" name="TextBox 54"/>
              <p:cNvSpPr txBox="1"/>
              <p:nvPr/>
            </p:nvSpPr>
            <p:spPr>
              <a:xfrm>
                <a:off x="1524000" y="2362631"/>
                <a:ext cx="1066800" cy="451405"/>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Suitable</a:t>
                </a:r>
                <a:r>
                  <a:rPr lang="en-US" sz="1400" baseline="-25000" dirty="0" smtClean="0">
                    <a:solidFill>
                      <a:srgbClr val="003399"/>
                    </a:solidFill>
                  </a:rPr>
                  <a:t> </a:t>
                </a:r>
                <a:r>
                  <a:rPr lang="en-US" sz="1400" baseline="-25000" dirty="0" smtClean="0">
                    <a:solidFill>
                      <a:schemeClr val="bg1"/>
                    </a:solidFill>
                  </a:rPr>
                  <a:t>Habitat</a:t>
                </a:r>
                <a:endParaRPr lang="en-US" sz="1400" baseline="-25000" dirty="0">
                  <a:solidFill>
                    <a:schemeClr val="bg1"/>
                  </a:solidFill>
                </a:endParaRPr>
              </a:p>
            </p:txBody>
          </p:sp>
          <p:sp>
            <p:nvSpPr>
              <p:cNvPr id="56" name="TextBox 55"/>
              <p:cNvSpPr txBox="1"/>
              <p:nvPr/>
            </p:nvSpPr>
            <p:spPr>
              <a:xfrm>
                <a:off x="1524000" y="3614620"/>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Move</a:t>
                </a:r>
                <a:endParaRPr lang="en-US" sz="1400" b="1" baseline="-25000" dirty="0">
                  <a:solidFill>
                    <a:srgbClr val="003399"/>
                  </a:solidFill>
                </a:endParaRPr>
              </a:p>
            </p:txBody>
          </p:sp>
          <p:sp>
            <p:nvSpPr>
              <p:cNvPr id="57" name="TextBox 56"/>
              <p:cNvSpPr txBox="1"/>
              <p:nvPr/>
            </p:nvSpPr>
            <p:spPr>
              <a:xfrm>
                <a:off x="1524000" y="4946986"/>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Impact</a:t>
                </a:r>
                <a:endParaRPr lang="en-US" sz="1400" b="1" baseline="-25000" dirty="0">
                  <a:solidFill>
                    <a:srgbClr val="003399"/>
                  </a:solidFill>
                </a:endParaRPr>
              </a:p>
            </p:txBody>
          </p:sp>
        </p:grpSp>
        <p:sp>
          <p:nvSpPr>
            <p:cNvPr id="53" name="TextBox 52"/>
            <p:cNvSpPr txBox="1"/>
            <p:nvPr/>
          </p:nvSpPr>
          <p:spPr>
            <a:xfrm>
              <a:off x="152400" y="268455"/>
              <a:ext cx="1140401" cy="923330"/>
            </a:xfrm>
            <a:prstGeom prst="rect">
              <a:avLst/>
            </a:prstGeom>
            <a:noFill/>
          </p:spPr>
          <p:txBody>
            <a:bodyPr wrap="square" rtlCol="0">
              <a:spAutoFit/>
            </a:bodyPr>
            <a:lstStyle/>
            <a:p>
              <a:pPr algn="ctr"/>
              <a:r>
                <a:rPr lang="en-US" sz="1800" dirty="0" smtClean="0"/>
                <a:t>Species</a:t>
              </a:r>
              <a:r>
                <a:rPr lang="en-US" dirty="0" smtClean="0"/>
                <a:t> </a:t>
              </a:r>
              <a:r>
                <a:rPr lang="en-US" sz="1800" dirty="0" smtClean="0"/>
                <a:t>in Pathway</a:t>
              </a:r>
            </a:p>
          </p:txBody>
        </p:sp>
      </p:grpSp>
      <p:sp>
        <p:nvSpPr>
          <p:cNvPr id="66" name="TextBox 65"/>
          <p:cNvSpPr txBox="1"/>
          <p:nvPr/>
        </p:nvSpPr>
        <p:spPr>
          <a:xfrm>
            <a:off x="152400" y="2328446"/>
            <a:ext cx="1216708" cy="338554"/>
          </a:xfrm>
          <a:prstGeom prst="rect">
            <a:avLst/>
          </a:prstGeom>
          <a:noFill/>
        </p:spPr>
        <p:txBody>
          <a:bodyPr wrap="square" rtlCol="0">
            <a:spAutoFit/>
          </a:bodyPr>
          <a:lstStyle/>
          <a:p>
            <a:pPr algn="ctr"/>
            <a:r>
              <a:rPr lang="en-US" sz="1600" dirty="0" smtClean="0"/>
              <a:t>Introduced</a:t>
            </a:r>
          </a:p>
        </p:txBody>
      </p:sp>
      <p:sp>
        <p:nvSpPr>
          <p:cNvPr id="67" name="Rectangle 66"/>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13/16</a:t>
            </a:r>
            <a:endParaRPr lang="en-US" sz="10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3169759" y="6423826"/>
            <a:ext cx="5549367" cy="800219"/>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Beletsky</a:t>
            </a:r>
            <a:r>
              <a:rPr lang="en-US" sz="1400" dirty="0">
                <a:solidFill>
                  <a:srgbClr val="002060"/>
                </a:solidFill>
                <a:latin typeface="Arial" panose="020B0604020202020204" pitchFamily="34" charset="0"/>
                <a:cs typeface="Arial" panose="020B0604020202020204" pitchFamily="34" charset="0"/>
              </a:rPr>
              <a:t>, R. </a:t>
            </a:r>
            <a:r>
              <a:rPr lang="en-US" sz="1400" dirty="0" err="1">
                <a:solidFill>
                  <a:srgbClr val="002060"/>
                </a:solidFill>
                <a:latin typeface="Arial" panose="020B0604020202020204" pitchFamily="34" charset="0"/>
                <a:cs typeface="Arial" panose="020B0604020202020204" pitchFamily="34" charset="0"/>
              </a:rPr>
              <a:t>Beletsky</a:t>
            </a:r>
            <a:r>
              <a:rPr lang="en-US" sz="1400" dirty="0">
                <a:solidFill>
                  <a:srgbClr val="002060"/>
                </a:solidFill>
                <a:latin typeface="Arial" panose="020B0604020202020204" pitchFamily="34" charset="0"/>
                <a:cs typeface="Arial" panose="020B0604020202020204" pitchFamily="34" charset="0"/>
              </a:rPr>
              <a:t>, Rutherford, et al. </a:t>
            </a:r>
            <a:r>
              <a:rPr lang="en-US" sz="1400" dirty="0" smtClean="0">
                <a:solidFill>
                  <a:srgbClr val="002060"/>
                </a:solidFill>
                <a:latin typeface="Arial" panose="020B0604020202020204" pitchFamily="34" charset="0"/>
                <a:cs typeface="Arial" panose="020B0604020202020204" pitchFamily="34" charset="0"/>
              </a:rPr>
              <a:t>(In review). </a:t>
            </a:r>
            <a:r>
              <a:rPr lang="en-US" sz="1400" i="1" dirty="0" smtClean="0">
                <a:solidFill>
                  <a:srgbClr val="002060"/>
                </a:solidFill>
                <a:latin typeface="Arial" panose="020B0604020202020204" pitchFamily="34" charset="0"/>
                <a:cs typeface="Arial" panose="020B0604020202020204" pitchFamily="34" charset="0"/>
              </a:rPr>
              <a:t>JGLR.</a:t>
            </a:r>
            <a:endParaRPr lang="en-US" sz="1400" i="1" dirty="0">
              <a:solidFill>
                <a:srgbClr val="002060"/>
              </a:solidFill>
              <a:latin typeface="Arial" panose="020B0604020202020204" pitchFamily="34" charset="0"/>
              <a:cs typeface="Arial" panose="020B0604020202020204" pitchFamily="34" charset="0"/>
            </a:endParaRPr>
          </a:p>
          <a:p>
            <a:endParaRPr lang="en-US" sz="3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265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11022E-16 -1.11111E-6 L -0.01042 -0.40417 " pathEditMode="relative" rAng="0" ptsTypes="AA">
                                      <p:cBhvr>
                                        <p:cTn id="6" dur="2000" fill="hold"/>
                                        <p:tgtEl>
                                          <p:spTgt spid="6"/>
                                        </p:tgtEl>
                                        <p:attrNameLst>
                                          <p:attrName>ppt_x</p:attrName>
                                          <p:attrName>ppt_y</p:attrName>
                                        </p:attrNameLst>
                                      </p:cBhvr>
                                      <p:rCtr x="-521" y="-20208"/>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4200" y="5801380"/>
            <a:ext cx="5867400"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Will invasive species affect food webs, fisheries?</a:t>
            </a:r>
          </a:p>
        </p:txBody>
      </p:sp>
      <p:sp>
        <p:nvSpPr>
          <p:cNvPr id="3" name="TextBox 2"/>
          <p:cNvSpPr txBox="1"/>
          <p:nvPr/>
        </p:nvSpPr>
        <p:spPr>
          <a:xfrm>
            <a:off x="3740649" y="1442352"/>
            <a:ext cx="4953000" cy="4231927"/>
          </a:xfrm>
          <a:prstGeom prst="rect">
            <a:avLst/>
          </a:prstGeom>
          <a:noFill/>
        </p:spPr>
        <p:txBody>
          <a:bodyPr wrap="square" rtlCol="0">
            <a:spAutoFit/>
          </a:bodyPr>
          <a:lstStyle/>
          <a:p>
            <a:r>
              <a:rPr lang="en-US" sz="3200" b="1" dirty="0"/>
              <a:t>Models </a:t>
            </a:r>
          </a:p>
          <a:p>
            <a:pPr marL="342900" indent="-342900">
              <a:spcAft>
                <a:spcPts val="1800"/>
              </a:spcAft>
              <a:buFont typeface="Arial" panose="020B0604020202020204" pitchFamily="34" charset="0"/>
              <a:buChar char="•"/>
            </a:pPr>
            <a:r>
              <a:rPr lang="en-US" sz="2400" dirty="0">
                <a:solidFill>
                  <a:srgbClr val="003399"/>
                </a:solidFill>
              </a:rPr>
              <a:t>Individual-Based Models </a:t>
            </a:r>
          </a:p>
          <a:p>
            <a:pPr marL="342900" indent="-342900">
              <a:spcAft>
                <a:spcPts val="1800"/>
              </a:spcAft>
              <a:buFont typeface="Arial" panose="020B0604020202020204" pitchFamily="34" charset="0"/>
              <a:buChar char="•"/>
            </a:pPr>
            <a:r>
              <a:rPr lang="en-US" sz="2400" dirty="0">
                <a:solidFill>
                  <a:srgbClr val="003399"/>
                </a:solidFill>
              </a:rPr>
              <a:t>Biophysical Models (FVCOM</a:t>
            </a:r>
            <a:r>
              <a:rPr lang="en-US" sz="2400" i="1" dirty="0" smtClean="0"/>
              <a:t>):   	Mark Rowe </a:t>
            </a:r>
            <a:endParaRPr lang="en-US" sz="2400" i="1" dirty="0"/>
          </a:p>
          <a:p>
            <a:pPr marL="342900" indent="-342900">
              <a:spcAft>
                <a:spcPts val="1800"/>
              </a:spcAft>
              <a:buFont typeface="Arial" panose="020B0604020202020204" pitchFamily="34" charset="0"/>
              <a:buChar char="•"/>
            </a:pPr>
            <a:r>
              <a:rPr lang="en-US" sz="2400" dirty="0" err="1" smtClean="0">
                <a:solidFill>
                  <a:srgbClr val="003399"/>
                </a:solidFill>
              </a:rPr>
              <a:t>Bioeconomic</a:t>
            </a:r>
            <a:r>
              <a:rPr lang="en-US" sz="2400" dirty="0" smtClean="0">
                <a:solidFill>
                  <a:srgbClr val="003399"/>
                </a:solidFill>
              </a:rPr>
              <a:t> </a:t>
            </a:r>
            <a:r>
              <a:rPr lang="en-US" sz="2400" dirty="0">
                <a:solidFill>
                  <a:srgbClr val="003399"/>
                </a:solidFill>
              </a:rPr>
              <a:t>Food Web models (</a:t>
            </a:r>
            <a:r>
              <a:rPr lang="en-US" sz="2400" dirty="0" err="1">
                <a:solidFill>
                  <a:srgbClr val="003399"/>
                </a:solidFill>
              </a:rPr>
              <a:t>Ecopath</a:t>
            </a:r>
            <a:r>
              <a:rPr lang="en-US" sz="2400" dirty="0">
                <a:solidFill>
                  <a:srgbClr val="003399"/>
                </a:solidFill>
              </a:rPr>
              <a:t> w/ </a:t>
            </a:r>
            <a:r>
              <a:rPr lang="en-US" sz="2400" dirty="0" err="1">
                <a:solidFill>
                  <a:srgbClr val="003399"/>
                </a:solidFill>
              </a:rPr>
              <a:t>Ecosim</a:t>
            </a:r>
            <a:r>
              <a:rPr lang="en-US" sz="2400" dirty="0" smtClean="0">
                <a:solidFill>
                  <a:srgbClr val="003399"/>
                </a:solidFill>
              </a:rPr>
              <a:t>): 		</a:t>
            </a:r>
            <a:r>
              <a:rPr lang="en-US" sz="2400" i="1" dirty="0" err="1" smtClean="0"/>
              <a:t>Hongyan</a:t>
            </a:r>
            <a:r>
              <a:rPr lang="en-US" sz="2400" i="1" dirty="0" smtClean="0"/>
              <a:t> Zhang </a:t>
            </a:r>
            <a:r>
              <a:rPr lang="en-US" sz="2400" dirty="0" smtClean="0">
                <a:solidFill>
                  <a:srgbClr val="003399"/>
                </a:solidFill>
              </a:rPr>
              <a:t>In Focus 	Presentation</a:t>
            </a:r>
            <a:endParaRPr lang="en-US" sz="2400" dirty="0">
              <a:solidFill>
                <a:srgbClr val="003399"/>
              </a:solidFill>
            </a:endParaRPr>
          </a:p>
          <a:p>
            <a:pPr marL="342900" indent="-342900">
              <a:spcAft>
                <a:spcPts val="1800"/>
              </a:spcAft>
              <a:buFont typeface="Arial" panose="020B0604020202020204" pitchFamily="34" charset="0"/>
              <a:buChar char="•"/>
            </a:pPr>
            <a:r>
              <a:rPr lang="en-US" sz="2400" dirty="0">
                <a:solidFill>
                  <a:srgbClr val="003399"/>
                </a:solidFill>
              </a:rPr>
              <a:t>Ecosystem models (Atlantis</a:t>
            </a:r>
            <a:r>
              <a:rPr lang="en-US" sz="2400" dirty="0" smtClean="0">
                <a:solidFill>
                  <a:srgbClr val="003399"/>
                </a:solidFill>
              </a:rPr>
              <a:t>)</a:t>
            </a:r>
            <a:endParaRPr lang="en-US" sz="2400" dirty="0">
              <a:solidFill>
                <a:srgbClr val="003399"/>
              </a:solidFill>
            </a:endParaRPr>
          </a:p>
        </p:txBody>
      </p:sp>
      <p:grpSp>
        <p:nvGrpSpPr>
          <p:cNvPr id="26" name="Group 25"/>
          <p:cNvGrpSpPr/>
          <p:nvPr/>
        </p:nvGrpSpPr>
        <p:grpSpPr>
          <a:xfrm>
            <a:off x="0" y="-4"/>
            <a:ext cx="9144000" cy="538167"/>
            <a:chOff x="0" y="-4"/>
            <a:chExt cx="9144000" cy="538167"/>
          </a:xfrm>
        </p:grpSpPr>
        <p:sp>
          <p:nvSpPr>
            <p:cNvPr id="27" name="Rectangle 26"/>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38" name="TextBox 37"/>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sp>
        <p:nvSpPr>
          <p:cNvPr id="40" name="Title 1"/>
          <p:cNvSpPr>
            <a:spLocks noGrp="1"/>
          </p:cNvSpPr>
          <p:nvPr>
            <p:ph type="title"/>
          </p:nvPr>
        </p:nvSpPr>
        <p:spPr>
          <a:xfrm>
            <a:off x="1325562" y="509359"/>
            <a:ext cx="7856538" cy="436562"/>
          </a:xfrm>
        </p:spPr>
        <p:txBody>
          <a:bodyPr>
            <a:noAutofit/>
          </a:bodyPr>
          <a:lstStyle/>
          <a:p>
            <a:r>
              <a:rPr lang="en-US" sz="2800" dirty="0" smtClean="0"/>
              <a:t>NOAA/CILER/Univ. Invasive Species Research</a:t>
            </a:r>
            <a:endParaRPr lang="en-US" sz="2800" dirty="0"/>
          </a:p>
        </p:txBody>
      </p:sp>
      <p:grpSp>
        <p:nvGrpSpPr>
          <p:cNvPr id="41" name="Group 40"/>
          <p:cNvGrpSpPr/>
          <p:nvPr/>
        </p:nvGrpSpPr>
        <p:grpSpPr>
          <a:xfrm>
            <a:off x="152400" y="765327"/>
            <a:ext cx="2499061" cy="5940273"/>
            <a:chOff x="152400" y="195582"/>
            <a:chExt cx="2499061" cy="5940273"/>
          </a:xfrm>
        </p:grpSpPr>
        <p:sp>
          <p:nvSpPr>
            <p:cNvPr id="42" name="Oval 41"/>
            <p:cNvSpPr/>
            <p:nvPr/>
          </p:nvSpPr>
          <p:spPr>
            <a:xfrm rot="5400000">
              <a:off x="232832" y="160086"/>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5400000">
              <a:off x="232856" y="1346252"/>
              <a:ext cx="1056674" cy="1127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52401" y="1563470"/>
              <a:ext cx="1216708" cy="369332"/>
            </a:xfrm>
            <a:prstGeom prst="rect">
              <a:avLst/>
            </a:prstGeom>
            <a:noFill/>
          </p:spPr>
          <p:txBody>
            <a:bodyPr wrap="square" rtlCol="0">
              <a:spAutoFit/>
            </a:bodyPr>
            <a:lstStyle/>
            <a:p>
              <a:pPr algn="ctr"/>
              <a:endParaRPr lang="en-US" sz="1800" dirty="0" smtClean="0"/>
            </a:p>
          </p:txBody>
        </p:sp>
        <p:sp>
          <p:nvSpPr>
            <p:cNvPr id="45" name="Curved Down Arrow 44"/>
            <p:cNvSpPr/>
            <p:nvPr/>
          </p:nvSpPr>
          <p:spPr>
            <a:xfrm rot="5400000">
              <a:off x="951467" y="127379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Curved Down Arrow 45"/>
            <p:cNvSpPr/>
            <p:nvPr/>
          </p:nvSpPr>
          <p:spPr>
            <a:xfrm rot="5400000">
              <a:off x="951467" y="2427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7" name="Group 46"/>
            <p:cNvGrpSpPr/>
            <p:nvPr/>
          </p:nvGrpSpPr>
          <p:grpSpPr>
            <a:xfrm>
              <a:off x="174156" y="2682958"/>
              <a:ext cx="1335479" cy="3452897"/>
              <a:chOff x="174156" y="2682958"/>
              <a:chExt cx="1335479" cy="3452897"/>
            </a:xfrm>
          </p:grpSpPr>
          <p:sp>
            <p:nvSpPr>
              <p:cNvPr id="54" name="Oval 53"/>
              <p:cNvSpPr/>
              <p:nvPr/>
            </p:nvSpPr>
            <p:spPr>
              <a:xfrm rot="5400000">
                <a:off x="232832" y="2647462"/>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rot="5400000">
                <a:off x="232832" y="3878458"/>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rot="5400000">
                <a:off x="232832" y="5043685"/>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74156" y="2971800"/>
                <a:ext cx="1197444" cy="369332"/>
              </a:xfrm>
              <a:prstGeom prst="rect">
                <a:avLst/>
              </a:prstGeom>
              <a:noFill/>
            </p:spPr>
            <p:txBody>
              <a:bodyPr wrap="square" rtlCol="0">
                <a:spAutoFit/>
              </a:bodyPr>
              <a:lstStyle/>
              <a:p>
                <a:pPr algn="ctr"/>
                <a:r>
                  <a:rPr lang="en-US" sz="1800" dirty="0" smtClean="0"/>
                  <a:t>Establish</a:t>
                </a:r>
              </a:p>
            </p:txBody>
          </p:sp>
          <p:sp>
            <p:nvSpPr>
              <p:cNvPr id="58" name="TextBox 57"/>
              <p:cNvSpPr txBox="1"/>
              <p:nvPr/>
            </p:nvSpPr>
            <p:spPr>
              <a:xfrm>
                <a:off x="304800" y="4242523"/>
                <a:ext cx="959751" cy="369332"/>
              </a:xfrm>
              <a:prstGeom prst="rect">
                <a:avLst/>
              </a:prstGeom>
              <a:noFill/>
            </p:spPr>
            <p:txBody>
              <a:bodyPr wrap="square" rtlCol="0">
                <a:spAutoFit/>
              </a:bodyPr>
              <a:lstStyle/>
              <a:p>
                <a:pPr algn="ctr"/>
                <a:r>
                  <a:rPr lang="en-US" sz="1800" dirty="0" smtClean="0"/>
                  <a:t>Spread</a:t>
                </a:r>
              </a:p>
            </p:txBody>
          </p:sp>
          <p:sp>
            <p:nvSpPr>
              <p:cNvPr id="59" name="TextBox 58"/>
              <p:cNvSpPr txBox="1"/>
              <p:nvPr/>
            </p:nvSpPr>
            <p:spPr>
              <a:xfrm>
                <a:off x="319993" y="5439960"/>
                <a:ext cx="886011" cy="369331"/>
              </a:xfrm>
              <a:prstGeom prst="rect">
                <a:avLst/>
              </a:prstGeom>
              <a:noFill/>
            </p:spPr>
            <p:txBody>
              <a:bodyPr wrap="square" rtlCol="0">
                <a:spAutoFit/>
              </a:bodyPr>
              <a:lstStyle/>
              <a:p>
                <a:pPr algn="ctr"/>
                <a:r>
                  <a:rPr lang="en-US" sz="1800" dirty="0" smtClean="0"/>
                  <a:t>Impact</a:t>
                </a:r>
              </a:p>
            </p:txBody>
          </p:sp>
          <p:sp>
            <p:nvSpPr>
              <p:cNvPr id="60" name="Curved Down Arrow 59"/>
              <p:cNvSpPr/>
              <p:nvPr/>
            </p:nvSpPr>
            <p:spPr>
              <a:xfrm rot="5400000">
                <a:off x="951467" y="3660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Curved Down Arrow 60"/>
              <p:cNvSpPr/>
              <p:nvPr/>
            </p:nvSpPr>
            <p:spPr>
              <a:xfrm rot="5400000">
                <a:off x="951467" y="4936780"/>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1524000" y="1324242"/>
              <a:ext cx="1127461" cy="3930521"/>
              <a:chOff x="1524000" y="1324242"/>
              <a:chExt cx="1127461" cy="3930521"/>
            </a:xfrm>
          </p:grpSpPr>
          <p:sp>
            <p:nvSpPr>
              <p:cNvPr id="50" name="TextBox 49"/>
              <p:cNvSpPr txBox="1"/>
              <p:nvPr/>
            </p:nvSpPr>
            <p:spPr>
              <a:xfrm>
                <a:off x="1524000" y="1324242"/>
                <a:ext cx="11274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Dispersa</a:t>
                </a:r>
                <a:r>
                  <a:rPr lang="en-US" sz="1400" baseline="-25000" dirty="0" err="1" smtClean="0">
                    <a:solidFill>
                      <a:srgbClr val="003399"/>
                    </a:solidFill>
                  </a:rPr>
                  <a:t>l</a:t>
                </a:r>
                <a:endParaRPr lang="en-US" sz="1400" baseline="-25000" dirty="0">
                  <a:solidFill>
                    <a:srgbClr val="003399"/>
                  </a:solidFill>
                </a:endParaRPr>
              </a:p>
            </p:txBody>
          </p:sp>
          <p:sp>
            <p:nvSpPr>
              <p:cNvPr id="51" name="TextBox 50"/>
              <p:cNvSpPr txBox="1"/>
              <p:nvPr/>
            </p:nvSpPr>
            <p:spPr>
              <a:xfrm>
                <a:off x="1524000" y="2362631"/>
                <a:ext cx="1066800" cy="451405"/>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Suitable</a:t>
                </a:r>
                <a:r>
                  <a:rPr lang="en-US" sz="1400" baseline="-25000" dirty="0" smtClean="0">
                    <a:solidFill>
                      <a:srgbClr val="003399"/>
                    </a:solidFill>
                  </a:rPr>
                  <a:t> </a:t>
                </a:r>
                <a:r>
                  <a:rPr lang="en-US" sz="1400" baseline="-25000" dirty="0" smtClean="0">
                    <a:solidFill>
                      <a:schemeClr val="bg1"/>
                    </a:solidFill>
                  </a:rPr>
                  <a:t>Habitat</a:t>
                </a:r>
                <a:endParaRPr lang="en-US" sz="1400" baseline="-25000" dirty="0">
                  <a:solidFill>
                    <a:schemeClr val="bg1"/>
                  </a:solidFill>
                </a:endParaRPr>
              </a:p>
            </p:txBody>
          </p:sp>
          <p:sp>
            <p:nvSpPr>
              <p:cNvPr id="52" name="TextBox 51"/>
              <p:cNvSpPr txBox="1"/>
              <p:nvPr/>
            </p:nvSpPr>
            <p:spPr>
              <a:xfrm>
                <a:off x="1524000" y="3614620"/>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Move</a:t>
                </a:r>
                <a:endParaRPr lang="en-US" sz="1400" b="1" baseline="-25000" dirty="0">
                  <a:solidFill>
                    <a:srgbClr val="003399"/>
                  </a:solidFill>
                </a:endParaRPr>
              </a:p>
            </p:txBody>
          </p:sp>
          <p:sp>
            <p:nvSpPr>
              <p:cNvPr id="53" name="TextBox 52"/>
              <p:cNvSpPr txBox="1"/>
              <p:nvPr/>
            </p:nvSpPr>
            <p:spPr>
              <a:xfrm>
                <a:off x="1524000" y="4946986"/>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Impact</a:t>
                </a:r>
                <a:endParaRPr lang="en-US" sz="1400" b="1" baseline="-25000" dirty="0">
                  <a:solidFill>
                    <a:srgbClr val="003399"/>
                  </a:solidFill>
                </a:endParaRPr>
              </a:p>
            </p:txBody>
          </p:sp>
        </p:grpSp>
        <p:sp>
          <p:nvSpPr>
            <p:cNvPr id="49" name="TextBox 48"/>
            <p:cNvSpPr txBox="1"/>
            <p:nvPr/>
          </p:nvSpPr>
          <p:spPr>
            <a:xfrm>
              <a:off x="152400" y="268455"/>
              <a:ext cx="1140401" cy="923330"/>
            </a:xfrm>
            <a:prstGeom prst="rect">
              <a:avLst/>
            </a:prstGeom>
            <a:noFill/>
          </p:spPr>
          <p:txBody>
            <a:bodyPr wrap="square" rtlCol="0">
              <a:spAutoFit/>
            </a:bodyPr>
            <a:lstStyle/>
            <a:p>
              <a:pPr algn="ctr"/>
              <a:r>
                <a:rPr lang="en-US" sz="1800" dirty="0" smtClean="0"/>
                <a:t>Species</a:t>
              </a:r>
              <a:r>
                <a:rPr lang="en-US" dirty="0" smtClean="0"/>
                <a:t> </a:t>
              </a:r>
              <a:r>
                <a:rPr lang="en-US" sz="1800" dirty="0" smtClean="0"/>
                <a:t>in Pathway</a:t>
              </a:r>
            </a:p>
          </p:txBody>
        </p:sp>
      </p:grpSp>
      <p:sp>
        <p:nvSpPr>
          <p:cNvPr id="62" name="TextBox 61"/>
          <p:cNvSpPr txBox="1"/>
          <p:nvPr/>
        </p:nvSpPr>
        <p:spPr>
          <a:xfrm>
            <a:off x="152400" y="2328446"/>
            <a:ext cx="1216708" cy="338554"/>
          </a:xfrm>
          <a:prstGeom prst="rect">
            <a:avLst/>
          </a:prstGeom>
          <a:noFill/>
        </p:spPr>
        <p:txBody>
          <a:bodyPr wrap="square" rtlCol="0">
            <a:spAutoFit/>
          </a:bodyPr>
          <a:lstStyle/>
          <a:p>
            <a:pPr algn="ctr"/>
            <a:r>
              <a:rPr lang="en-US" sz="1600" dirty="0" smtClean="0"/>
              <a:t>Introduced</a:t>
            </a:r>
          </a:p>
        </p:txBody>
      </p:sp>
      <p:sp>
        <p:nvSpPr>
          <p:cNvPr id="63" name="Rectangle 6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14/16</a:t>
            </a:r>
            <a:endParaRPr lang="en-US" sz="1000" dirty="0">
              <a:solidFill>
                <a:srgbClr val="002060"/>
              </a:solidFill>
              <a:latin typeface="Arial" panose="020B0604020202020204" pitchFamily="34" charset="0"/>
              <a:cs typeface="Arial" panose="020B0604020202020204" pitchFamily="34" charset="0"/>
            </a:endParaRPr>
          </a:p>
        </p:txBody>
      </p:sp>
      <p:sp>
        <p:nvSpPr>
          <p:cNvPr id="33" name="Chevron 32"/>
          <p:cNvSpPr/>
          <p:nvPr/>
        </p:nvSpPr>
        <p:spPr>
          <a:xfrm>
            <a:off x="1524000" y="6172200"/>
            <a:ext cx="1417714" cy="152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40047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a:bodyPr>
          <a:lstStyle/>
          <a:p>
            <a:pPr algn="l"/>
            <a:r>
              <a:rPr lang="en-US" sz="2800" dirty="0" smtClean="0"/>
              <a:t>Stakeholders for Invasive Species Modeling </a:t>
            </a:r>
            <a:br>
              <a:rPr lang="en-US" sz="2800" dirty="0" smtClean="0"/>
            </a:br>
            <a:r>
              <a:rPr lang="en-US" sz="2800" dirty="0" smtClean="0"/>
              <a:t>and Habitat Data</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smtClean="0"/>
              <a:t>Invasive Species Model Results:</a:t>
            </a:r>
          </a:p>
          <a:p>
            <a:r>
              <a:rPr lang="en-US" dirty="0" smtClean="0"/>
              <a:t>US Army Corps of Engineers</a:t>
            </a:r>
          </a:p>
          <a:p>
            <a:r>
              <a:rPr lang="en-US" dirty="0" smtClean="0"/>
              <a:t>Asian Carp Regional Coordinating Committee</a:t>
            </a:r>
          </a:p>
          <a:p>
            <a:r>
              <a:rPr lang="en-US" dirty="0" smtClean="0"/>
              <a:t>Great Lakes Fishery Commission</a:t>
            </a:r>
          </a:p>
          <a:p>
            <a:r>
              <a:rPr lang="en-US" dirty="0" smtClean="0"/>
              <a:t>Council of Lake Committees</a:t>
            </a:r>
          </a:p>
          <a:p>
            <a:r>
              <a:rPr lang="en-US" dirty="0" smtClean="0"/>
              <a:t>US Fish and Wildlife Service</a:t>
            </a:r>
          </a:p>
          <a:p>
            <a:endParaRPr lang="en-US" dirty="0" smtClean="0"/>
          </a:p>
          <a:p>
            <a:pPr marL="0" indent="0">
              <a:buNone/>
            </a:pPr>
            <a:r>
              <a:rPr lang="en-US" u="sng" dirty="0" smtClean="0"/>
              <a:t>Habitat Data</a:t>
            </a:r>
            <a:r>
              <a:rPr lang="en-US" dirty="0" smtClean="0"/>
              <a:t>: </a:t>
            </a:r>
          </a:p>
          <a:p>
            <a:r>
              <a:rPr lang="en-US" dirty="0" smtClean="0"/>
              <a:t>State DNRs</a:t>
            </a:r>
          </a:p>
          <a:p>
            <a:r>
              <a:rPr lang="en-US" dirty="0" smtClean="0"/>
              <a:t>Ontario Ministry NR</a:t>
            </a:r>
          </a:p>
          <a:p>
            <a:r>
              <a:rPr lang="en-US" dirty="0" err="1" smtClean="0"/>
              <a:t>Env’t</a:t>
            </a:r>
            <a:r>
              <a:rPr lang="en-US" dirty="0" smtClean="0"/>
              <a:t> Canada</a:t>
            </a:r>
          </a:p>
          <a:p>
            <a:r>
              <a:rPr lang="en-US" dirty="0" smtClean="0"/>
              <a:t>Int’l Joint Commission</a:t>
            </a:r>
          </a:p>
          <a:p>
            <a:r>
              <a:rPr lang="en-US" dirty="0" smtClean="0"/>
              <a:t>Lake Habitat Task Groups</a:t>
            </a:r>
          </a:p>
        </p:txBody>
      </p:sp>
      <p:grpSp>
        <p:nvGrpSpPr>
          <p:cNvPr id="4" name="Group 3"/>
          <p:cNvGrpSpPr/>
          <p:nvPr/>
        </p:nvGrpSpPr>
        <p:grpSpPr>
          <a:xfrm>
            <a:off x="0" y="-4"/>
            <a:ext cx="9144000" cy="538167"/>
            <a:chOff x="0" y="-4"/>
            <a:chExt cx="9144000" cy="538167"/>
          </a:xfrm>
        </p:grpSpPr>
        <p:sp>
          <p:nvSpPr>
            <p:cNvPr id="5" name="Rectangle 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8" name="TextBox 7"/>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grpSp>
        <p:nvGrpSpPr>
          <p:cNvPr id="15" name="Group 14"/>
          <p:cNvGrpSpPr/>
          <p:nvPr/>
        </p:nvGrpSpPr>
        <p:grpSpPr>
          <a:xfrm>
            <a:off x="457200" y="1524000"/>
            <a:ext cx="8534400" cy="5206316"/>
            <a:chOff x="457200" y="1524000"/>
            <a:chExt cx="8534400" cy="5206316"/>
          </a:xfrm>
        </p:grpSpPr>
        <p:pic>
          <p:nvPicPr>
            <p:cNvPr id="9" name="Picture 10" descr="MDNR"/>
            <p:cNvPicPr>
              <a:picLocks noChangeAspect="1" noChangeArrowheads="1"/>
            </p:cNvPicPr>
            <p:nvPr/>
          </p:nvPicPr>
          <p:blipFill>
            <a:blip r:embed="rId5" cstate="print"/>
            <a:srcRect/>
            <a:stretch>
              <a:fillRect/>
            </a:stretch>
          </p:blipFill>
          <p:spPr bwMode="auto">
            <a:xfrm>
              <a:off x="4705478" y="5850805"/>
              <a:ext cx="797194" cy="816638"/>
            </a:xfrm>
            <a:prstGeom prst="rect">
              <a:avLst/>
            </a:prstGeom>
            <a:noFill/>
            <a:ln w="9525">
              <a:noFill/>
              <a:miter lim="800000"/>
              <a:headEnd/>
              <a:tailEnd/>
            </a:ln>
          </p:spPr>
        </p:pic>
        <p:pic>
          <p:nvPicPr>
            <p:cNvPr id="10"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 y="6077083"/>
              <a:ext cx="2109319" cy="6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descr="C:\Users\lmas\Desktop\usfws.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47221" y="3262712"/>
              <a:ext cx="839579" cy="9982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C:\Users\lmas\Desktop\IJC.gi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29200" y="4571980"/>
              <a:ext cx="884153" cy="891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forsyth\Desktop\NEW_Ont_logo_blk.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86293" y="5896880"/>
              <a:ext cx="1785707" cy="833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at Lakes Fishery Commission (GLFC)"/>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77000" y="3254338"/>
              <a:ext cx="1066800" cy="1081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sian Carp Regional Coordinating Committee"/>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260450" y="3243200"/>
              <a:ext cx="856256" cy="10921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ted States Army Corps of Engineers (USACE)"/>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555727" y="1524000"/>
              <a:ext cx="14287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linois Department of Natural Resources (IDN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688578" y="5780471"/>
              <a:ext cx="518072" cy="9251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nnesota Department of Natural Resources (MN DN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24600" y="5765450"/>
              <a:ext cx="685800" cy="9103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ennsylvania Fish and Boat Commission (PA FBC)"/>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11718" y="5765450"/>
              <a:ext cx="864163" cy="8526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isconsin Department of Natural Resources (WI DN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126977" y="4571980"/>
              <a:ext cx="1090527" cy="7633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Ohio Department of Natural Resources (OH DN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555727" y="4526764"/>
              <a:ext cx="924349" cy="9243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ew York Department of Environmental Conservation (NY DEC)"/>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030963" y="5715000"/>
              <a:ext cx="960637" cy="96063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2405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16/16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a:xfrm>
            <a:off x="76200" y="264483"/>
            <a:ext cx="8229600" cy="1143000"/>
          </a:xfrm>
        </p:spPr>
        <p:txBody>
          <a:bodyPr>
            <a:noAutofit/>
          </a:bodyPr>
          <a:lstStyle/>
          <a:p>
            <a:pPr algn="l" eaLnBrk="1" hangingPunct="1"/>
            <a:r>
              <a:rPr lang="en-US" sz="3600" dirty="0" smtClean="0">
                <a:latin typeface="Arial" pitchFamily="34" charset="0"/>
                <a:cs typeface="Arial" pitchFamily="34" charset="0"/>
              </a:rPr>
              <a:t>Future Challenges and Opportunities</a:t>
            </a:r>
          </a:p>
        </p:txBody>
      </p:sp>
      <p:sp>
        <p:nvSpPr>
          <p:cNvPr id="3" name="Content Placeholder 2"/>
          <p:cNvSpPr>
            <a:spLocks noGrp="1"/>
          </p:cNvSpPr>
          <p:nvPr>
            <p:ph idx="1"/>
          </p:nvPr>
        </p:nvSpPr>
        <p:spPr>
          <a:xfrm>
            <a:off x="228600" y="1600200"/>
            <a:ext cx="8620802" cy="4525963"/>
          </a:xfrm>
        </p:spPr>
        <p:txBody>
          <a:bodyPr>
            <a:normAutofit fontScale="77500" lnSpcReduction="20000"/>
          </a:bodyPr>
          <a:lstStyle/>
          <a:p>
            <a:pPr>
              <a:lnSpc>
                <a:spcPct val="150000"/>
              </a:lnSpc>
              <a:spcAft>
                <a:spcPts val="1200"/>
              </a:spcAft>
            </a:pPr>
            <a:r>
              <a:rPr lang="en-US" dirty="0" smtClean="0"/>
              <a:t>Improve forecasts of invasive species spread and impact</a:t>
            </a:r>
            <a:endParaRPr lang="en-US" dirty="0"/>
          </a:p>
          <a:p>
            <a:pPr>
              <a:lnSpc>
                <a:spcPct val="150000"/>
              </a:lnSpc>
              <a:spcAft>
                <a:spcPts val="1200"/>
              </a:spcAft>
            </a:pPr>
            <a:r>
              <a:rPr lang="en-US" dirty="0" smtClean="0"/>
              <a:t>Understand interactive effects of invasive species, land use change, climate change and fisheries on food webs</a:t>
            </a:r>
          </a:p>
          <a:p>
            <a:pPr>
              <a:lnSpc>
                <a:spcPct val="150000"/>
              </a:lnSpc>
              <a:spcAft>
                <a:spcPts val="1200"/>
              </a:spcAft>
            </a:pPr>
            <a:r>
              <a:rPr lang="en-US" dirty="0" smtClean="0"/>
              <a:t>Couple economic models with food web models to inform invasive species risk assessment and management</a:t>
            </a:r>
          </a:p>
        </p:txBody>
      </p:sp>
    </p:spTree>
    <p:extLst>
      <p:ext uri="{BB962C8B-B14F-4D97-AF65-F5344CB8AC3E}">
        <p14:creationId xmlns:p14="http://schemas.microsoft.com/office/powerpoint/2010/main" val="4199373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a:xfrm>
            <a:off x="76200" y="152400"/>
            <a:ext cx="8229600" cy="1143000"/>
          </a:xfrm>
        </p:spPr>
        <p:txBody>
          <a:bodyPr>
            <a:noAutofit/>
          </a:bodyPr>
          <a:lstStyle/>
          <a:p>
            <a:pPr algn="l" eaLnBrk="1" hangingPunct="1"/>
            <a:r>
              <a:rPr lang="en-US" sz="2800" dirty="0" smtClean="0">
                <a:latin typeface="Arial" pitchFamily="34" charset="0"/>
                <a:cs typeface="Arial" pitchFamily="34" charset="0"/>
              </a:rPr>
              <a:t>Questions?</a:t>
            </a:r>
          </a:p>
        </p:txBody>
      </p:sp>
      <p:pic>
        <p:nvPicPr>
          <p:cNvPr id="8" name="Picture 7" descr="040629_snakehead_hmed_6p.hmedium.jpg"/>
          <p:cNvPicPr>
            <a:picLocks noChangeAspect="1"/>
          </p:cNvPicPr>
          <p:nvPr/>
        </p:nvPicPr>
        <p:blipFill>
          <a:blip r:embed="rId5" cstate="print"/>
          <a:stretch>
            <a:fillRect/>
          </a:stretch>
        </p:blipFill>
        <p:spPr>
          <a:xfrm>
            <a:off x="4328745" y="394331"/>
            <a:ext cx="4730205" cy="3949069"/>
          </a:xfrm>
          <a:prstGeom prst="rect">
            <a:avLst/>
          </a:prstGeom>
        </p:spPr>
      </p:pic>
      <p:pic>
        <p:nvPicPr>
          <p:cNvPr id="10" name="Picture 9" descr="Dikerogammarus-villosus.jpg"/>
          <p:cNvPicPr>
            <a:picLocks noChangeAspect="1"/>
          </p:cNvPicPr>
          <p:nvPr/>
        </p:nvPicPr>
        <p:blipFill>
          <a:blip r:embed="rId6" cstate="print"/>
          <a:stretch>
            <a:fillRect/>
          </a:stretch>
        </p:blipFill>
        <p:spPr>
          <a:xfrm>
            <a:off x="152400" y="3657600"/>
            <a:ext cx="4114800" cy="3101926"/>
          </a:xfrm>
          <a:prstGeom prst="rect">
            <a:avLst/>
          </a:prstGeom>
        </p:spPr>
      </p:pic>
      <p:pic>
        <p:nvPicPr>
          <p:cNvPr id="11" name="Picture 10" descr="limnoperna.jpg"/>
          <p:cNvPicPr>
            <a:picLocks noChangeAspect="1"/>
          </p:cNvPicPr>
          <p:nvPr/>
        </p:nvPicPr>
        <p:blipFill>
          <a:blip r:embed="rId7" cstate="print"/>
          <a:stretch>
            <a:fillRect/>
          </a:stretch>
        </p:blipFill>
        <p:spPr>
          <a:xfrm>
            <a:off x="381000" y="1371600"/>
            <a:ext cx="3323968" cy="1828800"/>
          </a:xfrm>
          <a:prstGeom prst="rect">
            <a:avLst/>
          </a:prstGeom>
        </p:spPr>
      </p:pic>
      <p:pic>
        <p:nvPicPr>
          <p:cNvPr id="14" name="Picture 13" descr="new_zealand_mud_snail_02.jpg"/>
          <p:cNvPicPr>
            <a:picLocks noChangeAspect="1"/>
          </p:cNvPicPr>
          <p:nvPr/>
        </p:nvPicPr>
        <p:blipFill>
          <a:blip r:embed="rId8" cstate="print"/>
          <a:stretch>
            <a:fillRect/>
          </a:stretch>
        </p:blipFill>
        <p:spPr>
          <a:xfrm>
            <a:off x="5715000" y="4419600"/>
            <a:ext cx="2133600" cy="2325624"/>
          </a:xfrm>
          <a:prstGeom prst="rect">
            <a:avLst/>
          </a:prstGeom>
        </p:spPr>
      </p:pic>
    </p:spTree>
    <p:extLst>
      <p:ext uri="{BB962C8B-B14F-4D97-AF65-F5344CB8AC3E}">
        <p14:creationId xmlns:p14="http://schemas.microsoft.com/office/powerpoint/2010/main" val="1530244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pic>
        <p:nvPicPr>
          <p:cNvPr id="10" name="Picture 2" descr="File:Lake Michigan Food Web.pd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609600"/>
            <a:ext cx="7884161" cy="60960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12" name="Oval 11"/>
          <p:cNvSpPr/>
          <p:nvPr/>
        </p:nvSpPr>
        <p:spPr>
          <a:xfrm>
            <a:off x="900627" y="1368455"/>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49520" y="1576395"/>
            <a:ext cx="6435897" cy="3375836"/>
            <a:chOff x="1049520" y="1576395"/>
            <a:chExt cx="6435897" cy="3375836"/>
          </a:xfrm>
        </p:grpSpPr>
        <p:sp>
          <p:nvSpPr>
            <p:cNvPr id="14" name="Oval 13"/>
            <p:cNvSpPr/>
            <p:nvPr/>
          </p:nvSpPr>
          <p:spPr>
            <a:xfrm>
              <a:off x="6185787" y="2616099"/>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42854" y="2616099"/>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534543" y="1576395"/>
              <a:ext cx="3950874" cy="831763"/>
              <a:chOff x="3534543" y="1576395"/>
              <a:chExt cx="3950874" cy="831763"/>
            </a:xfrm>
          </p:grpSpPr>
          <p:sp>
            <p:nvSpPr>
              <p:cNvPr id="16" name="Oval 15"/>
              <p:cNvSpPr/>
              <p:nvPr/>
            </p:nvSpPr>
            <p:spPr>
              <a:xfrm>
                <a:off x="3534543" y="1576395"/>
                <a:ext cx="1524899" cy="831763"/>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7" name="Oval 16"/>
              <p:cNvSpPr/>
              <p:nvPr/>
            </p:nvSpPr>
            <p:spPr>
              <a:xfrm>
                <a:off x="5821891" y="1576395"/>
                <a:ext cx="1663526" cy="831763"/>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sp>
          <p:nvSpPr>
            <p:cNvPr id="18" name="Oval 17"/>
            <p:cNvSpPr/>
            <p:nvPr/>
          </p:nvSpPr>
          <p:spPr>
            <a:xfrm>
              <a:off x="1177881" y="3170608"/>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49520" y="4120468"/>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7339146" y="3848344"/>
            <a:ext cx="1109017" cy="8317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97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a:spLocks noGrp="1"/>
          </p:cNvSpPr>
          <p:nvPr>
            <p:ph type="title" idx="4294967295"/>
          </p:nvPr>
        </p:nvSpPr>
        <p:spPr>
          <a:xfrm>
            <a:off x="100012" y="533400"/>
            <a:ext cx="9043988" cy="436563"/>
          </a:xfrm>
        </p:spPr>
        <p:txBody>
          <a:bodyPr>
            <a:noAutofit/>
          </a:bodyPr>
          <a:lstStyle/>
          <a:p>
            <a:pPr algn="l" eaLnBrk="1" hangingPunct="1">
              <a:lnSpc>
                <a:spcPts val="3000"/>
              </a:lnSpc>
            </a:pPr>
            <a:r>
              <a:rPr lang="en-US" sz="2800" dirty="0" smtClean="0">
                <a:latin typeface="Arial" pitchFamily="34" charset="0"/>
                <a:cs typeface="Arial" pitchFamily="34" charset="0"/>
              </a:rPr>
              <a:t>Most </a:t>
            </a:r>
            <a:r>
              <a:rPr lang="en-US" sz="2800" dirty="0">
                <a:latin typeface="Arial" pitchFamily="34" charset="0"/>
                <a:cs typeface="Arial" pitchFamily="34" charset="0"/>
              </a:rPr>
              <a:t>h</a:t>
            </a:r>
            <a:r>
              <a:rPr lang="en-US" sz="2800" dirty="0" smtClean="0">
                <a:latin typeface="Arial" pitchFamily="34" charset="0"/>
                <a:cs typeface="Arial" pitchFamily="34" charset="0"/>
              </a:rPr>
              <a:t>armful invasive species</a:t>
            </a:r>
          </a:p>
        </p:txBody>
      </p:sp>
      <p:pic>
        <p:nvPicPr>
          <p:cNvPr id="20" name="Picture 2" descr="https://upload.wikimedia.org/wikipedia/commons/4/41/Sea_Lamprey_fis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5451" y="2553538"/>
            <a:ext cx="2825750" cy="1866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i.ytimg.com/vi/9JQ6oHjpeqU/maxresdefaul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5370" y="863904"/>
            <a:ext cx="2825750" cy="1589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997095"/>
            <a:ext cx="5105400" cy="150810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Sea Lamprey</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Entered upper Great Lakes in 1920s-30s</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Extirpated lake trout and </a:t>
            </a:r>
            <a:r>
              <a:rPr lang="en-US" sz="2000" dirty="0" err="1" smtClean="0">
                <a:solidFill>
                  <a:srgbClr val="002060"/>
                </a:solidFill>
                <a:latin typeface="Arial" panose="020B0604020202020204" pitchFamily="34" charset="0"/>
                <a:cs typeface="Arial" panose="020B0604020202020204" pitchFamily="34" charset="0"/>
              </a:rPr>
              <a:t>deepwater</a:t>
            </a:r>
            <a:r>
              <a:rPr lang="en-US" sz="2000" dirty="0" smtClean="0">
                <a:solidFill>
                  <a:srgbClr val="002060"/>
                </a:solidFill>
                <a:latin typeface="Arial" panose="020B0604020202020204" pitchFamily="34" charset="0"/>
                <a:cs typeface="Arial" panose="020B0604020202020204" pitchFamily="34" charset="0"/>
              </a:rPr>
              <a:t> whitefishes in many Great Lakes</a:t>
            </a:r>
          </a:p>
        </p:txBody>
      </p:sp>
      <p:sp>
        <p:nvSpPr>
          <p:cNvPr id="5" name="TextBox 4"/>
          <p:cNvSpPr txBox="1"/>
          <p:nvPr/>
        </p:nvSpPr>
        <p:spPr>
          <a:xfrm>
            <a:off x="228600" y="4432518"/>
            <a:ext cx="4876800" cy="1815882"/>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Alewife</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Entered upper Great Lakes in 1930s </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Eats larvae of native fishes, alters zooplankton community, but is prey for </a:t>
            </a:r>
            <a:r>
              <a:rPr lang="en-US" sz="2000" dirty="0" err="1" smtClean="0">
                <a:solidFill>
                  <a:srgbClr val="002060"/>
                </a:solidFill>
                <a:latin typeface="Arial" panose="020B0604020202020204" pitchFamily="34" charset="0"/>
                <a:cs typeface="Arial" panose="020B0604020202020204" pitchFamily="34" charset="0"/>
              </a:rPr>
              <a:t>salmonines</a:t>
            </a:r>
            <a:endParaRPr lang="en-US" sz="2000" dirty="0" smtClean="0">
              <a:solidFill>
                <a:srgbClr val="002060"/>
              </a:solidFill>
              <a:latin typeface="Arial" panose="020B0604020202020204" pitchFamily="34" charset="0"/>
              <a:cs typeface="Arial" panose="020B0604020202020204" pitchFamily="34" charset="0"/>
            </a:endParaRPr>
          </a:p>
        </p:txBody>
      </p:sp>
      <p:pic>
        <p:nvPicPr>
          <p:cNvPr id="14" name="Picture 2" descr="alewif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05370" y="4648200"/>
            <a:ext cx="2825830" cy="19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355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pic>
        <p:nvPicPr>
          <p:cNvPr id="8" name="Picture 5"/>
          <p:cNvPicPr>
            <a:picLocks noChangeAspect="1" noChangeArrowheads="1"/>
          </p:cNvPicPr>
          <p:nvPr/>
        </p:nvPicPr>
        <p:blipFill>
          <a:blip r:embed="rId5"/>
          <a:srcRect/>
          <a:stretch>
            <a:fillRect/>
          </a:stretch>
        </p:blipFill>
        <p:spPr bwMode="auto">
          <a:xfrm>
            <a:off x="9177001" y="228600"/>
            <a:ext cx="3951287" cy="3794125"/>
          </a:xfrm>
          <a:prstGeom prst="rect">
            <a:avLst/>
          </a:prstGeom>
          <a:noFill/>
          <a:ln w="12700">
            <a:solidFill>
              <a:schemeClr val="tx1"/>
            </a:solidFill>
            <a:miter lim="800000"/>
            <a:headEnd/>
            <a:tailEnd/>
          </a:ln>
        </p:spPr>
      </p:pic>
      <p:pic>
        <p:nvPicPr>
          <p:cNvPr id="14" name="Picture 5" descr="Quagga siphon I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7282" y="3804355"/>
            <a:ext cx="2679667" cy="1834445"/>
          </a:xfrm>
          <a:prstGeom prst="rect">
            <a:avLst/>
          </a:prstGeom>
          <a:noFill/>
          <a:ln w="12700">
            <a:solidFill>
              <a:schemeClr val="tx1"/>
            </a:solidFill>
            <a:miter lim="800000"/>
            <a:headEnd/>
            <a:tailEnd/>
          </a:ln>
        </p:spPr>
      </p:pic>
      <p:grpSp>
        <p:nvGrpSpPr>
          <p:cNvPr id="25" name="Group 24"/>
          <p:cNvGrpSpPr/>
          <p:nvPr/>
        </p:nvGrpSpPr>
        <p:grpSpPr>
          <a:xfrm>
            <a:off x="4235709" y="1295400"/>
            <a:ext cx="4842291" cy="4648200"/>
            <a:chOff x="4235710" y="1676400"/>
            <a:chExt cx="4842291" cy="4648200"/>
          </a:xfrm>
        </p:grpSpPr>
        <p:grpSp>
          <p:nvGrpSpPr>
            <p:cNvPr id="20" name="Group 19"/>
            <p:cNvGrpSpPr/>
            <p:nvPr/>
          </p:nvGrpSpPr>
          <p:grpSpPr>
            <a:xfrm>
              <a:off x="4235710" y="1676400"/>
              <a:ext cx="4842291" cy="4648200"/>
              <a:chOff x="4235710" y="1676400"/>
              <a:chExt cx="4842291" cy="4648200"/>
            </a:xfrm>
          </p:grpSpPr>
          <p:pic>
            <p:nvPicPr>
              <p:cNvPr id="21"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14634" b="10976"/>
              <a:stretch/>
            </p:blipFill>
            <p:spPr bwMode="auto">
              <a:xfrm>
                <a:off x="4235710" y="1676400"/>
                <a:ext cx="484229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934200" y="2506662"/>
                <a:ext cx="1" cy="3284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3048000"/>
                <a:ext cx="0"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781801" y="2026841"/>
              <a:ext cx="766648" cy="523220"/>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Zebra Mussel</a:t>
              </a:r>
            </a:p>
          </p:txBody>
        </p:sp>
        <p:sp>
          <p:nvSpPr>
            <p:cNvPr id="24" name="TextBox 23"/>
            <p:cNvSpPr txBox="1"/>
            <p:nvPr/>
          </p:nvSpPr>
          <p:spPr>
            <a:xfrm>
              <a:off x="7425682" y="2574379"/>
              <a:ext cx="882297" cy="523220"/>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Quagga Mussel</a:t>
              </a:r>
            </a:p>
          </p:txBody>
        </p:sp>
      </p:grpSp>
      <p:sp>
        <p:nvSpPr>
          <p:cNvPr id="3" name="TextBox 2"/>
          <p:cNvSpPr txBox="1"/>
          <p:nvPr/>
        </p:nvSpPr>
        <p:spPr>
          <a:xfrm>
            <a:off x="1089971" y="6150739"/>
            <a:ext cx="7706400" cy="954107"/>
          </a:xfrm>
          <a:prstGeom prst="rect">
            <a:avLst/>
          </a:prstGeom>
          <a:noFill/>
        </p:spPr>
        <p:txBody>
          <a:bodyPr wrap="square" rtlCol="0">
            <a:spAutoFit/>
          </a:bodyPr>
          <a:lstStyle/>
          <a:p>
            <a:r>
              <a:rPr lang="en-US" sz="1200" dirty="0"/>
              <a:t>Kao, </a:t>
            </a:r>
            <a:r>
              <a:rPr lang="en-US" sz="1200" dirty="0" err="1"/>
              <a:t>Adlerstein</a:t>
            </a:r>
            <a:r>
              <a:rPr lang="en-US" sz="1200" dirty="0"/>
              <a:t> and Rutherford. </a:t>
            </a:r>
            <a:r>
              <a:rPr lang="en-US" sz="1200" dirty="0" smtClean="0"/>
              <a:t>(In press). </a:t>
            </a:r>
            <a:r>
              <a:rPr lang="en-US" sz="1200" dirty="0"/>
              <a:t>Assessment of Top-down and Bottom-up Controls on the Collapse of Alewives (</a:t>
            </a:r>
            <a:r>
              <a:rPr lang="en-US" sz="1200" dirty="0" err="1"/>
              <a:t>Alosa</a:t>
            </a:r>
            <a:r>
              <a:rPr lang="en-US" sz="1200" dirty="0"/>
              <a:t> </a:t>
            </a:r>
            <a:r>
              <a:rPr lang="en-US" sz="1200" dirty="0" err="1"/>
              <a:t>pseudoharengus</a:t>
            </a:r>
            <a:r>
              <a:rPr lang="en-US" sz="1200" dirty="0"/>
              <a:t>) in Lake Huron. </a:t>
            </a:r>
            <a:r>
              <a:rPr lang="en-US" sz="1200" i="1" dirty="0" smtClean="0"/>
              <a:t>Ecosystems.</a:t>
            </a:r>
            <a:endParaRPr lang="en-US" sz="1200" i="1" dirty="0"/>
          </a:p>
          <a:p>
            <a:endParaRPr lang="en-US" sz="3200" dirty="0" smtClean="0">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idx="4294967295"/>
          </p:nvPr>
        </p:nvSpPr>
        <p:spPr>
          <a:xfrm>
            <a:off x="100012" y="533400"/>
            <a:ext cx="9043988" cy="436563"/>
          </a:xfrm>
        </p:spPr>
        <p:txBody>
          <a:bodyPr>
            <a:noAutofit/>
          </a:bodyPr>
          <a:lstStyle/>
          <a:p>
            <a:pPr algn="l" eaLnBrk="1" hangingPunct="1">
              <a:lnSpc>
                <a:spcPts val="3000"/>
              </a:lnSpc>
            </a:pPr>
            <a:r>
              <a:rPr lang="en-US" sz="2600" dirty="0" smtClean="0">
                <a:latin typeface="Arial" pitchFamily="34" charset="0"/>
                <a:cs typeface="Arial" pitchFamily="34" charset="0"/>
              </a:rPr>
              <a:t>Invasive mussel effects on Great Lakes food webs: prey fish</a:t>
            </a:r>
          </a:p>
        </p:txBody>
      </p:sp>
      <p:sp>
        <p:nvSpPr>
          <p:cNvPr id="12" name="TextBox 10"/>
          <p:cNvSpPr txBox="1">
            <a:spLocks noChangeArrowheads="1"/>
          </p:cNvSpPr>
          <p:nvPr/>
        </p:nvSpPr>
        <p:spPr bwMode="auto">
          <a:xfrm>
            <a:off x="1" y="1246763"/>
            <a:ext cx="4343400" cy="1877437"/>
          </a:xfrm>
          <a:prstGeom prst="rect">
            <a:avLst/>
          </a:prstGeom>
          <a:noFill/>
          <a:ln w="9525">
            <a:noFill/>
            <a:miter lim="800000"/>
            <a:headEnd/>
            <a:tailEnd/>
          </a:ln>
        </p:spPr>
        <p:txBody>
          <a:bodyPr wrap="square">
            <a:spAutoFit/>
          </a:bodyPr>
          <a:lstStyle/>
          <a:p>
            <a:pPr marL="457200" indent="-225425">
              <a:spcBef>
                <a:spcPts val="600"/>
              </a:spcBef>
              <a:spcAft>
                <a:spcPts val="600"/>
              </a:spcAft>
              <a:buFont typeface="Arial" pitchFamily="34" charset="0"/>
              <a:buChar char="•"/>
            </a:pPr>
            <a:r>
              <a:rPr lang="en-US" sz="2400" dirty="0" smtClean="0">
                <a:cs typeface="Arial" pitchFamily="34" charset="0"/>
              </a:rPr>
              <a:t>Increased </a:t>
            </a:r>
            <a:r>
              <a:rPr lang="en-US" sz="2400" dirty="0">
                <a:cs typeface="Arial" pitchFamily="34" charset="0"/>
              </a:rPr>
              <a:t>Water Clarity</a:t>
            </a:r>
          </a:p>
          <a:p>
            <a:pPr marL="457200" indent="-225425">
              <a:spcBef>
                <a:spcPts val="600"/>
              </a:spcBef>
              <a:spcAft>
                <a:spcPts val="600"/>
              </a:spcAft>
              <a:buFont typeface="Arial" pitchFamily="34" charset="0"/>
              <a:buChar char="•"/>
            </a:pPr>
            <a:r>
              <a:rPr lang="en-US" sz="2400" dirty="0">
                <a:cs typeface="Arial" pitchFamily="34" charset="0"/>
              </a:rPr>
              <a:t>Decreased 1° Production</a:t>
            </a:r>
          </a:p>
          <a:p>
            <a:pPr marL="457200" indent="-225425">
              <a:spcBef>
                <a:spcPts val="600"/>
              </a:spcBef>
              <a:buFont typeface="Arial" pitchFamily="34" charset="0"/>
              <a:buChar char="•"/>
            </a:pPr>
            <a:r>
              <a:rPr lang="en-US" sz="2400" dirty="0" smtClean="0">
                <a:cs typeface="Arial" pitchFamily="34" charset="0"/>
              </a:rPr>
              <a:t>Changed Phosphorus Cycling</a:t>
            </a:r>
            <a:endParaRPr lang="en-US" sz="2400" dirty="0">
              <a:cs typeface="Arial" pitchFamily="34" charset="0"/>
            </a:endParaRPr>
          </a:p>
        </p:txBody>
      </p:sp>
      <p:grpSp>
        <p:nvGrpSpPr>
          <p:cNvPr id="16" name="Group 15"/>
          <p:cNvGrpSpPr/>
          <p:nvPr/>
        </p:nvGrpSpPr>
        <p:grpSpPr>
          <a:xfrm>
            <a:off x="9601200" y="4267200"/>
            <a:ext cx="2381250" cy="2596444"/>
            <a:chOff x="9601200" y="4267200"/>
            <a:chExt cx="2381250" cy="2596444"/>
          </a:xfrm>
        </p:grpSpPr>
        <p:pic>
          <p:nvPicPr>
            <p:cNvPr id="18" name="Picture 2" descr="http://www.glerl.noaa.gov/res/Task_rpts/Images/2008/aispothoven04-1f3.jpg"/>
            <p:cNvPicPr>
              <a:picLocks noChangeAspect="1" noChangeArrowheads="1"/>
            </p:cNvPicPr>
            <p:nvPr/>
          </p:nvPicPr>
          <p:blipFill>
            <a:blip r:embed="rId8"/>
            <a:srcRect/>
            <a:stretch>
              <a:fillRect/>
            </a:stretch>
          </p:blipFill>
          <p:spPr bwMode="auto">
            <a:xfrm>
              <a:off x="9601200" y="4267200"/>
              <a:ext cx="2381250" cy="1781175"/>
            </a:xfrm>
            <a:prstGeom prst="rect">
              <a:avLst/>
            </a:prstGeom>
            <a:noFill/>
            <a:ln w="9525">
              <a:noFill/>
              <a:miter lim="800000"/>
              <a:headEnd/>
              <a:tailEnd/>
            </a:ln>
          </p:spPr>
        </p:pic>
        <p:sp>
          <p:nvSpPr>
            <p:cNvPr id="19" name="TextBox 1"/>
            <p:cNvSpPr txBox="1">
              <a:spLocks noChangeArrowheads="1"/>
            </p:cNvSpPr>
            <p:nvPr/>
          </p:nvSpPr>
          <p:spPr bwMode="auto">
            <a:xfrm>
              <a:off x="9677400" y="5586371"/>
              <a:ext cx="1987550" cy="1277273"/>
            </a:xfrm>
            <a:prstGeom prst="rect">
              <a:avLst/>
            </a:prstGeom>
            <a:noFill/>
            <a:ln w="9525">
              <a:noFill/>
              <a:miter lim="800000"/>
              <a:headEnd/>
              <a:tailEnd/>
            </a:ln>
          </p:spPr>
          <p:txBody>
            <a:bodyPr>
              <a:spAutoFit/>
            </a:bodyPr>
            <a:lstStyle/>
            <a:p>
              <a:pPr marL="171450">
                <a:spcAft>
                  <a:spcPts val="600"/>
                </a:spcAft>
              </a:pPr>
              <a:r>
                <a:rPr lang="en-US" b="1" dirty="0"/>
                <a:t>HABs and </a:t>
              </a:r>
              <a:r>
                <a:rPr lang="en-US" b="1" dirty="0" err="1"/>
                <a:t>Cladophora</a:t>
              </a:r>
              <a:r>
                <a:rPr lang="en-US" b="1" dirty="0"/>
                <a:t> Blooms</a:t>
              </a:r>
            </a:p>
            <a:p>
              <a:pPr marL="457200" indent="-285750">
                <a:spcAft>
                  <a:spcPts val="600"/>
                </a:spcAft>
                <a:buFont typeface="Arial" pitchFamily="34" charset="0"/>
                <a:buChar char="•"/>
              </a:pPr>
              <a:endParaRPr lang="en-US" b="1" dirty="0"/>
            </a:p>
          </p:txBody>
        </p:sp>
      </p:grpSp>
      <p:sp>
        <p:nvSpPr>
          <p:cNvPr id="17" name="Right Arrow 16"/>
          <p:cNvSpPr/>
          <p:nvPr/>
        </p:nvSpPr>
        <p:spPr>
          <a:xfrm>
            <a:off x="3200400" y="4648543"/>
            <a:ext cx="1670756" cy="8692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868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5/16</a:t>
            </a:r>
            <a:endParaRPr lang="en-US" sz="1000" dirty="0">
              <a:solidFill>
                <a:srgbClr val="002060"/>
              </a:solidFill>
              <a:latin typeface="Arial" panose="020B0604020202020204" pitchFamily="34" charset="0"/>
              <a:cs typeface="Arial" panose="020B0604020202020204" pitchFamily="34" charset="0"/>
            </a:endParaRPr>
          </a:p>
        </p:txBody>
      </p:sp>
      <p:grpSp>
        <p:nvGrpSpPr>
          <p:cNvPr id="3" name="Group 2"/>
          <p:cNvGrpSpPr/>
          <p:nvPr/>
        </p:nvGrpSpPr>
        <p:grpSpPr>
          <a:xfrm>
            <a:off x="0" y="0"/>
            <a:ext cx="9078001" cy="538163"/>
            <a:chOff x="0" y="0"/>
            <a:chExt cx="9078001" cy="538163"/>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0"/>
              <a:ext cx="990600" cy="307851"/>
            </a:xfrm>
            <a:prstGeom prst="rect">
              <a:avLst/>
            </a:prstGeom>
          </p:spPr>
        </p:pic>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sp>
        <p:nvSpPr>
          <p:cNvPr id="8" name="Title 1"/>
          <p:cNvSpPr txBox="1">
            <a:spLocks/>
          </p:cNvSpPr>
          <p:nvPr/>
        </p:nvSpPr>
        <p:spPr bwMode="auto">
          <a:xfrm>
            <a:off x="163513" y="404813"/>
            <a:ext cx="8523287" cy="436562"/>
          </a:xfrm>
          <a:prstGeom prst="rect">
            <a:avLst/>
          </a:prstGeom>
          <a:noFill/>
          <a:ln w="9525">
            <a:noFill/>
            <a:miter lim="800000"/>
            <a:headEnd/>
            <a:tailEnd/>
          </a:ln>
        </p:spPr>
        <p:txBody>
          <a:bodyPr/>
          <a:lstStyle/>
          <a:p>
            <a:r>
              <a:rPr lang="en-US" sz="2800" dirty="0" smtClean="0">
                <a:cs typeface="Arial" pitchFamily="34" charset="0"/>
              </a:rPr>
              <a:t>And now </a:t>
            </a:r>
            <a:r>
              <a:rPr lang="en-US" sz="2800" dirty="0">
                <a:cs typeface="Arial" pitchFamily="34" charset="0"/>
              </a:rPr>
              <a:t>A</a:t>
            </a:r>
            <a:r>
              <a:rPr lang="en-US" sz="2800" dirty="0" smtClean="0">
                <a:cs typeface="Arial" pitchFamily="34" charset="0"/>
              </a:rPr>
              <a:t>sian carp may enter the Great </a:t>
            </a:r>
            <a:r>
              <a:rPr lang="en-US" sz="2800" dirty="0">
                <a:cs typeface="Arial" pitchFamily="34" charset="0"/>
              </a:rPr>
              <a:t>L</a:t>
            </a:r>
            <a:r>
              <a:rPr lang="en-US" sz="2800" dirty="0" smtClean="0">
                <a:cs typeface="Arial" pitchFamily="34" charset="0"/>
              </a:rPr>
              <a:t>akes and further deplete plankton available for fish</a:t>
            </a:r>
            <a:r>
              <a:rPr lang="en-US" sz="3200" b="1" dirty="0" smtClean="0">
                <a:cs typeface="Arial" pitchFamily="34" charset="0"/>
              </a:rPr>
              <a:t>…</a:t>
            </a:r>
            <a:endParaRPr lang="en-US" sz="3200" b="1" dirty="0">
              <a:cs typeface="Arial" pitchFamily="34" charset="0"/>
            </a:endParaRPr>
          </a:p>
        </p:txBody>
      </p:sp>
      <p:grpSp>
        <p:nvGrpSpPr>
          <p:cNvPr id="10" name="Group 7"/>
          <p:cNvGrpSpPr>
            <a:grpSpLocks/>
          </p:cNvGrpSpPr>
          <p:nvPr/>
        </p:nvGrpSpPr>
        <p:grpSpPr bwMode="auto">
          <a:xfrm>
            <a:off x="381000" y="2133600"/>
            <a:ext cx="6751639" cy="3581400"/>
            <a:chOff x="381000" y="2133600"/>
            <a:chExt cx="6751639" cy="3581400"/>
          </a:xfrm>
        </p:grpSpPr>
        <p:grpSp>
          <p:nvGrpSpPr>
            <p:cNvPr id="12" name="Group 32"/>
            <p:cNvGrpSpPr>
              <a:grpSpLocks/>
            </p:cNvGrpSpPr>
            <p:nvPr/>
          </p:nvGrpSpPr>
          <p:grpSpPr bwMode="auto">
            <a:xfrm>
              <a:off x="1828800" y="2133600"/>
              <a:ext cx="5181600" cy="3581400"/>
              <a:chOff x="1828800" y="2133600"/>
              <a:chExt cx="5181600" cy="3581400"/>
            </a:xfrm>
          </p:grpSpPr>
          <p:sp>
            <p:nvSpPr>
              <p:cNvPr id="18" name="Rectangle 17"/>
              <p:cNvSpPr/>
              <p:nvPr/>
            </p:nvSpPr>
            <p:spPr>
              <a:xfrm>
                <a:off x="2971800" y="3581400"/>
                <a:ext cx="2362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Prey fish </a:t>
                </a:r>
              </a:p>
            </p:txBody>
          </p:sp>
          <p:sp>
            <p:nvSpPr>
              <p:cNvPr id="19" name="Rectangle 18"/>
              <p:cNvSpPr/>
              <p:nvPr/>
            </p:nvSpPr>
            <p:spPr>
              <a:xfrm>
                <a:off x="2971800" y="4953000"/>
                <a:ext cx="2362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Fish harvest   </a:t>
                </a:r>
              </a:p>
            </p:txBody>
          </p:sp>
          <p:cxnSp>
            <p:nvCxnSpPr>
              <p:cNvPr id="20" name="Straight Arrow Connector 19"/>
              <p:cNvCxnSpPr>
                <a:stCxn id="29" idx="2"/>
                <a:endCxn id="18" idx="0"/>
              </p:cNvCxnSpPr>
              <p:nvPr/>
            </p:nvCxnSpPr>
            <p:spPr>
              <a:xfrm rot="5400000">
                <a:off x="4610100" y="2362200"/>
                <a:ext cx="762000" cy="16764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a:endCxn id="19" idx="0"/>
              </p:cNvCxnSpPr>
              <p:nvPr/>
            </p:nvCxnSpPr>
            <p:spPr>
              <a:xfrm rot="5400000">
                <a:off x="3848101" y="4648200"/>
                <a:ext cx="609600" cy="31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31"/>
              <p:cNvGrpSpPr>
                <a:grpSpLocks/>
              </p:cNvGrpSpPr>
              <p:nvPr/>
            </p:nvGrpSpPr>
            <p:grpSpPr bwMode="auto">
              <a:xfrm>
                <a:off x="4648200" y="2133600"/>
                <a:ext cx="2362200" cy="685800"/>
                <a:chOff x="4648200" y="2133600"/>
                <a:chExt cx="2362200" cy="685800"/>
              </a:xfrm>
            </p:grpSpPr>
            <p:sp>
              <p:nvSpPr>
                <p:cNvPr id="29" name="Rectangle 28"/>
                <p:cNvSpPr/>
                <p:nvPr/>
              </p:nvSpPr>
              <p:spPr>
                <a:xfrm>
                  <a:off x="4648200" y="21336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Zooplankton  </a:t>
                  </a:r>
                </a:p>
              </p:txBody>
            </p:sp>
            <p:cxnSp>
              <p:nvCxnSpPr>
                <p:cNvPr id="30" name="Straight Arrow Connector 29"/>
                <p:cNvCxnSpPr/>
                <p:nvPr/>
              </p:nvCxnSpPr>
              <p:spPr>
                <a:xfrm rot="5400000">
                  <a:off x="6628607" y="2513806"/>
                  <a:ext cx="304800" cy="158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4877594" y="3961606"/>
                <a:ext cx="3048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953794" y="5333206"/>
                <a:ext cx="3048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30"/>
              <p:cNvGrpSpPr>
                <a:grpSpLocks/>
              </p:cNvGrpSpPr>
              <p:nvPr/>
            </p:nvGrpSpPr>
            <p:grpSpPr bwMode="auto">
              <a:xfrm>
                <a:off x="1828800" y="2133600"/>
                <a:ext cx="2286000" cy="685800"/>
                <a:chOff x="1828800" y="2133600"/>
                <a:chExt cx="2286000" cy="685800"/>
              </a:xfrm>
            </p:grpSpPr>
            <p:sp>
              <p:nvSpPr>
                <p:cNvPr id="27" name="Rectangle 26"/>
                <p:cNvSpPr/>
                <p:nvPr/>
              </p:nvSpPr>
              <p:spPr>
                <a:xfrm>
                  <a:off x="1828800" y="2133600"/>
                  <a:ext cx="2286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Phytoplankton</a:t>
                  </a:r>
                </a:p>
              </p:txBody>
            </p:sp>
            <p:cxnSp>
              <p:nvCxnSpPr>
                <p:cNvPr id="28" name="Straight Arrow Connector 27"/>
                <p:cNvCxnSpPr/>
                <p:nvPr/>
              </p:nvCxnSpPr>
              <p:spPr>
                <a:xfrm rot="5400000">
                  <a:off x="3810794" y="2513806"/>
                  <a:ext cx="304800" cy="158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a:stCxn id="27" idx="2"/>
                <a:endCxn id="18" idx="0"/>
              </p:cNvCxnSpPr>
              <p:nvPr/>
            </p:nvCxnSpPr>
            <p:spPr>
              <a:xfrm rot="16200000" flipH="1">
                <a:off x="3181350" y="2609850"/>
                <a:ext cx="762000" cy="11811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H="1">
              <a:off x="1264356" y="2667000"/>
              <a:ext cx="564444" cy="89358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 name="Picture 2" descr="http://ts1.mm.bing.net/images/thumbnail.aspx?q=411005551960&amp;id=e26a5c7133bcf226cafba60a6e27860f&amp;url=http%3a%2f%2fwww.combat-fishing.com%2fSilverCarpIDlowresa.JPG"/>
            <p:cNvPicPr>
              <a:picLocks noChangeAspect="1" noChangeArrowheads="1"/>
            </p:cNvPicPr>
            <p:nvPr/>
          </p:nvPicPr>
          <p:blipFill>
            <a:blip r:embed="rId5"/>
            <a:srcRect/>
            <a:stretch>
              <a:fillRect/>
            </a:stretch>
          </p:blipFill>
          <p:spPr bwMode="auto">
            <a:xfrm>
              <a:off x="381000" y="3581400"/>
              <a:ext cx="2044700" cy="1533525"/>
            </a:xfrm>
            <a:prstGeom prst="rect">
              <a:avLst/>
            </a:prstGeom>
            <a:noFill/>
            <a:ln w="9525">
              <a:noFill/>
              <a:miter lim="800000"/>
              <a:headEnd/>
              <a:tailEnd/>
            </a:ln>
          </p:spPr>
        </p:pic>
        <p:cxnSp>
          <p:nvCxnSpPr>
            <p:cNvPr id="17" name="Straight Arrow Connector 16"/>
            <p:cNvCxnSpPr/>
            <p:nvPr/>
          </p:nvCxnSpPr>
          <p:spPr>
            <a:xfrm>
              <a:off x="6445956" y="2819400"/>
              <a:ext cx="686683" cy="89834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33400" y="5334000"/>
            <a:ext cx="1752600" cy="369332"/>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Silver Carp</a:t>
            </a:r>
          </a:p>
        </p:txBody>
      </p:sp>
      <p:sp>
        <p:nvSpPr>
          <p:cNvPr id="5" name="TextBox 4"/>
          <p:cNvSpPr txBox="1"/>
          <p:nvPr/>
        </p:nvSpPr>
        <p:spPr>
          <a:xfrm>
            <a:off x="6248400" y="5334000"/>
            <a:ext cx="2438400" cy="369332"/>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Bighead Carp</a:t>
            </a:r>
          </a:p>
        </p:txBody>
      </p:sp>
      <p:pic>
        <p:nvPicPr>
          <p:cNvPr id="6" name="Picture 5" descr="2010091614260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30734" y="3733799"/>
            <a:ext cx="3184666" cy="1383553"/>
          </a:xfrm>
          <a:prstGeom prst="rect">
            <a:avLst/>
          </a:prstGeom>
        </p:spPr>
      </p:pic>
    </p:spTree>
    <p:extLst>
      <p:ext uri="{BB962C8B-B14F-4D97-AF65-F5344CB8AC3E}">
        <p14:creationId xmlns:p14="http://schemas.microsoft.com/office/powerpoint/2010/main" val="2195590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562" y="509359"/>
            <a:ext cx="7856538" cy="436562"/>
          </a:xfrm>
        </p:spPr>
        <p:txBody>
          <a:bodyPr>
            <a:noAutofit/>
          </a:bodyPr>
          <a:lstStyle/>
          <a:p>
            <a:r>
              <a:rPr lang="en-US" sz="2800" dirty="0" smtClean="0"/>
              <a:t>NOAA/CILER/Univ. Invasive Species Research</a:t>
            </a:r>
            <a:endParaRPr lang="en-US" sz="2800" dirty="0"/>
          </a:p>
        </p:txBody>
      </p:sp>
      <p:grpSp>
        <p:nvGrpSpPr>
          <p:cNvPr id="10" name="Group 9"/>
          <p:cNvGrpSpPr/>
          <p:nvPr/>
        </p:nvGrpSpPr>
        <p:grpSpPr>
          <a:xfrm>
            <a:off x="152400" y="765327"/>
            <a:ext cx="2499061" cy="5940273"/>
            <a:chOff x="152400" y="195582"/>
            <a:chExt cx="2499061" cy="5940273"/>
          </a:xfrm>
        </p:grpSpPr>
        <p:sp>
          <p:nvSpPr>
            <p:cNvPr id="37" name="Oval 36"/>
            <p:cNvSpPr/>
            <p:nvPr/>
          </p:nvSpPr>
          <p:spPr>
            <a:xfrm rot="5400000">
              <a:off x="232832" y="160086"/>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5400000">
              <a:off x="232856" y="1346252"/>
              <a:ext cx="1056674" cy="1127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52401" y="1563470"/>
              <a:ext cx="1216708" cy="369332"/>
            </a:xfrm>
            <a:prstGeom prst="rect">
              <a:avLst/>
            </a:prstGeom>
            <a:noFill/>
          </p:spPr>
          <p:txBody>
            <a:bodyPr wrap="square" rtlCol="0">
              <a:spAutoFit/>
            </a:bodyPr>
            <a:lstStyle/>
            <a:p>
              <a:pPr algn="ctr"/>
              <a:endParaRPr lang="en-US" sz="1800" dirty="0" smtClean="0"/>
            </a:p>
          </p:txBody>
        </p:sp>
        <p:sp>
          <p:nvSpPr>
            <p:cNvPr id="22" name="Curved Down Arrow 21"/>
            <p:cNvSpPr/>
            <p:nvPr/>
          </p:nvSpPr>
          <p:spPr>
            <a:xfrm rot="5400000">
              <a:off x="951467" y="127379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rot="5400000">
              <a:off x="951467" y="2427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174156" y="2682958"/>
              <a:ext cx="1335479" cy="3452897"/>
              <a:chOff x="174156" y="2682958"/>
              <a:chExt cx="1335479" cy="3452897"/>
            </a:xfrm>
          </p:grpSpPr>
          <p:sp>
            <p:nvSpPr>
              <p:cNvPr id="34" name="Oval 33"/>
              <p:cNvSpPr/>
              <p:nvPr/>
            </p:nvSpPr>
            <p:spPr>
              <a:xfrm rot="5400000">
                <a:off x="232832" y="2647462"/>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rot="5400000">
                <a:off x="232832" y="3878458"/>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rot="5400000">
                <a:off x="232832" y="5043685"/>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74156" y="2971800"/>
                <a:ext cx="1197444" cy="369332"/>
              </a:xfrm>
              <a:prstGeom prst="rect">
                <a:avLst/>
              </a:prstGeom>
              <a:noFill/>
            </p:spPr>
            <p:txBody>
              <a:bodyPr wrap="square" rtlCol="0">
                <a:spAutoFit/>
              </a:bodyPr>
              <a:lstStyle/>
              <a:p>
                <a:pPr algn="ctr"/>
                <a:r>
                  <a:rPr lang="en-US" sz="1800" dirty="0" smtClean="0"/>
                  <a:t>Establish</a:t>
                </a:r>
              </a:p>
            </p:txBody>
          </p:sp>
          <p:sp>
            <p:nvSpPr>
              <p:cNvPr id="20" name="TextBox 19"/>
              <p:cNvSpPr txBox="1"/>
              <p:nvPr/>
            </p:nvSpPr>
            <p:spPr>
              <a:xfrm>
                <a:off x="304800" y="4242523"/>
                <a:ext cx="959751" cy="369332"/>
              </a:xfrm>
              <a:prstGeom prst="rect">
                <a:avLst/>
              </a:prstGeom>
              <a:noFill/>
            </p:spPr>
            <p:txBody>
              <a:bodyPr wrap="square" rtlCol="0">
                <a:spAutoFit/>
              </a:bodyPr>
              <a:lstStyle/>
              <a:p>
                <a:pPr algn="ctr"/>
                <a:r>
                  <a:rPr lang="en-US" sz="1800" dirty="0" smtClean="0"/>
                  <a:t>Spread</a:t>
                </a:r>
              </a:p>
            </p:txBody>
          </p:sp>
          <p:sp>
            <p:nvSpPr>
              <p:cNvPr id="21" name="TextBox 20"/>
              <p:cNvSpPr txBox="1"/>
              <p:nvPr/>
            </p:nvSpPr>
            <p:spPr>
              <a:xfrm>
                <a:off x="319993" y="5439960"/>
                <a:ext cx="886011" cy="369331"/>
              </a:xfrm>
              <a:prstGeom prst="rect">
                <a:avLst/>
              </a:prstGeom>
              <a:noFill/>
            </p:spPr>
            <p:txBody>
              <a:bodyPr wrap="square" rtlCol="0">
                <a:spAutoFit/>
              </a:bodyPr>
              <a:lstStyle/>
              <a:p>
                <a:pPr algn="ctr"/>
                <a:r>
                  <a:rPr lang="en-US" sz="1800" dirty="0" smtClean="0"/>
                  <a:t>Impact</a:t>
                </a:r>
              </a:p>
            </p:txBody>
          </p:sp>
          <p:sp>
            <p:nvSpPr>
              <p:cNvPr id="24" name="Curved Down Arrow 23"/>
              <p:cNvSpPr/>
              <p:nvPr/>
            </p:nvSpPr>
            <p:spPr>
              <a:xfrm rot="5400000">
                <a:off x="951467" y="3660559"/>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rot="5400000">
                <a:off x="951467" y="4936780"/>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p:cNvGrpSpPr/>
            <p:nvPr/>
          </p:nvGrpSpPr>
          <p:grpSpPr>
            <a:xfrm>
              <a:off x="1524000" y="1324242"/>
              <a:ext cx="1127461" cy="3930521"/>
              <a:chOff x="1524000" y="1324242"/>
              <a:chExt cx="1127461" cy="3930521"/>
            </a:xfrm>
          </p:grpSpPr>
          <p:sp>
            <p:nvSpPr>
              <p:cNvPr id="30" name="TextBox 29"/>
              <p:cNvSpPr txBox="1"/>
              <p:nvPr/>
            </p:nvSpPr>
            <p:spPr>
              <a:xfrm>
                <a:off x="1524000" y="1324242"/>
                <a:ext cx="11274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Dispersa</a:t>
                </a:r>
                <a:r>
                  <a:rPr lang="en-US" sz="1400" baseline="-25000" dirty="0" err="1" smtClean="0">
                    <a:solidFill>
                      <a:srgbClr val="003399"/>
                    </a:solidFill>
                  </a:rPr>
                  <a:t>l</a:t>
                </a:r>
                <a:endParaRPr lang="en-US" sz="1400" baseline="-25000" dirty="0">
                  <a:solidFill>
                    <a:srgbClr val="003399"/>
                  </a:solidFill>
                </a:endParaRPr>
              </a:p>
            </p:txBody>
          </p:sp>
          <p:sp>
            <p:nvSpPr>
              <p:cNvPr id="31" name="TextBox 30"/>
              <p:cNvSpPr txBox="1"/>
              <p:nvPr/>
            </p:nvSpPr>
            <p:spPr>
              <a:xfrm>
                <a:off x="1524000" y="2362631"/>
                <a:ext cx="1066800" cy="451405"/>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Suitable</a:t>
                </a:r>
                <a:r>
                  <a:rPr lang="en-US" sz="1400" baseline="-25000" dirty="0" smtClean="0">
                    <a:solidFill>
                      <a:srgbClr val="003399"/>
                    </a:solidFill>
                  </a:rPr>
                  <a:t> </a:t>
                </a:r>
                <a:r>
                  <a:rPr lang="en-US" sz="1400" baseline="-25000" dirty="0" smtClean="0">
                    <a:solidFill>
                      <a:schemeClr val="bg1"/>
                    </a:solidFill>
                  </a:rPr>
                  <a:t>Habitat</a:t>
                </a:r>
                <a:endParaRPr lang="en-US" sz="1400" baseline="-25000" dirty="0">
                  <a:solidFill>
                    <a:schemeClr val="bg1"/>
                  </a:solidFill>
                </a:endParaRPr>
              </a:p>
            </p:txBody>
          </p:sp>
          <p:sp>
            <p:nvSpPr>
              <p:cNvPr id="32" name="TextBox 31"/>
              <p:cNvSpPr txBox="1"/>
              <p:nvPr/>
            </p:nvSpPr>
            <p:spPr>
              <a:xfrm>
                <a:off x="1524000" y="3614620"/>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Move</a:t>
                </a:r>
                <a:endParaRPr lang="en-US" sz="1400" b="1" baseline="-25000" dirty="0">
                  <a:solidFill>
                    <a:srgbClr val="003399"/>
                  </a:solidFill>
                </a:endParaRPr>
              </a:p>
            </p:txBody>
          </p:sp>
          <p:sp>
            <p:nvSpPr>
              <p:cNvPr id="33" name="TextBox 32"/>
              <p:cNvSpPr txBox="1"/>
              <p:nvPr/>
            </p:nvSpPr>
            <p:spPr>
              <a:xfrm>
                <a:off x="1524000" y="4946986"/>
                <a:ext cx="1066800"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Impact</a:t>
                </a:r>
                <a:endParaRPr lang="en-US" sz="1400" b="1" baseline="-25000" dirty="0">
                  <a:solidFill>
                    <a:srgbClr val="003399"/>
                  </a:solidFill>
                </a:endParaRPr>
              </a:p>
            </p:txBody>
          </p:sp>
        </p:grpSp>
        <p:sp>
          <p:nvSpPr>
            <p:cNvPr id="17" name="TextBox 16"/>
            <p:cNvSpPr txBox="1"/>
            <p:nvPr/>
          </p:nvSpPr>
          <p:spPr>
            <a:xfrm>
              <a:off x="152400" y="268455"/>
              <a:ext cx="1140401" cy="923330"/>
            </a:xfrm>
            <a:prstGeom prst="rect">
              <a:avLst/>
            </a:prstGeom>
            <a:noFill/>
          </p:spPr>
          <p:txBody>
            <a:bodyPr wrap="square" rtlCol="0">
              <a:spAutoFit/>
            </a:bodyPr>
            <a:lstStyle/>
            <a:p>
              <a:pPr algn="ctr"/>
              <a:r>
                <a:rPr lang="en-US" sz="1800" dirty="0" smtClean="0"/>
                <a:t>Species</a:t>
              </a:r>
              <a:r>
                <a:rPr lang="en-US" dirty="0" smtClean="0"/>
                <a:t> </a:t>
              </a:r>
              <a:r>
                <a:rPr lang="en-US" sz="1800" dirty="0" smtClean="0"/>
                <a:t>in Pathway</a:t>
              </a:r>
            </a:p>
          </p:txBody>
        </p:sp>
      </p:grpSp>
      <p:grpSp>
        <p:nvGrpSpPr>
          <p:cNvPr id="13" name="Group 12"/>
          <p:cNvGrpSpPr/>
          <p:nvPr/>
        </p:nvGrpSpPr>
        <p:grpSpPr>
          <a:xfrm>
            <a:off x="1554086" y="1219200"/>
            <a:ext cx="7326858" cy="5434091"/>
            <a:chOff x="1401686" y="914400"/>
            <a:chExt cx="7326858" cy="5434091"/>
          </a:xfrm>
        </p:grpSpPr>
        <p:grpSp>
          <p:nvGrpSpPr>
            <p:cNvPr id="8" name="Group 7"/>
            <p:cNvGrpSpPr/>
            <p:nvPr/>
          </p:nvGrpSpPr>
          <p:grpSpPr>
            <a:xfrm>
              <a:off x="1401686" y="914400"/>
              <a:ext cx="7326858" cy="5434091"/>
              <a:chOff x="1401686" y="914400"/>
              <a:chExt cx="7326858" cy="5434091"/>
            </a:xfrm>
          </p:grpSpPr>
          <p:sp>
            <p:nvSpPr>
              <p:cNvPr id="5" name="Chevron 4"/>
              <p:cNvSpPr/>
              <p:nvPr/>
            </p:nvSpPr>
            <p:spPr>
              <a:xfrm>
                <a:off x="1401686" y="914400"/>
                <a:ext cx="1417714" cy="152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aphicFrame>
            <p:nvGraphicFramePr>
              <p:cNvPr id="38" name="Chart 37"/>
              <p:cNvGraphicFramePr/>
              <p:nvPr>
                <p:extLst>
                  <p:ext uri="{D42A27DB-BD31-4B8C-83A1-F6EECF244321}">
                    <p14:modId xmlns:p14="http://schemas.microsoft.com/office/powerpoint/2010/main" val="1440117189"/>
                  </p:ext>
                </p:extLst>
              </p:nvPr>
            </p:nvGraphicFramePr>
            <p:xfrm>
              <a:off x="2576778" y="1478130"/>
              <a:ext cx="6151766" cy="4330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0" y="983159"/>
                <a:ext cx="5181600" cy="707886"/>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GLANSIS </a:t>
                </a:r>
              </a:p>
              <a:p>
                <a:pPr algn="ctr"/>
                <a:r>
                  <a:rPr lang="en-US" sz="1200" dirty="0" smtClean="0">
                    <a:solidFill>
                      <a:srgbClr val="002060"/>
                    </a:solidFill>
                    <a:latin typeface="Arial" panose="020B0604020202020204" pitchFamily="34" charset="0"/>
                    <a:cs typeface="Arial" panose="020B0604020202020204" pitchFamily="34" charset="0"/>
                  </a:rPr>
                  <a:t>(Presentation by Sturtevant, NOAA Great Lakes Sea Grant, forthcoming)</a:t>
                </a:r>
              </a:p>
            </p:txBody>
          </p:sp>
          <p:sp>
            <p:nvSpPr>
              <p:cNvPr id="7" name="TextBox 6"/>
              <p:cNvSpPr txBox="1"/>
              <p:nvPr/>
            </p:nvSpPr>
            <p:spPr>
              <a:xfrm>
                <a:off x="4022579" y="5517494"/>
                <a:ext cx="3886200" cy="830997"/>
              </a:xfrm>
              <a:prstGeom prst="rect">
                <a:avLst/>
              </a:prstGeom>
              <a:noFill/>
            </p:spPr>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Watchlist</a:t>
                </a:r>
                <a:r>
                  <a:rPr lang="en-US" sz="2400" dirty="0" smtClean="0">
                    <a:solidFill>
                      <a:srgbClr val="002060"/>
                    </a:solidFill>
                    <a:latin typeface="Arial" panose="020B0604020202020204" pitchFamily="34" charset="0"/>
                    <a:cs typeface="Arial" panose="020B0604020202020204" pitchFamily="34" charset="0"/>
                  </a:rPr>
                  <a:t> of 53 Aquatic Nonindigenous Species</a:t>
                </a:r>
              </a:p>
            </p:txBody>
          </p:sp>
        </p:grpSp>
        <p:pic>
          <p:nvPicPr>
            <p:cNvPr id="44" name="Picture 15" descr="snakehead crawli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5387" y="3429000"/>
              <a:ext cx="1020763" cy="609600"/>
            </a:xfrm>
            <a:prstGeom prst="rect">
              <a:avLst/>
            </a:prstGeom>
            <a:noFill/>
            <a:ln w="9525">
              <a:noFill/>
              <a:miter lim="800000"/>
              <a:headEnd/>
              <a:tailEnd/>
            </a:ln>
          </p:spPr>
        </p:pic>
        <p:pic>
          <p:nvPicPr>
            <p:cNvPr id="45" name="Picture 17" descr="Dikerogammarus-villosu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0435" y="3162300"/>
              <a:ext cx="708025" cy="533400"/>
            </a:xfrm>
            <a:prstGeom prst="rect">
              <a:avLst/>
            </a:prstGeom>
            <a:solidFill>
              <a:srgbClr val="FFFFCC"/>
            </a:solidFill>
            <a:ln w="9525">
              <a:noFill/>
              <a:miter lim="800000"/>
              <a:headEnd/>
              <a:tailEnd/>
            </a:ln>
          </p:spPr>
        </p:pic>
        <p:pic>
          <p:nvPicPr>
            <p:cNvPr id="46" name="Picture 45" descr="http://www.sms.si.edu/irlspec/images/hverticillata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7236" y="2230706"/>
              <a:ext cx="496887" cy="609600"/>
            </a:xfrm>
            <a:prstGeom prst="rect">
              <a:avLst/>
            </a:prstGeom>
            <a:noFill/>
            <a:ln>
              <a:solidFill>
                <a:schemeClr val="accent3"/>
              </a:solidFill>
            </a:ln>
            <a:extLst/>
          </p:spPr>
        </p:pic>
      </p:grpSp>
      <p:sp>
        <p:nvSpPr>
          <p:cNvPr id="39" name="Rectangle 38"/>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0" y="40957"/>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6200" y="0"/>
            <a:ext cx="990600" cy="307851"/>
          </a:xfrm>
          <a:prstGeom prst="rect">
            <a:avLst/>
          </a:prstGeom>
        </p:spPr>
      </p:pic>
      <p:pic>
        <p:nvPicPr>
          <p:cNvPr id="42" name="Picture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87260" y="28955"/>
            <a:ext cx="300680" cy="307850"/>
          </a:xfrm>
          <a:prstGeom prst="rect">
            <a:avLst/>
          </a:prstGeom>
        </p:spPr>
      </p:pic>
      <p:sp>
        <p:nvSpPr>
          <p:cNvPr id="43" name="TextBox 42"/>
          <p:cNvSpPr txBox="1"/>
          <p:nvPr/>
        </p:nvSpPr>
        <p:spPr>
          <a:xfrm>
            <a:off x="152400" y="2328446"/>
            <a:ext cx="1216708" cy="338554"/>
          </a:xfrm>
          <a:prstGeom prst="rect">
            <a:avLst/>
          </a:prstGeom>
          <a:noFill/>
        </p:spPr>
        <p:txBody>
          <a:bodyPr wrap="square" rtlCol="0">
            <a:spAutoFit/>
          </a:bodyPr>
          <a:lstStyle/>
          <a:p>
            <a:pPr algn="ctr"/>
            <a:r>
              <a:rPr lang="en-US" sz="1600" dirty="0" smtClean="0"/>
              <a:t>Introduced</a:t>
            </a:r>
          </a:p>
        </p:txBody>
      </p:sp>
      <p:sp>
        <p:nvSpPr>
          <p:cNvPr id="47" name="Rectangle 46"/>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6</a:t>
            </a:r>
            <a:r>
              <a:rPr lang="en-US" sz="1000" dirty="0" smtClean="0">
                <a:solidFill>
                  <a:srgbClr val="002060"/>
                </a:solidFill>
                <a:latin typeface="Arial" panose="020B0604020202020204" pitchFamily="34" charset="0"/>
                <a:cs typeface="Arial" panose="020B0604020202020204" pitchFamily="34" charset="0"/>
              </a:rPr>
              <a:t>/16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817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765327"/>
            <a:ext cx="2514600" cy="5940273"/>
            <a:chOff x="152400" y="195582"/>
            <a:chExt cx="2514600" cy="5940273"/>
          </a:xfrm>
        </p:grpSpPr>
        <p:sp>
          <p:nvSpPr>
            <p:cNvPr id="34" name="Oval 33"/>
            <p:cNvSpPr/>
            <p:nvPr/>
          </p:nvSpPr>
          <p:spPr>
            <a:xfrm rot="5400000">
              <a:off x="232832" y="2647462"/>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rot="5400000">
              <a:off x="232832" y="3878458"/>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rot="5400000">
              <a:off x="232832" y="5043685"/>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rot="5400000">
              <a:off x="232832" y="160086"/>
              <a:ext cx="1056674" cy="1127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539539" y="1216223"/>
              <a:ext cx="11274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Dispersa</a:t>
              </a:r>
              <a:r>
                <a:rPr lang="en-US" sz="1400" baseline="-25000" dirty="0" err="1" smtClean="0">
                  <a:solidFill>
                    <a:srgbClr val="003399"/>
                  </a:solidFill>
                </a:rPr>
                <a:t>l</a:t>
              </a:r>
              <a:endParaRPr lang="en-US" sz="1400" baseline="-25000" dirty="0">
                <a:solidFill>
                  <a:srgbClr val="003399"/>
                </a:solidFill>
              </a:endParaRPr>
            </a:p>
          </p:txBody>
        </p:sp>
        <p:sp>
          <p:nvSpPr>
            <p:cNvPr id="12" name="Oval 11"/>
            <p:cNvSpPr/>
            <p:nvPr/>
          </p:nvSpPr>
          <p:spPr>
            <a:xfrm rot="5400000">
              <a:off x="232857" y="1346250"/>
              <a:ext cx="1056674" cy="11276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52400" y="1758701"/>
              <a:ext cx="1216708" cy="338554"/>
            </a:xfrm>
            <a:prstGeom prst="rect">
              <a:avLst/>
            </a:prstGeom>
            <a:noFill/>
          </p:spPr>
          <p:txBody>
            <a:bodyPr wrap="square" rtlCol="0">
              <a:spAutoFit/>
            </a:bodyPr>
            <a:lstStyle/>
            <a:p>
              <a:pPr algn="ctr"/>
              <a:r>
                <a:rPr lang="en-US" sz="1600" dirty="0" smtClean="0"/>
                <a:t>Introduced</a:t>
              </a:r>
            </a:p>
          </p:txBody>
        </p:sp>
        <p:sp>
          <p:nvSpPr>
            <p:cNvPr id="19" name="TextBox 18"/>
            <p:cNvSpPr txBox="1"/>
            <p:nvPr/>
          </p:nvSpPr>
          <p:spPr>
            <a:xfrm>
              <a:off x="152400" y="3026628"/>
              <a:ext cx="1197444" cy="369332"/>
            </a:xfrm>
            <a:prstGeom prst="rect">
              <a:avLst/>
            </a:prstGeom>
            <a:noFill/>
          </p:spPr>
          <p:txBody>
            <a:bodyPr wrap="square" rtlCol="0">
              <a:spAutoFit/>
            </a:bodyPr>
            <a:lstStyle/>
            <a:p>
              <a:pPr algn="ctr"/>
              <a:r>
                <a:rPr lang="en-US" sz="1800" dirty="0" smtClean="0"/>
                <a:t>Establish</a:t>
              </a:r>
            </a:p>
          </p:txBody>
        </p:sp>
        <p:sp>
          <p:nvSpPr>
            <p:cNvPr id="20" name="TextBox 19"/>
            <p:cNvSpPr txBox="1"/>
            <p:nvPr/>
          </p:nvSpPr>
          <p:spPr>
            <a:xfrm>
              <a:off x="317625" y="4230855"/>
              <a:ext cx="959751" cy="369332"/>
            </a:xfrm>
            <a:prstGeom prst="rect">
              <a:avLst/>
            </a:prstGeom>
            <a:noFill/>
          </p:spPr>
          <p:txBody>
            <a:bodyPr wrap="square" rtlCol="0">
              <a:spAutoFit/>
            </a:bodyPr>
            <a:lstStyle/>
            <a:p>
              <a:pPr algn="ctr"/>
              <a:r>
                <a:rPr lang="en-US" sz="1800" dirty="0" smtClean="0"/>
                <a:t>Spread</a:t>
              </a:r>
            </a:p>
          </p:txBody>
        </p:sp>
        <p:sp>
          <p:nvSpPr>
            <p:cNvPr id="21" name="TextBox 20"/>
            <p:cNvSpPr txBox="1"/>
            <p:nvPr/>
          </p:nvSpPr>
          <p:spPr>
            <a:xfrm>
              <a:off x="333189" y="5410200"/>
              <a:ext cx="886011" cy="369331"/>
            </a:xfrm>
            <a:prstGeom prst="rect">
              <a:avLst/>
            </a:prstGeom>
            <a:noFill/>
          </p:spPr>
          <p:txBody>
            <a:bodyPr wrap="square" rtlCol="0">
              <a:spAutoFit/>
            </a:bodyPr>
            <a:lstStyle/>
            <a:p>
              <a:pPr algn="ctr"/>
              <a:r>
                <a:rPr lang="en-US" sz="1800" dirty="0" smtClean="0"/>
                <a:t>Impact</a:t>
              </a:r>
            </a:p>
          </p:txBody>
        </p:sp>
        <p:sp>
          <p:nvSpPr>
            <p:cNvPr id="22" name="Curved Down Arrow 21"/>
            <p:cNvSpPr/>
            <p:nvPr/>
          </p:nvSpPr>
          <p:spPr>
            <a:xfrm rot="5400000">
              <a:off x="951467" y="1273795"/>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rot="5400000">
              <a:off x="951467" y="242755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rot="5400000">
              <a:off x="951467" y="366055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rot="5400000">
              <a:off x="951467" y="4936777"/>
              <a:ext cx="900438" cy="2158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1539539" y="2181387"/>
              <a:ext cx="1127461" cy="451405"/>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Suitable</a:t>
              </a:r>
              <a:r>
                <a:rPr lang="en-US" sz="1400" baseline="-25000" dirty="0" smtClean="0">
                  <a:solidFill>
                    <a:srgbClr val="003399"/>
                  </a:solidFill>
                </a:rPr>
                <a:t> </a:t>
              </a:r>
              <a:r>
                <a:rPr lang="en-US" sz="1400" baseline="-25000" dirty="0" smtClean="0">
                  <a:solidFill>
                    <a:schemeClr val="bg1"/>
                  </a:solidFill>
                </a:rPr>
                <a:t>Habitat</a:t>
              </a:r>
              <a:endParaRPr lang="en-US" sz="1400" baseline="-25000" dirty="0">
                <a:solidFill>
                  <a:schemeClr val="bg1"/>
                </a:solidFill>
              </a:endParaRPr>
            </a:p>
          </p:txBody>
        </p:sp>
        <p:sp>
          <p:nvSpPr>
            <p:cNvPr id="32" name="TextBox 31"/>
            <p:cNvSpPr txBox="1"/>
            <p:nvPr/>
          </p:nvSpPr>
          <p:spPr>
            <a:xfrm>
              <a:off x="1539539" y="3502224"/>
              <a:ext cx="900439"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Move</a:t>
              </a:r>
              <a:endParaRPr lang="en-US" sz="1400" b="1" baseline="-25000" dirty="0">
                <a:solidFill>
                  <a:srgbClr val="003399"/>
                </a:solidFill>
              </a:endParaRPr>
            </a:p>
          </p:txBody>
        </p:sp>
        <p:sp>
          <p:nvSpPr>
            <p:cNvPr id="33" name="TextBox 32"/>
            <p:cNvSpPr txBox="1"/>
            <p:nvPr/>
          </p:nvSpPr>
          <p:spPr>
            <a:xfrm>
              <a:off x="1539538" y="4797624"/>
              <a:ext cx="975061" cy="307777"/>
            </a:xfrm>
            <a:prstGeom prst="rect">
              <a:avLst/>
            </a:prstGeom>
            <a:noFill/>
          </p:spPr>
          <p:txBody>
            <a:bodyPr wrap="square" rtlCol="0">
              <a:spAutoFit/>
            </a:bodyPr>
            <a:lstStyle/>
            <a:p>
              <a:r>
                <a:rPr lang="en-US" sz="1400" b="1" dirty="0" err="1" smtClean="0">
                  <a:solidFill>
                    <a:srgbClr val="003399"/>
                  </a:solidFill>
                </a:rPr>
                <a:t>Prob</a:t>
              </a:r>
              <a:r>
                <a:rPr lang="en-US" sz="1400" b="1" baseline="-25000" dirty="0" err="1" smtClean="0">
                  <a:solidFill>
                    <a:srgbClr val="003399"/>
                  </a:solidFill>
                </a:rPr>
                <a:t>Impact</a:t>
              </a:r>
              <a:endParaRPr lang="en-US" sz="1400" b="1" baseline="-25000" dirty="0">
                <a:solidFill>
                  <a:srgbClr val="003399"/>
                </a:solidFill>
              </a:endParaRPr>
            </a:p>
          </p:txBody>
        </p:sp>
        <p:sp>
          <p:nvSpPr>
            <p:cNvPr id="17" name="TextBox 16"/>
            <p:cNvSpPr txBox="1"/>
            <p:nvPr/>
          </p:nvSpPr>
          <p:spPr>
            <a:xfrm>
              <a:off x="231198" y="259525"/>
              <a:ext cx="1140402" cy="923330"/>
            </a:xfrm>
            <a:prstGeom prst="rect">
              <a:avLst/>
            </a:prstGeom>
            <a:noFill/>
          </p:spPr>
          <p:txBody>
            <a:bodyPr wrap="square" rtlCol="0">
              <a:spAutoFit/>
            </a:bodyPr>
            <a:lstStyle/>
            <a:p>
              <a:pPr algn="ctr"/>
              <a:r>
                <a:rPr lang="en-US" sz="1800" dirty="0" smtClean="0"/>
                <a:t>Species</a:t>
              </a:r>
              <a:r>
                <a:rPr lang="en-US" dirty="0" smtClean="0"/>
                <a:t> </a:t>
              </a:r>
              <a:r>
                <a:rPr lang="en-US" sz="1800" dirty="0" smtClean="0"/>
                <a:t>in Pathway</a:t>
              </a:r>
            </a:p>
          </p:txBody>
        </p:sp>
      </p:grpSp>
      <p:sp>
        <p:nvSpPr>
          <p:cNvPr id="6" name="TextBox 5"/>
          <p:cNvSpPr txBox="1"/>
          <p:nvPr/>
        </p:nvSpPr>
        <p:spPr>
          <a:xfrm>
            <a:off x="3390899" y="2911495"/>
            <a:ext cx="5388481" cy="2092881"/>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Is habitat suitable for invasive species? </a:t>
            </a:r>
          </a:p>
          <a:p>
            <a:pPr>
              <a:spcBef>
                <a:spcPts val="1200"/>
              </a:spcBef>
            </a:pPr>
            <a:r>
              <a:rPr lang="en-US" sz="1600" dirty="0" smtClean="0">
                <a:solidFill>
                  <a:srgbClr val="002060"/>
                </a:solidFill>
                <a:latin typeface="Arial" panose="020B0604020202020204" pitchFamily="34" charset="0"/>
                <a:cs typeface="Arial" panose="020B0604020202020204" pitchFamily="34" charset="0"/>
              </a:rPr>
              <a:t>Collaborators: </a:t>
            </a:r>
            <a:r>
              <a:rPr lang="en-US" sz="1600" dirty="0" err="1" smtClean="0">
                <a:solidFill>
                  <a:srgbClr val="002060"/>
                </a:solidFill>
                <a:latin typeface="Arial" panose="020B0604020202020204" pitchFamily="34" charset="0"/>
                <a:cs typeface="Arial" panose="020B0604020202020204" pitchFamily="34" charset="0"/>
              </a:rPr>
              <a:t>Wittmann</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U. Nevada-Reno, Kramer and Drake, U. Georgia; Mason, </a:t>
            </a:r>
            <a:r>
              <a:rPr lang="en-US" sz="1600" dirty="0" err="1" smtClean="0">
                <a:solidFill>
                  <a:srgbClr val="002060"/>
                </a:solidFill>
                <a:latin typeface="Arial" panose="020B0604020202020204" pitchFamily="34" charset="0"/>
                <a:cs typeface="Arial" panose="020B0604020202020204" pitchFamily="34" charset="0"/>
              </a:rPr>
              <a:t>Riseng</a:t>
            </a:r>
            <a:r>
              <a:rPr lang="en-US" sz="1600" dirty="0" smtClean="0">
                <a:solidFill>
                  <a:srgbClr val="002060"/>
                </a:solidFill>
                <a:latin typeface="Arial" panose="020B0604020202020204" pitchFamily="34" charset="0"/>
                <a:cs typeface="Arial" panose="020B0604020202020204" pitchFamily="34" charset="0"/>
              </a:rPr>
              <a:t>, </a:t>
            </a:r>
            <a:r>
              <a:rPr lang="en-US" sz="1600" b="1" dirty="0" err="1" smtClean="0">
                <a:solidFill>
                  <a:srgbClr val="002060"/>
                </a:solidFill>
                <a:latin typeface="Arial" panose="020B0604020202020204" pitchFamily="34" charset="0"/>
                <a:cs typeface="Arial" panose="020B0604020202020204" pitchFamily="34" charset="0"/>
              </a:rPr>
              <a:t>Beletsky</a:t>
            </a:r>
            <a:r>
              <a:rPr lang="en-US" sz="1600" dirty="0" smtClean="0">
                <a:solidFill>
                  <a:srgbClr val="002060"/>
                </a:solidFill>
                <a:latin typeface="Arial" panose="020B0604020202020204" pitchFamily="34" charset="0"/>
                <a:cs typeface="Arial" panose="020B0604020202020204" pitchFamily="34" charset="0"/>
              </a:rPr>
              <a:t>, U. </a:t>
            </a:r>
            <a:r>
              <a:rPr lang="en-US" sz="1600" dirty="0" err="1" smtClean="0">
                <a:solidFill>
                  <a:srgbClr val="002060"/>
                </a:solidFill>
                <a:latin typeface="Arial" panose="020B0604020202020204" pitchFamily="34" charset="0"/>
                <a:cs typeface="Arial" panose="020B0604020202020204" pitchFamily="34" charset="0"/>
              </a:rPr>
              <a:t>Mich</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Chadderton</a:t>
            </a:r>
            <a:r>
              <a:rPr lang="en-US" sz="1600" dirty="0" smtClean="0">
                <a:solidFill>
                  <a:srgbClr val="002060"/>
                </a:solidFill>
                <a:latin typeface="Arial" panose="020B0604020202020204" pitchFamily="34" charset="0"/>
                <a:cs typeface="Arial" panose="020B0604020202020204" pitchFamily="34" charset="0"/>
              </a:rPr>
              <a:t> and </a:t>
            </a:r>
            <a:r>
              <a:rPr lang="en-US" sz="1600" dirty="0" err="1" smtClean="0">
                <a:solidFill>
                  <a:srgbClr val="002060"/>
                </a:solidFill>
                <a:latin typeface="Arial" panose="020B0604020202020204" pitchFamily="34" charset="0"/>
                <a:cs typeface="Arial" panose="020B0604020202020204" pitchFamily="34" charset="0"/>
              </a:rPr>
              <a:t>Annis</a:t>
            </a:r>
            <a:r>
              <a:rPr lang="en-US" sz="1600" dirty="0" smtClean="0">
                <a:solidFill>
                  <a:srgbClr val="002060"/>
                </a:solidFill>
                <a:latin typeface="Arial" panose="020B0604020202020204" pitchFamily="34" charset="0"/>
                <a:cs typeface="Arial" panose="020B0604020202020204" pitchFamily="34" charset="0"/>
              </a:rPr>
              <a:t>, TNC; </a:t>
            </a:r>
            <a:r>
              <a:rPr lang="en-US" sz="1600" b="1" dirty="0" smtClean="0">
                <a:solidFill>
                  <a:srgbClr val="002060"/>
                </a:solidFill>
                <a:latin typeface="Arial" panose="020B0604020202020204" pitchFamily="34" charset="0"/>
                <a:cs typeface="Arial" panose="020B0604020202020204" pitchFamily="34" charset="0"/>
              </a:rPr>
              <a:t>Rutherford</a:t>
            </a:r>
            <a:r>
              <a:rPr lang="en-US" sz="1600" dirty="0" smtClean="0">
                <a:solidFill>
                  <a:srgbClr val="002060"/>
                </a:solidFill>
                <a:latin typeface="Arial" panose="020B0604020202020204" pitchFamily="34" charset="0"/>
                <a:cs typeface="Arial" panose="020B0604020202020204" pitchFamily="34" charset="0"/>
              </a:rPr>
              <a:t>, GLERL; Lodge, U. Notre Dame</a:t>
            </a:r>
          </a:p>
        </p:txBody>
      </p:sp>
      <p:grpSp>
        <p:nvGrpSpPr>
          <p:cNvPr id="7" name="Group 6"/>
          <p:cNvGrpSpPr/>
          <p:nvPr/>
        </p:nvGrpSpPr>
        <p:grpSpPr>
          <a:xfrm>
            <a:off x="0" y="0"/>
            <a:ext cx="9144000" cy="538167"/>
            <a:chOff x="0" y="0"/>
            <a:chExt cx="9144000" cy="538167"/>
          </a:xfrm>
        </p:grpSpPr>
        <p:sp>
          <p:nvSpPr>
            <p:cNvPr id="27" name="Rectangle 26"/>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45724"/>
              <a:ext cx="990600" cy="307851"/>
            </a:xfrm>
            <a:prstGeom prst="rect">
              <a:avLst/>
            </a:prstGeom>
          </p:spPr>
        </p:pic>
        <p:sp>
          <p:nvSpPr>
            <p:cNvPr id="29" name="TextBox 28"/>
            <p:cNvSpPr txBox="1"/>
            <p:nvPr/>
          </p:nvSpPr>
          <p:spPr>
            <a:xfrm>
              <a:off x="0" y="45724"/>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pic>
        <p:nvPicPr>
          <p:cNvPr id="38" name="Picture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9381" y="44191"/>
            <a:ext cx="300680" cy="307850"/>
          </a:xfrm>
          <a:prstGeom prst="rect">
            <a:avLst/>
          </a:prstGeom>
        </p:spPr>
      </p:pic>
      <p:sp>
        <p:nvSpPr>
          <p:cNvPr id="39" name="Chevron 38"/>
          <p:cNvSpPr/>
          <p:nvPr/>
        </p:nvSpPr>
        <p:spPr>
          <a:xfrm>
            <a:off x="1601772" y="3124200"/>
            <a:ext cx="1417714" cy="152400"/>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0" name="Title 1"/>
          <p:cNvSpPr txBox="1">
            <a:spLocks/>
          </p:cNvSpPr>
          <p:nvPr/>
        </p:nvSpPr>
        <p:spPr>
          <a:xfrm>
            <a:off x="1325562" y="509359"/>
            <a:ext cx="7856538" cy="436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NOAA/CILER/Univ. Invasive Species Research</a:t>
            </a:r>
            <a:endParaRPr lang="en-US" sz="2800" dirty="0"/>
          </a:p>
        </p:txBody>
      </p:sp>
      <p:sp>
        <p:nvSpPr>
          <p:cNvPr id="41" name="Rectangle 4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7</a:t>
            </a:r>
            <a:r>
              <a:rPr lang="en-US" sz="1000" dirty="0" smtClean="0">
                <a:solidFill>
                  <a:srgbClr val="002060"/>
                </a:solidFill>
                <a:latin typeface="Arial" panose="020B0604020202020204" pitchFamily="34" charset="0"/>
                <a:cs typeface="Arial" panose="020B0604020202020204" pitchFamily="34" charset="0"/>
              </a:rPr>
              <a:t>/16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317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8/16</a:t>
            </a:r>
            <a:endParaRPr lang="en-US" sz="1000" dirty="0">
              <a:solidFill>
                <a:srgbClr val="002060"/>
              </a:solidFill>
              <a:latin typeface="Arial" panose="020B0604020202020204" pitchFamily="34" charset="0"/>
              <a:cs typeface="Arial" panose="020B0604020202020204" pitchFamily="34" charset="0"/>
            </a:endParaRPr>
          </a:p>
        </p:txBody>
      </p:sp>
      <p:grpSp>
        <p:nvGrpSpPr>
          <p:cNvPr id="4" name="Group 3"/>
          <p:cNvGrpSpPr/>
          <p:nvPr/>
        </p:nvGrpSpPr>
        <p:grpSpPr>
          <a:xfrm>
            <a:off x="0" y="-4"/>
            <a:ext cx="9144000" cy="538167"/>
            <a:chOff x="0" y="-4"/>
            <a:chExt cx="9144000" cy="538167"/>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492443"/>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 Forecasting Invasive Species Impacts and Distributions in Great Lakes Food Webs</a:t>
              </a:r>
            </a:p>
            <a:p>
              <a:endParaRPr lang="en-US" sz="1300" dirty="0">
                <a:solidFill>
                  <a:schemeClr val="bg1"/>
                </a:solidFill>
                <a:latin typeface="Arial" panose="020B0604020202020204" pitchFamily="34" charset="0"/>
                <a:cs typeface="Arial" panose="020B0604020202020204" pitchFamily="34" charset="0"/>
              </a:endParaRPr>
            </a:p>
          </p:txBody>
        </p:sp>
      </p:grpSp>
      <p:sp>
        <p:nvSpPr>
          <p:cNvPr id="8" name="Title 1"/>
          <p:cNvSpPr>
            <a:spLocks noGrp="1"/>
          </p:cNvSpPr>
          <p:nvPr>
            <p:ph type="title"/>
          </p:nvPr>
        </p:nvSpPr>
        <p:spPr>
          <a:xfrm>
            <a:off x="136526" y="515814"/>
            <a:ext cx="8516937" cy="436562"/>
          </a:xfrm>
        </p:spPr>
        <p:txBody>
          <a:bodyPr>
            <a:noAutofit/>
          </a:bodyPr>
          <a:lstStyle/>
          <a:p>
            <a:pPr algn="l" eaLnBrk="1" hangingPunct="1"/>
            <a:r>
              <a:rPr lang="en-US" sz="2800" dirty="0" smtClean="0">
                <a:latin typeface="Arial" pitchFamily="34" charset="0"/>
                <a:cs typeface="Arial" pitchFamily="34" charset="0"/>
              </a:rPr>
              <a:t>Forecasting Invasive Species Habitat Suitability</a:t>
            </a:r>
          </a:p>
        </p:txBody>
      </p:sp>
      <p:sp>
        <p:nvSpPr>
          <p:cNvPr id="10" name="Text Placeholder 2"/>
          <p:cNvSpPr txBox="1">
            <a:spLocks/>
          </p:cNvSpPr>
          <p:nvPr/>
        </p:nvSpPr>
        <p:spPr bwMode="auto">
          <a:xfrm>
            <a:off x="477838" y="1087438"/>
            <a:ext cx="8208962" cy="4841875"/>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endParaRPr lang="en-US" b="1" smtClean="0">
              <a:latin typeface="Arial" pitchFamily="34" charset="0"/>
              <a:cs typeface="Arial" pitchFamily="34" charset="0"/>
            </a:endParaRPr>
          </a:p>
          <a:p>
            <a:pPr marL="0" indent="0"/>
            <a:endParaRPr lang="en-US" b="1" smtClean="0">
              <a:latin typeface="Arial" pitchFamily="34" charset="0"/>
              <a:cs typeface="Arial" pitchFamily="34" charset="0"/>
            </a:endParaRPr>
          </a:p>
          <a:p>
            <a:pPr marL="0" indent="0"/>
            <a:endParaRPr lang="en-US" b="1" smtClean="0">
              <a:latin typeface="Arial" pitchFamily="34" charset="0"/>
              <a:cs typeface="Arial" pitchFamily="34" charset="0"/>
            </a:endParaRPr>
          </a:p>
        </p:txBody>
      </p:sp>
      <p:sp>
        <p:nvSpPr>
          <p:cNvPr id="12" name="TextBox 9"/>
          <p:cNvSpPr txBox="1">
            <a:spLocks noChangeArrowheads="1"/>
          </p:cNvSpPr>
          <p:nvPr/>
        </p:nvSpPr>
        <p:spPr bwMode="auto">
          <a:xfrm>
            <a:off x="895350" y="2032000"/>
            <a:ext cx="7181850" cy="522288"/>
          </a:xfrm>
          <a:prstGeom prst="rect">
            <a:avLst/>
          </a:prstGeom>
          <a:noFill/>
          <a:ln w="9525">
            <a:noFill/>
            <a:miter lim="800000"/>
            <a:headEnd/>
            <a:tailEnd/>
          </a:ln>
        </p:spPr>
        <p:txBody>
          <a:bodyPr>
            <a:spAutoFit/>
          </a:bodyPr>
          <a:lstStyle/>
          <a:p>
            <a:endParaRPr lang="en-US" sz="2800"/>
          </a:p>
        </p:txBody>
      </p:sp>
      <p:grpSp>
        <p:nvGrpSpPr>
          <p:cNvPr id="14" name="Group 10"/>
          <p:cNvGrpSpPr>
            <a:grpSpLocks/>
          </p:cNvGrpSpPr>
          <p:nvPr/>
        </p:nvGrpSpPr>
        <p:grpSpPr bwMode="auto">
          <a:xfrm>
            <a:off x="268288" y="1146175"/>
            <a:ext cx="8591550" cy="3810000"/>
            <a:chOff x="609600" y="1600200"/>
            <a:chExt cx="8077200" cy="3810000"/>
          </a:xfrm>
        </p:grpSpPr>
        <p:sp>
          <p:nvSpPr>
            <p:cNvPr id="15" name="Rectangle 14"/>
            <p:cNvSpPr>
              <a:spLocks noChangeAspect="1"/>
            </p:cNvSpPr>
            <p:nvPr/>
          </p:nvSpPr>
          <p:spPr>
            <a:xfrm>
              <a:off x="1181212" y="2819400"/>
              <a:ext cx="1371572"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Rectangle 15"/>
            <p:cNvSpPr>
              <a:spLocks noChangeAspect="1"/>
            </p:cNvSpPr>
            <p:nvPr/>
          </p:nvSpPr>
          <p:spPr>
            <a:xfrm>
              <a:off x="3428859" y="2057400"/>
              <a:ext cx="1371572" cy="13716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a:spLocks noChangeAspect="1"/>
            </p:cNvSpPr>
            <p:nvPr/>
          </p:nvSpPr>
          <p:spPr>
            <a:xfrm>
              <a:off x="3733800" y="2438400"/>
              <a:ext cx="1371600" cy="1371600"/>
            </a:xfrm>
            <a:prstGeom prst="rect">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a:spLocks noChangeAspect="1"/>
            </p:cNvSpPr>
            <p:nvPr/>
          </p:nvSpPr>
          <p:spPr>
            <a:xfrm>
              <a:off x="4114800" y="2895600"/>
              <a:ext cx="1371600" cy="1371600"/>
            </a:xfrm>
            <a:prstGeom prst="rect">
              <a:avLst/>
            </a:prstGeom>
            <a:gradFill flip="none" rotWithShape="1">
              <a:gsLst>
                <a:gs pos="0">
                  <a:srgbClr val="03D4A8"/>
                </a:gs>
                <a:gs pos="25000">
                  <a:srgbClr val="21D6E0"/>
                </a:gs>
                <a:gs pos="75000">
                  <a:srgbClr val="0087E6"/>
                </a:gs>
                <a:gs pos="100000">
                  <a:srgbClr val="005CBF"/>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a:spLocks noChangeAspect="1"/>
            </p:cNvSpPr>
            <p:nvPr/>
          </p:nvSpPr>
          <p:spPr>
            <a:xfrm>
              <a:off x="4495800" y="3352800"/>
              <a:ext cx="1371600" cy="1371600"/>
            </a:xfrm>
            <a:prstGeom prst="rect">
              <a:avLst/>
            </a:prstGeo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a:spLocks noChangeAspect="1"/>
            </p:cNvSpPr>
            <p:nvPr/>
          </p:nvSpPr>
          <p:spPr>
            <a:xfrm>
              <a:off x="7315228" y="2819400"/>
              <a:ext cx="1371572"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10"/>
            <p:cNvGrpSpPr>
              <a:grpSpLocks noChangeAspect="1"/>
            </p:cNvGrpSpPr>
            <p:nvPr/>
          </p:nvGrpSpPr>
          <p:grpSpPr bwMode="auto">
            <a:xfrm>
              <a:off x="1409700" y="3048000"/>
              <a:ext cx="834390" cy="834390"/>
              <a:chOff x="1066800" y="3124200"/>
              <a:chExt cx="1112520" cy="1112520"/>
            </a:xfrm>
          </p:grpSpPr>
          <p:sp>
            <p:nvSpPr>
              <p:cNvPr id="30" name="Oval 29"/>
              <p:cNvSpPr/>
              <p:nvPr/>
            </p:nvSpPr>
            <p:spPr>
              <a:xfrm>
                <a:off x="1066612" y="32766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2133225" y="32004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599918" y="32766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1979998" y="34290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1904380" y="35052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133225" y="35814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1979998" y="36576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1599918" y="36576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1446692" y="38862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1753144" y="35052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1828762" y="38100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1904380" y="41910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1599918" y="31242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1979998" y="4038600"/>
                <a:ext cx="45769"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1524300" y="35052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2057607" y="3810000"/>
                <a:ext cx="45768" cy="4656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Freeform 21"/>
            <p:cNvSpPr>
              <a:spLocks noChangeAspect="1"/>
            </p:cNvSpPr>
            <p:nvPr/>
          </p:nvSpPr>
          <p:spPr>
            <a:xfrm>
              <a:off x="7467459" y="2971800"/>
              <a:ext cx="1025321" cy="1125537"/>
            </a:xfrm>
            <a:custGeom>
              <a:avLst/>
              <a:gdLst>
                <a:gd name="connsiteX0" fmla="*/ 0 w 1367693"/>
                <a:gd name="connsiteY0" fmla="*/ 195385 h 1500554"/>
                <a:gd name="connsiteX1" fmla="*/ 375139 w 1367693"/>
                <a:gd name="connsiteY1" fmla="*/ 0 h 1500554"/>
                <a:gd name="connsiteX2" fmla="*/ 859693 w 1367693"/>
                <a:gd name="connsiteY2" fmla="*/ 0 h 1500554"/>
                <a:gd name="connsiteX3" fmla="*/ 1266093 w 1367693"/>
                <a:gd name="connsiteY3" fmla="*/ 109416 h 1500554"/>
                <a:gd name="connsiteX4" fmla="*/ 1367693 w 1367693"/>
                <a:gd name="connsiteY4" fmla="*/ 398585 h 1500554"/>
                <a:gd name="connsiteX5" fmla="*/ 1352062 w 1367693"/>
                <a:gd name="connsiteY5" fmla="*/ 758093 h 1500554"/>
                <a:gd name="connsiteX6" fmla="*/ 1203570 w 1367693"/>
                <a:gd name="connsiteY6" fmla="*/ 1336431 h 1500554"/>
                <a:gd name="connsiteX7" fmla="*/ 719016 w 1367693"/>
                <a:gd name="connsiteY7" fmla="*/ 1500554 h 1500554"/>
                <a:gd name="connsiteX8" fmla="*/ 687754 w 1367693"/>
                <a:gd name="connsiteY8" fmla="*/ 1273908 h 1500554"/>
                <a:gd name="connsiteX9" fmla="*/ 687754 w 1367693"/>
                <a:gd name="connsiteY9" fmla="*/ 1148862 h 1500554"/>
                <a:gd name="connsiteX10" fmla="*/ 695570 w 1367693"/>
                <a:gd name="connsiteY10" fmla="*/ 1008185 h 1500554"/>
                <a:gd name="connsiteX11" fmla="*/ 562708 w 1367693"/>
                <a:gd name="connsiteY11" fmla="*/ 1008185 h 1500554"/>
                <a:gd name="connsiteX12" fmla="*/ 398585 w 1367693"/>
                <a:gd name="connsiteY12" fmla="*/ 930031 h 1500554"/>
                <a:gd name="connsiteX13" fmla="*/ 375139 w 1367693"/>
                <a:gd name="connsiteY13" fmla="*/ 773723 h 1500554"/>
                <a:gd name="connsiteX14" fmla="*/ 320431 w 1367693"/>
                <a:gd name="connsiteY14" fmla="*/ 640862 h 1500554"/>
                <a:gd name="connsiteX15" fmla="*/ 171939 w 1367693"/>
                <a:gd name="connsiteY15" fmla="*/ 578339 h 1500554"/>
                <a:gd name="connsiteX16" fmla="*/ 7816 w 1367693"/>
                <a:gd name="connsiteY16" fmla="*/ 492370 h 1500554"/>
                <a:gd name="connsiteX17" fmla="*/ 0 w 1367693"/>
                <a:gd name="connsiteY17" fmla="*/ 195385 h 15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7693" h="1500554">
                  <a:moveTo>
                    <a:pt x="0" y="195385"/>
                  </a:moveTo>
                  <a:lnTo>
                    <a:pt x="375139" y="0"/>
                  </a:lnTo>
                  <a:lnTo>
                    <a:pt x="859693" y="0"/>
                  </a:lnTo>
                  <a:lnTo>
                    <a:pt x="1266093" y="109416"/>
                  </a:lnTo>
                  <a:lnTo>
                    <a:pt x="1367693" y="398585"/>
                  </a:lnTo>
                  <a:lnTo>
                    <a:pt x="1352062" y="758093"/>
                  </a:lnTo>
                  <a:lnTo>
                    <a:pt x="1203570" y="1336431"/>
                  </a:lnTo>
                  <a:lnTo>
                    <a:pt x="719016" y="1500554"/>
                  </a:lnTo>
                  <a:lnTo>
                    <a:pt x="687754" y="1273908"/>
                  </a:lnTo>
                  <a:lnTo>
                    <a:pt x="687754" y="1148862"/>
                  </a:lnTo>
                  <a:lnTo>
                    <a:pt x="695570" y="1008185"/>
                  </a:lnTo>
                  <a:lnTo>
                    <a:pt x="562708" y="1008185"/>
                  </a:lnTo>
                  <a:lnTo>
                    <a:pt x="398585" y="930031"/>
                  </a:lnTo>
                  <a:lnTo>
                    <a:pt x="375139" y="773723"/>
                  </a:lnTo>
                  <a:lnTo>
                    <a:pt x="320431" y="640862"/>
                  </a:lnTo>
                  <a:lnTo>
                    <a:pt x="171939" y="578339"/>
                  </a:lnTo>
                  <a:lnTo>
                    <a:pt x="7816" y="492370"/>
                  </a:lnTo>
                  <a:lnTo>
                    <a:pt x="0" y="195385"/>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Plus 22"/>
            <p:cNvSpPr>
              <a:spLocks noChangeAspect="1"/>
            </p:cNvSpPr>
            <p:nvPr/>
          </p:nvSpPr>
          <p:spPr>
            <a:xfrm>
              <a:off x="2781131" y="3314700"/>
              <a:ext cx="343266" cy="3429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Equal 23"/>
            <p:cNvSpPr>
              <a:spLocks noChangeAspect="1"/>
            </p:cNvSpPr>
            <p:nvPr/>
          </p:nvSpPr>
          <p:spPr>
            <a:xfrm>
              <a:off x="6782420" y="3314700"/>
              <a:ext cx="341773" cy="3429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TextBox 21"/>
            <p:cNvSpPr txBox="1">
              <a:spLocks noChangeAspect="1"/>
            </p:cNvSpPr>
            <p:nvPr/>
          </p:nvSpPr>
          <p:spPr bwMode="auto">
            <a:xfrm>
              <a:off x="762000" y="4267200"/>
              <a:ext cx="2057400" cy="369332"/>
            </a:xfrm>
            <a:prstGeom prst="rect">
              <a:avLst/>
            </a:prstGeom>
            <a:noFill/>
            <a:ln w="9525">
              <a:noFill/>
              <a:miter lim="800000"/>
              <a:headEnd/>
              <a:tailEnd/>
            </a:ln>
          </p:spPr>
          <p:txBody>
            <a:bodyPr>
              <a:spAutoFit/>
            </a:bodyPr>
            <a:lstStyle/>
            <a:p>
              <a:r>
                <a:rPr lang="en-US"/>
                <a:t>Occurrence Records</a:t>
              </a:r>
            </a:p>
          </p:txBody>
        </p:sp>
        <p:sp>
          <p:nvSpPr>
            <p:cNvPr id="26" name="TextBox 22"/>
            <p:cNvSpPr txBox="1">
              <a:spLocks noChangeAspect="1"/>
            </p:cNvSpPr>
            <p:nvPr/>
          </p:nvSpPr>
          <p:spPr bwMode="auto">
            <a:xfrm>
              <a:off x="3581400" y="4876800"/>
              <a:ext cx="2188870" cy="369332"/>
            </a:xfrm>
            <a:prstGeom prst="rect">
              <a:avLst/>
            </a:prstGeom>
            <a:noFill/>
            <a:ln w="9525">
              <a:noFill/>
              <a:miter lim="800000"/>
              <a:headEnd/>
              <a:tailEnd/>
            </a:ln>
          </p:spPr>
          <p:txBody>
            <a:bodyPr>
              <a:spAutoFit/>
            </a:bodyPr>
            <a:lstStyle/>
            <a:p>
              <a:r>
                <a:rPr lang="en-US"/>
                <a:t>Environmental Layers</a:t>
              </a:r>
            </a:p>
          </p:txBody>
        </p:sp>
        <p:sp>
          <p:nvSpPr>
            <p:cNvPr id="27" name="TextBox 23"/>
            <p:cNvSpPr txBox="1">
              <a:spLocks noChangeAspect="1"/>
            </p:cNvSpPr>
            <p:nvPr/>
          </p:nvSpPr>
          <p:spPr bwMode="auto">
            <a:xfrm>
              <a:off x="7543800" y="4343400"/>
              <a:ext cx="1028101" cy="380999"/>
            </a:xfrm>
            <a:prstGeom prst="rect">
              <a:avLst/>
            </a:prstGeom>
            <a:noFill/>
            <a:ln w="9525">
              <a:noFill/>
              <a:miter lim="800000"/>
              <a:headEnd/>
              <a:tailEnd/>
            </a:ln>
          </p:spPr>
          <p:txBody>
            <a:bodyPr>
              <a:spAutoFit/>
            </a:bodyPr>
            <a:lstStyle/>
            <a:p>
              <a:pPr algn="ctr"/>
              <a:r>
                <a:rPr lang="en-US"/>
                <a:t>Estimate</a:t>
              </a:r>
            </a:p>
          </p:txBody>
        </p:sp>
        <p:sp>
          <p:nvSpPr>
            <p:cNvPr id="28" name="Double Bracket 27"/>
            <p:cNvSpPr/>
            <p:nvPr/>
          </p:nvSpPr>
          <p:spPr>
            <a:xfrm>
              <a:off x="609600" y="1828800"/>
              <a:ext cx="5790749" cy="3581400"/>
            </a:xfrm>
            <a:prstGeom prst="bracketPair">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TextBox 25"/>
            <p:cNvSpPr txBox="1">
              <a:spLocks noChangeAspect="1"/>
            </p:cNvSpPr>
            <p:nvPr/>
          </p:nvSpPr>
          <p:spPr bwMode="auto">
            <a:xfrm>
              <a:off x="1663050" y="1600200"/>
              <a:ext cx="4419600" cy="369332"/>
            </a:xfrm>
            <a:prstGeom prst="rect">
              <a:avLst/>
            </a:prstGeom>
            <a:noFill/>
            <a:ln w="9525">
              <a:noFill/>
              <a:miter lim="800000"/>
              <a:headEnd/>
              <a:tailEnd/>
            </a:ln>
          </p:spPr>
          <p:txBody>
            <a:bodyPr>
              <a:spAutoFit/>
            </a:bodyPr>
            <a:lstStyle/>
            <a:p>
              <a:r>
                <a:rPr lang="en-US" dirty="0" err="1"/>
                <a:t>Envt’l</a:t>
              </a:r>
              <a:r>
                <a:rPr lang="en-US" dirty="0"/>
                <a:t> Niche Model Algorithm/Approach</a:t>
              </a:r>
            </a:p>
          </p:txBody>
        </p:sp>
      </p:grpSp>
      <p:pic>
        <p:nvPicPr>
          <p:cNvPr id="46" name="Picture 1"/>
          <p:cNvPicPr>
            <a:picLocks noChangeAspect="1" noChangeArrowheads="1"/>
          </p:cNvPicPr>
          <p:nvPr/>
        </p:nvPicPr>
        <p:blipFill>
          <a:blip r:embed="rId5" cstate="print"/>
          <a:srcRect/>
          <a:stretch>
            <a:fillRect/>
          </a:stretch>
        </p:blipFill>
        <p:spPr bwMode="auto">
          <a:xfrm>
            <a:off x="3095625" y="5410200"/>
            <a:ext cx="2952750" cy="1219200"/>
          </a:xfrm>
          <a:prstGeom prst="rect">
            <a:avLst/>
          </a:prstGeom>
          <a:noFill/>
          <a:ln w="9525">
            <a:noFill/>
            <a:miter lim="800000"/>
            <a:headEnd/>
            <a:tailEnd/>
          </a:ln>
        </p:spPr>
      </p:pic>
      <p:sp>
        <p:nvSpPr>
          <p:cNvPr id="3" name="TextBox 2"/>
          <p:cNvSpPr txBox="1"/>
          <p:nvPr/>
        </p:nvSpPr>
        <p:spPr>
          <a:xfrm>
            <a:off x="6499226" y="4879975"/>
            <a:ext cx="2492374" cy="954107"/>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(Diagram From A. Kramer </a:t>
            </a:r>
            <a:r>
              <a:rPr lang="en-US" sz="1200" dirty="0">
                <a:solidFill>
                  <a:srgbClr val="002060"/>
                </a:solidFill>
                <a:latin typeface="Arial" panose="020B0604020202020204" pitchFamily="34" charset="0"/>
                <a:cs typeface="Arial" panose="020B0604020202020204" pitchFamily="34" charset="0"/>
              </a:rPr>
              <a:t>and </a:t>
            </a:r>
            <a:r>
              <a:rPr lang="en-US" sz="1200" dirty="0" smtClean="0">
                <a:solidFill>
                  <a:srgbClr val="002060"/>
                </a:solidFill>
                <a:latin typeface="Arial" panose="020B0604020202020204" pitchFamily="34" charset="0"/>
                <a:cs typeface="Arial" panose="020B0604020202020204" pitchFamily="34" charset="0"/>
              </a:rPr>
              <a:t>J. Drake, Univ. Georgia)</a:t>
            </a:r>
            <a:endParaRPr lang="en-US" sz="1200" dirty="0">
              <a:solidFill>
                <a:srgbClr val="002060"/>
              </a:solidFill>
              <a:latin typeface="Arial" panose="020B0604020202020204" pitchFamily="34" charset="0"/>
              <a:cs typeface="Arial" panose="020B0604020202020204" pitchFamily="34" charset="0"/>
            </a:endParaRPr>
          </a:p>
          <a:p>
            <a:endParaRPr lang="en-US" sz="3200" dirty="0" smtClean="0">
              <a:solidFill>
                <a:srgbClr val="002060"/>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381" y="44191"/>
            <a:ext cx="300680" cy="307850"/>
          </a:xfrm>
          <a:prstGeom prst="rect">
            <a:avLst/>
          </a:prstGeom>
        </p:spPr>
      </p:pic>
    </p:spTree>
    <p:extLst>
      <p:ext uri="{BB962C8B-B14F-4D97-AF65-F5344CB8AC3E}">
        <p14:creationId xmlns:p14="http://schemas.microsoft.com/office/powerpoint/2010/main" val="3747383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5240" y="-4"/>
            <a:ext cx="9159240" cy="6858004"/>
          </a:xfrm>
          <a:prstGeom prst="rect">
            <a:avLst/>
          </a:prstGeom>
          <a:solidFill>
            <a:schemeClr val="tx1"/>
          </a:solidFill>
          <a:ln>
            <a:noFill/>
          </a:ln>
          <a:effectLs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altLang="en-US" smtClean="0">
              <a:latin typeface="Arial" pitchFamily="34" charset="0"/>
              <a:cs typeface="Arial" pitchFamily="34" charset="0"/>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4439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2/2</a:t>
            </a:r>
            <a:endParaRPr lang="en-US" sz="1000" dirty="0">
              <a:solidFill>
                <a:srgbClr val="002060"/>
              </a:solidFill>
              <a:latin typeface="Arial" panose="020B0604020202020204" pitchFamily="34" charset="0"/>
              <a:cs typeface="Arial" panose="020B0604020202020204" pitchFamily="34" charset="0"/>
            </a:endParaRPr>
          </a:p>
        </p:txBody>
      </p:sp>
      <p:sp>
        <p:nvSpPr>
          <p:cNvPr id="10" name="Text Box 30"/>
          <p:cNvSpPr txBox="1">
            <a:spLocks noChangeArrowheads="1"/>
          </p:cNvSpPr>
          <p:nvPr/>
        </p:nvSpPr>
        <p:spPr bwMode="auto">
          <a:xfrm>
            <a:off x="0" y="381000"/>
            <a:ext cx="5105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000" b="1" dirty="0" smtClean="0">
                <a:solidFill>
                  <a:srgbClr val="FFFFFF"/>
                </a:solidFill>
                <a:latin typeface="Century Gothic" pitchFamily="34" charset="0"/>
                <a:cs typeface="Arial" pitchFamily="34" charset="0"/>
              </a:rPr>
              <a:t>GLAHF COMPREHENSIVE DATABASE </a:t>
            </a:r>
            <a:r>
              <a:rPr lang="en-US" sz="2000" dirty="0" smtClean="0">
                <a:hlinkClick r:id="rId5"/>
              </a:rPr>
              <a:t>http</a:t>
            </a:r>
            <a:r>
              <a:rPr lang="en-US" sz="2000" dirty="0">
                <a:hlinkClick r:id="rId5"/>
              </a:rPr>
              <a:t>://glahf.org/explorer/ </a:t>
            </a:r>
            <a:endParaRPr lang="en-US" altLang="en-US" sz="2400" dirty="0" smtClean="0">
              <a:solidFill>
                <a:srgbClr val="000000"/>
              </a:solidFill>
              <a:latin typeface="Arial" pitchFamily="34" charset="0"/>
              <a:cs typeface="Arial" pitchFamily="34" charset="0"/>
            </a:endParaRPr>
          </a:p>
        </p:txBody>
      </p:sp>
      <p:grpSp>
        <p:nvGrpSpPr>
          <p:cNvPr id="12" name="Group 11"/>
          <p:cNvGrpSpPr/>
          <p:nvPr/>
        </p:nvGrpSpPr>
        <p:grpSpPr>
          <a:xfrm>
            <a:off x="5717598" y="609601"/>
            <a:ext cx="3345673" cy="5867400"/>
            <a:chOff x="5468405" y="762000"/>
            <a:chExt cx="3926804" cy="6766719"/>
          </a:xfrm>
        </p:grpSpPr>
        <p:grpSp>
          <p:nvGrpSpPr>
            <p:cNvPr id="14" name="Group 13"/>
            <p:cNvGrpSpPr/>
            <p:nvPr/>
          </p:nvGrpSpPr>
          <p:grpSpPr>
            <a:xfrm>
              <a:off x="5468405" y="5410200"/>
              <a:ext cx="3926804" cy="2118519"/>
              <a:chOff x="5562600" y="1005681"/>
              <a:chExt cx="4960166" cy="2651919"/>
            </a:xfrm>
          </p:grpSpPr>
          <p:pic>
            <p:nvPicPr>
              <p:cNvPr id="21" name="Picture 5" descr="CDD_pos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2600" y="1005681"/>
                <a:ext cx="3377407" cy="2651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Text Box 7"/>
              <p:cNvSpPr txBox="1">
                <a:spLocks noChangeArrowheads="1"/>
              </p:cNvSpPr>
              <p:nvPr/>
            </p:nvSpPr>
            <p:spPr bwMode="auto">
              <a:xfrm>
                <a:off x="7010550" y="1035372"/>
                <a:ext cx="3512216"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b="1" dirty="0" smtClean="0">
                    <a:solidFill>
                      <a:srgbClr val="FFFFFF"/>
                    </a:solidFill>
                    <a:latin typeface="Tw Cen MT" pitchFamily="34" charset="0"/>
                    <a:cs typeface="Arial" pitchFamily="34" charset="0"/>
                  </a:rPr>
                  <a:t>cumulative degree-days</a:t>
                </a:r>
                <a:endParaRPr lang="en-US" altLang="en-US" sz="1200" dirty="0" smtClean="0">
                  <a:solidFill>
                    <a:srgbClr val="000000"/>
                  </a:solidFill>
                  <a:latin typeface="Arial" pitchFamily="34" charset="0"/>
                  <a:cs typeface="Arial" pitchFamily="34" charset="0"/>
                </a:endParaRPr>
              </a:p>
            </p:txBody>
          </p:sp>
        </p:grpSp>
        <p:grpSp>
          <p:nvGrpSpPr>
            <p:cNvPr id="15" name="Group 14"/>
            <p:cNvGrpSpPr/>
            <p:nvPr/>
          </p:nvGrpSpPr>
          <p:grpSpPr>
            <a:xfrm>
              <a:off x="5468405" y="3181350"/>
              <a:ext cx="3082780" cy="2228850"/>
              <a:chOff x="2834481" y="2266950"/>
              <a:chExt cx="3884714" cy="2947988"/>
            </a:xfrm>
          </p:grpSpPr>
          <p:pic>
            <p:nvPicPr>
              <p:cNvPr id="19" name="Picture 4" descr="upwelling_poster"/>
              <p:cNvPicPr>
                <a:picLocks noChangeAspect="1" noChangeArrowheads="1"/>
              </p:cNvPicPr>
              <p:nvPr/>
            </p:nvPicPr>
            <p:blipFill>
              <a:blip r:embed="rId7" cstate="screen">
                <a:extLst>
                  <a:ext uri="{28A0092B-C50C-407E-A947-70E740481C1C}">
                    <a14:useLocalDpi xmlns:a14="http://schemas.microsoft.com/office/drawing/2010/main"/>
                  </a:ext>
                </a:extLst>
              </a:blip>
              <a:srcRect l="13533" t="8934" r="14639" b="17514"/>
              <a:stretch>
                <a:fillRect/>
              </a:stretch>
            </p:blipFill>
            <p:spPr bwMode="auto">
              <a:xfrm>
                <a:off x="2834481" y="2266950"/>
                <a:ext cx="3725863" cy="294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7"/>
              <p:cNvSpPr txBox="1">
                <a:spLocks noChangeArrowheads="1"/>
              </p:cNvSpPr>
              <p:nvPr/>
            </p:nvSpPr>
            <p:spPr bwMode="auto">
              <a:xfrm>
                <a:off x="3747394" y="2266950"/>
                <a:ext cx="2971801"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b="1" dirty="0" smtClean="0">
                    <a:solidFill>
                      <a:srgbClr val="FFFFFF"/>
                    </a:solidFill>
                    <a:latin typeface="Tw Cen MT" pitchFamily="34" charset="0"/>
                    <a:cs typeface="Arial" pitchFamily="34" charset="0"/>
                  </a:rPr>
                  <a:t>upwelling</a:t>
                </a:r>
                <a:endParaRPr lang="en-US" altLang="en-US" sz="1200" dirty="0" smtClean="0">
                  <a:solidFill>
                    <a:srgbClr val="000000"/>
                  </a:solidFill>
                  <a:latin typeface="Arial" pitchFamily="34" charset="0"/>
                  <a:cs typeface="Arial" pitchFamily="34" charset="0"/>
                </a:endParaRPr>
              </a:p>
            </p:txBody>
          </p:sp>
        </p:grpSp>
        <p:grpSp>
          <p:nvGrpSpPr>
            <p:cNvPr id="16" name="Group 15"/>
            <p:cNvGrpSpPr/>
            <p:nvPr/>
          </p:nvGrpSpPr>
          <p:grpSpPr>
            <a:xfrm>
              <a:off x="5468405" y="762000"/>
              <a:ext cx="3037820" cy="2438400"/>
              <a:chOff x="26572" y="3581400"/>
              <a:chExt cx="3909219" cy="2990850"/>
            </a:xfrm>
          </p:grpSpPr>
          <p:pic>
            <p:nvPicPr>
              <p:cNvPr id="17" name="Picture 6" descr="landcover_poste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572" y="3581400"/>
                <a:ext cx="3909219" cy="299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 name="Text Box 7"/>
              <p:cNvSpPr txBox="1">
                <a:spLocks noChangeArrowheads="1"/>
              </p:cNvSpPr>
              <p:nvPr/>
            </p:nvSpPr>
            <p:spPr bwMode="auto">
              <a:xfrm>
                <a:off x="1501682" y="3638550"/>
                <a:ext cx="241381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b="1" dirty="0" err="1" smtClean="0">
                    <a:solidFill>
                      <a:srgbClr val="FFFFFF"/>
                    </a:solidFill>
                    <a:latin typeface="Tw Cen MT" pitchFamily="34" charset="0"/>
                    <a:cs typeface="Arial" pitchFamily="34" charset="0"/>
                  </a:rPr>
                  <a:t>landcover</a:t>
                </a:r>
                <a:endParaRPr lang="en-US" altLang="en-US" sz="1200" dirty="0" smtClean="0">
                  <a:solidFill>
                    <a:srgbClr val="000000"/>
                  </a:solidFill>
                  <a:latin typeface="Arial" pitchFamily="34" charset="0"/>
                  <a:cs typeface="Arial" pitchFamily="34" charset="0"/>
                </a:endParaRPr>
              </a:p>
            </p:txBody>
          </p:sp>
        </p:grpSp>
      </p:grpSp>
      <p:sp>
        <p:nvSpPr>
          <p:cNvPr id="23" name="TextBox 22"/>
          <p:cNvSpPr txBox="1"/>
          <p:nvPr/>
        </p:nvSpPr>
        <p:spPr>
          <a:xfrm>
            <a:off x="304800" y="1416307"/>
            <a:ext cx="4572000" cy="4832093"/>
          </a:xfrm>
          <a:prstGeom prst="rect">
            <a:avLst/>
          </a:prstGeom>
          <a:solidFill>
            <a:schemeClr val="bg1"/>
          </a:solidFill>
        </p:spPr>
        <p:txBody>
          <a:bodyPr wrap="square">
            <a:spAutoFit/>
          </a:bodyPr>
          <a:lstStyle/>
          <a:p>
            <a:pPr fontAlgn="base">
              <a:spcAft>
                <a:spcPct val="0"/>
              </a:spcAft>
              <a:defRPr/>
            </a:pPr>
            <a:r>
              <a:rPr lang="en-US" sz="1100" dirty="0">
                <a:solidFill>
                  <a:srgbClr val="000000"/>
                </a:solidFill>
                <a:latin typeface="Arial" charset="0"/>
                <a:cs typeface="Arial" charset="0"/>
              </a:rPr>
              <a:t>Administrative Boundaries - 16</a:t>
            </a:r>
          </a:p>
          <a:p>
            <a:pPr lvl="1" fontAlgn="base">
              <a:spcAft>
                <a:spcPct val="0"/>
              </a:spcAft>
              <a:defRPr/>
            </a:pPr>
            <a:r>
              <a:rPr lang="en-US" sz="1100" dirty="0">
                <a:solidFill>
                  <a:srgbClr val="000000"/>
                </a:solidFill>
                <a:latin typeface="Arial" charset="0"/>
                <a:cs typeface="Arial" charset="0"/>
              </a:rPr>
              <a:t>Lake &amp; land </a:t>
            </a:r>
            <a:r>
              <a:rPr lang="en-US" sz="1100" dirty="0" smtClean="0">
                <a:solidFill>
                  <a:srgbClr val="000000"/>
                </a:solidFill>
                <a:latin typeface="Arial" charset="0"/>
                <a:cs typeface="Arial" charset="0"/>
              </a:rPr>
              <a:t>units, Political </a:t>
            </a:r>
            <a:r>
              <a:rPr lang="en-US" sz="1100" dirty="0">
                <a:solidFill>
                  <a:srgbClr val="000000"/>
                </a:solidFill>
                <a:latin typeface="Arial" charset="0"/>
                <a:cs typeface="Arial" charset="0"/>
              </a:rPr>
              <a:t>boundaries</a:t>
            </a:r>
          </a:p>
          <a:p>
            <a:pPr lvl="1" fontAlgn="base">
              <a:spcAft>
                <a:spcPct val="0"/>
              </a:spcAft>
              <a:defRPr/>
            </a:pPr>
            <a:r>
              <a:rPr lang="en-US" sz="1100" dirty="0">
                <a:solidFill>
                  <a:srgbClr val="000000"/>
                </a:solidFill>
                <a:latin typeface="Arial" charset="0"/>
                <a:cs typeface="Arial" charset="0"/>
              </a:rPr>
              <a:t>Management </a:t>
            </a:r>
            <a:r>
              <a:rPr lang="en-US" sz="1100" dirty="0" smtClean="0">
                <a:solidFill>
                  <a:srgbClr val="000000"/>
                </a:solidFill>
                <a:latin typeface="Arial" charset="0"/>
                <a:cs typeface="Arial" charset="0"/>
              </a:rPr>
              <a:t>Units</a:t>
            </a:r>
          </a:p>
          <a:p>
            <a:pPr lvl="1" fontAlgn="base">
              <a:spcAft>
                <a:spcPct val="0"/>
              </a:spcAft>
              <a:defRPr/>
            </a:pPr>
            <a:endParaRPr lang="en-US" sz="1100" dirty="0">
              <a:solidFill>
                <a:srgbClr val="000000"/>
              </a:solidFill>
              <a:latin typeface="Arial" charset="0"/>
              <a:cs typeface="Arial" charset="0"/>
            </a:endParaRPr>
          </a:p>
          <a:p>
            <a:pPr fontAlgn="base">
              <a:spcAft>
                <a:spcPct val="0"/>
              </a:spcAft>
              <a:defRPr/>
            </a:pPr>
            <a:r>
              <a:rPr lang="en-US" sz="1100" kern="0" dirty="0">
                <a:solidFill>
                  <a:srgbClr val="000000"/>
                </a:solidFill>
                <a:latin typeface="Arial" charset="0"/>
                <a:cs typeface="Arial" charset="0"/>
              </a:rPr>
              <a:t>Biological – 61+</a:t>
            </a:r>
          </a:p>
          <a:p>
            <a:pPr lvl="1" fontAlgn="base">
              <a:spcAft>
                <a:spcPct val="0"/>
              </a:spcAft>
              <a:defRPr/>
            </a:pPr>
            <a:r>
              <a:rPr lang="en-US" sz="1100" b="1" kern="0" dirty="0">
                <a:solidFill>
                  <a:srgbClr val="0EBE1F"/>
                </a:solidFill>
                <a:latin typeface="Arial" charset="0"/>
                <a:cs typeface="Arial" charset="0"/>
              </a:rPr>
              <a:t>Aquatic invasive </a:t>
            </a:r>
            <a:r>
              <a:rPr lang="en-US" sz="1100" b="1" kern="0" dirty="0" smtClean="0">
                <a:solidFill>
                  <a:srgbClr val="0EBE1F"/>
                </a:solidFill>
                <a:latin typeface="Arial" charset="0"/>
                <a:cs typeface="Arial" charset="0"/>
              </a:rPr>
              <a:t>species, Benthos, </a:t>
            </a:r>
            <a:r>
              <a:rPr lang="en-US" sz="1100" kern="0" dirty="0" smtClean="0">
                <a:solidFill>
                  <a:srgbClr val="000000"/>
                </a:solidFill>
                <a:latin typeface="Arial" charset="0"/>
                <a:cs typeface="Arial" charset="0"/>
              </a:rPr>
              <a:t>Fish</a:t>
            </a:r>
          </a:p>
          <a:p>
            <a:pPr lvl="1" fontAlgn="base">
              <a:spcAft>
                <a:spcPct val="0"/>
              </a:spcAft>
              <a:defRPr/>
            </a:pPr>
            <a:endParaRPr lang="en-US" sz="1100" kern="0" dirty="0">
              <a:solidFill>
                <a:srgbClr val="000000"/>
              </a:solidFill>
              <a:latin typeface="Arial" charset="0"/>
              <a:cs typeface="Arial" charset="0"/>
            </a:endParaRPr>
          </a:p>
          <a:p>
            <a:pPr fontAlgn="base">
              <a:spcAft>
                <a:spcPct val="0"/>
              </a:spcAft>
              <a:defRPr/>
            </a:pPr>
            <a:r>
              <a:rPr lang="en-US" sz="1100" kern="0" dirty="0">
                <a:solidFill>
                  <a:srgbClr val="000000"/>
                </a:solidFill>
                <a:latin typeface="Arial" charset="0"/>
                <a:cs typeface="Arial" charset="0"/>
              </a:rPr>
              <a:t>Environmental/Chemical - 37</a:t>
            </a:r>
          </a:p>
          <a:p>
            <a:pPr marL="457200" fontAlgn="base">
              <a:spcAft>
                <a:spcPct val="0"/>
              </a:spcAft>
              <a:defRPr/>
            </a:pPr>
            <a:r>
              <a:rPr lang="en-US" sz="1100" kern="0" dirty="0">
                <a:solidFill>
                  <a:srgbClr val="000000"/>
                </a:solidFill>
                <a:latin typeface="Arial" charset="0"/>
                <a:cs typeface="Arial" charset="0"/>
              </a:rPr>
              <a:t>Water </a:t>
            </a:r>
            <a:r>
              <a:rPr lang="en-US" sz="1100" kern="0" dirty="0" smtClean="0">
                <a:solidFill>
                  <a:srgbClr val="000000"/>
                </a:solidFill>
                <a:latin typeface="Arial" charset="0"/>
                <a:cs typeface="Arial" charset="0"/>
              </a:rPr>
              <a:t>chemistry</a:t>
            </a:r>
          </a:p>
          <a:p>
            <a:pPr marL="457200" fontAlgn="base">
              <a:spcAft>
                <a:spcPct val="0"/>
              </a:spcAft>
              <a:defRPr/>
            </a:pPr>
            <a:endParaRPr lang="en-US" sz="1100" kern="0" dirty="0">
              <a:solidFill>
                <a:srgbClr val="000000"/>
              </a:solidFill>
              <a:latin typeface="Arial" charset="0"/>
              <a:cs typeface="Arial" charset="0"/>
            </a:endParaRPr>
          </a:p>
          <a:p>
            <a:pPr fontAlgn="base">
              <a:spcAft>
                <a:spcPct val="0"/>
              </a:spcAft>
              <a:defRPr/>
            </a:pPr>
            <a:r>
              <a:rPr lang="en-US" sz="1100" dirty="0">
                <a:solidFill>
                  <a:srgbClr val="000000"/>
                </a:solidFill>
                <a:latin typeface="Arial" charset="0"/>
                <a:cs typeface="Arial" charset="0"/>
              </a:rPr>
              <a:t>Geomorphology/</a:t>
            </a:r>
            <a:r>
              <a:rPr lang="en-US" sz="1100" dirty="0" err="1">
                <a:solidFill>
                  <a:srgbClr val="000000"/>
                </a:solidFill>
                <a:latin typeface="Arial" charset="0"/>
                <a:cs typeface="Arial" charset="0"/>
              </a:rPr>
              <a:t>Topobathymerty</a:t>
            </a:r>
            <a:r>
              <a:rPr lang="en-US" sz="1100" dirty="0">
                <a:solidFill>
                  <a:srgbClr val="000000"/>
                </a:solidFill>
                <a:latin typeface="Arial" charset="0"/>
                <a:cs typeface="Arial" charset="0"/>
              </a:rPr>
              <a:t> - 28</a:t>
            </a:r>
          </a:p>
          <a:p>
            <a:pPr marL="457200" fontAlgn="base">
              <a:spcAft>
                <a:spcPct val="0"/>
              </a:spcAft>
              <a:defRPr/>
            </a:pPr>
            <a:r>
              <a:rPr lang="en-US" sz="1100" dirty="0" err="1">
                <a:solidFill>
                  <a:srgbClr val="000000"/>
                </a:solidFill>
                <a:latin typeface="Arial" charset="0"/>
                <a:cs typeface="Arial" charset="0"/>
              </a:rPr>
              <a:t>Hydrogeoforms</a:t>
            </a:r>
            <a:endParaRPr lang="en-US" sz="1100" dirty="0">
              <a:solidFill>
                <a:srgbClr val="000000"/>
              </a:solidFill>
              <a:latin typeface="Arial" charset="0"/>
              <a:cs typeface="Arial" charset="0"/>
            </a:endParaRPr>
          </a:p>
          <a:p>
            <a:pPr marL="457200" fontAlgn="base">
              <a:spcAft>
                <a:spcPct val="0"/>
              </a:spcAft>
              <a:defRPr/>
            </a:pPr>
            <a:r>
              <a:rPr lang="en-US" sz="1100" b="1" dirty="0" smtClean="0">
                <a:solidFill>
                  <a:srgbClr val="0EBE1F"/>
                </a:solidFill>
                <a:latin typeface="Arial" charset="0"/>
                <a:cs typeface="Arial" charset="0"/>
              </a:rPr>
              <a:t>Substrate, Elevation, Relief, Slope</a:t>
            </a:r>
          </a:p>
          <a:p>
            <a:pPr marL="457200" fontAlgn="base">
              <a:spcAft>
                <a:spcPct val="0"/>
              </a:spcAft>
              <a:defRPr/>
            </a:pPr>
            <a:endParaRPr lang="en-US" sz="1100" b="1" dirty="0">
              <a:solidFill>
                <a:srgbClr val="0EBE1F"/>
              </a:solidFill>
              <a:latin typeface="Arial" charset="0"/>
              <a:cs typeface="Arial" charset="0"/>
            </a:endParaRPr>
          </a:p>
          <a:p>
            <a:pPr fontAlgn="base">
              <a:spcAft>
                <a:spcPct val="0"/>
              </a:spcAft>
              <a:defRPr/>
            </a:pPr>
            <a:r>
              <a:rPr lang="en-US" sz="1100" kern="0" dirty="0">
                <a:solidFill>
                  <a:srgbClr val="000000"/>
                </a:solidFill>
                <a:latin typeface="Arial" charset="0"/>
                <a:cs typeface="Arial" charset="0"/>
              </a:rPr>
              <a:t>Landscape - 132</a:t>
            </a:r>
          </a:p>
          <a:p>
            <a:pPr marL="457200" fontAlgn="base">
              <a:spcAft>
                <a:spcPct val="0"/>
              </a:spcAft>
              <a:defRPr/>
            </a:pPr>
            <a:r>
              <a:rPr lang="en-US" sz="1100" kern="0" dirty="0">
                <a:solidFill>
                  <a:srgbClr val="000000"/>
                </a:solidFill>
                <a:latin typeface="Arial" charset="0"/>
                <a:cs typeface="Arial" charset="0"/>
              </a:rPr>
              <a:t>Land </a:t>
            </a:r>
            <a:r>
              <a:rPr lang="en-US" sz="1100" kern="0" dirty="0" smtClean="0">
                <a:solidFill>
                  <a:srgbClr val="000000"/>
                </a:solidFill>
                <a:latin typeface="Arial" charset="0"/>
                <a:cs typeface="Arial" charset="0"/>
              </a:rPr>
              <a:t>use/cover, Geology, Soils</a:t>
            </a:r>
            <a:endParaRPr lang="en-US" sz="1100" dirty="0">
              <a:solidFill>
                <a:srgbClr val="000000"/>
              </a:solidFill>
              <a:latin typeface="Arial" charset="0"/>
              <a:cs typeface="Arial" charset="0"/>
            </a:endParaRPr>
          </a:p>
          <a:p>
            <a:pPr fontAlgn="base">
              <a:spcAft>
                <a:spcPct val="0"/>
              </a:spcAft>
              <a:defRPr/>
            </a:pPr>
            <a:endParaRPr lang="en-US" sz="1100" dirty="0" smtClean="0">
              <a:solidFill>
                <a:srgbClr val="000000"/>
              </a:solidFill>
              <a:latin typeface="Arial" charset="0"/>
              <a:cs typeface="Arial" charset="0"/>
            </a:endParaRPr>
          </a:p>
          <a:p>
            <a:pPr fontAlgn="base">
              <a:spcAft>
                <a:spcPct val="0"/>
              </a:spcAft>
              <a:defRPr/>
            </a:pPr>
            <a:r>
              <a:rPr lang="en-US" sz="1100" dirty="0" smtClean="0">
                <a:solidFill>
                  <a:srgbClr val="000000"/>
                </a:solidFill>
                <a:latin typeface="Arial" charset="0"/>
                <a:cs typeface="Arial" charset="0"/>
              </a:rPr>
              <a:t>Mechanical </a:t>
            </a:r>
            <a:r>
              <a:rPr lang="en-US" sz="1100" dirty="0">
                <a:solidFill>
                  <a:srgbClr val="000000"/>
                </a:solidFill>
                <a:latin typeface="Arial" charset="0"/>
                <a:cs typeface="Arial" charset="0"/>
              </a:rPr>
              <a:t>Energy - 19</a:t>
            </a:r>
          </a:p>
          <a:p>
            <a:pPr marL="457200" fontAlgn="base">
              <a:spcAft>
                <a:spcPct val="0"/>
              </a:spcAft>
              <a:defRPr/>
            </a:pPr>
            <a:r>
              <a:rPr lang="en-US" sz="1100" b="1" dirty="0" smtClean="0">
                <a:solidFill>
                  <a:srgbClr val="0EBE1F"/>
                </a:solidFill>
                <a:latin typeface="Arial" charset="0"/>
                <a:cs typeface="Arial" charset="0"/>
              </a:rPr>
              <a:t>Circulation, Upwelling, Waves</a:t>
            </a:r>
            <a:endParaRPr lang="en-US" sz="1100" b="1" dirty="0">
              <a:solidFill>
                <a:srgbClr val="0EBE1F"/>
              </a:solidFill>
              <a:latin typeface="Arial" charset="0"/>
              <a:cs typeface="Arial" charset="0"/>
            </a:endParaRPr>
          </a:p>
          <a:p>
            <a:pPr fontAlgn="base">
              <a:spcBef>
                <a:spcPct val="0"/>
              </a:spcBef>
              <a:spcAft>
                <a:spcPct val="0"/>
              </a:spcAft>
              <a:defRPr/>
            </a:pPr>
            <a:endParaRPr lang="en-US" sz="1100" dirty="0" smtClean="0">
              <a:solidFill>
                <a:srgbClr val="000000"/>
              </a:solidFill>
              <a:latin typeface="Arial" charset="0"/>
              <a:cs typeface="Arial" charset="0"/>
            </a:endParaRPr>
          </a:p>
          <a:p>
            <a:pPr fontAlgn="base">
              <a:spcBef>
                <a:spcPct val="0"/>
              </a:spcBef>
              <a:spcAft>
                <a:spcPct val="0"/>
              </a:spcAft>
              <a:defRPr/>
            </a:pPr>
            <a:r>
              <a:rPr lang="en-US" sz="1100" dirty="0" smtClean="0">
                <a:solidFill>
                  <a:srgbClr val="000000"/>
                </a:solidFill>
                <a:latin typeface="Arial" charset="0"/>
                <a:cs typeface="Arial" charset="0"/>
              </a:rPr>
              <a:t>Rivers/Hydrology </a:t>
            </a:r>
            <a:r>
              <a:rPr lang="en-US" sz="1100" dirty="0">
                <a:solidFill>
                  <a:srgbClr val="000000"/>
                </a:solidFill>
                <a:latin typeface="Arial" charset="0"/>
                <a:cs typeface="Arial" charset="0"/>
              </a:rPr>
              <a:t>- 14</a:t>
            </a:r>
          </a:p>
          <a:p>
            <a:pPr marL="457200" fontAlgn="base">
              <a:spcAft>
                <a:spcPct val="0"/>
              </a:spcAft>
              <a:defRPr/>
            </a:pPr>
            <a:r>
              <a:rPr lang="en-US" sz="1100" dirty="0" err="1" smtClean="0">
                <a:solidFill>
                  <a:srgbClr val="000000"/>
                </a:solidFill>
                <a:latin typeface="Arial" charset="0"/>
                <a:cs typeface="Arial" charset="0"/>
              </a:rPr>
              <a:t>Flowlines</a:t>
            </a:r>
            <a:r>
              <a:rPr lang="en-US" sz="1100" dirty="0" smtClean="0">
                <a:solidFill>
                  <a:srgbClr val="000000"/>
                </a:solidFill>
                <a:latin typeface="Arial" charset="0"/>
                <a:cs typeface="Arial" charset="0"/>
              </a:rPr>
              <a:t>, Watersheds, Dams </a:t>
            </a:r>
            <a:r>
              <a:rPr lang="en-US" sz="1100" dirty="0">
                <a:solidFill>
                  <a:srgbClr val="000000"/>
                </a:solidFill>
                <a:latin typeface="Arial" charset="0"/>
                <a:cs typeface="Arial" charset="0"/>
              </a:rPr>
              <a:t>&amp; barriers</a:t>
            </a:r>
          </a:p>
          <a:p>
            <a:pPr fontAlgn="base">
              <a:spcAft>
                <a:spcPct val="0"/>
              </a:spcAft>
              <a:defRPr/>
            </a:pPr>
            <a:endParaRPr lang="en-US" sz="1100" dirty="0" smtClean="0">
              <a:solidFill>
                <a:srgbClr val="000000"/>
              </a:solidFill>
              <a:latin typeface="Arial" charset="0"/>
              <a:cs typeface="Arial" charset="0"/>
            </a:endParaRPr>
          </a:p>
          <a:p>
            <a:pPr fontAlgn="base">
              <a:spcAft>
                <a:spcPct val="0"/>
              </a:spcAft>
              <a:defRPr/>
            </a:pPr>
            <a:r>
              <a:rPr lang="en-US" sz="1100" dirty="0" smtClean="0">
                <a:solidFill>
                  <a:srgbClr val="000000"/>
                </a:solidFill>
                <a:latin typeface="Arial" charset="0"/>
                <a:cs typeface="Arial" charset="0"/>
              </a:rPr>
              <a:t>Temperature Energy </a:t>
            </a:r>
            <a:r>
              <a:rPr lang="en-US" sz="1100" dirty="0">
                <a:solidFill>
                  <a:srgbClr val="000000"/>
                </a:solidFill>
                <a:latin typeface="Arial" charset="0"/>
                <a:cs typeface="Arial" charset="0"/>
              </a:rPr>
              <a:t>- 19</a:t>
            </a:r>
          </a:p>
          <a:p>
            <a:pPr marL="457200" fontAlgn="base">
              <a:spcAft>
                <a:spcPct val="0"/>
              </a:spcAft>
              <a:defRPr/>
            </a:pPr>
            <a:r>
              <a:rPr lang="en-US" sz="1100" b="1" dirty="0" smtClean="0">
                <a:solidFill>
                  <a:srgbClr val="0EBE1F"/>
                </a:solidFill>
                <a:latin typeface="Arial" charset="0"/>
                <a:cs typeface="Arial" charset="0"/>
              </a:rPr>
              <a:t>Upwelling, Water temperature at depth, Growing Degree Days</a:t>
            </a:r>
            <a:endParaRPr lang="en-US" sz="1100" b="1" dirty="0">
              <a:solidFill>
                <a:srgbClr val="0EBE1F"/>
              </a:solidFill>
              <a:latin typeface="Arial" charset="0"/>
              <a:cs typeface="Arial" charset="0"/>
            </a:endParaRPr>
          </a:p>
          <a:p>
            <a:pPr fontAlgn="base">
              <a:spcAft>
                <a:spcPct val="0"/>
              </a:spcAft>
              <a:defRPr/>
            </a:pPr>
            <a:endParaRPr lang="en-US" sz="1100" dirty="0" smtClean="0">
              <a:solidFill>
                <a:srgbClr val="000000"/>
              </a:solidFill>
              <a:latin typeface="Arial" charset="0"/>
              <a:cs typeface="Arial" charset="0"/>
            </a:endParaRPr>
          </a:p>
          <a:p>
            <a:pPr fontAlgn="base">
              <a:spcAft>
                <a:spcPct val="0"/>
              </a:spcAft>
              <a:defRPr/>
            </a:pPr>
            <a:r>
              <a:rPr lang="en-US" sz="1100" dirty="0" smtClean="0">
                <a:solidFill>
                  <a:srgbClr val="000000"/>
                </a:solidFill>
                <a:latin typeface="Arial" charset="0"/>
                <a:cs typeface="Arial" charset="0"/>
              </a:rPr>
              <a:t>Other </a:t>
            </a:r>
            <a:r>
              <a:rPr lang="en-US" sz="1100" dirty="0">
                <a:solidFill>
                  <a:srgbClr val="000000"/>
                </a:solidFill>
                <a:latin typeface="Arial" charset="0"/>
                <a:cs typeface="Arial" charset="0"/>
              </a:rPr>
              <a:t>Stressors - 4</a:t>
            </a:r>
          </a:p>
        </p:txBody>
      </p:sp>
      <p:sp>
        <p:nvSpPr>
          <p:cNvPr id="25" name="Rectangle 24"/>
          <p:cNvSpPr/>
          <p:nvPr/>
        </p:nvSpPr>
        <p:spPr>
          <a:xfrm>
            <a:off x="0" y="6596390"/>
            <a:ext cx="9144000" cy="246221"/>
          </a:xfrm>
          <a:prstGeom prst="rect">
            <a:avLst/>
          </a:prstGeom>
        </p:spPr>
        <p:txBody>
          <a:bodyPr wrap="square">
            <a:spAutoFit/>
          </a:bodyPr>
          <a:lstStyle/>
          <a:p>
            <a:pPr algn="r"/>
            <a:r>
              <a:rPr lang="en-US" sz="1000" dirty="0" smtClean="0">
                <a:solidFill>
                  <a:schemeClr val="bg1"/>
                </a:solidFill>
                <a:latin typeface="Arial" panose="020B0604020202020204" pitchFamily="34" charset="0"/>
                <a:cs typeface="Arial" panose="020B0604020202020204" pitchFamily="34" charset="0"/>
              </a:rPr>
              <a:t>9/16</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317724"/>
      </p:ext>
    </p:extLst>
  </p:cSld>
  <p:clrMapOvr>
    <a:masterClrMapping/>
  </p:clrMapOvr>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8.jpeg"/></Relationships>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BFBF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2516</TotalTime>
  <Words>4367</Words>
  <Application>Microsoft Macintosh PowerPoint</Application>
  <PresentationFormat>On-screen Show (4:3)</PresentationFormat>
  <Paragraphs>320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Most harmful invasive species</vt:lpstr>
      <vt:lpstr>Invasive mussel effects on Great Lakes food webs: prey fish</vt:lpstr>
      <vt:lpstr>PowerPoint Presentation</vt:lpstr>
      <vt:lpstr>NOAA/CILER/Univ. Invasive Species Research</vt:lpstr>
      <vt:lpstr>PowerPoint Presentation</vt:lpstr>
      <vt:lpstr>Forecasting Invasive Species Habitat Suitability</vt:lpstr>
      <vt:lpstr>PowerPoint Presentation</vt:lpstr>
      <vt:lpstr>Example: Grass carp and Hydrilla</vt:lpstr>
      <vt:lpstr>PowerPoint Presentation</vt:lpstr>
      <vt:lpstr>NOAA/CILER/Univ. Invasive Species Research</vt:lpstr>
      <vt:lpstr>NOAA/CILER/Univ. Invasive Species Research</vt:lpstr>
      <vt:lpstr>NOAA/CILER/Univ. Invasive Species Research</vt:lpstr>
      <vt:lpstr>Stakeholders for Invasive Species Modeling  and Habitat Data</vt:lpstr>
      <vt:lpstr>Future Challenges and Opportunities</vt:lpstr>
      <vt:lpstr>Questions?</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Nicole Rice</cp:lastModifiedBy>
  <cp:revision>174</cp:revision>
  <dcterms:created xsi:type="dcterms:W3CDTF">2016-01-05T12:37:24Z</dcterms:created>
  <dcterms:modified xsi:type="dcterms:W3CDTF">2016-03-17T11:00:14Z</dcterms:modified>
</cp:coreProperties>
</file>