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0.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21.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notesSlides/notesSlide24.xml" ContentType="application/vnd.openxmlformats-officedocument.presentationml.notesSlide+xml"/>
  <Override PartName="/ppt/charts/chart7.xml" ContentType="application/vnd.openxmlformats-officedocument.drawingml.chart+xml"/>
  <Override PartName="/ppt/theme/themeOverride7.xml" ContentType="application/vnd.openxmlformats-officedocument.themeOverride+xml"/>
  <Override PartName="/ppt/drawings/drawing1.xml" ContentType="application/vnd.openxmlformats-officedocument.drawingml.chartshapes+xml"/>
  <Override PartName="/ppt/charts/chart8.xml" ContentType="application/vnd.openxmlformats-officedocument.drawingml.chart+xml"/>
  <Override PartName="/ppt/theme/themeOverride8.xml" ContentType="application/vnd.openxmlformats-officedocument.themeOverride+xml"/>
  <Override PartName="/ppt/drawings/drawing2.xml" ContentType="application/vnd.openxmlformats-officedocument.drawingml.chartshapes+xml"/>
  <Override PartName="/ppt/notesSlides/notesSlide25.xml" ContentType="application/vnd.openxmlformats-officedocument.presentationml.notesSlide+xml"/>
  <Override PartName="/ppt/charts/chart9.xml" ContentType="application/vnd.openxmlformats-officedocument.drawingml.chart+xml"/>
  <Override PartName="/ppt/theme/themeOverride9.xml" ContentType="application/vnd.openxmlformats-officedocument.themeOverride+xml"/>
  <Override PartName="/ppt/notesSlides/notesSlide26.xml" ContentType="application/vnd.openxmlformats-officedocument.presentationml.notesSlide+xml"/>
  <Override PartName="/ppt/charts/chart10.xml" ContentType="application/vnd.openxmlformats-officedocument.drawingml.chart+xml"/>
  <Override PartName="/ppt/theme/themeOverride10.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1.xml" ContentType="application/vnd.openxmlformats-officedocument.drawingml.chart+xml"/>
  <Override PartName="/ppt/theme/themeOverride11.xml" ContentType="application/vnd.openxmlformats-officedocument.themeOverride+xml"/>
  <Override PartName="/ppt/drawings/drawing3.xml" ContentType="application/vnd.openxmlformats-officedocument.drawingml.chartshape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2.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7" r:id="rId4"/>
  </p:sldMasterIdLst>
  <p:notesMasterIdLst>
    <p:notesMasterId r:id="rId58"/>
  </p:notesMasterIdLst>
  <p:sldIdLst>
    <p:sldId id="257" r:id="rId5"/>
    <p:sldId id="258" r:id="rId6"/>
    <p:sldId id="259" r:id="rId7"/>
    <p:sldId id="260" r:id="rId8"/>
    <p:sldId id="329" r:id="rId9"/>
    <p:sldId id="262" r:id="rId10"/>
    <p:sldId id="263" r:id="rId11"/>
    <p:sldId id="264" r:id="rId12"/>
    <p:sldId id="275" r:id="rId13"/>
    <p:sldId id="267" r:id="rId14"/>
    <p:sldId id="269" r:id="rId15"/>
    <p:sldId id="270" r:id="rId16"/>
    <p:sldId id="271" r:id="rId17"/>
    <p:sldId id="272" r:id="rId18"/>
    <p:sldId id="273" r:id="rId19"/>
    <p:sldId id="274" r:id="rId20"/>
    <p:sldId id="276" r:id="rId21"/>
    <p:sldId id="277" r:id="rId22"/>
    <p:sldId id="278" r:id="rId23"/>
    <p:sldId id="279" r:id="rId24"/>
    <p:sldId id="338" r:id="rId25"/>
    <p:sldId id="281" r:id="rId26"/>
    <p:sldId id="283" r:id="rId27"/>
    <p:sldId id="284" r:id="rId28"/>
    <p:sldId id="286" r:id="rId29"/>
    <p:sldId id="287" r:id="rId30"/>
    <p:sldId id="288" r:id="rId31"/>
    <p:sldId id="290" r:id="rId32"/>
    <p:sldId id="336" r:id="rId33"/>
    <p:sldId id="292" r:id="rId34"/>
    <p:sldId id="295" r:id="rId35"/>
    <p:sldId id="296" r:id="rId36"/>
    <p:sldId id="297" r:id="rId37"/>
    <p:sldId id="302" r:id="rId38"/>
    <p:sldId id="303" r:id="rId39"/>
    <p:sldId id="304" r:id="rId40"/>
    <p:sldId id="298" r:id="rId41"/>
    <p:sldId id="299" r:id="rId42"/>
    <p:sldId id="344" r:id="rId43"/>
    <p:sldId id="334" r:id="rId44"/>
    <p:sldId id="305" r:id="rId45"/>
    <p:sldId id="340" r:id="rId46"/>
    <p:sldId id="328" r:id="rId47"/>
    <p:sldId id="307" r:id="rId48"/>
    <p:sldId id="309" r:id="rId49"/>
    <p:sldId id="311" r:id="rId50"/>
    <p:sldId id="313" r:id="rId51"/>
    <p:sldId id="331" r:id="rId52"/>
    <p:sldId id="343" r:id="rId53"/>
    <p:sldId id="342" r:id="rId54"/>
    <p:sldId id="327" r:id="rId55"/>
    <p:sldId id="339" r:id="rId56"/>
    <p:sldId id="337"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522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CCCFF"/>
    <a:srgbClr val="FFFF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046" autoAdjust="0"/>
  </p:normalViewPr>
  <p:slideViewPr>
    <p:cSldViewPr>
      <p:cViewPr>
        <p:scale>
          <a:sx n="134" d="100"/>
          <a:sy n="134" d="100"/>
        </p:scale>
        <p:origin x="-2232" y="-616"/>
      </p:cViewPr>
      <p:guideLst>
        <p:guide orient="horz" pos="1728"/>
        <p:guide pos="5221"/>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p:scale>
          <a:sx n="209" d="100"/>
          <a:sy n="209" d="100"/>
        </p:scale>
        <p:origin x="-2496" y="324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tableStyles" Target="tableStyles.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notesMaster" Target="notesMasters/notesMaster1.xml"/><Relationship Id="rId59" Type="http://schemas.openxmlformats.org/officeDocument/2006/relationships/printerSettings" Target="printerSettings/printerSettings1.bin"/><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Sheet1.xlsx"/></Relationships>
</file>

<file path=ppt/charts/_rels/chart10.xml.rels><?xml version="1.0" encoding="UTF-8" standalone="yes"?>
<Relationships xmlns="http://schemas.openxmlformats.org/package/2006/relationships"><Relationship Id="rId1" Type="http://schemas.openxmlformats.org/officeDocument/2006/relationships/themeOverride" Target="../theme/themeOverride10.xml"/><Relationship Id="rId2" Type="http://schemas.openxmlformats.org/officeDocument/2006/relationships/package" Target="../embeddings/Microsoft_Excel_Sheet10.xlsx"/></Relationships>
</file>

<file path=ppt/charts/_rels/chart11.xml.rels><?xml version="1.0" encoding="UTF-8" standalone="yes"?>
<Relationships xmlns="http://schemas.openxmlformats.org/package/2006/relationships"><Relationship Id="rId1" Type="http://schemas.openxmlformats.org/officeDocument/2006/relationships/themeOverride" Target="../theme/themeOverride11.xml"/><Relationship Id="rId2" Type="http://schemas.openxmlformats.org/officeDocument/2006/relationships/package" Target="../embeddings/Microsoft_Excel_Sheet11.xlsx"/><Relationship Id="rId3" Type="http://schemas.openxmlformats.org/officeDocument/2006/relationships/chartUserShapes" Target="../drawings/drawing3.xml"/></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Sheet12.xlsx"/></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package" Target="../embeddings/Microsoft_Excel_Sheet3.xlsx"/></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package" Target="../embeddings/Microsoft_Excel_Sheet4.xlsx"/></Relationships>
</file>

<file path=ppt/charts/_rels/chart5.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package" Target="../embeddings/Microsoft_Excel_Sheet5.xlsx"/></Relationships>
</file>

<file path=ppt/charts/_rels/chart6.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package" Target="../embeddings/Microsoft_Excel_Sheet6.xlsx"/></Relationships>
</file>

<file path=ppt/charts/_rels/chart7.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package" Target="../embeddings/Microsoft_Excel_Sheet7.xlsx"/><Relationship Id="rId3" Type="http://schemas.openxmlformats.org/officeDocument/2006/relationships/chartUserShapes" Target="../drawings/drawing1.xml"/></Relationships>
</file>

<file path=ppt/charts/_rels/chart8.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package" Target="../embeddings/Microsoft_Excel_Sheet8.xlsx"/><Relationship Id="rId3" Type="http://schemas.openxmlformats.org/officeDocument/2006/relationships/chartUserShapes" Target="../drawings/drawing2.xml"/></Relationships>
</file>

<file path=ppt/charts/_rels/chart9.xml.rels><?xml version="1.0" encoding="UTF-8" standalone="yes"?>
<Relationships xmlns="http://schemas.openxmlformats.org/package/2006/relationships"><Relationship Id="rId1" Type="http://schemas.openxmlformats.org/officeDocument/2006/relationships/themeOverride" Target="../theme/themeOverride9.xml"/><Relationship Id="rId2" Type="http://schemas.openxmlformats.org/officeDocument/2006/relationships/package" Target="../embeddings/Microsoft_Excel_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tx>
            <c:strRef>
              <c:f>Staffing!$A$4</c:f>
              <c:strCache>
                <c:ptCount val="1"/>
                <c:pt idx="0">
                  <c:v>Federal Employees</c:v>
                </c:pt>
              </c:strCache>
            </c:strRef>
          </c:tx>
          <c:invertIfNegative val="0"/>
          <c:cat>
            <c:numRef>
              <c:f>Staffing!$B$3:$M$3</c:f>
              <c:numCache>
                <c:formatCode>General</c:formatCode>
                <c:ptCount val="12"/>
                <c:pt idx="0">
                  <c:v>2005.0</c:v>
                </c:pt>
                <c:pt idx="1">
                  <c:v>2006.0</c:v>
                </c:pt>
                <c:pt idx="2">
                  <c:v>2007.0</c:v>
                </c:pt>
                <c:pt idx="3">
                  <c:v>2008.0</c:v>
                </c:pt>
                <c:pt idx="4">
                  <c:v>2009.0</c:v>
                </c:pt>
                <c:pt idx="5">
                  <c:v>2010.0</c:v>
                </c:pt>
                <c:pt idx="6">
                  <c:v>2011.0</c:v>
                </c:pt>
                <c:pt idx="7">
                  <c:v>2012.0</c:v>
                </c:pt>
                <c:pt idx="8">
                  <c:v>2013.0</c:v>
                </c:pt>
                <c:pt idx="9">
                  <c:v>2014.0</c:v>
                </c:pt>
                <c:pt idx="10">
                  <c:v>2015.0</c:v>
                </c:pt>
                <c:pt idx="11">
                  <c:v>2016.0</c:v>
                </c:pt>
              </c:numCache>
            </c:numRef>
          </c:cat>
          <c:val>
            <c:numRef>
              <c:f>Staffing!$B$4:$M$4</c:f>
              <c:numCache>
                <c:formatCode>General</c:formatCode>
                <c:ptCount val="12"/>
                <c:pt idx="0">
                  <c:v>50.0</c:v>
                </c:pt>
                <c:pt idx="1">
                  <c:v>50.0</c:v>
                </c:pt>
                <c:pt idx="2">
                  <c:v>50.0</c:v>
                </c:pt>
                <c:pt idx="3">
                  <c:v>48.0</c:v>
                </c:pt>
                <c:pt idx="4">
                  <c:v>48.0</c:v>
                </c:pt>
                <c:pt idx="5">
                  <c:v>47.0</c:v>
                </c:pt>
                <c:pt idx="6">
                  <c:v>46.0</c:v>
                </c:pt>
                <c:pt idx="7">
                  <c:v>46.0</c:v>
                </c:pt>
                <c:pt idx="8">
                  <c:v>45.0</c:v>
                </c:pt>
                <c:pt idx="9">
                  <c:v>41.0</c:v>
                </c:pt>
                <c:pt idx="10">
                  <c:v>40.0</c:v>
                </c:pt>
                <c:pt idx="11">
                  <c:v>41.0</c:v>
                </c:pt>
              </c:numCache>
            </c:numRef>
          </c:val>
          <c:extLst xmlns:c16r2="http://schemas.microsoft.com/office/drawing/2015/06/chart">
            <c:ext xmlns:c16="http://schemas.microsoft.com/office/drawing/2014/chart" uri="{C3380CC4-5D6E-409C-BE32-E72D297353CC}">
              <c16:uniqueId val="{00000000-CF7C-41BD-A9A0-C1EED2D1695C}"/>
            </c:ext>
          </c:extLst>
        </c:ser>
        <c:ser>
          <c:idx val="1"/>
          <c:order val="1"/>
          <c:tx>
            <c:strRef>
              <c:f>Staffing!$A$5</c:f>
              <c:strCache>
                <c:ptCount val="1"/>
                <c:pt idx="0">
                  <c:v>CILER</c:v>
                </c:pt>
              </c:strCache>
            </c:strRef>
          </c:tx>
          <c:invertIfNegative val="0"/>
          <c:cat>
            <c:numRef>
              <c:f>Staffing!$B$3:$M$3</c:f>
              <c:numCache>
                <c:formatCode>General</c:formatCode>
                <c:ptCount val="12"/>
                <c:pt idx="0">
                  <c:v>2005.0</c:v>
                </c:pt>
                <c:pt idx="1">
                  <c:v>2006.0</c:v>
                </c:pt>
                <c:pt idx="2">
                  <c:v>2007.0</c:v>
                </c:pt>
                <c:pt idx="3">
                  <c:v>2008.0</c:v>
                </c:pt>
                <c:pt idx="4">
                  <c:v>2009.0</c:v>
                </c:pt>
                <c:pt idx="5">
                  <c:v>2010.0</c:v>
                </c:pt>
                <c:pt idx="6">
                  <c:v>2011.0</c:v>
                </c:pt>
                <c:pt idx="7">
                  <c:v>2012.0</c:v>
                </c:pt>
                <c:pt idx="8">
                  <c:v>2013.0</c:v>
                </c:pt>
                <c:pt idx="9">
                  <c:v>2014.0</c:v>
                </c:pt>
                <c:pt idx="10">
                  <c:v>2015.0</c:v>
                </c:pt>
                <c:pt idx="11">
                  <c:v>2016.0</c:v>
                </c:pt>
              </c:numCache>
            </c:numRef>
          </c:cat>
          <c:val>
            <c:numRef>
              <c:f>Staffing!$B$5:$M$5</c:f>
              <c:numCache>
                <c:formatCode>General</c:formatCode>
                <c:ptCount val="12"/>
                <c:pt idx="0">
                  <c:v>18.0</c:v>
                </c:pt>
                <c:pt idx="1">
                  <c:v>24.0</c:v>
                </c:pt>
                <c:pt idx="2">
                  <c:v>25.0</c:v>
                </c:pt>
                <c:pt idx="3">
                  <c:v>28.0</c:v>
                </c:pt>
                <c:pt idx="4">
                  <c:v>25.0</c:v>
                </c:pt>
                <c:pt idx="5">
                  <c:v>28.0</c:v>
                </c:pt>
                <c:pt idx="6">
                  <c:v>29.0</c:v>
                </c:pt>
                <c:pt idx="7">
                  <c:v>30.0</c:v>
                </c:pt>
                <c:pt idx="8">
                  <c:v>29.0</c:v>
                </c:pt>
                <c:pt idx="9">
                  <c:v>35.0</c:v>
                </c:pt>
                <c:pt idx="10">
                  <c:v>27.0</c:v>
                </c:pt>
                <c:pt idx="11">
                  <c:v>25.0</c:v>
                </c:pt>
              </c:numCache>
            </c:numRef>
          </c:val>
          <c:extLst xmlns:c16r2="http://schemas.microsoft.com/office/drawing/2015/06/chart">
            <c:ext xmlns:c16="http://schemas.microsoft.com/office/drawing/2014/chart" uri="{C3380CC4-5D6E-409C-BE32-E72D297353CC}">
              <c16:uniqueId val="{00000001-CF7C-41BD-A9A0-C1EED2D1695C}"/>
            </c:ext>
          </c:extLst>
        </c:ser>
        <c:ser>
          <c:idx val="2"/>
          <c:order val="2"/>
          <c:tx>
            <c:strRef>
              <c:f>Staffing!$A$6</c:f>
              <c:strCache>
                <c:ptCount val="1"/>
                <c:pt idx="0">
                  <c:v>Contract</c:v>
                </c:pt>
              </c:strCache>
            </c:strRef>
          </c:tx>
          <c:invertIfNegative val="0"/>
          <c:cat>
            <c:numRef>
              <c:f>Staffing!$B$3:$M$3</c:f>
              <c:numCache>
                <c:formatCode>General</c:formatCode>
                <c:ptCount val="12"/>
                <c:pt idx="0">
                  <c:v>2005.0</c:v>
                </c:pt>
                <c:pt idx="1">
                  <c:v>2006.0</c:v>
                </c:pt>
                <c:pt idx="2">
                  <c:v>2007.0</c:v>
                </c:pt>
                <c:pt idx="3">
                  <c:v>2008.0</c:v>
                </c:pt>
                <c:pt idx="4">
                  <c:v>2009.0</c:v>
                </c:pt>
                <c:pt idx="5">
                  <c:v>2010.0</c:v>
                </c:pt>
                <c:pt idx="6">
                  <c:v>2011.0</c:v>
                </c:pt>
                <c:pt idx="7">
                  <c:v>2012.0</c:v>
                </c:pt>
                <c:pt idx="8">
                  <c:v>2013.0</c:v>
                </c:pt>
                <c:pt idx="9">
                  <c:v>2014.0</c:v>
                </c:pt>
                <c:pt idx="10">
                  <c:v>2015.0</c:v>
                </c:pt>
                <c:pt idx="11">
                  <c:v>2016.0</c:v>
                </c:pt>
              </c:numCache>
            </c:numRef>
          </c:cat>
          <c:val>
            <c:numRef>
              <c:f>Staffing!$B$6:$M$6</c:f>
              <c:numCache>
                <c:formatCode>General</c:formatCode>
                <c:ptCount val="12"/>
                <c:pt idx="0">
                  <c:v>5.0</c:v>
                </c:pt>
                <c:pt idx="1">
                  <c:v>9.0</c:v>
                </c:pt>
                <c:pt idx="2">
                  <c:v>7.0</c:v>
                </c:pt>
                <c:pt idx="3">
                  <c:v>6.0</c:v>
                </c:pt>
                <c:pt idx="4">
                  <c:v>5.0</c:v>
                </c:pt>
                <c:pt idx="5">
                  <c:v>5.0</c:v>
                </c:pt>
                <c:pt idx="6">
                  <c:v>9.0</c:v>
                </c:pt>
                <c:pt idx="7">
                  <c:v>12.0</c:v>
                </c:pt>
                <c:pt idx="8">
                  <c:v>12.0</c:v>
                </c:pt>
                <c:pt idx="9">
                  <c:v>13.0</c:v>
                </c:pt>
                <c:pt idx="10">
                  <c:v>15.0</c:v>
                </c:pt>
                <c:pt idx="11">
                  <c:v>13.0</c:v>
                </c:pt>
              </c:numCache>
            </c:numRef>
          </c:val>
          <c:extLst xmlns:c16r2="http://schemas.microsoft.com/office/drawing/2015/06/chart">
            <c:ext xmlns:c16="http://schemas.microsoft.com/office/drawing/2014/chart" uri="{C3380CC4-5D6E-409C-BE32-E72D297353CC}">
              <c16:uniqueId val="{00000002-CF7C-41BD-A9A0-C1EED2D1695C}"/>
            </c:ext>
          </c:extLst>
        </c:ser>
        <c:ser>
          <c:idx val="3"/>
          <c:order val="3"/>
          <c:tx>
            <c:strRef>
              <c:f>Staffing!$A$7</c:f>
              <c:strCache>
                <c:ptCount val="1"/>
              </c:strCache>
            </c:strRef>
          </c:tx>
          <c:spPr>
            <a:noFill/>
          </c:spPr>
          <c:invertIfNegative val="0"/>
          <c:cat>
            <c:numRef>
              <c:f>Staffing!$B$3:$M$3</c:f>
              <c:numCache>
                <c:formatCode>General</c:formatCode>
                <c:ptCount val="12"/>
                <c:pt idx="0">
                  <c:v>2005.0</c:v>
                </c:pt>
                <c:pt idx="1">
                  <c:v>2006.0</c:v>
                </c:pt>
                <c:pt idx="2">
                  <c:v>2007.0</c:v>
                </c:pt>
                <c:pt idx="3">
                  <c:v>2008.0</c:v>
                </c:pt>
                <c:pt idx="4">
                  <c:v>2009.0</c:v>
                </c:pt>
                <c:pt idx="5">
                  <c:v>2010.0</c:v>
                </c:pt>
                <c:pt idx="6">
                  <c:v>2011.0</c:v>
                </c:pt>
                <c:pt idx="7">
                  <c:v>2012.0</c:v>
                </c:pt>
                <c:pt idx="8">
                  <c:v>2013.0</c:v>
                </c:pt>
                <c:pt idx="9">
                  <c:v>2014.0</c:v>
                </c:pt>
                <c:pt idx="10">
                  <c:v>2015.0</c:v>
                </c:pt>
                <c:pt idx="11">
                  <c:v>2016.0</c:v>
                </c:pt>
              </c:numCache>
            </c:numRef>
          </c:cat>
          <c:val>
            <c:numRef>
              <c:f>Staffing!$B$7:$M$7</c:f>
              <c:numCache>
                <c:formatCode>General</c:formatCode>
                <c:ptCount val="12"/>
              </c:numCache>
            </c:numRef>
          </c:val>
          <c:extLst xmlns:c16r2="http://schemas.microsoft.com/office/drawing/2015/06/chart">
            <c:ext xmlns:c16="http://schemas.microsoft.com/office/drawing/2014/chart" uri="{C3380CC4-5D6E-409C-BE32-E72D297353CC}">
              <c16:uniqueId val="{00000003-CF7C-41BD-A9A0-C1EED2D1695C}"/>
            </c:ext>
          </c:extLst>
        </c:ser>
        <c:dLbls>
          <c:showLegendKey val="0"/>
          <c:showVal val="0"/>
          <c:showCatName val="0"/>
          <c:showSerName val="0"/>
          <c:showPercent val="0"/>
          <c:showBubbleSize val="0"/>
        </c:dLbls>
        <c:gapWidth val="150"/>
        <c:overlap val="100"/>
        <c:axId val="-2039769336"/>
        <c:axId val="-2089911512"/>
      </c:barChart>
      <c:catAx>
        <c:axId val="-2039769336"/>
        <c:scaling>
          <c:orientation val="minMax"/>
        </c:scaling>
        <c:delete val="0"/>
        <c:axPos val="b"/>
        <c:numFmt formatCode="General" sourceLinked="1"/>
        <c:majorTickMark val="out"/>
        <c:minorTickMark val="none"/>
        <c:tickLblPos val="nextTo"/>
        <c:txPr>
          <a:bodyPr/>
          <a:lstStyle/>
          <a:p>
            <a:pPr>
              <a:defRPr sz="1200" b="1" i="0" baseline="0"/>
            </a:pPr>
            <a:endParaRPr lang="en-US"/>
          </a:p>
        </c:txPr>
        <c:crossAx val="-2089911512"/>
        <c:crosses val="autoZero"/>
        <c:auto val="1"/>
        <c:lblAlgn val="ctr"/>
        <c:lblOffset val="100"/>
        <c:noMultiLvlLbl val="0"/>
      </c:catAx>
      <c:valAx>
        <c:axId val="-2089911512"/>
        <c:scaling>
          <c:orientation val="minMax"/>
        </c:scaling>
        <c:delete val="0"/>
        <c:axPos val="l"/>
        <c:majorGridlines/>
        <c:numFmt formatCode="General" sourceLinked="1"/>
        <c:majorTickMark val="out"/>
        <c:minorTickMark val="none"/>
        <c:tickLblPos val="nextTo"/>
        <c:txPr>
          <a:bodyPr/>
          <a:lstStyle/>
          <a:p>
            <a:pPr>
              <a:defRPr sz="1200" b="1" i="0" baseline="0"/>
            </a:pPr>
            <a:endParaRPr lang="en-US"/>
          </a:p>
        </c:txPr>
        <c:crossAx val="-2039769336"/>
        <c:crosses val="autoZero"/>
        <c:crossBetween val="between"/>
      </c:valAx>
      <c:spPr>
        <a:noFill/>
        <a:ln w="25400">
          <a:noFill/>
        </a:ln>
      </c:spPr>
    </c:plotArea>
    <c:legend>
      <c:legendPos val="r"/>
      <c:layout>
        <c:manualLayout>
          <c:xMode val="edge"/>
          <c:yMode val="edge"/>
          <c:x val="0.813174603174603"/>
          <c:y val="0.399404833706795"/>
          <c:w val="0.177301587301587"/>
          <c:h val="0.241790196102669"/>
        </c:manualLayout>
      </c:layout>
      <c:overlay val="0"/>
      <c:txPr>
        <a:bodyPr/>
        <a:lstStyle/>
        <a:p>
          <a:pPr>
            <a:defRPr sz="1200" b="1" i="0" baseline="0"/>
          </a:pPr>
          <a:endParaRPr lang="en-US"/>
        </a:p>
      </c:txPr>
    </c:legend>
    <c:plotVisOnly val="1"/>
    <c:dispBlanksAs val="gap"/>
    <c:showDLblsOverMax val="0"/>
  </c:chart>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Lbls>
            <c:spPr>
              <a:noFill/>
              <a:ln>
                <a:noFill/>
              </a:ln>
              <a:effectLst/>
            </c:spPr>
            <c:txPr>
              <a:bodyPr/>
              <a:lstStyle/>
              <a:p>
                <a:pPr>
                  <a:defRPr sz="1400" b="1" i="0" baseline="0"/>
                </a:pPr>
                <a:endParaRPr lang="en-US"/>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GLRI!$B$6:$B$9</c:f>
              <c:strCache>
                <c:ptCount val="4"/>
                <c:pt idx="0">
                  <c:v>SOAR</c:v>
                </c:pt>
                <c:pt idx="1">
                  <c:v>Climate Change</c:v>
                </c:pt>
                <c:pt idx="2">
                  <c:v>HABs Watershed</c:v>
                </c:pt>
                <c:pt idx="3">
                  <c:v>HABs Nearshore</c:v>
                </c:pt>
              </c:strCache>
            </c:strRef>
          </c:cat>
          <c:val>
            <c:numRef>
              <c:f>GLRI!$C$6:$C$9</c:f>
              <c:numCache>
                <c:formatCode>"$"#,##0.0_);[Red]\("$"#,##0.0\)</c:formatCode>
                <c:ptCount val="4"/>
                <c:pt idx="0">
                  <c:v>1084.3</c:v>
                </c:pt>
                <c:pt idx="1">
                  <c:v>403.5</c:v>
                </c:pt>
                <c:pt idx="2">
                  <c:v>473.4</c:v>
                </c:pt>
                <c:pt idx="3">
                  <c:v>363.1</c:v>
                </c:pt>
              </c:numCache>
            </c:numRef>
          </c:val>
          <c:extLst xmlns:c16r2="http://schemas.microsoft.com/office/drawing/2015/06/chart">
            <c:ext xmlns:c16="http://schemas.microsoft.com/office/drawing/2014/chart" uri="{C3380CC4-5D6E-409C-BE32-E72D297353CC}">
              <c16:uniqueId val="{00000000-69DC-4EE6-9529-FAB9B07D95B3}"/>
            </c:ext>
          </c:extLst>
        </c:ser>
        <c:dLbls>
          <c:showLegendKey val="0"/>
          <c:showVal val="0"/>
          <c:showCatName val="0"/>
          <c:showSerName val="0"/>
          <c:showPercent val="0"/>
          <c:showBubbleSize val="0"/>
          <c:showLeaderLines val="1"/>
        </c:dLbls>
        <c:firstSliceAng val="0"/>
      </c:pieChart>
    </c:plotArea>
    <c:legend>
      <c:legendPos val="r"/>
      <c:legendEntry>
        <c:idx val="0"/>
        <c:txPr>
          <a:bodyPr/>
          <a:lstStyle/>
          <a:p>
            <a:pPr>
              <a:defRPr sz="1200" b="1" i="0" baseline="0"/>
            </a:pPr>
            <a:endParaRPr lang="en-US"/>
          </a:p>
        </c:txPr>
      </c:legendEntry>
      <c:legendEntry>
        <c:idx val="1"/>
        <c:txPr>
          <a:bodyPr/>
          <a:lstStyle/>
          <a:p>
            <a:pPr>
              <a:defRPr sz="1200" b="1" i="0" baseline="0"/>
            </a:pPr>
            <a:endParaRPr lang="en-US"/>
          </a:p>
        </c:txPr>
      </c:legendEntry>
      <c:legendEntry>
        <c:idx val="2"/>
        <c:txPr>
          <a:bodyPr/>
          <a:lstStyle/>
          <a:p>
            <a:pPr>
              <a:defRPr sz="1200" b="1" i="0" baseline="0"/>
            </a:pPr>
            <a:endParaRPr lang="en-US"/>
          </a:p>
        </c:txPr>
      </c:legendEntry>
      <c:legendEntry>
        <c:idx val="3"/>
        <c:txPr>
          <a:bodyPr/>
          <a:lstStyle/>
          <a:p>
            <a:pPr>
              <a:defRPr sz="1200" b="1" i="0" baseline="0"/>
            </a:pPr>
            <a:endParaRPr lang="en-US"/>
          </a:p>
        </c:txPr>
      </c:legendEntry>
      <c:layout>
        <c:manualLayout>
          <c:xMode val="edge"/>
          <c:yMode val="edge"/>
          <c:x val="0.731125389578515"/>
          <c:y val="0.256522944712556"/>
          <c:w val="0.214973262032086"/>
          <c:h val="0.444338547577541"/>
        </c:manualLayout>
      </c:layout>
      <c:overlay val="0"/>
      <c:txPr>
        <a:bodyPr/>
        <a:lstStyle/>
        <a:p>
          <a:pPr>
            <a:defRPr sz="1200"/>
          </a:pPr>
          <a:endParaRPr lang="en-US"/>
        </a:p>
      </c:txPr>
    </c:legend>
    <c:plotVisOnly val="1"/>
    <c:dispBlanksAs val="gap"/>
    <c:showDLblsOverMax val="0"/>
  </c:chart>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8828015272037"/>
          <c:y val="0.156096056174796"/>
          <c:w val="0.779807888597259"/>
          <c:h val="0.755705082319256"/>
        </c:manualLayout>
      </c:layout>
      <c:barChart>
        <c:barDir val="col"/>
        <c:grouping val="stacked"/>
        <c:varyColors val="0"/>
        <c:ser>
          <c:idx val="1"/>
          <c:order val="0"/>
          <c:tx>
            <c:v>Peer-Reviewed Pubs</c:v>
          </c:tx>
          <c:invertIfNegative val="0"/>
          <c:dLbls>
            <c:dLbl>
              <c:idx val="0"/>
              <c:layout>
                <c:manualLayout>
                  <c:x val="0.0"/>
                  <c:y val="-0.187480869299051"/>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C909-4996-892B-39DF890D79D8}"/>
                </c:ext>
              </c:extLst>
            </c:dLbl>
            <c:dLbl>
              <c:idx val="1"/>
              <c:layout>
                <c:manualLayout>
                  <c:x val="-0.00211398613225097"/>
                  <c:y val="-0.145393327211509"/>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C909-4996-892B-39DF890D79D8}"/>
                </c:ext>
              </c:extLst>
            </c:dLbl>
            <c:dLbl>
              <c:idx val="2"/>
              <c:layout>
                <c:manualLayout>
                  <c:x val="3.87559647123897E-17"/>
                  <c:y val="-0.14156718702173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C909-4996-892B-39DF890D79D8}"/>
                </c:ext>
              </c:extLst>
            </c:dLbl>
            <c:dLbl>
              <c:idx val="3"/>
              <c:layout>
                <c:manualLayout>
                  <c:x val="0.00211395450568679"/>
                  <c:y val="-0.195377207916578"/>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C909-4996-892B-39DF890D79D8}"/>
                </c:ext>
              </c:extLst>
            </c:dLbl>
            <c:dLbl>
              <c:idx val="4"/>
              <c:layout>
                <c:manualLayout>
                  <c:x val="0.0"/>
                  <c:y val="-0.248699112335476"/>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C909-4996-892B-39DF890D79D8}"/>
                </c:ext>
              </c:extLst>
            </c:dLbl>
            <c:dLbl>
              <c:idx val="5"/>
              <c:layout>
                <c:manualLayout>
                  <c:x val="0.0"/>
                  <c:y val="-0.248699112335476"/>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C909-4996-892B-39DF890D79D8}"/>
                </c:ext>
              </c:extLst>
            </c:dLbl>
            <c:spPr>
              <a:noFill/>
              <a:ln>
                <a:noFill/>
              </a:ln>
              <a:effectLst/>
            </c:spPr>
            <c:txPr>
              <a:bodyPr/>
              <a:lstStyle/>
              <a:p>
                <a:pPr>
                  <a:defRPr sz="200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'C:\Users\lansing\Desktop\Publications-Citations\[summary-2010-2015clites.xlsx]graphs'!$A$3:$A$8</c:f>
              <c:numCache>
                <c:formatCode>General</c:formatCode>
                <c:ptCount val="6"/>
                <c:pt idx="0">
                  <c:v>2010.0</c:v>
                </c:pt>
                <c:pt idx="1">
                  <c:v>2011.0</c:v>
                </c:pt>
                <c:pt idx="2">
                  <c:v>2012.0</c:v>
                </c:pt>
                <c:pt idx="3">
                  <c:v>2013.0</c:v>
                </c:pt>
                <c:pt idx="4">
                  <c:v>2014.0</c:v>
                </c:pt>
                <c:pt idx="5">
                  <c:v>2015.0</c:v>
                </c:pt>
              </c:numCache>
            </c:numRef>
          </c:cat>
          <c:val>
            <c:numRef>
              <c:f>'authorships summary'!$B$4:$B$9</c:f>
              <c:numCache>
                <c:formatCode>General</c:formatCode>
                <c:ptCount val="6"/>
                <c:pt idx="0">
                  <c:v>96.0</c:v>
                </c:pt>
                <c:pt idx="1">
                  <c:v>62.0</c:v>
                </c:pt>
                <c:pt idx="2">
                  <c:v>81.0</c:v>
                </c:pt>
                <c:pt idx="3">
                  <c:v>88.0</c:v>
                </c:pt>
                <c:pt idx="4">
                  <c:v>111.0</c:v>
                </c:pt>
                <c:pt idx="5">
                  <c:v>115.0</c:v>
                </c:pt>
              </c:numCache>
            </c:numRef>
          </c:val>
          <c:extLst xmlns:c16r2="http://schemas.microsoft.com/office/drawing/2015/06/chart">
            <c:ext xmlns:c16="http://schemas.microsoft.com/office/drawing/2014/chart" uri="{C3380CC4-5D6E-409C-BE32-E72D297353CC}">
              <c16:uniqueId val="{00000006-C909-4996-892B-39DF890D79D8}"/>
            </c:ext>
          </c:extLst>
        </c:ser>
        <c:ser>
          <c:idx val="2"/>
          <c:order val="1"/>
          <c:tx>
            <c:v>Reports &amp; Proceedings</c:v>
          </c:tx>
          <c:spPr>
            <a:solidFill>
              <a:srgbClr val="002060"/>
            </a:solidFill>
          </c:spPr>
          <c:invertIfNegative val="0"/>
          <c:cat>
            <c:numRef>
              <c:f>'C:\Users\lansing\Desktop\Publications-Citations\[summary-2010-2015clites.xlsx]graphs'!$A$3:$A$8</c:f>
              <c:numCache>
                <c:formatCode>General</c:formatCode>
                <c:ptCount val="6"/>
                <c:pt idx="0">
                  <c:v>2010.0</c:v>
                </c:pt>
                <c:pt idx="1">
                  <c:v>2011.0</c:v>
                </c:pt>
                <c:pt idx="2">
                  <c:v>2012.0</c:v>
                </c:pt>
                <c:pt idx="3">
                  <c:v>2013.0</c:v>
                </c:pt>
                <c:pt idx="4">
                  <c:v>2014.0</c:v>
                </c:pt>
                <c:pt idx="5">
                  <c:v>2015.0</c:v>
                </c:pt>
              </c:numCache>
            </c:numRef>
          </c:cat>
          <c:val>
            <c:numRef>
              <c:f>'authorships summary'!$C$4:$C$9</c:f>
              <c:numCache>
                <c:formatCode>General</c:formatCode>
                <c:ptCount val="6"/>
                <c:pt idx="0">
                  <c:v>12.0</c:v>
                </c:pt>
                <c:pt idx="1">
                  <c:v>5.0</c:v>
                </c:pt>
                <c:pt idx="2">
                  <c:v>9.0</c:v>
                </c:pt>
                <c:pt idx="3">
                  <c:v>18.0</c:v>
                </c:pt>
                <c:pt idx="4">
                  <c:v>16.0</c:v>
                </c:pt>
                <c:pt idx="5">
                  <c:v>5.0</c:v>
                </c:pt>
              </c:numCache>
            </c:numRef>
          </c:val>
          <c:extLst xmlns:c16r2="http://schemas.microsoft.com/office/drawing/2015/06/chart">
            <c:ext xmlns:c16="http://schemas.microsoft.com/office/drawing/2014/chart" uri="{C3380CC4-5D6E-409C-BE32-E72D297353CC}">
              <c16:uniqueId val="{00000007-C909-4996-892B-39DF890D79D8}"/>
            </c:ext>
          </c:extLst>
        </c:ser>
        <c:dLbls>
          <c:showLegendKey val="0"/>
          <c:showVal val="0"/>
          <c:showCatName val="0"/>
          <c:showSerName val="0"/>
          <c:showPercent val="0"/>
          <c:showBubbleSize val="0"/>
        </c:dLbls>
        <c:gapWidth val="150"/>
        <c:overlap val="100"/>
        <c:axId val="-2142442264"/>
        <c:axId val="-2142609880"/>
      </c:barChart>
      <c:lineChart>
        <c:grouping val="standard"/>
        <c:varyColors val="0"/>
        <c:ser>
          <c:idx val="0"/>
          <c:order val="2"/>
          <c:tx>
            <c:v>Total Pubs per Scientist</c:v>
          </c:tx>
          <c:spPr>
            <a:ln>
              <a:solidFill>
                <a:srgbClr val="C00000"/>
              </a:solidFill>
            </a:ln>
          </c:spPr>
          <c:marker>
            <c:spPr>
              <a:solidFill>
                <a:srgbClr val="C00000"/>
              </a:solidFill>
              <a:ln>
                <a:solidFill>
                  <a:srgbClr val="C00000"/>
                </a:solidFill>
              </a:ln>
            </c:spPr>
          </c:marker>
          <c:val>
            <c:numRef>
              <c:f>'authorships summary'!$G$4:$G$9</c:f>
              <c:numCache>
                <c:formatCode>0.00</c:formatCode>
                <c:ptCount val="6"/>
                <c:pt idx="0">
                  <c:v>2.76923076923077</c:v>
                </c:pt>
                <c:pt idx="1">
                  <c:v>1.914285714285715</c:v>
                </c:pt>
                <c:pt idx="2">
                  <c:v>2.5</c:v>
                </c:pt>
                <c:pt idx="3">
                  <c:v>2.717948717948718</c:v>
                </c:pt>
                <c:pt idx="4">
                  <c:v>2.822222222222222</c:v>
                </c:pt>
                <c:pt idx="5">
                  <c:v>3.0</c:v>
                </c:pt>
              </c:numCache>
            </c:numRef>
          </c:val>
          <c:smooth val="0"/>
          <c:extLst xmlns:c16r2="http://schemas.microsoft.com/office/drawing/2015/06/chart">
            <c:ext xmlns:c16="http://schemas.microsoft.com/office/drawing/2014/chart" uri="{C3380CC4-5D6E-409C-BE32-E72D297353CC}">
              <c16:uniqueId val="{00000008-C909-4996-892B-39DF890D79D8}"/>
            </c:ext>
          </c:extLst>
        </c:ser>
        <c:dLbls>
          <c:showLegendKey val="0"/>
          <c:showVal val="0"/>
          <c:showCatName val="0"/>
          <c:showSerName val="0"/>
          <c:showPercent val="0"/>
          <c:showBubbleSize val="0"/>
        </c:dLbls>
        <c:marker val="1"/>
        <c:smooth val="0"/>
        <c:axId val="-2142613496"/>
        <c:axId val="-2142387112"/>
      </c:lineChart>
      <c:catAx>
        <c:axId val="-2142442264"/>
        <c:scaling>
          <c:orientation val="minMax"/>
        </c:scaling>
        <c:delete val="0"/>
        <c:axPos val="b"/>
        <c:numFmt formatCode="General" sourceLinked="1"/>
        <c:majorTickMark val="out"/>
        <c:minorTickMark val="none"/>
        <c:tickLblPos val="nextTo"/>
        <c:txPr>
          <a:bodyPr/>
          <a:lstStyle/>
          <a:p>
            <a:pPr>
              <a:defRPr sz="1800"/>
            </a:pPr>
            <a:endParaRPr lang="en-US"/>
          </a:p>
        </c:txPr>
        <c:crossAx val="-2142609880"/>
        <c:crosses val="autoZero"/>
        <c:auto val="1"/>
        <c:lblAlgn val="ctr"/>
        <c:lblOffset val="100"/>
        <c:noMultiLvlLbl val="0"/>
      </c:catAx>
      <c:valAx>
        <c:axId val="-2142609880"/>
        <c:scaling>
          <c:orientation val="minMax"/>
        </c:scaling>
        <c:delete val="0"/>
        <c:axPos val="l"/>
        <c:title>
          <c:tx>
            <c:rich>
              <a:bodyPr rot="-5400000" vert="horz"/>
              <a:lstStyle/>
              <a:p>
                <a:pPr>
                  <a:defRPr sz="1800"/>
                </a:pPr>
                <a:r>
                  <a:rPr lang="en-US" sz="1800" dirty="0"/>
                  <a:t>Total Publications</a:t>
                </a:r>
              </a:p>
            </c:rich>
          </c:tx>
          <c:layout>
            <c:manualLayout>
              <c:xMode val="edge"/>
              <c:yMode val="edge"/>
              <c:x val="0.000663094196558764"/>
              <c:y val="0.365367454068241"/>
            </c:manualLayout>
          </c:layout>
          <c:overlay val="0"/>
        </c:title>
        <c:numFmt formatCode="General" sourceLinked="1"/>
        <c:majorTickMark val="out"/>
        <c:minorTickMark val="none"/>
        <c:tickLblPos val="nextTo"/>
        <c:txPr>
          <a:bodyPr/>
          <a:lstStyle/>
          <a:p>
            <a:pPr>
              <a:defRPr sz="1600"/>
            </a:pPr>
            <a:endParaRPr lang="en-US"/>
          </a:p>
        </c:txPr>
        <c:crossAx val="-2142442264"/>
        <c:crosses val="autoZero"/>
        <c:crossBetween val="between"/>
      </c:valAx>
      <c:valAx>
        <c:axId val="-2142387112"/>
        <c:scaling>
          <c:orientation val="minMax"/>
          <c:max val="3.0"/>
          <c:min val="0.0"/>
        </c:scaling>
        <c:delete val="0"/>
        <c:axPos val="r"/>
        <c:title>
          <c:tx>
            <c:rich>
              <a:bodyPr rot="-5400000" vert="horz"/>
              <a:lstStyle/>
              <a:p>
                <a:pPr>
                  <a:defRPr sz="1800"/>
                </a:pPr>
                <a:r>
                  <a:rPr lang="en-US" sz="1800" dirty="0"/>
                  <a:t>Total Publications per Scientist</a:t>
                </a:r>
              </a:p>
            </c:rich>
          </c:tx>
          <c:layout>
            <c:manualLayout>
              <c:xMode val="edge"/>
              <c:yMode val="edge"/>
              <c:x val="0.961458272577039"/>
              <c:y val="0.246077002199049"/>
            </c:manualLayout>
          </c:layout>
          <c:overlay val="0"/>
        </c:title>
        <c:numFmt formatCode="#,##0.0" sourceLinked="0"/>
        <c:majorTickMark val="out"/>
        <c:minorTickMark val="none"/>
        <c:tickLblPos val="nextTo"/>
        <c:txPr>
          <a:bodyPr/>
          <a:lstStyle/>
          <a:p>
            <a:pPr>
              <a:defRPr sz="1600"/>
            </a:pPr>
            <a:endParaRPr lang="en-US"/>
          </a:p>
        </c:txPr>
        <c:crossAx val="-2142613496"/>
        <c:crosses val="max"/>
        <c:crossBetween val="between"/>
      </c:valAx>
      <c:catAx>
        <c:axId val="-2142613496"/>
        <c:scaling>
          <c:orientation val="minMax"/>
        </c:scaling>
        <c:delete val="1"/>
        <c:axPos val="b"/>
        <c:majorTickMark val="out"/>
        <c:minorTickMark val="none"/>
        <c:tickLblPos val="nextTo"/>
        <c:crossAx val="-2142387112"/>
        <c:crosses val="autoZero"/>
        <c:auto val="1"/>
        <c:lblAlgn val="ctr"/>
        <c:lblOffset val="100"/>
        <c:noMultiLvlLbl val="0"/>
      </c:catAx>
    </c:plotArea>
    <c:legend>
      <c:legendPos val="t"/>
      <c:layout>
        <c:manualLayout>
          <c:xMode val="edge"/>
          <c:yMode val="edge"/>
          <c:x val="0.0331301642850199"/>
          <c:y val="0.0780424037904353"/>
          <c:w val="0.934462428307573"/>
          <c:h val="0.060569092714762"/>
        </c:manualLayout>
      </c:layout>
      <c:overlay val="0"/>
      <c:txPr>
        <a:bodyPr/>
        <a:lstStyle/>
        <a:p>
          <a:pPr>
            <a:defRPr sz="1800"/>
          </a:pPr>
          <a:endParaRPr lang="en-US"/>
        </a:p>
      </c:txPr>
    </c:legend>
    <c:plotVisOnly val="1"/>
    <c:dispBlanksAs val="gap"/>
    <c:showDLblsOverMax val="0"/>
  </c:chart>
  <c:spPr>
    <a:ln>
      <a:noFill/>
    </a:ln>
  </c:spPr>
  <c:txPr>
    <a:bodyPr/>
    <a:lstStyle/>
    <a:p>
      <a:pPr>
        <a:defRPr b="0">
          <a:latin typeface="+mn-lt"/>
        </a:defRPr>
      </a:pPr>
      <a:endParaRPr lang="en-US"/>
    </a:p>
  </c:txPr>
  <c:externalData r:id="rId2">
    <c:autoUpdate val="0"/>
  </c:externalData>
  <c:userShapes r:id="rId3"/>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CC99FF"/>
            </a:solidFill>
            <a:ln>
              <a:solidFill>
                <a:schemeClr val="tx1"/>
              </a:solidFill>
            </a:ln>
          </c:spPr>
          <c:invertIfNegative val="0"/>
          <c:dPt>
            <c:idx val="2"/>
            <c:invertIfNegative val="0"/>
            <c:bubble3D val="0"/>
            <c:spPr>
              <a:solidFill>
                <a:srgbClr val="92D050"/>
              </a:solidFill>
              <a:ln>
                <a:solidFill>
                  <a:schemeClr val="tx1"/>
                </a:solidFill>
              </a:ln>
            </c:spPr>
            <c:extLst xmlns:c16r2="http://schemas.microsoft.com/office/drawing/2015/06/chart">
              <c:ext xmlns:c16="http://schemas.microsoft.com/office/drawing/2014/chart" uri="{C3380CC4-5D6E-409C-BE32-E72D297353CC}">
                <c16:uniqueId val="{00000001-C3B1-44E3-8ADE-E9CFA10D2379}"/>
              </c:ext>
            </c:extLst>
          </c:dPt>
          <c:dPt>
            <c:idx val="3"/>
            <c:invertIfNegative val="0"/>
            <c:bubble3D val="0"/>
            <c:spPr>
              <a:solidFill>
                <a:schemeClr val="tx2">
                  <a:lumMod val="10000"/>
                  <a:lumOff val="90000"/>
                </a:schemeClr>
              </a:solidFill>
              <a:ln>
                <a:solidFill>
                  <a:schemeClr val="tx1"/>
                </a:solidFill>
              </a:ln>
            </c:spPr>
            <c:extLst xmlns:c16r2="http://schemas.microsoft.com/office/drawing/2015/06/chart">
              <c:ext xmlns:c16="http://schemas.microsoft.com/office/drawing/2014/chart" uri="{C3380CC4-5D6E-409C-BE32-E72D297353CC}">
                <c16:uniqueId val="{00000003-C3B1-44E3-8ADE-E9CFA10D2379}"/>
              </c:ext>
            </c:extLst>
          </c:dPt>
          <c:dPt>
            <c:idx val="4"/>
            <c:invertIfNegative val="0"/>
            <c:bubble3D val="0"/>
            <c:spPr>
              <a:solidFill>
                <a:srgbClr val="FFFFAF"/>
              </a:solidFill>
              <a:ln>
                <a:solidFill>
                  <a:schemeClr val="tx1"/>
                </a:solidFill>
              </a:ln>
            </c:spPr>
            <c:extLst xmlns:c16r2="http://schemas.microsoft.com/office/drawing/2015/06/chart">
              <c:ext xmlns:c16="http://schemas.microsoft.com/office/drawing/2014/chart" uri="{C3380CC4-5D6E-409C-BE32-E72D297353CC}">
                <c16:uniqueId val="{00000005-C3B1-44E3-8ADE-E9CFA10D2379}"/>
              </c:ext>
            </c:extLst>
          </c:dPt>
          <c:dPt>
            <c:idx val="5"/>
            <c:invertIfNegative val="0"/>
            <c:bubble3D val="0"/>
            <c:spPr>
              <a:solidFill>
                <a:srgbClr val="FFCC99"/>
              </a:solidFill>
              <a:ln>
                <a:solidFill>
                  <a:schemeClr val="tx1"/>
                </a:solidFill>
              </a:ln>
            </c:spPr>
            <c:extLst xmlns:c16r2="http://schemas.microsoft.com/office/drawing/2015/06/chart">
              <c:ext xmlns:c16="http://schemas.microsoft.com/office/drawing/2014/chart" uri="{C3380CC4-5D6E-409C-BE32-E72D297353CC}">
                <c16:uniqueId val="{00000007-C3B1-44E3-8ADE-E9CFA10D2379}"/>
              </c:ext>
            </c:extLst>
          </c:dPt>
          <c:dPt>
            <c:idx val="6"/>
            <c:invertIfNegative val="0"/>
            <c:bubble3D val="0"/>
            <c:spPr>
              <a:solidFill>
                <a:srgbClr val="48B8B3"/>
              </a:solidFill>
              <a:ln>
                <a:solidFill>
                  <a:schemeClr val="tx1"/>
                </a:solidFill>
              </a:ln>
            </c:spPr>
            <c:extLst xmlns:c16r2="http://schemas.microsoft.com/office/drawing/2015/06/chart">
              <c:ext xmlns:c16="http://schemas.microsoft.com/office/drawing/2014/chart" uri="{C3380CC4-5D6E-409C-BE32-E72D297353CC}">
                <c16:uniqueId val="{00000009-C3B1-44E3-8ADE-E9CFA10D2379}"/>
              </c:ext>
            </c:extLst>
          </c:dPt>
          <c:dPt>
            <c:idx val="7"/>
            <c:invertIfNegative val="0"/>
            <c:bubble3D val="0"/>
            <c:spPr>
              <a:solidFill>
                <a:srgbClr val="FFABAB"/>
              </a:solidFill>
              <a:ln>
                <a:solidFill>
                  <a:schemeClr val="tx1"/>
                </a:solidFill>
              </a:ln>
            </c:spPr>
            <c:extLst xmlns:c16r2="http://schemas.microsoft.com/office/drawing/2015/06/chart">
              <c:ext xmlns:c16="http://schemas.microsoft.com/office/drawing/2014/chart" uri="{C3380CC4-5D6E-409C-BE32-E72D297353CC}">
                <c16:uniqueId val="{0000000B-C3B1-44E3-8ADE-E9CFA10D2379}"/>
              </c:ext>
            </c:extLst>
          </c:dPt>
          <c:dPt>
            <c:idx val="8"/>
            <c:invertIfNegative val="0"/>
            <c:bubble3D val="0"/>
            <c:spPr>
              <a:solidFill>
                <a:srgbClr val="5B92FF"/>
              </a:solidFill>
              <a:ln>
                <a:solidFill>
                  <a:schemeClr val="tx1"/>
                </a:solidFill>
              </a:ln>
            </c:spPr>
            <c:extLst xmlns:c16r2="http://schemas.microsoft.com/office/drawing/2015/06/chart">
              <c:ext xmlns:c16="http://schemas.microsoft.com/office/drawing/2014/chart" uri="{C3380CC4-5D6E-409C-BE32-E72D297353CC}">
                <c16:uniqueId val="{0000000D-C3B1-44E3-8ADE-E9CFA10D2379}"/>
              </c:ext>
            </c:extLst>
          </c:dPt>
          <c:cat>
            <c:numRef>
              <c:f>Sheet1!$A$2:$A$10</c:f>
              <c:numCache>
                <c:formatCode>General</c:formatCode>
                <c:ptCount val="9"/>
                <c:pt idx="0">
                  <c:v>1.0</c:v>
                </c:pt>
                <c:pt idx="1">
                  <c:v>2.0</c:v>
                </c:pt>
                <c:pt idx="2">
                  <c:v>3.0</c:v>
                </c:pt>
                <c:pt idx="3">
                  <c:v>4.0</c:v>
                </c:pt>
                <c:pt idx="4">
                  <c:v>5.0</c:v>
                </c:pt>
                <c:pt idx="5">
                  <c:v>6.0</c:v>
                </c:pt>
                <c:pt idx="6">
                  <c:v>7.0</c:v>
                </c:pt>
                <c:pt idx="7">
                  <c:v>8.0</c:v>
                </c:pt>
                <c:pt idx="8">
                  <c:v>9.0</c:v>
                </c:pt>
              </c:numCache>
            </c:numRef>
          </c:cat>
          <c:val>
            <c:numRef>
              <c:f>Sheet1!$B$2:$B$10</c:f>
              <c:numCache>
                <c:formatCode>General</c:formatCode>
                <c:ptCount val="9"/>
                <c:pt idx="0">
                  <c:v>0.0</c:v>
                </c:pt>
                <c:pt idx="1">
                  <c:v>6.0</c:v>
                </c:pt>
                <c:pt idx="2">
                  <c:v>5.0</c:v>
                </c:pt>
                <c:pt idx="3">
                  <c:v>4.0</c:v>
                </c:pt>
                <c:pt idx="4">
                  <c:v>10.0</c:v>
                </c:pt>
                <c:pt idx="5">
                  <c:v>7.0</c:v>
                </c:pt>
                <c:pt idx="6">
                  <c:v>10.0</c:v>
                </c:pt>
                <c:pt idx="7">
                  <c:v>4.0</c:v>
                </c:pt>
                <c:pt idx="8">
                  <c:v>2.0</c:v>
                </c:pt>
              </c:numCache>
            </c:numRef>
          </c:val>
          <c:extLst xmlns:c16r2="http://schemas.microsoft.com/office/drawing/2015/06/chart">
            <c:ext xmlns:c16="http://schemas.microsoft.com/office/drawing/2014/chart" uri="{C3380CC4-5D6E-409C-BE32-E72D297353CC}">
              <c16:uniqueId val="{0000000E-C3B1-44E3-8ADE-E9CFA10D2379}"/>
            </c:ext>
          </c:extLst>
        </c:ser>
        <c:ser>
          <c:idx val="1"/>
          <c:order val="1"/>
          <c:tx>
            <c:strRef>
              <c:f>Sheet1!$C$1</c:f>
              <c:strCache>
                <c:ptCount val="1"/>
                <c:pt idx="0">
                  <c:v>Column1</c:v>
                </c:pt>
              </c:strCache>
            </c:strRef>
          </c:tx>
          <c:invertIfNegative val="0"/>
          <c:cat>
            <c:numRef>
              <c:f>Sheet1!$A$2:$A$10</c:f>
              <c:numCache>
                <c:formatCode>General</c:formatCode>
                <c:ptCount val="9"/>
                <c:pt idx="0">
                  <c:v>1.0</c:v>
                </c:pt>
                <c:pt idx="1">
                  <c:v>2.0</c:v>
                </c:pt>
                <c:pt idx="2">
                  <c:v>3.0</c:v>
                </c:pt>
                <c:pt idx="3">
                  <c:v>4.0</c:v>
                </c:pt>
                <c:pt idx="4">
                  <c:v>5.0</c:v>
                </c:pt>
                <c:pt idx="5">
                  <c:v>6.0</c:v>
                </c:pt>
                <c:pt idx="6">
                  <c:v>7.0</c:v>
                </c:pt>
                <c:pt idx="7">
                  <c:v>8.0</c:v>
                </c:pt>
                <c:pt idx="8">
                  <c:v>9.0</c:v>
                </c:pt>
              </c:numCache>
            </c:numRef>
          </c:cat>
          <c:val>
            <c:numRef>
              <c:f>Sheet1!$C$2:$C$10</c:f>
              <c:numCache>
                <c:formatCode>General</c:formatCode>
                <c:ptCount val="9"/>
              </c:numCache>
            </c:numRef>
          </c:val>
          <c:extLst xmlns:c16r2="http://schemas.microsoft.com/office/drawing/2015/06/chart">
            <c:ext xmlns:c16="http://schemas.microsoft.com/office/drawing/2014/chart" uri="{C3380CC4-5D6E-409C-BE32-E72D297353CC}">
              <c16:uniqueId val="{0000000F-C3B1-44E3-8ADE-E9CFA10D2379}"/>
            </c:ext>
          </c:extLst>
        </c:ser>
        <c:ser>
          <c:idx val="2"/>
          <c:order val="2"/>
          <c:tx>
            <c:strRef>
              <c:f>Sheet1!$D$1</c:f>
              <c:strCache>
                <c:ptCount val="1"/>
                <c:pt idx="0">
                  <c:v>Column2</c:v>
                </c:pt>
              </c:strCache>
            </c:strRef>
          </c:tx>
          <c:invertIfNegative val="0"/>
          <c:cat>
            <c:numRef>
              <c:f>Sheet1!$A$2:$A$10</c:f>
              <c:numCache>
                <c:formatCode>General</c:formatCode>
                <c:ptCount val="9"/>
                <c:pt idx="0">
                  <c:v>1.0</c:v>
                </c:pt>
                <c:pt idx="1">
                  <c:v>2.0</c:v>
                </c:pt>
                <c:pt idx="2">
                  <c:v>3.0</c:v>
                </c:pt>
                <c:pt idx="3">
                  <c:v>4.0</c:v>
                </c:pt>
                <c:pt idx="4">
                  <c:v>5.0</c:v>
                </c:pt>
                <c:pt idx="5">
                  <c:v>6.0</c:v>
                </c:pt>
                <c:pt idx="6">
                  <c:v>7.0</c:v>
                </c:pt>
                <c:pt idx="7">
                  <c:v>8.0</c:v>
                </c:pt>
                <c:pt idx="8">
                  <c:v>9.0</c:v>
                </c:pt>
              </c:numCache>
            </c:numRef>
          </c:cat>
          <c:val>
            <c:numRef>
              <c:f>Sheet1!$D$2:$D$10</c:f>
              <c:numCache>
                <c:formatCode>General</c:formatCode>
                <c:ptCount val="9"/>
              </c:numCache>
            </c:numRef>
          </c:val>
          <c:extLst xmlns:c16r2="http://schemas.microsoft.com/office/drawing/2015/06/chart">
            <c:ext xmlns:c16="http://schemas.microsoft.com/office/drawing/2014/chart" uri="{C3380CC4-5D6E-409C-BE32-E72D297353CC}">
              <c16:uniqueId val="{00000010-C3B1-44E3-8ADE-E9CFA10D2379}"/>
            </c:ext>
          </c:extLst>
        </c:ser>
        <c:dLbls>
          <c:showLegendKey val="0"/>
          <c:showVal val="0"/>
          <c:showCatName val="0"/>
          <c:showSerName val="0"/>
          <c:showPercent val="0"/>
          <c:showBubbleSize val="0"/>
        </c:dLbls>
        <c:gapWidth val="53"/>
        <c:overlap val="100"/>
        <c:axId val="-2127641544"/>
        <c:axId val="-2127635896"/>
      </c:barChart>
      <c:catAx>
        <c:axId val="-2127641544"/>
        <c:scaling>
          <c:orientation val="minMax"/>
        </c:scaling>
        <c:delete val="0"/>
        <c:axPos val="b"/>
        <c:title>
          <c:tx>
            <c:rich>
              <a:bodyPr/>
              <a:lstStyle/>
              <a:p>
                <a:pPr>
                  <a:defRPr/>
                </a:pPr>
                <a:r>
                  <a:rPr lang="en-US" dirty="0" smtClean="0"/>
                  <a:t>Technical Readiness Level</a:t>
                </a:r>
                <a:endParaRPr lang="en-US" dirty="0"/>
              </a:p>
            </c:rich>
          </c:tx>
          <c:layout/>
          <c:overlay val="0"/>
        </c:title>
        <c:numFmt formatCode="General" sourceLinked="1"/>
        <c:majorTickMark val="none"/>
        <c:minorTickMark val="none"/>
        <c:tickLblPos val="nextTo"/>
        <c:crossAx val="-2127635896"/>
        <c:crosses val="autoZero"/>
        <c:auto val="1"/>
        <c:lblAlgn val="ctr"/>
        <c:lblOffset val="100"/>
        <c:noMultiLvlLbl val="0"/>
      </c:catAx>
      <c:valAx>
        <c:axId val="-2127635896"/>
        <c:scaling>
          <c:orientation val="minMax"/>
        </c:scaling>
        <c:delete val="0"/>
        <c:axPos val="l"/>
        <c:majorGridlines/>
        <c:title>
          <c:tx>
            <c:rich>
              <a:bodyPr rot="-5400000" vert="horz"/>
              <a:lstStyle/>
              <a:p>
                <a:pPr>
                  <a:defRPr/>
                </a:pPr>
                <a:r>
                  <a:rPr lang="en-US" dirty="0" smtClean="0"/>
                  <a:t>Number</a:t>
                </a:r>
                <a:r>
                  <a:rPr lang="en-US" baseline="0" dirty="0" smtClean="0"/>
                  <a:t> of Projects</a:t>
                </a:r>
                <a:endParaRPr lang="en-US" dirty="0"/>
              </a:p>
            </c:rich>
          </c:tx>
          <c:layout/>
          <c:overlay val="0"/>
        </c:title>
        <c:numFmt formatCode="General" sourceLinked="1"/>
        <c:majorTickMark val="none"/>
        <c:minorTickMark val="none"/>
        <c:tickLblPos val="nextTo"/>
        <c:spPr>
          <a:ln w="9525">
            <a:noFill/>
          </a:ln>
        </c:spPr>
        <c:crossAx val="-212764154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0587695086501284"/>
          <c:y val="0.0331318262636525"/>
          <c:w val="0.816848559252674"/>
          <c:h val="0.889538142409618"/>
        </c:manualLayout>
      </c:layout>
      <c:barChart>
        <c:barDir val="col"/>
        <c:grouping val="clustered"/>
        <c:varyColors val="0"/>
        <c:ser>
          <c:idx val="0"/>
          <c:order val="0"/>
          <c:tx>
            <c:strRef>
              <c:f>'Age &amp; Ethnicity'!$A$4</c:f>
              <c:strCache>
                <c:ptCount val="1"/>
                <c:pt idx="0">
                  <c:v>Male</c:v>
                </c:pt>
              </c:strCache>
            </c:strRef>
          </c:tx>
          <c:invertIfNegative val="0"/>
          <c:cat>
            <c:strRef>
              <c:f>'Age &amp; Ethnicity'!$B$3:$G$3</c:f>
              <c:strCache>
                <c:ptCount val="6"/>
                <c:pt idx="0">
                  <c:v>20s</c:v>
                </c:pt>
                <c:pt idx="1">
                  <c:v>30s</c:v>
                </c:pt>
                <c:pt idx="2">
                  <c:v>40s</c:v>
                </c:pt>
                <c:pt idx="3">
                  <c:v>50s</c:v>
                </c:pt>
                <c:pt idx="4">
                  <c:v>60s</c:v>
                </c:pt>
                <c:pt idx="5">
                  <c:v>70s</c:v>
                </c:pt>
              </c:strCache>
            </c:strRef>
          </c:cat>
          <c:val>
            <c:numRef>
              <c:f>'Age &amp; Ethnicity'!$B$4:$G$4</c:f>
              <c:numCache>
                <c:formatCode>General</c:formatCode>
                <c:ptCount val="6"/>
                <c:pt idx="0">
                  <c:v>1.0</c:v>
                </c:pt>
                <c:pt idx="1">
                  <c:v>5.0</c:v>
                </c:pt>
                <c:pt idx="2">
                  <c:v>5.0</c:v>
                </c:pt>
                <c:pt idx="3">
                  <c:v>12.0</c:v>
                </c:pt>
                <c:pt idx="4">
                  <c:v>4.0</c:v>
                </c:pt>
                <c:pt idx="5">
                  <c:v>2.0</c:v>
                </c:pt>
              </c:numCache>
            </c:numRef>
          </c:val>
          <c:extLst xmlns:c16r2="http://schemas.microsoft.com/office/drawing/2015/06/chart">
            <c:ext xmlns:c16="http://schemas.microsoft.com/office/drawing/2014/chart" uri="{C3380CC4-5D6E-409C-BE32-E72D297353CC}">
              <c16:uniqueId val="{00000000-0D94-4D4F-9161-C88877D6BB56}"/>
            </c:ext>
          </c:extLst>
        </c:ser>
        <c:ser>
          <c:idx val="1"/>
          <c:order val="1"/>
          <c:tx>
            <c:strRef>
              <c:f>'Age &amp; Ethnicity'!$A$5</c:f>
              <c:strCache>
                <c:ptCount val="1"/>
                <c:pt idx="0">
                  <c:v>Female</c:v>
                </c:pt>
              </c:strCache>
            </c:strRef>
          </c:tx>
          <c:invertIfNegative val="0"/>
          <c:cat>
            <c:strRef>
              <c:f>'Age &amp; Ethnicity'!$B$3:$G$3</c:f>
              <c:strCache>
                <c:ptCount val="6"/>
                <c:pt idx="0">
                  <c:v>20s</c:v>
                </c:pt>
                <c:pt idx="1">
                  <c:v>30s</c:v>
                </c:pt>
                <c:pt idx="2">
                  <c:v>40s</c:v>
                </c:pt>
                <c:pt idx="3">
                  <c:v>50s</c:v>
                </c:pt>
                <c:pt idx="4">
                  <c:v>60s</c:v>
                </c:pt>
                <c:pt idx="5">
                  <c:v>70s</c:v>
                </c:pt>
              </c:strCache>
            </c:strRef>
          </c:cat>
          <c:val>
            <c:numRef>
              <c:f>'Age &amp; Ethnicity'!$B$5:$G$5</c:f>
              <c:numCache>
                <c:formatCode>General</c:formatCode>
                <c:ptCount val="6"/>
                <c:pt idx="0">
                  <c:v>0.0</c:v>
                </c:pt>
                <c:pt idx="1">
                  <c:v>2.0</c:v>
                </c:pt>
                <c:pt idx="2">
                  <c:v>1.0</c:v>
                </c:pt>
                <c:pt idx="3">
                  <c:v>7.0</c:v>
                </c:pt>
                <c:pt idx="4">
                  <c:v>2.0</c:v>
                </c:pt>
                <c:pt idx="5">
                  <c:v>0.0</c:v>
                </c:pt>
              </c:numCache>
            </c:numRef>
          </c:val>
          <c:extLst xmlns:c16r2="http://schemas.microsoft.com/office/drawing/2015/06/chart">
            <c:ext xmlns:c16="http://schemas.microsoft.com/office/drawing/2014/chart" uri="{C3380CC4-5D6E-409C-BE32-E72D297353CC}">
              <c16:uniqueId val="{00000001-0D94-4D4F-9161-C88877D6BB56}"/>
            </c:ext>
          </c:extLst>
        </c:ser>
        <c:dLbls>
          <c:showLegendKey val="0"/>
          <c:showVal val="0"/>
          <c:showCatName val="0"/>
          <c:showSerName val="0"/>
          <c:showPercent val="0"/>
          <c:showBubbleSize val="0"/>
        </c:dLbls>
        <c:gapWidth val="150"/>
        <c:axId val="-2093950936"/>
        <c:axId val="-2092985912"/>
      </c:barChart>
      <c:catAx>
        <c:axId val="-2093950936"/>
        <c:scaling>
          <c:orientation val="minMax"/>
        </c:scaling>
        <c:delete val="0"/>
        <c:axPos val="b"/>
        <c:numFmt formatCode="General" sourceLinked="0"/>
        <c:majorTickMark val="out"/>
        <c:minorTickMark val="none"/>
        <c:tickLblPos val="nextTo"/>
        <c:txPr>
          <a:bodyPr/>
          <a:lstStyle/>
          <a:p>
            <a:pPr>
              <a:defRPr sz="1200" b="1" i="0" baseline="0"/>
            </a:pPr>
            <a:endParaRPr lang="en-US"/>
          </a:p>
        </c:txPr>
        <c:crossAx val="-2092985912"/>
        <c:crosses val="autoZero"/>
        <c:auto val="1"/>
        <c:lblAlgn val="ctr"/>
        <c:lblOffset val="100"/>
        <c:noMultiLvlLbl val="0"/>
      </c:catAx>
      <c:valAx>
        <c:axId val="-2092985912"/>
        <c:scaling>
          <c:orientation val="minMax"/>
        </c:scaling>
        <c:delete val="0"/>
        <c:axPos val="l"/>
        <c:majorGridlines/>
        <c:numFmt formatCode="General" sourceLinked="1"/>
        <c:majorTickMark val="out"/>
        <c:minorTickMark val="none"/>
        <c:tickLblPos val="nextTo"/>
        <c:txPr>
          <a:bodyPr/>
          <a:lstStyle/>
          <a:p>
            <a:pPr>
              <a:defRPr sz="1200" b="1" i="0" baseline="0"/>
            </a:pPr>
            <a:endParaRPr lang="en-US"/>
          </a:p>
        </c:txPr>
        <c:crossAx val="-2093950936"/>
        <c:crosses val="autoZero"/>
        <c:crossBetween val="between"/>
      </c:valAx>
    </c:plotArea>
    <c:legend>
      <c:legendPos val="r"/>
      <c:layout>
        <c:manualLayout>
          <c:xMode val="edge"/>
          <c:yMode val="edge"/>
          <c:x val="0.142294471255609"/>
          <c:y val="0.00590212513758361"/>
          <c:w val="0.626045597850565"/>
          <c:h val="0.115447878981344"/>
        </c:manualLayout>
      </c:layout>
      <c:overlay val="0"/>
      <c:txPr>
        <a:bodyPr/>
        <a:lstStyle/>
        <a:p>
          <a:pPr>
            <a:defRPr sz="1200" b="1" i="0" baseline="0"/>
          </a:pPr>
          <a:endParaRPr lang="en-US"/>
        </a:p>
      </c:txPr>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txPr>
        <a:bodyPr/>
        <a:lstStyle/>
        <a:p>
          <a:pPr>
            <a:defRPr sz="2000"/>
          </a:pPr>
          <a:endParaRPr lang="en-US"/>
        </a:p>
      </c:txPr>
    </c:title>
    <c:autoTitleDeleted val="0"/>
    <c:plotArea>
      <c:layout/>
      <c:pieChart>
        <c:varyColors val="1"/>
        <c:ser>
          <c:idx val="0"/>
          <c:order val="0"/>
          <c:tx>
            <c:strRef>
              <c:f>Sheet1!$B$1</c:f>
              <c:strCache>
                <c:ptCount val="1"/>
                <c:pt idx="0">
                  <c:v>Function</c:v>
                </c:pt>
              </c:strCache>
            </c:strRef>
          </c:tx>
          <c:dLbls>
            <c:txPr>
              <a:bodyPr/>
              <a:lstStyle/>
              <a:p>
                <a:pPr>
                  <a:defRPr sz="1600"/>
                </a:pPr>
                <a:endParaRPr lang="en-US"/>
              </a:p>
            </c:txPr>
            <c:showLegendKey val="0"/>
            <c:showVal val="0"/>
            <c:showCatName val="0"/>
            <c:showSerName val="0"/>
            <c:showPercent val="1"/>
            <c:showBubbleSize val="0"/>
            <c:showLeaderLines val="1"/>
          </c:dLbls>
          <c:cat>
            <c:strRef>
              <c:f>Sheet1!$A$2:$A$5</c:f>
              <c:strCache>
                <c:ptCount val="4"/>
                <c:pt idx="0">
                  <c:v>Scientist</c:v>
                </c:pt>
                <c:pt idx="1">
                  <c:v>IT Support</c:v>
                </c:pt>
                <c:pt idx="2">
                  <c:v>Management / Admin</c:v>
                </c:pt>
                <c:pt idx="3">
                  <c:v>Vessel Support</c:v>
                </c:pt>
              </c:strCache>
            </c:strRef>
          </c:cat>
          <c:val>
            <c:numRef>
              <c:f>Sheet1!$B$2:$B$5</c:f>
              <c:numCache>
                <c:formatCode>General</c:formatCode>
                <c:ptCount val="4"/>
                <c:pt idx="0">
                  <c:v>24.0</c:v>
                </c:pt>
                <c:pt idx="1">
                  <c:v>4.0</c:v>
                </c:pt>
                <c:pt idx="2">
                  <c:v>11.0</c:v>
                </c:pt>
                <c:pt idx="3">
                  <c:v>2.0</c:v>
                </c:pt>
              </c:numCache>
            </c:numRef>
          </c:val>
        </c:ser>
        <c:dLbls>
          <c:showLegendKey val="0"/>
          <c:showVal val="0"/>
          <c:showCatName val="0"/>
          <c:showSerName val="0"/>
          <c:showPercent val="1"/>
          <c:showBubbleSize val="0"/>
          <c:showLeaderLines val="1"/>
        </c:dLbls>
        <c:firstSliceAng val="0"/>
      </c:pieChart>
    </c:plotArea>
    <c:legend>
      <c:legendPos val="r"/>
      <c:layout>
        <c:manualLayout>
          <c:xMode val="edge"/>
          <c:yMode val="edge"/>
          <c:x val="0.647995309674837"/>
          <c:y val="0.259373107207753"/>
          <c:w val="0.276854395653165"/>
          <c:h val="0.598411736994414"/>
        </c:manualLayout>
      </c:layout>
      <c:overlay val="0"/>
      <c:txPr>
        <a:bodyPr/>
        <a:lstStyle/>
        <a:p>
          <a:pPr>
            <a:defRPr sz="1200"/>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37820826373976"/>
          <c:y val="0.154197653313901"/>
        </c:manualLayout>
      </c:layout>
      <c:overlay val="0"/>
    </c:title>
    <c:autoTitleDeleted val="0"/>
    <c:plotArea>
      <c:layout/>
      <c:pieChart>
        <c:varyColors val="1"/>
        <c:ser>
          <c:idx val="0"/>
          <c:order val="0"/>
          <c:tx>
            <c:strRef>
              <c:f>Sheet1!$B$1</c:f>
              <c:strCache>
                <c:ptCount val="1"/>
                <c:pt idx="0">
                  <c:v>Education</c:v>
                </c:pt>
              </c:strCache>
            </c:strRef>
          </c:tx>
          <c:dLbls>
            <c:txPr>
              <a:bodyPr/>
              <a:lstStyle/>
              <a:p>
                <a:pPr>
                  <a:defRPr sz="1600"/>
                </a:pPr>
                <a:endParaRPr lang="en-US"/>
              </a:p>
            </c:txPr>
            <c:showLegendKey val="0"/>
            <c:showVal val="0"/>
            <c:showCatName val="0"/>
            <c:showSerName val="0"/>
            <c:showPercent val="1"/>
            <c:showBubbleSize val="0"/>
            <c:showLeaderLines val="1"/>
          </c:dLbls>
          <c:cat>
            <c:strRef>
              <c:f>Sheet1!$A$2:$A$5</c:f>
              <c:strCache>
                <c:ptCount val="4"/>
                <c:pt idx="0">
                  <c:v>Bachelor</c:v>
                </c:pt>
                <c:pt idx="1">
                  <c:v>Masters</c:v>
                </c:pt>
                <c:pt idx="2">
                  <c:v>PhD</c:v>
                </c:pt>
                <c:pt idx="3">
                  <c:v>Other</c:v>
                </c:pt>
              </c:strCache>
            </c:strRef>
          </c:cat>
          <c:val>
            <c:numRef>
              <c:f>Sheet1!$B$2:$B$5</c:f>
              <c:numCache>
                <c:formatCode>General</c:formatCode>
                <c:ptCount val="4"/>
                <c:pt idx="0">
                  <c:v>11.0</c:v>
                </c:pt>
                <c:pt idx="1">
                  <c:v>12.0</c:v>
                </c:pt>
                <c:pt idx="2">
                  <c:v>13.0</c:v>
                </c:pt>
                <c:pt idx="3">
                  <c:v>5.0</c:v>
                </c:pt>
              </c:numCache>
            </c:numRef>
          </c:val>
        </c:ser>
        <c:dLbls>
          <c:showLegendKey val="0"/>
          <c:showVal val="0"/>
          <c:showCatName val="0"/>
          <c:showSerName val="0"/>
          <c:showPercent val="1"/>
          <c:showBubbleSize val="0"/>
          <c:showLeaderLines val="1"/>
        </c:dLbls>
        <c:firstSliceAng val="0"/>
      </c:pieChart>
    </c:plotArea>
    <c:legend>
      <c:legendPos val="t"/>
      <c:layout>
        <c:manualLayout>
          <c:xMode val="edge"/>
          <c:yMode val="edge"/>
          <c:x val="0.722599193966384"/>
          <c:y val="0.443081364829396"/>
          <c:w val="0.27217153072342"/>
          <c:h val="0.378015456401283"/>
        </c:manualLayout>
      </c:layout>
      <c:overlay val="0"/>
      <c:txPr>
        <a:bodyPr/>
        <a:lstStyle/>
        <a:p>
          <a:pPr>
            <a:defRPr sz="1200"/>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txPr>
        <a:bodyPr/>
        <a:lstStyle/>
        <a:p>
          <a:pPr>
            <a:defRPr sz="2000"/>
          </a:pPr>
          <a:endParaRPr lang="en-US"/>
        </a:p>
      </c:txPr>
    </c:title>
    <c:autoTitleDeleted val="0"/>
    <c:plotArea>
      <c:layout/>
      <c:pieChart>
        <c:varyColors val="1"/>
        <c:ser>
          <c:idx val="0"/>
          <c:order val="0"/>
          <c:tx>
            <c:strRef>
              <c:f>Sheet1!$B$1</c:f>
              <c:strCache>
                <c:ptCount val="1"/>
                <c:pt idx="0">
                  <c:v>Type of Employee</c:v>
                </c:pt>
              </c:strCache>
            </c:strRef>
          </c:tx>
          <c:dLbls>
            <c:txPr>
              <a:bodyPr/>
              <a:lstStyle/>
              <a:p>
                <a:pPr>
                  <a:defRPr sz="1600"/>
                </a:pPr>
                <a:endParaRPr lang="en-US"/>
              </a:p>
            </c:txPr>
            <c:showLegendKey val="0"/>
            <c:showVal val="0"/>
            <c:showCatName val="0"/>
            <c:showSerName val="0"/>
            <c:showPercent val="1"/>
            <c:showBubbleSize val="0"/>
            <c:showLeaderLines val="1"/>
          </c:dLbls>
          <c:cat>
            <c:strRef>
              <c:f>Sheet1!$A$2:$A$5</c:f>
              <c:strCache>
                <c:ptCount val="4"/>
                <c:pt idx="0">
                  <c:v>Federal On Board</c:v>
                </c:pt>
                <c:pt idx="1">
                  <c:v>Contractor</c:v>
                </c:pt>
                <c:pt idx="2">
                  <c:v>CI/University</c:v>
                </c:pt>
                <c:pt idx="3">
                  <c:v>Other</c:v>
                </c:pt>
              </c:strCache>
            </c:strRef>
          </c:cat>
          <c:val>
            <c:numRef>
              <c:f>Sheet1!$B$2:$B$5</c:f>
              <c:numCache>
                <c:formatCode>General</c:formatCode>
                <c:ptCount val="4"/>
                <c:pt idx="0">
                  <c:v>38.0</c:v>
                </c:pt>
                <c:pt idx="1">
                  <c:v>14.0</c:v>
                </c:pt>
                <c:pt idx="2">
                  <c:v>28.0</c:v>
                </c:pt>
                <c:pt idx="3">
                  <c:v>14.0</c:v>
                </c:pt>
              </c:numCache>
            </c:numRef>
          </c:val>
        </c:ser>
        <c:dLbls>
          <c:showLegendKey val="0"/>
          <c:showVal val="0"/>
          <c:showCatName val="0"/>
          <c:showSerName val="0"/>
          <c:showPercent val="1"/>
          <c:showBubbleSize val="0"/>
          <c:showLeaderLines val="1"/>
        </c:dLbls>
        <c:firstSliceAng val="0"/>
      </c:pieChart>
    </c:plotArea>
    <c:legend>
      <c:legendPos val="r"/>
      <c:layout/>
      <c:overlay val="0"/>
      <c:txPr>
        <a:bodyPr/>
        <a:lstStyle/>
        <a:p>
          <a:pPr>
            <a:defRPr sz="1200"/>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tx>
            <c:strRef>
              <c:f>Funding!$A$4</c:f>
              <c:strCache>
                <c:ptCount val="1"/>
                <c:pt idx="0">
                  <c:v>BASE</c:v>
                </c:pt>
              </c:strCache>
            </c:strRef>
          </c:tx>
          <c:invertIfNegative val="0"/>
          <c:cat>
            <c:numRef>
              <c:f>Funding!$B$3:$M$3</c:f>
              <c:numCache>
                <c:formatCode>General</c:formatCode>
                <c:ptCount val="12"/>
                <c:pt idx="0">
                  <c:v>2005.0</c:v>
                </c:pt>
                <c:pt idx="1">
                  <c:v>2006.0</c:v>
                </c:pt>
                <c:pt idx="2">
                  <c:v>2007.0</c:v>
                </c:pt>
                <c:pt idx="3">
                  <c:v>2008.0</c:v>
                </c:pt>
                <c:pt idx="4">
                  <c:v>2009.0</c:v>
                </c:pt>
                <c:pt idx="5">
                  <c:v>2010.0</c:v>
                </c:pt>
                <c:pt idx="6">
                  <c:v>2011.0</c:v>
                </c:pt>
                <c:pt idx="7">
                  <c:v>2012.0</c:v>
                </c:pt>
                <c:pt idx="8">
                  <c:v>2013.0</c:v>
                </c:pt>
                <c:pt idx="9">
                  <c:v>2014.0</c:v>
                </c:pt>
                <c:pt idx="10">
                  <c:v>2015.0</c:v>
                </c:pt>
                <c:pt idx="11">
                  <c:v>2016.0</c:v>
                </c:pt>
              </c:numCache>
            </c:numRef>
          </c:cat>
          <c:val>
            <c:numRef>
              <c:f>Funding!$B$4:$M$4</c:f>
              <c:numCache>
                <c:formatCode>"$"#,##0.0</c:formatCode>
                <c:ptCount val="12"/>
                <c:pt idx="0">
                  <c:v>7718.2</c:v>
                </c:pt>
                <c:pt idx="1">
                  <c:v>7494.7</c:v>
                </c:pt>
                <c:pt idx="2">
                  <c:v>7851.8</c:v>
                </c:pt>
                <c:pt idx="3">
                  <c:v>7933.8</c:v>
                </c:pt>
                <c:pt idx="4">
                  <c:v>8139.9</c:v>
                </c:pt>
                <c:pt idx="5">
                  <c:v>8792.5</c:v>
                </c:pt>
                <c:pt idx="6">
                  <c:v>8923.9</c:v>
                </c:pt>
                <c:pt idx="7">
                  <c:v>8829.299999999983</c:v>
                </c:pt>
                <c:pt idx="8">
                  <c:v>8406.7</c:v>
                </c:pt>
                <c:pt idx="9">
                  <c:v>8537.7</c:v>
                </c:pt>
                <c:pt idx="10">
                  <c:v>8893.1</c:v>
                </c:pt>
                <c:pt idx="11">
                  <c:v>9341.0</c:v>
                </c:pt>
              </c:numCache>
            </c:numRef>
          </c:val>
          <c:extLst xmlns:c16r2="http://schemas.microsoft.com/office/drawing/2015/06/chart">
            <c:ext xmlns:c16="http://schemas.microsoft.com/office/drawing/2014/chart" uri="{C3380CC4-5D6E-409C-BE32-E72D297353CC}">
              <c16:uniqueId val="{00000000-B380-48DB-B1DE-1557A45C0E4C}"/>
            </c:ext>
          </c:extLst>
        </c:ser>
        <c:ser>
          <c:idx val="1"/>
          <c:order val="1"/>
          <c:tx>
            <c:strRef>
              <c:f>Funding!$A$5</c:f>
              <c:strCache>
                <c:ptCount val="1"/>
                <c:pt idx="0">
                  <c:v>NOAA</c:v>
                </c:pt>
              </c:strCache>
            </c:strRef>
          </c:tx>
          <c:invertIfNegative val="0"/>
          <c:cat>
            <c:numRef>
              <c:f>Funding!$B$3:$M$3</c:f>
              <c:numCache>
                <c:formatCode>General</c:formatCode>
                <c:ptCount val="12"/>
                <c:pt idx="0">
                  <c:v>2005.0</c:v>
                </c:pt>
                <c:pt idx="1">
                  <c:v>2006.0</c:v>
                </c:pt>
                <c:pt idx="2">
                  <c:v>2007.0</c:v>
                </c:pt>
                <c:pt idx="3">
                  <c:v>2008.0</c:v>
                </c:pt>
                <c:pt idx="4">
                  <c:v>2009.0</c:v>
                </c:pt>
                <c:pt idx="5">
                  <c:v>2010.0</c:v>
                </c:pt>
                <c:pt idx="6">
                  <c:v>2011.0</c:v>
                </c:pt>
                <c:pt idx="7">
                  <c:v>2012.0</c:v>
                </c:pt>
                <c:pt idx="8">
                  <c:v>2013.0</c:v>
                </c:pt>
                <c:pt idx="9">
                  <c:v>2014.0</c:v>
                </c:pt>
                <c:pt idx="10">
                  <c:v>2015.0</c:v>
                </c:pt>
                <c:pt idx="11">
                  <c:v>2016.0</c:v>
                </c:pt>
              </c:numCache>
            </c:numRef>
          </c:cat>
          <c:val>
            <c:numRef>
              <c:f>Funding!$B$5:$M$5</c:f>
              <c:numCache>
                <c:formatCode>"$"#,##0.0</c:formatCode>
                <c:ptCount val="12"/>
                <c:pt idx="0">
                  <c:v>3392.9</c:v>
                </c:pt>
                <c:pt idx="1">
                  <c:v>2346.9</c:v>
                </c:pt>
                <c:pt idx="2">
                  <c:v>3407.5</c:v>
                </c:pt>
                <c:pt idx="3">
                  <c:v>5952.5</c:v>
                </c:pt>
                <c:pt idx="4">
                  <c:v>3385.6</c:v>
                </c:pt>
                <c:pt idx="5">
                  <c:v>2073.2</c:v>
                </c:pt>
                <c:pt idx="6">
                  <c:v>923.8</c:v>
                </c:pt>
                <c:pt idx="7">
                  <c:v>219.5</c:v>
                </c:pt>
                <c:pt idx="8">
                  <c:v>462.1</c:v>
                </c:pt>
                <c:pt idx="9">
                  <c:v>1029.9</c:v>
                </c:pt>
                <c:pt idx="10">
                  <c:v>1366.9</c:v>
                </c:pt>
                <c:pt idx="11">
                  <c:v>333.0</c:v>
                </c:pt>
              </c:numCache>
            </c:numRef>
          </c:val>
          <c:extLst xmlns:c16r2="http://schemas.microsoft.com/office/drawing/2015/06/chart">
            <c:ext xmlns:c16="http://schemas.microsoft.com/office/drawing/2014/chart" uri="{C3380CC4-5D6E-409C-BE32-E72D297353CC}">
              <c16:uniqueId val="{00000001-B380-48DB-B1DE-1557A45C0E4C}"/>
            </c:ext>
          </c:extLst>
        </c:ser>
        <c:ser>
          <c:idx val="2"/>
          <c:order val="2"/>
          <c:tx>
            <c:strRef>
              <c:f>Funding!$A$6</c:f>
              <c:strCache>
                <c:ptCount val="1"/>
                <c:pt idx="0">
                  <c:v>OTHER AGENCY</c:v>
                </c:pt>
              </c:strCache>
            </c:strRef>
          </c:tx>
          <c:invertIfNegative val="0"/>
          <c:cat>
            <c:numRef>
              <c:f>Funding!$B$3:$M$3</c:f>
              <c:numCache>
                <c:formatCode>General</c:formatCode>
                <c:ptCount val="12"/>
                <c:pt idx="0">
                  <c:v>2005.0</c:v>
                </c:pt>
                <c:pt idx="1">
                  <c:v>2006.0</c:v>
                </c:pt>
                <c:pt idx="2">
                  <c:v>2007.0</c:v>
                </c:pt>
                <c:pt idx="3">
                  <c:v>2008.0</c:v>
                </c:pt>
                <c:pt idx="4">
                  <c:v>2009.0</c:v>
                </c:pt>
                <c:pt idx="5">
                  <c:v>2010.0</c:v>
                </c:pt>
                <c:pt idx="6">
                  <c:v>2011.0</c:v>
                </c:pt>
                <c:pt idx="7">
                  <c:v>2012.0</c:v>
                </c:pt>
                <c:pt idx="8">
                  <c:v>2013.0</c:v>
                </c:pt>
                <c:pt idx="9">
                  <c:v>2014.0</c:v>
                </c:pt>
                <c:pt idx="10">
                  <c:v>2015.0</c:v>
                </c:pt>
                <c:pt idx="11">
                  <c:v>2016.0</c:v>
                </c:pt>
              </c:numCache>
            </c:numRef>
          </c:cat>
          <c:val>
            <c:numRef>
              <c:f>Funding!$B$6:$M$6</c:f>
              <c:numCache>
                <c:formatCode>"$"#,##0.0</c:formatCode>
                <c:ptCount val="12"/>
                <c:pt idx="0">
                  <c:v>114.1</c:v>
                </c:pt>
                <c:pt idx="1">
                  <c:v>218.3</c:v>
                </c:pt>
                <c:pt idx="2">
                  <c:v>76.1</c:v>
                </c:pt>
                <c:pt idx="3">
                  <c:v>14.8</c:v>
                </c:pt>
                <c:pt idx="4">
                  <c:v>333.8</c:v>
                </c:pt>
                <c:pt idx="5">
                  <c:v>7956.8</c:v>
                </c:pt>
                <c:pt idx="6">
                  <c:v>4889.400000000001</c:v>
                </c:pt>
                <c:pt idx="7">
                  <c:v>3315.0</c:v>
                </c:pt>
                <c:pt idx="8">
                  <c:v>3234.6</c:v>
                </c:pt>
                <c:pt idx="9">
                  <c:v>3640.5</c:v>
                </c:pt>
                <c:pt idx="10">
                  <c:v>2469.8</c:v>
                </c:pt>
                <c:pt idx="11">
                  <c:v>2023.9</c:v>
                </c:pt>
              </c:numCache>
            </c:numRef>
          </c:val>
          <c:extLst xmlns:c16r2="http://schemas.microsoft.com/office/drawing/2015/06/chart">
            <c:ext xmlns:c16="http://schemas.microsoft.com/office/drawing/2014/chart" uri="{C3380CC4-5D6E-409C-BE32-E72D297353CC}">
              <c16:uniqueId val="{00000002-B380-48DB-B1DE-1557A45C0E4C}"/>
            </c:ext>
          </c:extLst>
        </c:ser>
        <c:dLbls>
          <c:showLegendKey val="0"/>
          <c:showVal val="0"/>
          <c:showCatName val="0"/>
          <c:showSerName val="0"/>
          <c:showPercent val="0"/>
          <c:showBubbleSize val="0"/>
        </c:dLbls>
        <c:gapWidth val="150"/>
        <c:overlap val="100"/>
        <c:axId val="-2094539080"/>
        <c:axId val="-2069660376"/>
      </c:barChart>
      <c:catAx>
        <c:axId val="-2094539080"/>
        <c:scaling>
          <c:orientation val="minMax"/>
        </c:scaling>
        <c:delete val="0"/>
        <c:axPos val="b"/>
        <c:numFmt formatCode="General" sourceLinked="1"/>
        <c:majorTickMark val="out"/>
        <c:minorTickMark val="none"/>
        <c:tickLblPos val="nextTo"/>
        <c:txPr>
          <a:bodyPr/>
          <a:lstStyle/>
          <a:p>
            <a:pPr>
              <a:defRPr sz="1200" b="1" i="0" baseline="0"/>
            </a:pPr>
            <a:endParaRPr lang="en-US"/>
          </a:p>
        </c:txPr>
        <c:crossAx val="-2069660376"/>
        <c:crosses val="autoZero"/>
        <c:auto val="1"/>
        <c:lblAlgn val="ctr"/>
        <c:lblOffset val="100"/>
        <c:noMultiLvlLbl val="0"/>
      </c:catAx>
      <c:valAx>
        <c:axId val="-2069660376"/>
        <c:scaling>
          <c:orientation val="minMax"/>
        </c:scaling>
        <c:delete val="0"/>
        <c:axPos val="l"/>
        <c:majorGridlines/>
        <c:numFmt formatCode="&quot;$&quot;#,##0.0" sourceLinked="1"/>
        <c:majorTickMark val="out"/>
        <c:minorTickMark val="none"/>
        <c:tickLblPos val="nextTo"/>
        <c:txPr>
          <a:bodyPr/>
          <a:lstStyle/>
          <a:p>
            <a:pPr>
              <a:defRPr sz="1200" b="1" i="0" baseline="0"/>
            </a:pPr>
            <a:endParaRPr lang="en-US"/>
          </a:p>
        </c:txPr>
        <c:crossAx val="-2094539080"/>
        <c:crosses val="autoZero"/>
        <c:crossBetween val="between"/>
      </c:valAx>
    </c:plotArea>
    <c:legend>
      <c:legendPos val="r"/>
      <c:layout/>
      <c:overlay val="0"/>
      <c:txPr>
        <a:bodyPr/>
        <a:lstStyle/>
        <a:p>
          <a:pPr>
            <a:defRPr sz="1200" b="1" i="0" baseline="0"/>
          </a:pPr>
          <a:endParaRPr lang="en-US"/>
        </a:p>
      </c:txPr>
    </c:legend>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93924864192879"/>
          <c:y val="0.129420466044245"/>
          <c:w val="0.613917719094127"/>
          <c:h val="0.846313196572459"/>
        </c:manualLayout>
      </c:layout>
      <c:pieChart>
        <c:varyColors val="1"/>
        <c:dLbls>
          <c:showLegendKey val="0"/>
          <c:showVal val="0"/>
          <c:showCatName val="0"/>
          <c:showSerName val="0"/>
          <c:showPercent val="0"/>
          <c:showBubbleSize val="0"/>
          <c:showLeaderLines val="1"/>
        </c:dLbls>
        <c:firstSliceAng val="0"/>
      </c:pieChart>
    </c:plotArea>
    <c:plotVisOnly val="1"/>
    <c:dispBlanksAs val="gap"/>
    <c:showDLblsOverMax val="0"/>
  </c:chart>
  <c:externalData r:id="rId2">
    <c:autoUpdate val="0"/>
  </c:externalData>
  <c:userShapes r:id="rId3"/>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93924864192879"/>
          <c:y val="0.129420466044245"/>
          <c:w val="0.613917719094127"/>
          <c:h val="0.846313196572459"/>
        </c:manualLayout>
      </c:layout>
      <c:pieChart>
        <c:varyColors val="1"/>
        <c:ser>
          <c:idx val="0"/>
          <c:order val="0"/>
          <c:dLbls>
            <c:dLbl>
              <c:idx val="0"/>
              <c:layout/>
              <c:tx>
                <c:rich>
                  <a:bodyPr/>
                  <a:lstStyle/>
                  <a:p>
                    <a:r>
                      <a:rPr lang="en-US" dirty="0"/>
                      <a:t>Labor, $</a:t>
                    </a:r>
                    <a:r>
                      <a:rPr lang="en-US" dirty="0" smtClean="0"/>
                      <a:t>5,163</a:t>
                    </a:r>
                    <a:endParaRPr lang="en-US" dirty="0"/>
                  </a:p>
                </c:rich>
              </c:tx>
              <c:showLegendKey val="0"/>
              <c:showVal val="1"/>
              <c:showCatName val="1"/>
              <c:showSerName val="0"/>
              <c:showPercent val="0"/>
              <c:showBubbleSize val="0"/>
            </c:dLbl>
            <c:dLbl>
              <c:idx val="1"/>
              <c:layout>
                <c:manualLayout>
                  <c:x val="0.112847042730692"/>
                  <c:y val="-0.129005175305112"/>
                </c:manualLayout>
              </c:layout>
              <c:tx>
                <c:rich>
                  <a:bodyPr/>
                  <a:lstStyle/>
                  <a:p>
                    <a:r>
                      <a:rPr lang="en-US" dirty="0"/>
                      <a:t>Assessments, $</a:t>
                    </a:r>
                    <a:r>
                      <a:rPr lang="en-US" dirty="0" smtClean="0"/>
                      <a:t>1,077</a:t>
                    </a:r>
                    <a:endParaRPr lang="en-US" dirty="0"/>
                  </a:p>
                </c:rich>
              </c:tx>
              <c:showLegendKey val="0"/>
              <c:showVal val="1"/>
              <c:showCatName val="1"/>
              <c:showSerName val="0"/>
              <c:showPercent val="0"/>
              <c:showBubbleSize val="0"/>
            </c:dLbl>
            <c:dLbl>
              <c:idx val="2"/>
              <c:layout/>
              <c:tx>
                <c:rich>
                  <a:bodyPr/>
                  <a:lstStyle/>
                  <a:p>
                    <a:r>
                      <a:rPr lang="en-US" dirty="0"/>
                      <a:t>Facilities, $</a:t>
                    </a:r>
                    <a:r>
                      <a:rPr lang="en-US" dirty="0" smtClean="0"/>
                      <a:t>1,729</a:t>
                    </a:r>
                    <a:endParaRPr lang="en-US" dirty="0"/>
                  </a:p>
                </c:rich>
              </c:tx>
              <c:showLegendKey val="0"/>
              <c:showVal val="1"/>
              <c:showCatName val="1"/>
              <c:showSerName val="0"/>
              <c:showPercent val="0"/>
              <c:showBubbleSize val="0"/>
            </c:dLbl>
            <c:dLbl>
              <c:idx val="3"/>
              <c:layout/>
              <c:tx>
                <c:rich>
                  <a:bodyPr/>
                  <a:lstStyle/>
                  <a:p>
                    <a:r>
                      <a:rPr lang="en-US" dirty="0"/>
                      <a:t>Director, $</a:t>
                    </a:r>
                    <a:r>
                      <a:rPr lang="en-US" dirty="0" smtClean="0"/>
                      <a:t>118</a:t>
                    </a:r>
                    <a:endParaRPr lang="en-US" dirty="0"/>
                  </a:p>
                </c:rich>
              </c:tx>
              <c:showLegendKey val="0"/>
              <c:showVal val="1"/>
              <c:showCatName val="1"/>
              <c:showSerName val="0"/>
              <c:showPercent val="0"/>
              <c:showBubbleSize val="0"/>
            </c:dLbl>
            <c:dLbl>
              <c:idx val="4"/>
              <c:layout/>
              <c:tx>
                <c:rich>
                  <a:bodyPr/>
                  <a:lstStyle/>
                  <a:p>
                    <a:r>
                      <a:rPr lang="en-US" dirty="0"/>
                      <a:t>Operations, $</a:t>
                    </a:r>
                    <a:r>
                      <a:rPr lang="en-US" dirty="0" smtClean="0"/>
                      <a:t>407</a:t>
                    </a:r>
                    <a:endParaRPr lang="en-US" dirty="0"/>
                  </a:p>
                </c:rich>
              </c:tx>
              <c:showLegendKey val="0"/>
              <c:showVal val="1"/>
              <c:showCatName val="1"/>
              <c:showSerName val="0"/>
              <c:showPercent val="0"/>
              <c:showBubbleSize val="0"/>
            </c:dLbl>
            <c:dLbl>
              <c:idx val="5"/>
              <c:layout>
                <c:manualLayout>
                  <c:x val="-0.0546542034304514"/>
                  <c:y val="0.0164322706538358"/>
                </c:manualLayout>
              </c:layout>
              <c:tx>
                <c:rich>
                  <a:bodyPr/>
                  <a:lstStyle/>
                  <a:p>
                    <a:r>
                      <a:rPr lang="en-US" dirty="0"/>
                      <a:t>Info </a:t>
                    </a:r>
                    <a:r>
                      <a:rPr lang="en-US" dirty="0" smtClean="0"/>
                      <a:t>Services/ Outreach/Coop </a:t>
                    </a:r>
                    <a:r>
                      <a:rPr lang="en-US" dirty="0"/>
                      <a:t>Programs, $</a:t>
                    </a:r>
                    <a:r>
                      <a:rPr lang="en-US" dirty="0" smtClean="0"/>
                      <a:t>430</a:t>
                    </a:r>
                    <a:endParaRPr lang="en-US" dirty="0"/>
                  </a:p>
                </c:rich>
              </c:tx>
              <c:showLegendKey val="0"/>
              <c:showVal val="1"/>
              <c:showCatName val="1"/>
              <c:showSerName val="0"/>
              <c:showPercent val="0"/>
              <c:showBubbleSize val="0"/>
            </c:dLbl>
            <c:dLbl>
              <c:idx val="6"/>
              <c:layout/>
              <c:tx>
                <c:rich>
                  <a:bodyPr/>
                  <a:lstStyle/>
                  <a:p>
                    <a:r>
                      <a:rPr lang="en-US" dirty="0"/>
                      <a:t>Science, $</a:t>
                    </a:r>
                    <a:r>
                      <a:rPr lang="en-US" dirty="0" smtClean="0"/>
                      <a:t>1,045</a:t>
                    </a:r>
                    <a:endParaRPr lang="en-US" dirty="0"/>
                  </a:p>
                </c:rich>
              </c:tx>
              <c:showLegendKey val="0"/>
              <c:showVal val="1"/>
              <c:showCatName val="1"/>
              <c:showSerName val="0"/>
              <c:showPercent val="0"/>
              <c:showBubbleSize val="0"/>
            </c:dLbl>
            <c:spPr>
              <a:noFill/>
              <a:ln>
                <a:noFill/>
              </a:ln>
              <a:effectLst/>
            </c:spPr>
            <c:txPr>
              <a:bodyPr/>
              <a:lstStyle/>
              <a:p>
                <a:pPr>
                  <a:defRPr sz="1400" b="1" i="0" baseline="0"/>
                </a:pPr>
                <a:endParaRPr lang="en-US"/>
              </a:p>
            </c:txPr>
            <c:showLegendKey val="0"/>
            <c:showVal val="1"/>
            <c:showCatName val="1"/>
            <c:showSerName val="0"/>
            <c:showPercent val="0"/>
            <c:showBubbleSize val="0"/>
            <c:showLeaderLines val="1"/>
            <c:extLst xmlns:c16r2="http://schemas.microsoft.com/office/drawing/2015/06/chart">
              <c:ext xmlns:c15="http://schemas.microsoft.com/office/drawing/2012/chart" uri="{CE6537A1-D6FC-4f65-9D91-7224C49458BB}"/>
            </c:extLst>
          </c:dLbls>
          <c:cat>
            <c:strRef>
              <c:f>'Base Budget'!$C$158:$C$164</c:f>
              <c:strCache>
                <c:ptCount val="7"/>
                <c:pt idx="0">
                  <c:v>Labor</c:v>
                </c:pt>
                <c:pt idx="1">
                  <c:v>Assessments</c:v>
                </c:pt>
                <c:pt idx="2">
                  <c:v>Facilities</c:v>
                </c:pt>
                <c:pt idx="3">
                  <c:v>Director</c:v>
                </c:pt>
                <c:pt idx="4">
                  <c:v>Operations</c:v>
                </c:pt>
                <c:pt idx="5">
                  <c:v>Info Serv/Outreach/Coop Programs</c:v>
                </c:pt>
                <c:pt idx="6">
                  <c:v>Science</c:v>
                </c:pt>
              </c:strCache>
            </c:strRef>
          </c:cat>
          <c:val>
            <c:numRef>
              <c:f>'Base Budget'!$D$158:$D$164</c:f>
              <c:numCache>
                <c:formatCode>"$"#,##0.0</c:formatCode>
                <c:ptCount val="7"/>
                <c:pt idx="0">
                  <c:v>5163.208</c:v>
                </c:pt>
                <c:pt idx="1">
                  <c:v>1076.948</c:v>
                </c:pt>
                <c:pt idx="2">
                  <c:v>1729.0</c:v>
                </c:pt>
                <c:pt idx="3">
                  <c:v>118.0</c:v>
                </c:pt>
                <c:pt idx="4">
                  <c:v>407.8519999999999</c:v>
                </c:pt>
                <c:pt idx="5">
                  <c:v>430.5129999999999</c:v>
                </c:pt>
                <c:pt idx="6">
                  <c:v>1044.5</c:v>
                </c:pt>
              </c:numCache>
            </c:numRef>
          </c:val>
          <c:extLst xmlns:c16r2="http://schemas.microsoft.com/office/drawing/2015/06/chart">
            <c:ext xmlns:c16="http://schemas.microsoft.com/office/drawing/2014/chart" uri="{C3380CC4-5D6E-409C-BE32-E72D297353CC}">
              <c16:uniqueId val="{00000002-41EF-4351-8493-355C59BDDC62}"/>
            </c:ext>
          </c:extLst>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2">
    <c:autoUpdate val="0"/>
  </c:externalData>
  <c:userShapes r:id="rId3"/>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Lbls>
            <c:dLbl>
              <c:idx val="0"/>
              <c:layout>
                <c:manualLayout>
                  <c:x val="-0.00857909806728705"/>
                  <c:y val="-0.0199872378173123"/>
                </c:manualLayout>
              </c:layout>
              <c:tx>
                <c:rich>
                  <a:bodyPr/>
                  <a:lstStyle/>
                  <a:p>
                    <a:r>
                      <a:rPr lang="en-US" dirty="0"/>
                      <a:t>Science - OSAT, $</a:t>
                    </a:r>
                    <a:r>
                      <a:rPr lang="en-US" dirty="0" smtClean="0"/>
                      <a:t>405</a:t>
                    </a:r>
                    <a:endParaRPr lang="en-US" dirty="0"/>
                  </a:p>
                </c:rich>
              </c:tx>
              <c:dLblPos val="bestFit"/>
              <c:showLegendKey val="0"/>
              <c:showVal val="1"/>
              <c:showCatName val="1"/>
              <c:showSerName val="0"/>
              <c:showPercent val="0"/>
              <c:showBubbleSize val="0"/>
            </c:dLbl>
            <c:dLbl>
              <c:idx val="1"/>
              <c:layout/>
              <c:tx>
                <c:rich>
                  <a:bodyPr/>
                  <a:lstStyle/>
                  <a:p>
                    <a:r>
                      <a:rPr lang="en-US" dirty="0"/>
                      <a:t>Science - EcoDyn, $</a:t>
                    </a:r>
                    <a:r>
                      <a:rPr lang="en-US" dirty="0" smtClean="0"/>
                      <a:t>434</a:t>
                    </a:r>
                    <a:endParaRPr lang="en-US" dirty="0"/>
                  </a:p>
                </c:rich>
              </c:tx>
              <c:dLblPos val="outEnd"/>
              <c:showLegendKey val="0"/>
              <c:showVal val="1"/>
              <c:showCatName val="1"/>
              <c:showSerName val="0"/>
              <c:showPercent val="0"/>
              <c:showBubbleSize val="0"/>
            </c:dLbl>
            <c:dLbl>
              <c:idx val="2"/>
              <c:layout/>
              <c:tx>
                <c:rich>
                  <a:bodyPr/>
                  <a:lstStyle/>
                  <a:p>
                    <a:r>
                      <a:rPr lang="en-US" dirty="0"/>
                      <a:t>Science - IPEMF, $</a:t>
                    </a:r>
                    <a:r>
                      <a:rPr lang="en-US" dirty="0" smtClean="0"/>
                      <a:t>205</a:t>
                    </a:r>
                    <a:endParaRPr lang="en-US" dirty="0"/>
                  </a:p>
                </c:rich>
              </c:tx>
              <c:dLblPos val="outEnd"/>
              <c:showLegendKey val="0"/>
              <c:showVal val="1"/>
              <c:showCatName val="1"/>
              <c:showSerName val="0"/>
              <c:showPercent val="0"/>
              <c:showBubbleSize val="0"/>
            </c:dLbl>
            <c:spPr>
              <a:noFill/>
              <a:ln>
                <a:noFill/>
              </a:ln>
              <a:effectLst/>
            </c:spPr>
            <c:txPr>
              <a:bodyPr/>
              <a:lstStyle/>
              <a:p>
                <a:pPr>
                  <a:defRPr sz="1400" b="1" i="0" baseline="0"/>
                </a:pPr>
                <a:endParaRPr lang="en-US"/>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'Base Budget'!$C$164:$C$166</c:f>
              <c:strCache>
                <c:ptCount val="3"/>
                <c:pt idx="0">
                  <c:v>Science - OSAT</c:v>
                </c:pt>
                <c:pt idx="1">
                  <c:v>Science - EcoDyn</c:v>
                </c:pt>
                <c:pt idx="2">
                  <c:v>Science - IPEMF</c:v>
                </c:pt>
              </c:strCache>
            </c:strRef>
          </c:cat>
          <c:val>
            <c:numRef>
              <c:f>'Base Budget'!$D$164:$D$166</c:f>
              <c:numCache>
                <c:formatCode>"$"#,##0.0</c:formatCode>
                <c:ptCount val="3"/>
                <c:pt idx="0">
                  <c:v>404.7</c:v>
                </c:pt>
                <c:pt idx="1">
                  <c:v>434.4</c:v>
                </c:pt>
                <c:pt idx="2">
                  <c:v>205.5</c:v>
                </c:pt>
              </c:numCache>
            </c:numRef>
          </c:val>
          <c:extLst xmlns:c16r2="http://schemas.microsoft.com/office/drawing/2015/06/chart">
            <c:ext xmlns:c16="http://schemas.microsoft.com/office/drawing/2014/chart" uri="{C3380CC4-5D6E-409C-BE32-E72D297353CC}">
              <c16:uniqueId val="{00000003-5D55-4170-8115-0009005EDEE0}"/>
            </c:ext>
          </c:extLst>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2">
    <c:autoUpdate val="0"/>
  </c:externalData>
</c:chartSpace>
</file>

<file path=ppt/drawings/drawing1.xml><?xml version="1.0" encoding="utf-8"?>
<c:userShapes xmlns:c="http://schemas.openxmlformats.org/drawingml/2006/chart">
  <cdr:relSizeAnchor xmlns:cdr="http://schemas.openxmlformats.org/drawingml/2006/chartDrawing">
    <cdr:from>
      <cdr:x>0.14726</cdr:x>
      <cdr:y>0.04991</cdr:y>
    </cdr:from>
    <cdr:to>
      <cdr:x>0.91834</cdr:x>
      <cdr:y>0.12569</cdr:y>
    </cdr:to>
    <cdr:sp macro="" textlink="">
      <cdr:nvSpPr>
        <cdr:cNvPr id="2" name="TextBox 1"/>
        <cdr:cNvSpPr txBox="1"/>
      </cdr:nvSpPr>
      <cdr:spPr>
        <a:xfrm xmlns:a="http://schemas.openxmlformats.org/drawingml/2006/main">
          <a:off x="1277744" y="313628"/>
          <a:ext cx="6690732" cy="4762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dirty="0"/>
        </a:p>
      </cdr:txBody>
    </cdr:sp>
  </cdr:relSizeAnchor>
  <cdr:relSizeAnchor xmlns:cdr="http://schemas.openxmlformats.org/drawingml/2006/chartDrawing">
    <cdr:from>
      <cdr:x>0.09505</cdr:x>
      <cdr:y>0.05915</cdr:y>
    </cdr:from>
    <cdr:to>
      <cdr:x>0.92905</cdr:x>
      <cdr:y>0.17375</cdr:y>
    </cdr:to>
    <cdr:sp macro="" textlink="">
      <cdr:nvSpPr>
        <cdr:cNvPr id="3" name="TextBox 2"/>
        <cdr:cNvSpPr txBox="1"/>
      </cdr:nvSpPr>
      <cdr:spPr>
        <a:xfrm xmlns:a="http://schemas.openxmlformats.org/drawingml/2006/main">
          <a:off x="824726" y="371707"/>
          <a:ext cx="7236676" cy="72018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dirty="0"/>
        </a:p>
      </cdr:txBody>
    </cdr:sp>
  </cdr:relSizeAnchor>
  <cdr:relSizeAnchor xmlns:cdr="http://schemas.openxmlformats.org/drawingml/2006/chartDrawing">
    <cdr:from>
      <cdr:x>0.14592</cdr:x>
      <cdr:y>0.03882</cdr:y>
    </cdr:from>
    <cdr:to>
      <cdr:x>0.85944</cdr:x>
      <cdr:y>0.12869</cdr:y>
    </cdr:to>
    <cdr:sp macro="" textlink="">
      <cdr:nvSpPr>
        <cdr:cNvPr id="4" name="TextBox 3"/>
        <cdr:cNvSpPr txBox="1"/>
      </cdr:nvSpPr>
      <cdr:spPr>
        <a:xfrm xmlns:a="http://schemas.openxmlformats.org/drawingml/2006/main">
          <a:off x="1264798" y="243672"/>
          <a:ext cx="6184613" cy="56409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endParaRPr lang="en-US" sz="2400" b="1" baseline="0" dirty="0"/>
        </a:p>
      </cdr:txBody>
    </cdr:sp>
  </cdr:relSizeAnchor>
  <cdr:relSizeAnchor xmlns:cdr="http://schemas.openxmlformats.org/drawingml/2006/chartDrawing">
    <cdr:from>
      <cdr:x>0.168</cdr:x>
      <cdr:y>0.55061</cdr:y>
    </cdr:from>
    <cdr:to>
      <cdr:x>0.19078</cdr:x>
      <cdr:y>0.58762</cdr:y>
    </cdr:to>
    <cdr:sp macro="" textlink="">
      <cdr:nvSpPr>
        <cdr:cNvPr id="5" name="TextBox 4"/>
        <cdr:cNvSpPr txBox="1"/>
      </cdr:nvSpPr>
      <cdr:spPr>
        <a:xfrm xmlns:a="http://schemas.openxmlformats.org/drawingml/2006/main">
          <a:off x="1456164" y="3456181"/>
          <a:ext cx="197469" cy="23231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0.03533</cdr:x>
      <cdr:y>0.73937</cdr:y>
    </cdr:from>
    <cdr:to>
      <cdr:x>0.15728</cdr:x>
      <cdr:y>0.82079</cdr:y>
    </cdr:to>
    <cdr:sp macro="" textlink="">
      <cdr:nvSpPr>
        <cdr:cNvPr id="6" name="TextBox 5"/>
        <cdr:cNvSpPr txBox="1"/>
      </cdr:nvSpPr>
      <cdr:spPr>
        <a:xfrm xmlns:a="http://schemas.openxmlformats.org/drawingml/2006/main">
          <a:off x="306194" y="4640998"/>
          <a:ext cx="1057043" cy="51109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0.17068</cdr:x>
      <cdr:y>0.56912</cdr:y>
    </cdr:from>
    <cdr:to>
      <cdr:x>0.19748</cdr:x>
      <cdr:y>0.60428</cdr:y>
    </cdr:to>
    <cdr:sp macro="" textlink="">
      <cdr:nvSpPr>
        <cdr:cNvPr id="7" name="TextBox 6"/>
        <cdr:cNvSpPr txBox="1"/>
      </cdr:nvSpPr>
      <cdr:spPr>
        <a:xfrm xmlns:a="http://schemas.openxmlformats.org/drawingml/2006/main">
          <a:off x="1479396" y="3572339"/>
          <a:ext cx="232317" cy="22070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200" dirty="0"/>
        </a:p>
      </cdr:txBody>
    </cdr:sp>
  </cdr:relSizeAnchor>
  <cdr:relSizeAnchor xmlns:cdr="http://schemas.openxmlformats.org/drawingml/2006/chartDrawing">
    <cdr:from>
      <cdr:x>0.02192</cdr:x>
      <cdr:y>0.88371</cdr:y>
    </cdr:from>
    <cdr:to>
      <cdr:x>0.22026</cdr:x>
      <cdr:y>0.95773</cdr:y>
    </cdr:to>
    <cdr:sp macro="" textlink="">
      <cdr:nvSpPr>
        <cdr:cNvPr id="8" name="TextBox 7"/>
        <cdr:cNvSpPr txBox="1"/>
      </cdr:nvSpPr>
      <cdr:spPr>
        <a:xfrm xmlns:a="http://schemas.openxmlformats.org/drawingml/2006/main">
          <a:off x="190037" y="5547035"/>
          <a:ext cx="1719145" cy="46463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20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0.14726</cdr:x>
      <cdr:y>0.04991</cdr:y>
    </cdr:from>
    <cdr:to>
      <cdr:x>0.91834</cdr:x>
      <cdr:y>0.12569</cdr:y>
    </cdr:to>
    <cdr:sp macro="" textlink="">
      <cdr:nvSpPr>
        <cdr:cNvPr id="2" name="TextBox 1"/>
        <cdr:cNvSpPr txBox="1"/>
      </cdr:nvSpPr>
      <cdr:spPr>
        <a:xfrm xmlns:a="http://schemas.openxmlformats.org/drawingml/2006/main">
          <a:off x="1277744" y="313628"/>
          <a:ext cx="6690732" cy="4762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dirty="0"/>
        </a:p>
      </cdr:txBody>
    </cdr:sp>
  </cdr:relSizeAnchor>
  <cdr:relSizeAnchor xmlns:cdr="http://schemas.openxmlformats.org/drawingml/2006/chartDrawing">
    <cdr:from>
      <cdr:x>0.09505</cdr:x>
      <cdr:y>0.05915</cdr:y>
    </cdr:from>
    <cdr:to>
      <cdr:x>0.92905</cdr:x>
      <cdr:y>0.17375</cdr:y>
    </cdr:to>
    <cdr:sp macro="" textlink="">
      <cdr:nvSpPr>
        <cdr:cNvPr id="3" name="TextBox 2"/>
        <cdr:cNvSpPr txBox="1"/>
      </cdr:nvSpPr>
      <cdr:spPr>
        <a:xfrm xmlns:a="http://schemas.openxmlformats.org/drawingml/2006/main">
          <a:off x="824726" y="371707"/>
          <a:ext cx="7236676" cy="72018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dirty="0"/>
        </a:p>
      </cdr:txBody>
    </cdr:sp>
  </cdr:relSizeAnchor>
  <cdr:relSizeAnchor xmlns:cdr="http://schemas.openxmlformats.org/drawingml/2006/chartDrawing">
    <cdr:from>
      <cdr:x>0.14592</cdr:x>
      <cdr:y>0.03882</cdr:y>
    </cdr:from>
    <cdr:to>
      <cdr:x>0.85944</cdr:x>
      <cdr:y>0.12869</cdr:y>
    </cdr:to>
    <cdr:sp macro="" textlink="">
      <cdr:nvSpPr>
        <cdr:cNvPr id="4" name="TextBox 3"/>
        <cdr:cNvSpPr txBox="1"/>
      </cdr:nvSpPr>
      <cdr:spPr>
        <a:xfrm xmlns:a="http://schemas.openxmlformats.org/drawingml/2006/main">
          <a:off x="1264798" y="243672"/>
          <a:ext cx="6184613" cy="56409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endParaRPr lang="en-US" sz="2400" b="1" baseline="0" dirty="0"/>
        </a:p>
      </cdr:txBody>
    </cdr:sp>
  </cdr:relSizeAnchor>
  <cdr:relSizeAnchor xmlns:cdr="http://schemas.openxmlformats.org/drawingml/2006/chartDrawing">
    <cdr:from>
      <cdr:x>0.168</cdr:x>
      <cdr:y>0.55061</cdr:y>
    </cdr:from>
    <cdr:to>
      <cdr:x>0.19078</cdr:x>
      <cdr:y>0.58762</cdr:y>
    </cdr:to>
    <cdr:sp macro="" textlink="">
      <cdr:nvSpPr>
        <cdr:cNvPr id="5" name="TextBox 4"/>
        <cdr:cNvSpPr txBox="1"/>
      </cdr:nvSpPr>
      <cdr:spPr>
        <a:xfrm xmlns:a="http://schemas.openxmlformats.org/drawingml/2006/main">
          <a:off x="1456164" y="3456181"/>
          <a:ext cx="197469" cy="23231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0.03533</cdr:x>
      <cdr:y>0.73937</cdr:y>
    </cdr:from>
    <cdr:to>
      <cdr:x>0.15728</cdr:x>
      <cdr:y>0.82079</cdr:y>
    </cdr:to>
    <cdr:sp macro="" textlink="">
      <cdr:nvSpPr>
        <cdr:cNvPr id="6" name="TextBox 5"/>
        <cdr:cNvSpPr txBox="1"/>
      </cdr:nvSpPr>
      <cdr:spPr>
        <a:xfrm xmlns:a="http://schemas.openxmlformats.org/drawingml/2006/main">
          <a:off x="306194" y="4640998"/>
          <a:ext cx="1057043" cy="51109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0.17068</cdr:x>
      <cdr:y>0.56912</cdr:y>
    </cdr:from>
    <cdr:to>
      <cdr:x>0.19748</cdr:x>
      <cdr:y>0.60428</cdr:y>
    </cdr:to>
    <cdr:sp macro="" textlink="">
      <cdr:nvSpPr>
        <cdr:cNvPr id="7" name="TextBox 6"/>
        <cdr:cNvSpPr txBox="1"/>
      </cdr:nvSpPr>
      <cdr:spPr>
        <a:xfrm xmlns:a="http://schemas.openxmlformats.org/drawingml/2006/main">
          <a:off x="1479396" y="3572339"/>
          <a:ext cx="232317" cy="22070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200" dirty="0"/>
        </a:p>
      </cdr:txBody>
    </cdr:sp>
  </cdr:relSizeAnchor>
  <cdr:relSizeAnchor xmlns:cdr="http://schemas.openxmlformats.org/drawingml/2006/chartDrawing">
    <cdr:from>
      <cdr:x>0.02192</cdr:x>
      <cdr:y>0.88371</cdr:y>
    </cdr:from>
    <cdr:to>
      <cdr:x>0.22026</cdr:x>
      <cdr:y>0.95773</cdr:y>
    </cdr:to>
    <cdr:sp macro="" textlink="">
      <cdr:nvSpPr>
        <cdr:cNvPr id="8" name="TextBox 7"/>
        <cdr:cNvSpPr txBox="1"/>
      </cdr:nvSpPr>
      <cdr:spPr>
        <a:xfrm xmlns:a="http://schemas.openxmlformats.org/drawingml/2006/main">
          <a:off x="190037" y="5547035"/>
          <a:ext cx="1719145" cy="46463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200" b="1" dirty="0"/>
        </a:p>
      </cdr:txBody>
    </cdr:sp>
  </cdr:relSizeAnchor>
  <cdr:relSizeAnchor xmlns:cdr="http://schemas.openxmlformats.org/drawingml/2006/chartDrawing">
    <cdr:from>
      <cdr:x>0.40189</cdr:x>
      <cdr:y>0.24414</cdr:y>
    </cdr:from>
    <cdr:to>
      <cdr:x>0.47068</cdr:x>
      <cdr:y>0.28858</cdr:y>
    </cdr:to>
    <cdr:sp macro="" textlink="">
      <cdr:nvSpPr>
        <cdr:cNvPr id="9" name="TextBox 8"/>
        <cdr:cNvSpPr txBox="1"/>
      </cdr:nvSpPr>
      <cdr:spPr>
        <a:xfrm xmlns:a="http://schemas.openxmlformats.org/drawingml/2006/main">
          <a:off x="3133087" y="1352472"/>
          <a:ext cx="536330" cy="24618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dirty="0" smtClean="0"/>
            <a:t>11%</a:t>
          </a:r>
          <a:endParaRPr lang="en-US" sz="1400" b="1" dirty="0"/>
        </a:p>
      </cdr:txBody>
    </cdr:sp>
  </cdr:relSizeAnchor>
  <cdr:relSizeAnchor xmlns:cdr="http://schemas.openxmlformats.org/drawingml/2006/chartDrawing">
    <cdr:from>
      <cdr:x>0.26396</cdr:x>
      <cdr:y>0.3556</cdr:y>
    </cdr:from>
    <cdr:to>
      <cdr:x>0.34316</cdr:x>
      <cdr:y>0.40004</cdr:y>
    </cdr:to>
    <cdr:sp macro="" textlink="">
      <cdr:nvSpPr>
        <cdr:cNvPr id="10" name="TextBox 1"/>
        <cdr:cNvSpPr txBox="1"/>
      </cdr:nvSpPr>
      <cdr:spPr>
        <a:xfrm xmlns:a="http://schemas.openxmlformats.org/drawingml/2006/main">
          <a:off x="1981200" y="1707107"/>
          <a:ext cx="594451" cy="21333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smtClean="0"/>
            <a:t>4%</a:t>
          </a:r>
          <a:endParaRPr lang="en-US" sz="1400" b="1" dirty="0"/>
        </a:p>
      </cdr:txBody>
    </cdr:sp>
  </cdr:relSizeAnchor>
  <cdr:relSizeAnchor xmlns:cdr="http://schemas.openxmlformats.org/drawingml/2006/chartDrawing">
    <cdr:from>
      <cdr:x>0.68559</cdr:x>
      <cdr:y>0.59736</cdr:y>
    </cdr:from>
    <cdr:to>
      <cdr:x>0.75827</cdr:x>
      <cdr:y>0.6418</cdr:y>
    </cdr:to>
    <cdr:sp macro="" textlink="">
      <cdr:nvSpPr>
        <cdr:cNvPr id="11" name="TextBox 1"/>
        <cdr:cNvSpPr txBox="1"/>
      </cdr:nvSpPr>
      <cdr:spPr>
        <a:xfrm xmlns:a="http://schemas.openxmlformats.org/drawingml/2006/main">
          <a:off x="5344842" y="3309249"/>
          <a:ext cx="566614" cy="2461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smtClean="0"/>
            <a:t>52%</a:t>
          </a:r>
          <a:endParaRPr lang="en-US" sz="1400" b="1" dirty="0"/>
        </a:p>
      </cdr:txBody>
    </cdr:sp>
  </cdr:relSizeAnchor>
  <cdr:relSizeAnchor xmlns:cdr="http://schemas.openxmlformats.org/drawingml/2006/chartDrawing">
    <cdr:from>
      <cdr:x>0.25928</cdr:x>
      <cdr:y>0.61641</cdr:y>
    </cdr:from>
    <cdr:to>
      <cdr:x>0.33647</cdr:x>
      <cdr:y>0.66085</cdr:y>
    </cdr:to>
    <cdr:sp macro="" textlink="">
      <cdr:nvSpPr>
        <cdr:cNvPr id="12" name="TextBox 1"/>
        <cdr:cNvSpPr txBox="1"/>
      </cdr:nvSpPr>
      <cdr:spPr>
        <a:xfrm xmlns:a="http://schemas.openxmlformats.org/drawingml/2006/main">
          <a:off x="2021349" y="3414758"/>
          <a:ext cx="601783" cy="2461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smtClean="0"/>
            <a:t>17%</a:t>
          </a:r>
          <a:endParaRPr lang="en-US" sz="1400" b="1" dirty="0"/>
        </a:p>
      </cdr:txBody>
    </cdr:sp>
  </cdr:relSizeAnchor>
  <cdr:relSizeAnchor xmlns:cdr="http://schemas.openxmlformats.org/drawingml/2006/chartDrawing">
    <cdr:from>
      <cdr:x>0.37444</cdr:x>
      <cdr:y>0.86082</cdr:y>
    </cdr:from>
    <cdr:to>
      <cdr:x>0.44725</cdr:x>
      <cdr:y>0.90526</cdr:y>
    </cdr:to>
    <cdr:sp macro="" textlink="">
      <cdr:nvSpPr>
        <cdr:cNvPr id="13" name="TextBox 1"/>
        <cdr:cNvSpPr txBox="1"/>
      </cdr:nvSpPr>
      <cdr:spPr>
        <a:xfrm xmlns:a="http://schemas.openxmlformats.org/drawingml/2006/main">
          <a:off x="2919141" y="4768772"/>
          <a:ext cx="567593" cy="2461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smtClean="0"/>
            <a:t>11%</a:t>
          </a:r>
          <a:endParaRPr lang="en-US" sz="1400" b="1" dirty="0"/>
        </a:p>
      </cdr:txBody>
    </cdr:sp>
  </cdr:relSizeAnchor>
  <cdr:relSizeAnchor xmlns:cdr="http://schemas.openxmlformats.org/drawingml/2006/chartDrawing">
    <cdr:from>
      <cdr:x>0.30389</cdr:x>
      <cdr:y>0.27624</cdr:y>
    </cdr:from>
    <cdr:to>
      <cdr:x>0.39086</cdr:x>
      <cdr:y>0.32068</cdr:y>
    </cdr:to>
    <cdr:sp macro="" textlink="">
      <cdr:nvSpPr>
        <cdr:cNvPr id="14" name="TextBox 1"/>
        <cdr:cNvSpPr txBox="1"/>
      </cdr:nvSpPr>
      <cdr:spPr>
        <a:xfrm xmlns:a="http://schemas.openxmlformats.org/drawingml/2006/main">
          <a:off x="2280929" y="1326107"/>
          <a:ext cx="652771" cy="21333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smtClean="0"/>
            <a:t>4%</a:t>
          </a:r>
          <a:endParaRPr lang="en-US" sz="1400" b="1" dirty="0"/>
        </a:p>
      </cdr:txBody>
    </cdr:sp>
  </cdr:relSizeAnchor>
  <cdr:relSizeAnchor xmlns:cdr="http://schemas.openxmlformats.org/drawingml/2006/chartDrawing">
    <cdr:from>
      <cdr:x>0.12282</cdr:x>
      <cdr:y>0.40691</cdr:y>
    </cdr:from>
    <cdr:to>
      <cdr:x>0.17921</cdr:x>
      <cdr:y>0.45364</cdr:y>
    </cdr:to>
    <cdr:sp macro="" textlink="">
      <cdr:nvSpPr>
        <cdr:cNvPr id="15" name="TextBox 1"/>
        <cdr:cNvSpPr txBox="1"/>
      </cdr:nvSpPr>
      <cdr:spPr>
        <a:xfrm xmlns:a="http://schemas.openxmlformats.org/drawingml/2006/main">
          <a:off x="957481" y="2254173"/>
          <a:ext cx="439615" cy="25888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smtClean="0"/>
            <a:t>1%</a:t>
          </a:r>
          <a:endParaRPr lang="en-US" sz="1400" b="1" dirty="0"/>
        </a:p>
      </cdr:txBody>
    </cdr:sp>
  </cdr:relSizeAnchor>
</c:userShapes>
</file>

<file path=ppt/drawings/drawing3.xml><?xml version="1.0" encoding="utf-8"?>
<c:userShapes xmlns:c="http://schemas.openxmlformats.org/drawingml/2006/chart">
  <cdr:relSizeAnchor xmlns:cdr="http://schemas.openxmlformats.org/drawingml/2006/chartDrawing">
    <cdr:from>
      <cdr:x>0.12667</cdr:x>
      <cdr:y>0</cdr:y>
    </cdr:from>
    <cdr:to>
      <cdr:x>0.835</cdr:x>
      <cdr:y>0.06757</cdr:y>
    </cdr:to>
    <cdr:sp macro="" textlink="">
      <cdr:nvSpPr>
        <cdr:cNvPr id="2" name="TextBox 1"/>
        <cdr:cNvSpPr txBox="1"/>
      </cdr:nvSpPr>
      <cdr:spPr>
        <a:xfrm xmlns:a="http://schemas.openxmlformats.org/drawingml/2006/main">
          <a:off x="1042443" y="0"/>
          <a:ext cx="5829273" cy="3810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2400" b="0" dirty="0">
              <a:latin typeface="+mn-lt"/>
            </a:rPr>
            <a:t>2010 - 2015 All </a:t>
          </a:r>
          <a:r>
            <a:rPr lang="en-US" sz="2400" b="0" dirty="0" smtClean="0">
              <a:latin typeface="+mn-lt"/>
            </a:rPr>
            <a:t>Publications</a:t>
          </a:r>
          <a:endParaRPr lang="en-US" sz="2400" b="0" dirty="0">
            <a:latin typeface="+mn-lt"/>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333E27-A505-4073-B99D-7188E8BBB9FE}" type="datetimeFigureOut">
              <a:rPr lang="en-US" smtClean="0"/>
              <a:t>3/21/16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274847-FA06-47DA-8571-0142076FE3C0}" type="slidenum">
              <a:rPr lang="en-US" smtClean="0"/>
              <a:t>‹#›</a:t>
            </a:fld>
            <a:endParaRPr lang="en-US" dirty="0"/>
          </a:p>
        </p:txBody>
      </p:sp>
    </p:spTree>
    <p:extLst>
      <p:ext uri="{BB962C8B-B14F-4D97-AF65-F5344CB8AC3E}">
        <p14:creationId xmlns:p14="http://schemas.microsoft.com/office/powerpoint/2010/main" val="1586755018"/>
      </p:ext>
    </p:extLst>
  </p:cSld>
  <p:clrMap bg1="lt1" tx1="dk1" bg2="lt2" tx2="dk2" accent1="accent1" accent2="accent2" accent3="accent3" accent4="accent4" accent5="accent5" accent6="accent6" hlink="hlink" folHlink="folHlink"/>
  <p:notesStyle>
    <a:lvl1pPr marL="0" algn="l" defTabSz="914400" rtl="0" eaLnBrk="1" latinLnBrk="0" hangingPunct="1">
      <a:defRPr sz="800" kern="1200">
        <a:solidFill>
          <a:schemeClr val="tx1"/>
        </a:solidFill>
        <a:latin typeface="Arial"/>
        <a:ea typeface="+mn-ea"/>
        <a:cs typeface="+mn-cs"/>
      </a:defRPr>
    </a:lvl1pPr>
    <a:lvl2pPr marL="457200" algn="l" defTabSz="914400" rtl="0" eaLnBrk="1" latinLnBrk="0" hangingPunct="1">
      <a:defRPr sz="800" kern="1200">
        <a:solidFill>
          <a:schemeClr val="tx1"/>
        </a:solidFill>
        <a:latin typeface="Arial"/>
        <a:ea typeface="+mn-ea"/>
        <a:cs typeface="+mn-cs"/>
      </a:defRPr>
    </a:lvl2pPr>
    <a:lvl3pPr marL="914400" algn="l" defTabSz="914400" rtl="0" eaLnBrk="1" latinLnBrk="0" hangingPunct="1">
      <a:defRPr sz="800" kern="1200">
        <a:solidFill>
          <a:schemeClr val="tx1"/>
        </a:solidFill>
        <a:latin typeface="Arial"/>
        <a:ea typeface="+mn-ea"/>
        <a:cs typeface="+mn-cs"/>
      </a:defRPr>
    </a:lvl3pPr>
    <a:lvl4pPr marL="1371600" algn="l" defTabSz="914400" rtl="0" eaLnBrk="1" latinLnBrk="0" hangingPunct="1">
      <a:defRPr sz="800" kern="1200">
        <a:solidFill>
          <a:schemeClr val="tx1"/>
        </a:solidFill>
        <a:latin typeface="Arial"/>
        <a:ea typeface="+mn-ea"/>
        <a:cs typeface="+mn-cs"/>
      </a:defRPr>
    </a:lvl4pPr>
    <a:lvl5pPr marL="1828800" algn="l" defTabSz="914400" rtl="0" eaLnBrk="1" latinLnBrk="0" hangingPunct="1">
      <a:defRPr sz="800" kern="1200">
        <a:solidFill>
          <a:schemeClr val="tx1"/>
        </a:solidFill>
        <a:latin typeface="Arial"/>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www.glerl.noaa.gov/review2016/reviewer_docs/GLERLStrategicPlan2016.pdf"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www.glerl.noaa.gov/lmfs/index.html"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hyperlink" Target="http://www.google.com/url?q=http://www.glerl.noaa.gov/review2016/service_to_society.html&amp;sa=D&amp;sntz=1&amp;usg=AFQjCNG0U-psyAfGYt2Bh0CvW3H3N388Mw"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 Id="rId3" Type="http://schemas.openxmlformats.org/officeDocument/2006/relationships/image" Target="../media/image44.jpeg"/></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glerl.noaa.gov/review2016/reviewer_docs/GLERLStrategicPlan2016.pdf" TargetMode="External"/><Relationship Id="rId4" Type="http://schemas.openxmlformats.org/officeDocument/2006/relationships/hyperlink" Target="http://www.glerl.noaa.gov/about/org/" TargetMode="External"/><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 Id="rId3" Type="http://schemas.openxmlformats.org/officeDocument/2006/relationships/hyperlink" Target="http://www.glerl.noaa.gov/review2016/reviewer_docs/GLERLStrategicPlan2016.pdf"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 Id="rId3" Type="http://schemas.openxmlformats.org/officeDocument/2006/relationships/hyperlink" Target="http://www.glerl.noaa.gov/review2016/reviewer_docs/GLERLStrategicPlan2016.pdf"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 Id="rId3" Type="http://schemas.openxmlformats.org/officeDocument/2006/relationships/hyperlink" Target="https://eos.org/project-updates/water-levels-surge-on-great-lakes"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 Id="rId3" Type="http://schemas.openxmlformats.org/officeDocument/2006/relationships/hyperlink" Target="http://www.glerl.noaa.gov/review2016/reviewer_docs/GLERLStrategicPlan2016.pdf"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glerl.noaa.gov/review2016/guiding_docs/GoalsMatrix.pdf" TargetMode="External"/><Relationship Id="rId4" Type="http://schemas.openxmlformats.org/officeDocument/2006/relationships/hyperlink" Target="http://www.glerl.noaa.gov/review2016/guiding_docs/NOAA_NGSP.pdf" TargetMode="External"/><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1" Type="http://schemas.openxmlformats.org/officeDocument/2006/relationships/hyperlink" Target="http://www.glerl.noaa.gov/data/ice/%23historical" TargetMode="External"/><Relationship Id="rId12" Type="http://schemas.openxmlformats.org/officeDocument/2006/relationships/hyperlink" Target="http://www.glerl.noaa.gov/res/HABs_and_Hypoxia/hypoxiaWarningSystem.html" TargetMode="External"/><Relationship Id="rId1" Type="http://schemas.openxmlformats.org/officeDocument/2006/relationships/notesMaster" Target="../notesMasters/notesMaster1.xml"/><Relationship Id="rId2" Type="http://schemas.openxmlformats.org/officeDocument/2006/relationships/slide" Target="../slides/slide40.xml"/><Relationship Id="rId3" Type="http://schemas.openxmlformats.org/officeDocument/2006/relationships/hyperlink" Target="http://www.glerl.noaa.gov/res/HABs_and_Hypoxia/habsTracker.html" TargetMode="External"/><Relationship Id="rId4" Type="http://schemas.openxmlformats.org/officeDocument/2006/relationships/hyperlink" Target="https://tidesandcurrents.noaa.gov/ofs/lmofs/lmofs.html" TargetMode="External"/><Relationship Id="rId5" Type="http://schemas.openxmlformats.org/officeDocument/2006/relationships/hyperlink" Target="http://www.glerl.noaa.gov/res/recon/" TargetMode="External"/><Relationship Id="rId6" Type="http://schemas.openxmlformats.org/officeDocument/2006/relationships/hyperlink" Target="http://www.glerl.noaa.gov/res/hecwfs/" TargetMode="External"/><Relationship Id="rId7" Type="http://schemas.openxmlformats.org/officeDocument/2006/relationships/hyperlink" Target="http://www.glerl.noaa.gov/wr/lbrmexamples.html" TargetMode="External"/><Relationship Id="rId8" Type="http://schemas.openxmlformats.org/officeDocument/2006/relationships/hyperlink" Target="http://www.google.com/url?q=http://www.glerl.noaa.gov/data/now/wlevels/tpForecasts/testbed/&amp;sa=D&amp;sntz=1&amp;usg=AFQjCNGW_gJ6EIEVuNRAeQFj4OoS6SYP7w" TargetMode="External"/><Relationship Id="rId9" Type="http://schemas.openxmlformats.org/officeDocument/2006/relationships/hyperlink" Target="http://www.glerl.noaa.gov/data/dashboard/portal.html" TargetMode="External"/><Relationship Id="rId10" Type="http://schemas.openxmlformats.org/officeDocument/2006/relationships/hyperlink" Target="https://tidesandcurrents.noaa.gov/ofs/leofs/leofs.html"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 Id="rId3" Type="http://schemas.openxmlformats.org/officeDocument/2006/relationships/hyperlink" Target="http://www.google.com/url?q=http://www.glerl.noaa.gov/review2016/service_to_society.html&amp;sa=D&amp;sntz=1&amp;usg=AFQjCNG0U-psyAfGYt2Bh0CvW3H3N388Mw"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glerl.noaa.gov/pubs/brochures/lakelevels/lakelevels.pdf" TargetMode="External"/><Relationship Id="rId4" Type="http://schemas.openxmlformats.org/officeDocument/2006/relationships/hyperlink" Target="http://www.glerl.noaa.gov/pubs/brochures/foodweb/LMfoodweb.pdf" TargetMode="External"/><Relationship Id="rId5" Type="http://schemas.openxmlformats.org/officeDocument/2006/relationships/hyperlink" Target="http://www.glerl.noaa.gov/pubs/brochures/foodweb/LSfoodweb.pdf" TargetMode="External"/><Relationship Id="rId6" Type="http://schemas.openxmlformats.org/officeDocument/2006/relationships/hyperlink" Target="http://www.glerl.noaa.gov/pubs/brochures/invasive/ansprimer.pdf" TargetMode="External"/><Relationship Id="rId7" Type="http://schemas.openxmlformats.org/officeDocument/2006/relationships/hyperlink" Target="http://www.glerl@noaa.gov/" TargetMode="External"/><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 Id="rId3" Type="http://schemas.openxmlformats.org/officeDocument/2006/relationships/hyperlink" Target="http://www.glerl.noaa.gov/review2016/reviewer_docs/GLERLStrategicPlan2016.pdf"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 Id="rId3" Type="http://schemas.openxmlformats.org/officeDocument/2006/relationships/hyperlink" Target="http://www.sanctuaries.nos.noaa.gov/"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US Department of Commerce</a:t>
            </a:r>
          </a:p>
          <a:p>
            <a:r>
              <a:rPr lang="en-US" dirty="0" smtClean="0"/>
              <a:t>National Oceanic and Atmospheric Administration </a:t>
            </a:r>
          </a:p>
          <a:p>
            <a:r>
              <a:rPr lang="en-US" dirty="0" smtClean="0"/>
              <a:t>Office of Oceanic and Atmospheric Research</a:t>
            </a:r>
          </a:p>
          <a:p>
            <a:r>
              <a:rPr lang="en-US" dirty="0" smtClean="0"/>
              <a:t>2016 Great Lakes Environmental Research Laboratory Review </a:t>
            </a:r>
          </a:p>
          <a:p>
            <a:endParaRPr lang="en-US" dirty="0" smtClean="0"/>
          </a:p>
          <a:p>
            <a:r>
              <a:rPr lang="en-US" dirty="0" smtClean="0"/>
              <a:t>GLERL’s Establishing Order </a:t>
            </a:r>
          </a:p>
          <a:p>
            <a:endParaRPr lang="en-US" dirty="0" smtClean="0"/>
          </a:p>
          <a:p>
            <a:r>
              <a:rPr lang="en-US" dirty="0" smtClean="0"/>
              <a:t>Office of the Secretary [Dept. Organization Order 25-5B] NOAA Organization and Function, April 25, 1974 </a:t>
            </a:r>
          </a:p>
          <a:p>
            <a:r>
              <a:rPr lang="en-US" dirty="0" smtClean="0"/>
              <a:t>“The Great Lakes Environmental Research Laboratory shall conduct research directed toward an understanding of the environmental processes in the Great Lakes and their watersheds. Emphasis shall be placed upon an interdisciplinary systems approach to solving problems in resource management and environmental services for that region.”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3898A3F-0685-4583-B1A9-B32BB6EA74F3}" type="slidenum">
              <a:rPr lang="en-US" smtClean="0"/>
              <a:pPr/>
              <a:t>1</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93752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GLERL’s research capacity is strengthened by its in-house partnership with NOAA’s Great Lakes Cooperative Institute, comprised of a consortium of academic institutions in the region. In addition, NOAA’s Great Lakes Sea Grant Network serves as a vital in-house partnership that functions to connect NOAA research to the communication and outreach capabilities of NOAA Sea Grant. </a:t>
            </a:r>
          </a:p>
          <a:p>
            <a:endParaRPr lang="en-US" dirty="0" smtClean="0"/>
          </a:p>
          <a:p>
            <a:r>
              <a:rPr lang="en-US" b="1" dirty="0" smtClean="0"/>
              <a:t>CILER</a:t>
            </a:r>
          </a:p>
          <a:p>
            <a:r>
              <a:rPr lang="en-US" dirty="0" smtClean="0"/>
              <a:t>1989 – CILER established with signing of an Memorandum of Understanding between the University of Michigan and the Undersecretary of Oceans and Atmosphere, Department of Commerce to foster University and NOAA partnerships in the Great Lakes</a:t>
            </a:r>
          </a:p>
          <a:p>
            <a:endParaRPr lang="en-US" dirty="0" smtClean="0"/>
          </a:p>
          <a:p>
            <a:r>
              <a:rPr lang="en-US" dirty="0" smtClean="0"/>
              <a:t>In July 2007, new CILER  was awarded to the University of Michigan as a host institution and 9 partner universities. (Ohio State University, Michigan State University, Pennsylvania State University, Stony Brook University, University of Illinois, University of Minnesota, University of Toledo, University of Wisconsin, Grand Valley State University)</a:t>
            </a:r>
          </a:p>
          <a:p>
            <a:pPr lvl="0"/>
            <a:endParaRPr lang="en-US" noProof="0" dirty="0" smtClean="0"/>
          </a:p>
          <a:p>
            <a:pPr lvl="0"/>
            <a:r>
              <a:rPr lang="en-US" b="1" noProof="0" dirty="0" smtClean="0"/>
              <a:t>SEA GRANT</a:t>
            </a:r>
          </a:p>
          <a:p>
            <a:pPr lvl="0"/>
            <a:r>
              <a:rPr lang="en-US" noProof="0" dirty="0" smtClean="0"/>
              <a:t>The Great Lakes Sea Grant Network is comprised of the eight Great Lakes state Sea Grant programs. In 2001, an innovative position was established to enhance connectivity between GLERL research and Great Lakes Sea Grant programs. Located at GLERL, the Regional Sea Grant Specialist position facilitates information exchange between GLERL and Sea Grant regarding Great Lakes-related research, extension, education, and other programs. Additionally, the specialist develops collaborative extension, communications, and outreach programs that draw upon the work of GLERL and Sea Grant, directed towards specific Great Lakes stakeholder audiences and/or the general public.</a:t>
            </a:r>
          </a:p>
          <a:p>
            <a:endParaRPr lang="en-US" dirty="0" smtClean="0"/>
          </a:p>
        </p:txBody>
      </p:sp>
      <p:sp>
        <p:nvSpPr>
          <p:cNvPr id="4" name="Slide Number Placeholder 3"/>
          <p:cNvSpPr>
            <a:spLocks noGrp="1"/>
          </p:cNvSpPr>
          <p:nvPr>
            <p:ph type="sldNum" sz="quarter" idx="10"/>
          </p:nvPr>
        </p:nvSpPr>
        <p:spPr/>
        <p:txBody>
          <a:bodyPr/>
          <a:lstStyle/>
          <a:p>
            <a:fld id="{53898A3F-0685-4583-B1A9-B32BB6EA74F3}" type="slidenum">
              <a:rPr lang="en-US" smtClean="0"/>
              <a:pPr/>
              <a:t>10</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213467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a:xfrm>
            <a:off x="618064" y="4343400"/>
            <a:ext cx="5943600" cy="4114800"/>
          </a:xfrm>
        </p:spPr>
        <p:txBody>
          <a:bodyPr/>
          <a:lstStyle/>
          <a:p>
            <a:r>
              <a:rPr lang="en-US" b="1" dirty="0" smtClean="0">
                <a:latin typeface="Arial" panose="020B0604020202020204" pitchFamily="34" charset="0"/>
              </a:rPr>
              <a:t>GLERL Organizational</a:t>
            </a:r>
            <a:r>
              <a:rPr lang="en-US" b="1" baseline="0" dirty="0" smtClean="0">
                <a:latin typeface="Arial" panose="020B0604020202020204" pitchFamily="34" charset="0"/>
              </a:rPr>
              <a:t> Goals: </a:t>
            </a:r>
            <a:r>
              <a:rPr lang="en-US" baseline="0" dirty="0" smtClean="0">
                <a:latin typeface="Arial" panose="020B0604020202020204" pitchFamily="34" charset="0"/>
              </a:rPr>
              <a:t>(Strategic Plan 2016-2020 draft)</a:t>
            </a:r>
          </a:p>
          <a:p>
            <a:r>
              <a:rPr lang="en-US" baseline="0" dirty="0" smtClean="0">
                <a:latin typeface="Arial" panose="020B0604020202020204" pitchFamily="34" charset="0"/>
                <a:hlinkClick r:id="rId3"/>
              </a:rPr>
              <a:t>http://www.glerl.noaa.gov/review2016/reviewer_docs/GLERLStrategicPlan2016.pdf</a:t>
            </a:r>
            <a:endParaRPr lang="en-US" baseline="0" dirty="0" smtClean="0">
              <a:latin typeface="Arial" panose="020B0604020202020204" pitchFamily="34" charset="0"/>
            </a:endParaRPr>
          </a:p>
          <a:p>
            <a:endParaRPr lang="en-US" baseline="0" dirty="0" smtClean="0">
              <a:latin typeface="Arial" panose="020B0604020202020204" pitchFamily="34" charset="0"/>
            </a:endParaRPr>
          </a:p>
          <a:p>
            <a:r>
              <a:rPr lang="en-US" b="1" i="0" u="none" strike="noStrike" kern="1200" baseline="0" dirty="0" smtClean="0">
                <a:solidFill>
                  <a:schemeClr val="tx1"/>
                </a:solidFill>
                <a:latin typeface="Arial" panose="020B0604020202020204" pitchFamily="34" charset="0"/>
              </a:rPr>
              <a:t>Preeminent Research </a:t>
            </a:r>
            <a:r>
              <a:rPr lang="en-US" b="0" i="0" u="none" strike="noStrike" kern="1200" baseline="0" dirty="0" smtClean="0">
                <a:solidFill>
                  <a:schemeClr val="tx1"/>
                </a:solidFill>
                <a:latin typeface="Arial" panose="020B0604020202020204" pitchFamily="34" charset="0"/>
              </a:rPr>
              <a:t>| Conduct preeminent research aligned with NOAA goals to advance the state of science, increase knowledge, and promote sound decision-making and ecosystem management. </a:t>
            </a:r>
          </a:p>
          <a:p>
            <a:endParaRPr lang="en-US" b="0" i="0" u="none" strike="noStrike" kern="1200" baseline="0" dirty="0" smtClean="0">
              <a:solidFill>
                <a:schemeClr val="tx1"/>
              </a:solidFill>
              <a:latin typeface="Arial" panose="020B0604020202020204" pitchFamily="34" charset="0"/>
            </a:endParaRPr>
          </a:p>
          <a:p>
            <a:r>
              <a:rPr lang="en-US" b="1" i="0" u="none" strike="noStrike" kern="1200" baseline="0" dirty="0" smtClean="0">
                <a:solidFill>
                  <a:schemeClr val="tx1"/>
                </a:solidFill>
                <a:latin typeface="Arial" panose="020B0604020202020204" pitchFamily="34" charset="0"/>
              </a:rPr>
              <a:t>Organizational Excellence </a:t>
            </a:r>
            <a:r>
              <a:rPr lang="en-US" b="0" i="0" u="none" strike="noStrike" kern="1200" baseline="0" dirty="0" smtClean="0">
                <a:solidFill>
                  <a:schemeClr val="tx1"/>
                </a:solidFill>
                <a:latin typeface="Arial" panose="020B0604020202020204" pitchFamily="34" charset="0"/>
              </a:rPr>
              <a:t>| Achieve excellence by building the capacity of NOAA personnel, infrastructure, and business practices that advance and support NOAA’s mission of science, service and stewardship. </a:t>
            </a:r>
            <a:r>
              <a:rPr lang="en-US" baseline="0" dirty="0" smtClean="0">
                <a:latin typeface="Arial" panose="020B0604020202020204" pitchFamily="34" charset="0"/>
              </a:rPr>
              <a:t> </a:t>
            </a:r>
          </a:p>
          <a:p>
            <a:endParaRPr lang="en-US" baseline="0" dirty="0" smtClean="0">
              <a:latin typeface="Arial" panose="020B0604020202020204" pitchFamily="34" charset="0"/>
            </a:endParaRPr>
          </a:p>
          <a:p>
            <a:r>
              <a:rPr lang="en-US" b="1" i="0" u="none" strike="noStrike" kern="1200" baseline="0" dirty="0" smtClean="0">
                <a:solidFill>
                  <a:schemeClr val="tx1"/>
                </a:solidFill>
                <a:latin typeface="Arial" panose="020B0604020202020204" pitchFamily="34" charset="0"/>
              </a:rPr>
              <a:t>Integrity and Quality </a:t>
            </a:r>
            <a:r>
              <a:rPr lang="en-US" b="0" i="0" u="none" strike="noStrike" kern="1200" baseline="0" dirty="0" smtClean="0">
                <a:solidFill>
                  <a:schemeClr val="tx1"/>
                </a:solidFill>
                <a:latin typeface="Arial" panose="020B0604020202020204" pitchFamily="34" charset="0"/>
              </a:rPr>
              <a:t>| Execute research with integrity and quality, abiding by environmental compliance, quality management and safety standards, and acknowledging uncertainty. </a:t>
            </a:r>
          </a:p>
          <a:p>
            <a:endParaRPr lang="en-US" b="0" i="0" u="none" strike="noStrike" kern="1200" baseline="0" dirty="0" smtClean="0">
              <a:solidFill>
                <a:schemeClr val="tx1"/>
              </a:solidFill>
              <a:latin typeface="Arial" panose="020B0604020202020204" pitchFamily="34" charset="0"/>
            </a:endParaRPr>
          </a:p>
          <a:p>
            <a:r>
              <a:rPr lang="en-US" b="1" i="0" u="none" strike="noStrike" kern="1200" baseline="0" dirty="0" smtClean="0">
                <a:solidFill>
                  <a:schemeClr val="tx1"/>
                </a:solidFill>
                <a:latin typeface="Arial" panose="020B0604020202020204" pitchFamily="34" charset="0"/>
              </a:rPr>
              <a:t>Diversity </a:t>
            </a:r>
            <a:r>
              <a:rPr lang="en-US" b="0" i="0" u="none" strike="noStrike" kern="1200" baseline="0" dirty="0" smtClean="0">
                <a:solidFill>
                  <a:schemeClr val="tx1"/>
                </a:solidFill>
                <a:latin typeface="Arial" panose="020B0604020202020204" pitchFamily="34" charset="0"/>
              </a:rPr>
              <a:t>| Secure a diverse workforce that is supported by an organizational culture of inclusiveness. </a:t>
            </a:r>
          </a:p>
          <a:p>
            <a:endParaRPr lang="en-US" b="0" i="0" u="none" strike="noStrike" kern="1200" baseline="0" dirty="0" smtClean="0">
              <a:solidFill>
                <a:schemeClr val="tx1"/>
              </a:solidFill>
              <a:latin typeface="Arial" panose="020B0604020202020204" pitchFamily="34" charset="0"/>
            </a:endParaRPr>
          </a:p>
          <a:p>
            <a:r>
              <a:rPr lang="en-US" b="1" i="0" u="none" strike="noStrike" kern="1200" baseline="0" dirty="0" smtClean="0">
                <a:solidFill>
                  <a:schemeClr val="tx1"/>
                </a:solidFill>
                <a:latin typeface="Arial" panose="020B0604020202020204" pitchFamily="34" charset="0"/>
              </a:rPr>
              <a:t>Interdisciplinary and Partnership Approach </a:t>
            </a:r>
            <a:r>
              <a:rPr lang="en-US" b="0" i="0" u="none" strike="noStrike" kern="1200" baseline="0" dirty="0" smtClean="0">
                <a:solidFill>
                  <a:schemeClr val="tx1"/>
                </a:solidFill>
                <a:latin typeface="Arial" panose="020B0604020202020204" pitchFamily="34" charset="0"/>
              </a:rPr>
              <a:t>| Integrate an interdisciplinary approach and use partnerships, such as those with the NOAA Cooperative Institutes, to strengthen capacity in reaching institutional goals. </a:t>
            </a:r>
          </a:p>
          <a:p>
            <a:endParaRPr lang="en-US" b="0" i="0" u="none" strike="noStrike" kern="1200" baseline="0" dirty="0" smtClean="0">
              <a:solidFill>
                <a:schemeClr val="tx1"/>
              </a:solidFill>
              <a:latin typeface="Arial" panose="020B0604020202020204" pitchFamily="34" charset="0"/>
            </a:endParaRPr>
          </a:p>
          <a:p>
            <a:r>
              <a:rPr lang="en-US" b="1" i="0" u="none" strike="noStrike" kern="1200" baseline="0" dirty="0" smtClean="0">
                <a:solidFill>
                  <a:schemeClr val="tx1"/>
                </a:solidFill>
                <a:latin typeface="Arial" panose="020B0604020202020204" pitchFamily="34" charset="0"/>
              </a:rPr>
              <a:t>Balanced Research Portfolio </a:t>
            </a:r>
            <a:r>
              <a:rPr lang="en-US" b="0" i="0" u="none" strike="noStrike" kern="1200" baseline="0" dirty="0" smtClean="0">
                <a:solidFill>
                  <a:schemeClr val="tx1"/>
                </a:solidFill>
                <a:latin typeface="Arial" panose="020B0604020202020204" pitchFamily="34" charset="0"/>
              </a:rPr>
              <a:t>| Balance GLERL’s portfolio between fundamental and applied research. </a:t>
            </a:r>
          </a:p>
          <a:p>
            <a:endParaRPr lang="en-US" b="0" i="0" u="none" strike="noStrike" kern="1200" baseline="0" dirty="0" smtClean="0">
              <a:solidFill>
                <a:schemeClr val="tx1"/>
              </a:solidFill>
              <a:latin typeface="Arial" panose="020B0604020202020204" pitchFamily="34" charset="0"/>
            </a:endParaRPr>
          </a:p>
          <a:p>
            <a:r>
              <a:rPr lang="en-US" b="1" i="0" u="none" strike="noStrike" kern="1200" baseline="0" dirty="0" smtClean="0">
                <a:solidFill>
                  <a:schemeClr val="tx1"/>
                </a:solidFill>
                <a:latin typeface="Arial" panose="020B0604020202020204" pitchFamily="34" charset="0"/>
              </a:rPr>
              <a:t>Transition to Application </a:t>
            </a:r>
            <a:r>
              <a:rPr lang="en-US" b="0" i="0" u="none" strike="noStrike" kern="1200" baseline="0" dirty="0" smtClean="0">
                <a:solidFill>
                  <a:schemeClr val="tx1"/>
                </a:solidFill>
                <a:latin typeface="Arial" panose="020B0604020202020204" pitchFamily="34" charset="0"/>
              </a:rPr>
              <a:t>| Facilitate transition to operations and application (R2X) as part of the development and implementation of research programs.</a:t>
            </a:r>
          </a:p>
          <a:p>
            <a:endParaRPr lang="en-US" b="0" i="0" u="none" strike="noStrike" kern="1200" baseline="0" dirty="0" smtClean="0">
              <a:solidFill>
                <a:schemeClr val="tx1"/>
              </a:solidFill>
              <a:latin typeface="Arial" panose="020B0604020202020204" pitchFamily="34" charset="0"/>
            </a:endParaRPr>
          </a:p>
          <a:p>
            <a:r>
              <a:rPr lang="en-US" b="1" i="0" u="none" strike="noStrike" kern="1200" baseline="0" dirty="0" smtClean="0">
                <a:solidFill>
                  <a:schemeClr val="tx1"/>
                </a:solidFill>
                <a:latin typeface="Arial" panose="020B0604020202020204" pitchFamily="34" charset="0"/>
              </a:rPr>
              <a:t>Addressing Stakeholder Needs </a:t>
            </a:r>
            <a:r>
              <a:rPr lang="en-US" b="0" i="0" u="none" strike="noStrike" kern="1200" baseline="0" dirty="0" smtClean="0">
                <a:solidFill>
                  <a:schemeClr val="tx1"/>
                </a:solidFill>
                <a:latin typeface="Arial" panose="020B0604020202020204" pitchFamily="34" charset="0"/>
              </a:rPr>
              <a:t>| Serve NOAA’s customer base through communication, including needs assessment, consistent messaging and accessibility of GLERL’s observations and data, scientific knowledge and information, and products and services. </a:t>
            </a:r>
          </a:p>
          <a:p>
            <a:endParaRPr lang="en-US" b="0" i="0" u="none" strike="noStrike" kern="1200" baseline="0" dirty="0" smtClean="0">
              <a:solidFill>
                <a:schemeClr val="tx1"/>
              </a:solidFill>
              <a:latin typeface="Arial" panose="020B0604020202020204" pitchFamily="34" charset="0"/>
            </a:endParaRPr>
          </a:p>
          <a:p>
            <a:r>
              <a:rPr lang="en-US" b="1" i="0" u="none" strike="noStrike" kern="1200" baseline="0" dirty="0" smtClean="0">
                <a:solidFill>
                  <a:schemeClr val="tx1"/>
                </a:solidFill>
                <a:latin typeface="Arial" panose="020B0604020202020204" pitchFamily="34" charset="0"/>
              </a:rPr>
              <a:t>Return on Investment </a:t>
            </a:r>
            <a:r>
              <a:rPr lang="en-US" b="0" i="0" u="none" strike="noStrike" kern="1200" baseline="0" dirty="0" smtClean="0">
                <a:solidFill>
                  <a:schemeClr val="tx1"/>
                </a:solidFill>
                <a:latin typeface="Arial" panose="020B0604020202020204" pitchFamily="34" charset="0"/>
              </a:rPr>
              <a:t>| Provide value to the nation through effective use of taxpayers’ investment. </a:t>
            </a:r>
          </a:p>
          <a:p>
            <a:endParaRPr lang="en-US" b="0" i="0" u="none" strike="noStrike" kern="1200" baseline="0" dirty="0" smtClean="0">
              <a:solidFill>
                <a:schemeClr val="tx1"/>
              </a:solidFill>
              <a:latin typeface="Arial" panose="020B0604020202020204" pitchFamily="34" charset="0"/>
            </a:endParaRPr>
          </a:p>
          <a:p>
            <a:r>
              <a:rPr lang="en-US" b="1" i="0" u="none" strike="noStrike" kern="1200" baseline="0" dirty="0" smtClean="0">
                <a:solidFill>
                  <a:schemeClr val="tx1"/>
                </a:solidFill>
                <a:latin typeface="Arial" panose="020B0604020202020204" pitchFamily="34" charset="0"/>
              </a:rPr>
              <a:t>Physical Access to the Great Lakes </a:t>
            </a:r>
            <a:r>
              <a:rPr lang="en-US" b="0" i="0" u="none" strike="noStrike" kern="1200" baseline="0" dirty="0" smtClean="0">
                <a:solidFill>
                  <a:schemeClr val="tx1"/>
                </a:solidFill>
                <a:latin typeface="Arial" panose="020B0604020202020204" pitchFamily="34" charset="0"/>
              </a:rPr>
              <a:t>| Serve as a resource to NOAA and regional partners by providing physical access to the Great Lakes through GLERL’s Lake Michigan Field Station and vessel fleet. </a:t>
            </a:r>
          </a:p>
          <a:p>
            <a:endParaRPr lang="en-US" b="0" i="0" u="none" strike="noStrike" kern="1200" baseline="0" dirty="0" smtClean="0">
              <a:solidFill>
                <a:schemeClr val="tx1"/>
              </a:solidFill>
              <a:latin typeface="Arial" panose="020B0604020202020204" pitchFamily="34" charset="0"/>
            </a:endParaRPr>
          </a:p>
          <a:p>
            <a:endParaRPr lang="en-US" b="0" i="0" u="none" strike="noStrike" kern="1200" baseline="0" dirty="0" smtClean="0">
              <a:solidFill>
                <a:schemeClr val="tx1"/>
              </a:solidFill>
              <a:latin typeface="Arial" panose="020B0604020202020204" pitchFamily="34" charset="0"/>
            </a:endParaRPr>
          </a:p>
          <a:p>
            <a:endParaRPr lang="en-US" b="0" i="0" u="none" strike="noStrike" kern="1200" baseline="0" dirty="0" smtClean="0">
              <a:solidFill>
                <a:schemeClr val="tx1"/>
              </a:solidFill>
              <a:latin typeface="Arial" panose="020B0604020202020204" pitchFamily="34" charset="0"/>
            </a:endParaRPr>
          </a:p>
          <a:p>
            <a:endParaRPr lang="en-US" b="0" i="0" u="none" strike="noStrike" kern="1200" baseline="0" dirty="0" smtClean="0">
              <a:solidFill>
                <a:schemeClr val="tx1"/>
              </a:solidFill>
              <a:latin typeface="Arial" panose="020B0604020202020204" pitchFamily="34" charset="0"/>
            </a:endParaRPr>
          </a:p>
          <a:p>
            <a:endParaRPr lang="en-US" dirty="0" smtClean="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53898A3F-0685-4583-B1A9-B32BB6EA74F3}"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127300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sz="700" spc="-20" dirty="0"/>
          </a:p>
          <a:p>
            <a:r>
              <a:rPr lang="en-US" sz="700" spc="-20" dirty="0" smtClean="0"/>
              <a:t>GLERL </a:t>
            </a:r>
            <a:r>
              <a:rPr lang="en-US" sz="700" spc="-20" dirty="0"/>
              <a:t>leases a customized 45,000 square foot facility in Ann Arbor, Michigan which houses: </a:t>
            </a:r>
            <a:r>
              <a:rPr lang="en-US" sz="700" spc="-20" dirty="0" smtClean="0"/>
              <a:t>101 offices, 5 </a:t>
            </a:r>
            <a:r>
              <a:rPr lang="en-US" sz="700" spc="-20" dirty="0"/>
              <a:t>conference spaces (including a 150-seat lecture hall</a:t>
            </a:r>
            <a:r>
              <a:rPr lang="en-US" sz="700" spc="-20" dirty="0" smtClean="0"/>
              <a:t>), 17 </a:t>
            </a:r>
            <a:r>
              <a:rPr lang="en-US" sz="700" spc="-20" dirty="0"/>
              <a:t>laboratories (11 wet labs, 6 dry </a:t>
            </a:r>
            <a:r>
              <a:rPr lang="en-US" sz="700" spc="-20" dirty="0" smtClean="0"/>
              <a:t>labs), 2 </a:t>
            </a:r>
            <a:r>
              <a:rPr lang="en-US" sz="700" spc="-20" dirty="0"/>
              <a:t>computer </a:t>
            </a:r>
            <a:r>
              <a:rPr lang="en-US" sz="700" spc="-20" dirty="0" smtClean="0"/>
              <a:t>labs, 14 </a:t>
            </a:r>
            <a:r>
              <a:rPr lang="en-US" sz="700" spc="-20" dirty="0"/>
              <a:t>storage </a:t>
            </a:r>
            <a:r>
              <a:rPr lang="en-US" sz="700" spc="-20" dirty="0" smtClean="0"/>
              <a:t>areas, 10,000 </a:t>
            </a:r>
            <a:r>
              <a:rPr lang="en-US" sz="700" spc="-20" dirty="0"/>
              <a:t>square foot </a:t>
            </a:r>
            <a:r>
              <a:rPr lang="en-US" sz="700" spc="-20" dirty="0" smtClean="0"/>
              <a:t>outdoor wareyard.</a:t>
            </a:r>
          </a:p>
          <a:p>
            <a:endParaRPr lang="en-US" sz="700" spc="-20" dirty="0" smtClean="0"/>
          </a:p>
          <a:p>
            <a:r>
              <a:rPr lang="en-US" sz="700" spc="-20" dirty="0"/>
              <a:t>Shared office space serves as a base for staff from NOAA’s Great Lakes Cooperative Institute as well as partner agencies including NOAA National Ocean Service (NOS) Marine Sanctuary Program, NOAA National Marine Fisheries Service (NMFS) Habitat Restoration Program, NOAA Great Lakes Regional Collaboration Team, Great Lakes Sea Grant, and the International Association for Great Lakes Research. The facility also serves as a physical hub for regional collaboration within its conference </a:t>
            </a:r>
            <a:r>
              <a:rPr lang="en-US" sz="700" spc="-20" dirty="0" smtClean="0"/>
              <a:t>spaces</a:t>
            </a:r>
          </a:p>
          <a:p>
            <a:endParaRPr lang="en-US" sz="700" spc="-20" dirty="0" smtClean="0"/>
          </a:p>
          <a:p>
            <a:r>
              <a:rPr lang="en-US" sz="700" spc="-20" dirty="0"/>
              <a:t>The laboratories—managed and coordinated by the GLERL lab team—house instrumentation and equipment for use by GLERL and NOAA Cooperative Institute and visiting scientists. The facilities design allows for both dedicated and flexible lab spaces. </a:t>
            </a:r>
            <a:endParaRPr lang="en-US" sz="700" spc="-20" dirty="0" smtClean="0"/>
          </a:p>
          <a:p>
            <a:pPr lvl="0"/>
            <a:endParaRPr lang="en-US" sz="700" b="1" spc="-20" dirty="0" smtClean="0"/>
          </a:p>
          <a:p>
            <a:pPr lvl="0"/>
            <a:r>
              <a:rPr lang="en-US" sz="700" b="1" spc="-20" dirty="0"/>
              <a:t>Lake Michigan Field </a:t>
            </a:r>
            <a:r>
              <a:rPr lang="en-US" sz="700" b="1" spc="-20" dirty="0" smtClean="0"/>
              <a:t>Station: </a:t>
            </a:r>
            <a:r>
              <a:rPr lang="en-US" sz="700" spc="-20" dirty="0">
                <a:hlinkClick r:id="rId3"/>
              </a:rPr>
              <a:t>http://</a:t>
            </a:r>
            <a:r>
              <a:rPr lang="en-US" sz="700" spc="-20" dirty="0" smtClean="0">
                <a:hlinkClick r:id="rId3"/>
              </a:rPr>
              <a:t>www.glerl.noaa.gov/lmfs/index.html</a:t>
            </a:r>
            <a:r>
              <a:rPr lang="en-US" sz="700" spc="-20" dirty="0" smtClean="0"/>
              <a:t> </a:t>
            </a:r>
            <a:endParaRPr lang="en-US" sz="700" b="1" spc="-20" dirty="0" smtClean="0"/>
          </a:p>
          <a:p>
            <a:pPr lvl="0"/>
            <a:endParaRPr lang="en-US" sz="700" spc="-20" dirty="0" smtClean="0"/>
          </a:p>
          <a:p>
            <a:pPr lvl="0"/>
            <a:r>
              <a:rPr lang="en-US" sz="700" spc="-20" dirty="0" smtClean="0"/>
              <a:t>Located </a:t>
            </a:r>
            <a:r>
              <a:rPr lang="en-US" sz="700" spc="-20" dirty="0"/>
              <a:t>on Lake Michigan's Muskegon Channel, GLERL's field station occupies three buildings. The main building </a:t>
            </a:r>
            <a:r>
              <a:rPr lang="en-US" sz="700" spc="-20" dirty="0" smtClean="0"/>
              <a:t> (1) was </a:t>
            </a:r>
            <a:r>
              <a:rPr lang="en-US" sz="700" spc="-20" dirty="0"/>
              <a:t>originally built in 1905 </a:t>
            </a:r>
            <a:r>
              <a:rPr lang="en-US" sz="700" spc="-20" dirty="0" smtClean="0"/>
              <a:t> to </a:t>
            </a:r>
            <a:r>
              <a:rPr lang="en-US" sz="700" spc="-20" dirty="0"/>
              <a:t>serve the U.S. Life Saving Service. It was restored in 2005 to mark the 100th anniversary. </a:t>
            </a:r>
            <a:endParaRPr lang="en-US" sz="700" spc="-20" dirty="0" smtClean="0"/>
          </a:p>
          <a:p>
            <a:pPr lvl="0"/>
            <a:endParaRPr lang="en-US" sz="700" spc="-20" dirty="0"/>
          </a:p>
          <a:p>
            <a:pPr lvl="0"/>
            <a:r>
              <a:rPr lang="en-US" sz="700" spc="-20" dirty="0"/>
              <a:t>The LMFS is strategically positioned on Lake Michigan to provide support to the local and regional community by further developing NOAA’s role in freshwater ecology, ecosystems management, coastal management, and water-based commerce. This field station promotes long-term observations, field work, and process studies essential for understanding and developing future ecological services. Additionally, the proximity of the field station to Lake Michigan provides a unique opportunity for engagement with tourists, recreational users, and members of the community</a:t>
            </a:r>
            <a:endParaRPr lang="en-US" sz="700" spc="-20" dirty="0" smtClean="0"/>
          </a:p>
          <a:p>
            <a:pPr lvl="0"/>
            <a:endParaRPr lang="en-US" sz="700" spc="-20" dirty="0"/>
          </a:p>
          <a:p>
            <a:pPr lvl="0"/>
            <a:r>
              <a:rPr lang="en-US" sz="700" spc="-20" dirty="0" smtClean="0"/>
              <a:t>Vessel </a:t>
            </a:r>
            <a:r>
              <a:rPr lang="en-US" sz="700" spc="-20" dirty="0"/>
              <a:t>operations, based at the LMFS, support GLERL science branches by providing a safe and secure work environment in the conduct of scientific research. Additionally, vessel operations provide expertise to NOAA in small research vessel (SRV) operations. The mobility of GLERL vessels offers unique place-based opportunities for communications and education at Great Lakes Ports of Call. </a:t>
            </a:r>
            <a:endParaRPr lang="en-US" sz="700" spc="-20" dirty="0" smtClean="0"/>
          </a:p>
          <a:p>
            <a:pPr lvl="0"/>
            <a:endParaRPr lang="en-US" sz="700" spc="-20" dirty="0"/>
          </a:p>
          <a:p>
            <a:pPr lvl="0"/>
            <a:r>
              <a:rPr lang="en-US" sz="700" spc="-20" dirty="0" smtClean="0"/>
              <a:t>Muskegon - Building 1: 3,764 sq. ft.  Office, lab, meeting space</a:t>
            </a:r>
          </a:p>
          <a:p>
            <a:pPr lvl="0"/>
            <a:endParaRPr lang="en-US" sz="700" spc="-20" dirty="0" smtClean="0"/>
          </a:p>
          <a:p>
            <a:r>
              <a:rPr lang="en-US" sz="700" spc="-20" dirty="0" smtClean="0"/>
              <a:t>Muskegon - Building 2: Newly rebuilt since last review; Includes consolidation of boat operations, storage, office space and a small lab space</a:t>
            </a:r>
          </a:p>
          <a:p>
            <a:r>
              <a:rPr lang="en-US" sz="700" spc="-20" dirty="0" smtClean="0"/>
              <a:t>Focused on going Green</a:t>
            </a:r>
          </a:p>
          <a:p>
            <a:pPr lvl="0"/>
            <a:endParaRPr lang="en-US" sz="700" spc="-20" dirty="0" smtClean="0"/>
          </a:p>
          <a:p>
            <a:pPr lvl="0"/>
            <a:r>
              <a:rPr lang="en-US" sz="700" spc="-20" dirty="0" smtClean="0"/>
              <a:t>Muskegon - Building 3: 2,400 sq. ft.  Office and lab space; Working to renovate building 3</a:t>
            </a:r>
          </a:p>
          <a:p>
            <a:endParaRPr lang="en-US" sz="700" spc="-20" dirty="0" smtClean="0"/>
          </a:p>
          <a:p>
            <a:pPr lvl="0"/>
            <a:r>
              <a:rPr lang="en-US" sz="700" spc="-20" dirty="0" smtClean="0"/>
              <a:t>. </a:t>
            </a:r>
            <a:endParaRPr lang="en-US" sz="700" spc="-20" dirty="0"/>
          </a:p>
          <a:p>
            <a:endParaRPr lang="en-US" sz="700" spc="-20" dirty="0" smtClean="0"/>
          </a:p>
        </p:txBody>
      </p:sp>
      <p:sp>
        <p:nvSpPr>
          <p:cNvPr id="4" name="Slide Number Placeholder 3"/>
          <p:cNvSpPr>
            <a:spLocks noGrp="1"/>
          </p:cNvSpPr>
          <p:nvPr>
            <p:ph type="sldNum" sz="quarter" idx="10"/>
          </p:nvPr>
        </p:nvSpPr>
        <p:spPr/>
        <p:txBody>
          <a:bodyPr/>
          <a:lstStyle/>
          <a:p>
            <a:fld id="{53898A3F-0685-4583-B1A9-B32BB6EA74F3}" type="slidenum">
              <a:rPr lang="en-US" smtClean="0"/>
              <a:pPr/>
              <a:t>12</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127300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51460" y="4290116"/>
            <a:ext cx="6431280" cy="4114800"/>
          </a:xfrm>
        </p:spPr>
        <p:txBody>
          <a:bodyPr/>
          <a:lstStyle/>
          <a:p>
            <a:r>
              <a:rPr lang="en-US" b="1" dirty="0" smtClean="0"/>
              <a:t>Cutting-edge instrumentation </a:t>
            </a:r>
          </a:p>
          <a:p>
            <a:endParaRPr lang="en-US" b="1" dirty="0" smtClean="0"/>
          </a:p>
          <a:p>
            <a:r>
              <a:rPr lang="en-US" b="1" dirty="0" smtClean="0"/>
              <a:t>Eddy Covariance Station</a:t>
            </a:r>
          </a:p>
          <a:p>
            <a:r>
              <a:rPr lang="en-US" dirty="0" smtClean="0"/>
              <a:t>Installation of new equipment on the White Shoal Light in northern Lake Michigan established telemetry so that the data being gathered at the Eddy Covariance Station there can be monitored and collected at GLERL. An eddy covariance station measures atmospheric fluxes that allow over-lake evaporation to be estimated.</a:t>
            </a:r>
          </a:p>
          <a:p>
            <a:endParaRPr lang="en-US" dirty="0" smtClean="0"/>
          </a:p>
          <a:p>
            <a:r>
              <a:rPr lang="en-US" dirty="0"/>
              <a:t>GLERL has 5, year round, off-shore, real-time observing stations deployed on navigations </a:t>
            </a:r>
            <a:r>
              <a:rPr lang="en-US" dirty="0" smtClean="0"/>
              <a:t>structures: </a:t>
            </a:r>
            <a:endParaRPr lang="en-US" dirty="0"/>
          </a:p>
          <a:p>
            <a:pPr lvl="0"/>
            <a:r>
              <a:rPr lang="en-US" dirty="0"/>
              <a:t>Stannard Rock – Middle of Lake Superior</a:t>
            </a:r>
          </a:p>
          <a:p>
            <a:pPr lvl="0"/>
            <a:r>
              <a:rPr lang="en-US" dirty="0"/>
              <a:t>White Shoal - Northern Lake Michigan</a:t>
            </a:r>
          </a:p>
          <a:p>
            <a:pPr lvl="0"/>
            <a:r>
              <a:rPr lang="en-US" dirty="0"/>
              <a:t>Spectacle Reef – Lake Huron</a:t>
            </a:r>
          </a:p>
          <a:p>
            <a:pPr lvl="0"/>
            <a:r>
              <a:rPr lang="en-US" dirty="0"/>
              <a:t>Toledo channel marker #2 – Lake Erie</a:t>
            </a:r>
          </a:p>
          <a:p>
            <a:pPr lvl="0"/>
            <a:r>
              <a:rPr lang="en-US" dirty="0"/>
              <a:t>Chicago Water Intake</a:t>
            </a:r>
          </a:p>
          <a:p>
            <a:r>
              <a:rPr lang="en-US" dirty="0"/>
              <a:t>GLERL has been providing a leadership role in collecting and transmitting data from these unique offshore platforms in partnership with Environment Canada, University of Colorado - Boulder, Limnotech, GLOS and the University of Toledo</a:t>
            </a:r>
          </a:p>
          <a:p>
            <a:endParaRPr lang="en-US" dirty="0" smtClean="0"/>
          </a:p>
          <a:p>
            <a:endParaRPr lang="en-US" dirty="0" smtClean="0"/>
          </a:p>
          <a:p>
            <a:r>
              <a:rPr lang="en-US" b="1" dirty="0" smtClean="0"/>
              <a:t>ESP:</a:t>
            </a:r>
            <a:r>
              <a:rPr lang="en-US" b="1" baseline="0" dirty="0" smtClean="0"/>
              <a:t> </a:t>
            </a:r>
            <a:r>
              <a:rPr lang="en-US" dirty="0" smtClean="0"/>
              <a:t>GLERL and CILER have maintained observing systems and sampling programs in Western Lake Erie for several years, and have received support from the Great Lakes Restoration Initiative to expand these capabilities since 2010. To expand these efforts, NOAA-GLERL will be responsible for three integrated projects that will increase our capacity to monitor and forecast bloom events: 1) deploy instrumentation capable of detecting harmful algal bloom (HAB) toxicity in near real-time, 2) use airborne sensors to track areal extent, and 3) deploy in situ sensors on autonomous vehicles to detect bloom initiation. The first part of the project will be the acquisition of and microcystin assay development for the </a:t>
            </a:r>
            <a:r>
              <a:rPr lang="en-US" b="1" dirty="0" smtClean="0"/>
              <a:t>Environmental Sample Processor (ESP). </a:t>
            </a:r>
            <a:r>
              <a:rPr lang="en-US" dirty="0" smtClean="0"/>
              <a:t>These data will help inform operators of drinking water utilities in western lake Erie of changing HAB conditions in the lake that are likely to impact the quality of their raw water.</a:t>
            </a:r>
          </a:p>
          <a:p>
            <a:endParaRPr lang="en-US" dirty="0" smtClean="0"/>
          </a:p>
          <a:p>
            <a:r>
              <a:rPr lang="en-US" b="1" dirty="0" smtClean="0"/>
              <a:t>MOCNESS:</a:t>
            </a:r>
            <a:r>
              <a:rPr lang="en-US" b="1" baseline="0" dirty="0" smtClean="0"/>
              <a:t> </a:t>
            </a:r>
            <a:r>
              <a:rPr lang="en-US" dirty="0" smtClean="0"/>
              <a:t>The MOCNESS  cam sample fine-scale (m) vertical and horizontal distributions of mesozooplankton, large zooplankton such as Bythotrephes, and micronekton including Mysis and larval fishes. There is extreme diel vertical migration of zooplankton, micronekton, and fishes, and their densities are highly concentrated in relatively thin layers associated with thermal structure and phytoplankton concentrations that can be sampled well only by this technology.</a:t>
            </a:r>
            <a:br>
              <a:rPr lang="en-US" dirty="0" smtClean="0"/>
            </a:br>
            <a:endParaRPr lang="en-US" dirty="0" smtClean="0"/>
          </a:p>
          <a:p>
            <a:r>
              <a:rPr lang="en-US" dirty="0" smtClean="0"/>
              <a:t/>
            </a:r>
            <a:br>
              <a:rPr lang="en-US" dirty="0" smtClean="0"/>
            </a:b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53898A3F-0685-4583-B1A9-B32BB6EA74F3}" type="slidenum">
              <a:rPr lang="en-US" smtClean="0"/>
              <a:pPr/>
              <a:t>13</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127300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35280" y="4343400"/>
            <a:ext cx="6355080" cy="4114800"/>
          </a:xfrm>
        </p:spPr>
        <p:txBody>
          <a:bodyPr/>
          <a:lstStyle/>
          <a:p>
            <a:r>
              <a:rPr lang="en-US" sz="750" b="1" dirty="0" smtClean="0"/>
              <a:t>Aquatic Invasive Species (AIS) – </a:t>
            </a:r>
            <a:r>
              <a:rPr lang="en-US" sz="750" dirty="0" smtClean="0"/>
              <a:t>Over 180 nonindigenous species have been identified as being established in the Great Lakes. More than 40% of these species were discovered after the 1959 opening of the St. Lawrence Seaway, which enabled ocean-going ships to enter the Great Lakes. Nonindigenous species are considered to be invasive when their introduction and spread cause economic or environmental harm or risks to human health.  NOAA collects long-term ecological data, conducts fundamental research on ecosystem processes, and develops physical and ecological models to predict potential AIS impacts. </a:t>
            </a:r>
          </a:p>
          <a:p>
            <a:endParaRPr lang="en-US" sz="750" dirty="0" smtClean="0"/>
          </a:p>
          <a:p>
            <a:r>
              <a:rPr lang="en-US" sz="750" b="1" dirty="0" smtClean="0"/>
              <a:t>Harmful Algal Blooms (HABs)</a:t>
            </a:r>
            <a:r>
              <a:rPr lang="en-US" sz="750" b="1" baseline="0" dirty="0" smtClean="0"/>
              <a:t> -</a:t>
            </a:r>
            <a:r>
              <a:rPr lang="en-US" sz="750" b="1" dirty="0" smtClean="0"/>
              <a:t> </a:t>
            </a:r>
            <a:r>
              <a:rPr lang="en-US" sz="750" dirty="0" smtClean="0"/>
              <a:t>During warm weather, areas of the Great Lakes such as Green Bay on Lake Michigan, Saginaw Bay on Lake Huron, and in particular, the western basin of Lake Erie experience intense harmful algae blooms. Often, these blooms contain toxins such as microcystin, leading to the degradation of water quality and unsafe conditions for aquatic life and humans. This affects fishing, recreation, and especially municipal drinking water. NOAA is working to determine the factors controlling microcystin production and to develop methods for predicting location, intensity, and movement of HABs from satellite imagery and lake circulation. NOAA’s HAB bulletin provides a weekly forecast for these blooms in Western Lake Erie, while its HAB Tracker combines remote sensing, monitoring, and modeling to produce 5-day forecasts of bloom extent, intensity and movement. These real-time predictions are updated twice daily and can provide water intake managers, anglers, recreational boaters, and beach users timely information for decision-making. </a:t>
            </a:r>
          </a:p>
          <a:p>
            <a:endParaRPr lang="en-US" sz="750" dirty="0" smtClean="0"/>
          </a:p>
          <a:p>
            <a:r>
              <a:rPr lang="en-US" sz="750" b="1" dirty="0" smtClean="0"/>
              <a:t>Climate - </a:t>
            </a:r>
            <a:r>
              <a:rPr lang="en-US" sz="750" dirty="0" smtClean="0"/>
              <a:t>A changing climate presents unique challenges for the Great Lakes. Long-term studies conducted by NOAA show diminishing duration and thickness of ice cover. The 2014 National Climate Assessment forecasts changes in the range and distribution of important commercial and recreational fish species, increases in numbers and success of invasive species, declines in beach health, increases in harmful algal blooms, and declines in ice cover. Heat wave intensity, extreme rainfall events, and flooding are expected to increase, with negative impacts on transportation, agriculture, human health, and infrastructure. In light of these forecasted impacts, NOAA has developed resources that enable coastal community planners, conservation practitioners, and decision-makers to better adapt to and plan for the effects of climate change in their communities.</a:t>
            </a:r>
          </a:p>
          <a:p>
            <a:endParaRPr lang="en-US" sz="750" b="1" dirty="0" smtClean="0"/>
          </a:p>
          <a:p>
            <a:r>
              <a:rPr lang="en-US" sz="750" b="1" dirty="0" smtClean="0"/>
              <a:t>Water Levels - </a:t>
            </a:r>
            <a:r>
              <a:rPr lang="en-US" sz="750" dirty="0" smtClean="0"/>
              <a:t>NOAA is addressing water level management through multiple venues including understanding of historical trends and reasons for recent record low levels on Michigan-Huron, improving forecasting tools, and improving access to publicly-available water level information using state of the art visualization tools such as our Great Lakes Water Level Dashboard and Lake Level Viewer. Regional federal agencies (including NOAA/GLERL, the U.S. Army Corps of Engineers, and Environment Canada) continuously monitor and forecast Great Lakes water levels through a binational federal agency research-to-operations partnership. For example, the shoreline water level gauging stations throughout the Great Lakes are operated by both NOAA National Ocean Service (NOS)  Center for Operational Oceanographic Products and Services (CO-OPs) and the Canadian Hydrographic Service (CHS). This network has contributed to one of the longest continuous sets of water level measurements for a large water body or coastal area on the planet. In addition, NOAA, the U.S. Army Corps of Engineers, and Environment Canada, through this ongoing research-to-operations collaboration, continue to develop, improve, and publicize monthly Great Lakes water level forecasts. The Coordinating Committee on Great Lakes Basic Hydrologic and Hydraulic Data, formed in 1953, meets bi-annually to discuss and coordinate regional federal agency efforts related to Great Lakes water levels and the regional water budget.</a:t>
            </a:r>
          </a:p>
        </p:txBody>
      </p:sp>
      <p:sp>
        <p:nvSpPr>
          <p:cNvPr id="4" name="Slide Number Placeholder 3"/>
          <p:cNvSpPr>
            <a:spLocks noGrp="1"/>
          </p:cNvSpPr>
          <p:nvPr>
            <p:ph type="sldNum" sz="quarter" idx="10"/>
          </p:nvPr>
        </p:nvSpPr>
        <p:spPr/>
        <p:txBody>
          <a:bodyPr/>
          <a:lstStyle/>
          <a:p>
            <a:fld id="{53898A3F-0685-4583-B1A9-B32BB6EA74F3}" type="slidenum">
              <a:rPr lang="en-US" smtClean="0"/>
              <a:pPr/>
              <a:t>14</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127300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67640" y="4274892"/>
            <a:ext cx="6499860" cy="4114800"/>
          </a:xfrm>
        </p:spPr>
        <p:txBody>
          <a:bodyPr/>
          <a:lstStyle/>
          <a:p>
            <a:r>
              <a:rPr lang="en-US" b="1" dirty="0" smtClean="0"/>
              <a:t>GLERL serves as both a physical and virtual hub for the Great Lakes region and the nation. </a:t>
            </a:r>
          </a:p>
          <a:p>
            <a:endParaRPr lang="en-US" dirty="0" smtClean="0"/>
          </a:p>
          <a:p>
            <a:r>
              <a:rPr lang="en-US" dirty="0" smtClean="0"/>
              <a:t>Recent Outreach &amp; Communications efforts by GLERL &amp; partners:</a:t>
            </a:r>
          </a:p>
          <a:p>
            <a:r>
              <a:rPr lang="en-US" dirty="0" smtClean="0"/>
              <a:t>See the Service to Society page on the  review web site for complete listing and descriptions of events</a:t>
            </a:r>
          </a:p>
          <a:p>
            <a:r>
              <a:rPr lang="en-US" dirty="0" smtClean="0"/>
              <a:t> </a:t>
            </a:r>
            <a:r>
              <a:rPr lang="en-US" dirty="0" smtClean="0">
                <a:hlinkClick r:id="rId3"/>
              </a:rPr>
              <a:t>http://www.glerl.noaa.gov/review2016/service_to_society.html</a:t>
            </a:r>
            <a:r>
              <a:rPr lang="en-US" dirty="0" smtClean="0"/>
              <a:t> </a:t>
            </a:r>
          </a:p>
          <a:p>
            <a:r>
              <a:rPr lang="en-US" dirty="0" smtClean="0"/>
              <a:t/>
            </a:r>
            <a:br>
              <a:rPr lang="en-US" dirty="0" smtClean="0"/>
            </a:br>
            <a:r>
              <a:rPr lang="en-US" dirty="0" smtClean="0"/>
              <a:t>Image: group shot from 2015 SCDRS conference hosted at GLERL</a:t>
            </a:r>
          </a:p>
          <a:p>
            <a:r>
              <a:rPr lang="en-US" dirty="0" smtClean="0"/>
              <a:t>St. Clair - Detroit River System Initiative </a:t>
            </a:r>
            <a:br>
              <a:rPr lang="en-US" dirty="0" smtClean="0"/>
            </a:br>
            <a:r>
              <a:rPr lang="en-US" dirty="0" smtClean="0"/>
              <a:t>The SCDRS Initiative is a bi-national collaborative partnership with more than 30 organizations, including U.S. and Canadian natural resource-related agencies, Tribes/First Nations, units of local government, industry and university partners, non-profits, and interested citizens.  </a:t>
            </a:r>
          </a:p>
          <a:p>
            <a:pPr lvl="0"/>
            <a:endParaRPr lang="en-US" dirty="0" smtClean="0"/>
          </a:p>
          <a:p>
            <a:pPr lvl="0"/>
            <a:r>
              <a:rPr lang="en-US" b="1" dirty="0" smtClean="0"/>
              <a:t>2015 Collaborative Activities Hosted by GLERL  </a:t>
            </a:r>
          </a:p>
          <a:p>
            <a:pPr marL="171450" lvl="0" indent="-171450">
              <a:buFont typeface="Arial" panose="020B0604020202020204" pitchFamily="34" charset="0"/>
              <a:buChar char="•"/>
            </a:pPr>
            <a:r>
              <a:rPr lang="en-US" dirty="0" smtClean="0"/>
              <a:t>National Estuarine Research Reserve (NERR) Symposium</a:t>
            </a:r>
          </a:p>
          <a:p>
            <a:pPr marL="171450" lvl="0" indent="-171450">
              <a:buFont typeface="Arial" panose="020B0604020202020204" pitchFamily="34" charset="0"/>
              <a:buChar char="•"/>
            </a:pPr>
            <a:r>
              <a:rPr lang="en-US" dirty="0" smtClean="0"/>
              <a:t>NOAA Science Media Briefing on Harmful Algal Blooms (HABs).</a:t>
            </a:r>
          </a:p>
          <a:p>
            <a:pPr marL="171450" lvl="0" indent="-171450">
              <a:buFont typeface="Arial" panose="020B0604020202020204" pitchFamily="34" charset="0"/>
              <a:buChar char="•"/>
            </a:pPr>
            <a:r>
              <a:rPr lang="en-US" dirty="0" smtClean="0"/>
              <a:t>Great Lakes Water Budget Workshop</a:t>
            </a:r>
          </a:p>
          <a:p>
            <a:pPr marL="171450" lvl="0" indent="-171450">
              <a:buFont typeface="Arial" panose="020B0604020202020204" pitchFamily="34" charset="0"/>
              <a:buChar char="•"/>
            </a:pPr>
            <a:r>
              <a:rPr lang="en-US" dirty="0" smtClean="0"/>
              <a:t>Great Lakes Water Quality Annex 4 Subcommittee Meeting</a:t>
            </a:r>
          </a:p>
          <a:p>
            <a:pPr marL="171450" lvl="0" indent="-171450">
              <a:buFont typeface="Arial" panose="020B0604020202020204" pitchFamily="34" charset="0"/>
              <a:buChar char="•"/>
            </a:pPr>
            <a:r>
              <a:rPr lang="en-US" dirty="0" smtClean="0"/>
              <a:t>NOAA Modeling Uncertainty Workshop</a:t>
            </a:r>
          </a:p>
          <a:p>
            <a:pPr marL="171450" lvl="0" indent="-171450">
              <a:buFont typeface="Arial" panose="020B0604020202020204" pitchFamily="34" charset="0"/>
              <a:buChar char="•"/>
            </a:pPr>
            <a:r>
              <a:rPr lang="en-US" dirty="0" smtClean="0"/>
              <a:t>Great Lakes Soil Erosion and Sedimentation Workshop</a:t>
            </a:r>
          </a:p>
          <a:p>
            <a:pPr marL="171450" lvl="0" indent="-171450">
              <a:buFont typeface="Arial" panose="020B0604020202020204" pitchFamily="34" charset="0"/>
              <a:buChar char="•"/>
            </a:pPr>
            <a:r>
              <a:rPr lang="en-US" dirty="0" smtClean="0"/>
              <a:t>Science Communication Workshop</a:t>
            </a:r>
          </a:p>
          <a:p>
            <a:pPr marL="171450" lvl="0" indent="-171450">
              <a:buFont typeface="Arial" panose="020B0604020202020204" pitchFamily="34" charset="0"/>
              <a:buChar char="•"/>
            </a:pPr>
            <a:r>
              <a:rPr lang="en-US" dirty="0" smtClean="0"/>
              <a:t>Webinar: Restore our Water International: Great Lakes Hydrologic Outlook Outlook for water levels on the Great Lakes through 2015</a:t>
            </a:r>
          </a:p>
          <a:p>
            <a:pPr marL="171450" lvl="0" indent="-171450">
              <a:buFont typeface="Arial" panose="020B0604020202020204" pitchFamily="34" charset="0"/>
              <a:buChar char="•"/>
            </a:pPr>
            <a:r>
              <a:rPr lang="en-US" dirty="0" smtClean="0"/>
              <a:t>GLERL Hosts National Ocean Science (NOS) Leadership Visit to Initiate Research Collaboration on Ecological Forecasting and Modeling.</a:t>
            </a:r>
          </a:p>
          <a:p>
            <a:pPr marL="171450" lvl="0" indent="-171450">
              <a:buFont typeface="Arial" panose="020B0604020202020204" pitchFamily="34" charset="0"/>
              <a:buChar char="•"/>
            </a:pPr>
            <a:r>
              <a:rPr lang="en-US" dirty="0" smtClean="0"/>
              <a:t>The Great Lakes Panel Meeting on Aquatic Nuisance Species (ANS)</a:t>
            </a:r>
          </a:p>
          <a:p>
            <a:pPr marL="171450" lvl="0" indent="-171450">
              <a:buFont typeface="Arial" panose="020B0604020202020204" pitchFamily="34" charset="0"/>
              <a:buChar char="•"/>
            </a:pPr>
            <a:r>
              <a:rPr lang="en-US" dirty="0" smtClean="0"/>
              <a:t>Great Lakes Water Quality Agreement (GLWQA): Annex 6: Aquatic Invasive Species</a:t>
            </a:r>
          </a:p>
          <a:p>
            <a:pPr marL="171450" lvl="0" indent="-171450">
              <a:buFont typeface="Arial" panose="020B0604020202020204" pitchFamily="34" charset="0"/>
              <a:buChar char="•"/>
            </a:pPr>
            <a:r>
              <a:rPr lang="en-US" dirty="0" smtClean="0"/>
              <a:t>Meeting of the Council of Great Lakes Governors</a:t>
            </a:r>
          </a:p>
          <a:p>
            <a:pPr marL="171450" lvl="0" indent="-171450">
              <a:buFont typeface="Arial" panose="020B0604020202020204" pitchFamily="34" charset="0"/>
              <a:buChar char="•"/>
            </a:pPr>
            <a:r>
              <a:rPr lang="en-US" dirty="0" smtClean="0"/>
              <a:t>Great Lakes Water Quality Agreement (GLWQA): Annex 4: Nutrients</a:t>
            </a:r>
          </a:p>
          <a:p>
            <a:pPr marL="171450" lvl="0" indent="-171450">
              <a:buFont typeface="Arial" panose="020B0604020202020204" pitchFamily="34" charset="0"/>
              <a:buChar char="•"/>
            </a:pPr>
            <a:r>
              <a:rPr lang="en-US" dirty="0" smtClean="0"/>
              <a:t>The Great Lakes Subgroup of the Harmful Algal Bloom and Hypoxia Research and Control Act (HABHRCA) Interagency Working Group</a:t>
            </a:r>
          </a:p>
          <a:p>
            <a:pPr marL="171450" lvl="0" indent="-171450">
              <a:buFont typeface="Arial" panose="020B0604020202020204" pitchFamily="34" charset="0"/>
              <a:buChar char="•"/>
            </a:pPr>
            <a:r>
              <a:rPr lang="en-US" dirty="0" smtClean="0"/>
              <a:t>Coordinating Committee on Great Lakes Basic Hydraulic and Hydrologic Data Semi-annual Meeting of U.S. and Canadian Agencies</a:t>
            </a:r>
          </a:p>
          <a:p>
            <a:pPr marL="171450" lvl="0" indent="-171450">
              <a:buFont typeface="Arial" panose="020B0604020202020204" pitchFamily="34" charset="0"/>
              <a:buChar char="•"/>
            </a:pPr>
            <a:r>
              <a:rPr lang="en-US" dirty="0" smtClean="0"/>
              <a:t>Inter-Agency Media Teleconference: Potential Impacts of El Nino on Great Lakes Water Levels</a:t>
            </a:r>
          </a:p>
          <a:p>
            <a:pPr marL="171450" lvl="0" indent="-171450">
              <a:buFont typeface="Arial" panose="020B0604020202020204" pitchFamily="34" charset="0"/>
              <a:buChar char="•"/>
            </a:pPr>
            <a:r>
              <a:rPr lang="en-US" dirty="0" smtClean="0"/>
              <a:t>Lake Michigan-Huron Operational Forecasting System Use/Partner Workshop</a:t>
            </a:r>
          </a:p>
          <a:p>
            <a:pPr marL="171450" lvl="0" indent="-171450">
              <a:buFont typeface="Arial" panose="020B0604020202020204" pitchFamily="34" charset="0"/>
              <a:buChar char="•"/>
            </a:pPr>
            <a:r>
              <a:rPr lang="en-US" dirty="0" smtClean="0"/>
              <a:t>Regional Coordinating Committee Identifying Future Improvement of Great Lakes Indicators Workshop</a:t>
            </a:r>
          </a:p>
          <a:p>
            <a:pPr marL="171450" lvl="0" indent="-171450">
              <a:buFont typeface="Arial" panose="020B0604020202020204" pitchFamily="34" charset="0"/>
              <a:buChar char="•"/>
            </a:pPr>
            <a:r>
              <a:rPr lang="en-US" dirty="0" smtClean="0"/>
              <a:t>Inaugural Meeting of the Great Lakes HABs Collaboratory</a:t>
            </a:r>
          </a:p>
          <a:p>
            <a:pPr lvl="0"/>
            <a:endParaRPr lang="en-US" dirty="0" smtClean="0"/>
          </a:p>
          <a:p>
            <a:pPr lvl="0"/>
            <a:endParaRPr lang="en-US" dirty="0" smtClean="0"/>
          </a:p>
          <a:p>
            <a:pPr lvl="0"/>
            <a:endParaRPr lang="en-US" dirty="0" smtClean="0"/>
          </a:p>
          <a:p>
            <a:endParaRPr lang="en-US" dirty="0" smtClean="0"/>
          </a:p>
        </p:txBody>
      </p:sp>
      <p:sp>
        <p:nvSpPr>
          <p:cNvPr id="4" name="Slide Number Placeholder 3"/>
          <p:cNvSpPr>
            <a:spLocks noGrp="1"/>
          </p:cNvSpPr>
          <p:nvPr>
            <p:ph type="sldNum" sz="quarter" idx="10"/>
          </p:nvPr>
        </p:nvSpPr>
        <p:spPr/>
        <p:txBody>
          <a:bodyPr/>
          <a:lstStyle/>
          <a:p>
            <a:fld id="{53898A3F-0685-4583-B1A9-B32BB6EA74F3}" type="slidenum">
              <a:rPr lang="en-US" smtClean="0"/>
              <a:pPr/>
              <a:t>15</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213467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a:xfrm>
            <a:off x="361406" y="4284663"/>
            <a:ext cx="6298474" cy="4400550"/>
          </a:xfrm>
        </p:spPr>
        <p:txBody>
          <a:bodyPr/>
          <a:lstStyle/>
          <a:p>
            <a:pPr defTabSz="440421">
              <a:defRPr/>
            </a:pPr>
            <a:r>
              <a:rPr lang="en-US" b="0" baseline="0" dirty="0" smtClean="0">
                <a:latin typeface="Arial" panose="020B0604020202020204" pitchFamily="34" charset="0"/>
                <a:cs typeface="Arial" pitchFamily="34" charset="0"/>
              </a:rPr>
              <a:t>Complete list on Communications Activities &amp; Outreach tab</a:t>
            </a:r>
            <a:r>
              <a:rPr lang="en-US" b="0" dirty="0" smtClean="0">
                <a:latin typeface="Arial" panose="020B0604020202020204" pitchFamily="34" charset="0"/>
                <a:cs typeface="Arial" pitchFamily="34" charset="0"/>
              </a:rPr>
              <a:t> </a:t>
            </a:r>
            <a:r>
              <a:rPr lang="en-US" b="0" baseline="0" dirty="0" smtClean="0">
                <a:latin typeface="Arial" panose="020B0604020202020204" pitchFamily="34" charset="0"/>
                <a:cs typeface="Arial" pitchFamily="34" charset="0"/>
              </a:rPr>
              <a:t>on the Service to Society web page </a:t>
            </a:r>
            <a:r>
              <a:rPr lang="en-US" dirty="0">
                <a:latin typeface="Arial" panose="020B0604020202020204" pitchFamily="34" charset="0"/>
                <a:cs typeface="Arial" pitchFamily="34" charset="0"/>
              </a:rPr>
              <a:t>http://www.glerl.noaa.gov/review2016/service_to_society.html</a:t>
            </a:r>
            <a:endParaRPr lang="en-US" b="0" baseline="0" dirty="0" smtClean="0">
              <a:latin typeface="Arial" panose="020B0604020202020204" pitchFamily="34" charset="0"/>
              <a:cs typeface="Arial" pitchFamily="34" charset="0"/>
            </a:endParaRPr>
          </a:p>
          <a:p>
            <a:pPr defTabSz="440421">
              <a:defRPr/>
            </a:pPr>
            <a:endParaRPr lang="en-US" b="1" baseline="0" dirty="0" smtClean="0">
              <a:latin typeface="Arial" pitchFamily="34" charset="0"/>
              <a:cs typeface="Arial" pitchFamily="34" charset="0"/>
            </a:endParaRPr>
          </a:p>
          <a:p>
            <a:pPr defTabSz="440421">
              <a:defRPr/>
            </a:pPr>
            <a:r>
              <a:rPr lang="en-US" b="1" baseline="0" dirty="0" smtClean="0">
                <a:latin typeface="Arial" pitchFamily="34" charset="0"/>
                <a:cs typeface="Arial" pitchFamily="34" charset="0"/>
              </a:rPr>
              <a:t>Great Lakes Seminar Series </a:t>
            </a:r>
            <a:r>
              <a:rPr lang="en-US" b="0" baseline="0" dirty="0" smtClean="0">
                <a:latin typeface="Arial" pitchFamily="34" charset="0"/>
                <a:cs typeface="Arial" pitchFamily="34" charset="0"/>
              </a:rPr>
              <a:t>– a collaborative effort between GLERL &amp; CILER (5 in FY15)</a:t>
            </a:r>
          </a:p>
          <a:p>
            <a:pPr defTabSz="440421">
              <a:defRPr/>
            </a:pPr>
            <a:r>
              <a:rPr lang="en-US" b="1" baseline="0" dirty="0" smtClean="0">
                <a:latin typeface="Arial" pitchFamily="34" charset="0"/>
                <a:cs typeface="Arial" pitchFamily="34" charset="0"/>
              </a:rPr>
              <a:t>GLERL seminars </a:t>
            </a:r>
            <a:r>
              <a:rPr lang="en-US" b="0" baseline="0" dirty="0" smtClean="0">
                <a:latin typeface="Arial" pitchFamily="34" charset="0"/>
                <a:cs typeface="Arial" pitchFamily="34" charset="0"/>
              </a:rPr>
              <a:t>(not broadcast but advertised to local network)  (3 in FY15)</a:t>
            </a:r>
          </a:p>
          <a:p>
            <a:pPr defTabSz="440421">
              <a:defRPr/>
            </a:pPr>
            <a:r>
              <a:rPr lang="en-US" b="1" baseline="0" dirty="0" smtClean="0">
                <a:latin typeface="Arial" pitchFamily="34" charset="0"/>
                <a:cs typeface="Arial" pitchFamily="34" charset="0"/>
              </a:rPr>
              <a:t>GLERL Brown Bags </a:t>
            </a:r>
            <a:r>
              <a:rPr lang="en-US" b="0" baseline="0" dirty="0" smtClean="0">
                <a:latin typeface="Arial" pitchFamily="34" charset="0"/>
                <a:cs typeface="Arial" pitchFamily="34" charset="0"/>
              </a:rPr>
              <a:t>– informal (9 in 2015)</a:t>
            </a:r>
          </a:p>
          <a:p>
            <a:pPr defTabSz="440421">
              <a:defRPr/>
            </a:pPr>
            <a:r>
              <a:rPr lang="en-US" b="1" baseline="0" dirty="0" smtClean="0">
                <a:latin typeface="Arial" pitchFamily="34" charset="0"/>
                <a:cs typeface="Arial" pitchFamily="34" charset="0"/>
              </a:rPr>
              <a:t>Summer Fellow Brown Bags </a:t>
            </a:r>
            <a:r>
              <a:rPr lang="en-US" b="0" baseline="0" dirty="0" smtClean="0">
                <a:latin typeface="Arial" pitchFamily="34" charset="0"/>
                <a:cs typeface="Arial" pitchFamily="34" charset="0"/>
              </a:rPr>
              <a:t>– Educational series for summer fellows program (4 in 2015)</a:t>
            </a:r>
          </a:p>
          <a:p>
            <a:pPr defTabSz="440421">
              <a:defRPr/>
            </a:pPr>
            <a:r>
              <a:rPr lang="en-US" b="1" dirty="0" smtClean="0">
                <a:latin typeface="Arial" pitchFamily="34" charset="0"/>
                <a:cs typeface="Arial" pitchFamily="34" charset="0"/>
              </a:rPr>
              <a:t>Summer Fellow final presentations</a:t>
            </a:r>
            <a:r>
              <a:rPr lang="en-US" b="1" baseline="0" dirty="0" smtClean="0">
                <a:latin typeface="Arial" pitchFamily="34" charset="0"/>
                <a:cs typeface="Arial" pitchFamily="34" charset="0"/>
              </a:rPr>
              <a:t> </a:t>
            </a:r>
            <a:r>
              <a:rPr lang="en-US" b="0" baseline="0" dirty="0" smtClean="0">
                <a:latin typeface="Arial" pitchFamily="34" charset="0"/>
                <a:cs typeface="Arial" pitchFamily="34" charset="0"/>
              </a:rPr>
              <a:t>– each student presents at the end of their fellowship ~15 in 2015</a:t>
            </a:r>
            <a:endParaRPr lang="en-US" b="0" dirty="0" smtClean="0">
              <a:latin typeface="Arial" pitchFamily="34" charset="0"/>
              <a:cs typeface="Arial" pitchFamily="34" charset="0"/>
            </a:endParaRPr>
          </a:p>
          <a:p>
            <a:pPr defTabSz="440421">
              <a:defRPr/>
            </a:pPr>
            <a:endParaRPr lang="en-US" b="1" dirty="0" smtClean="0">
              <a:latin typeface="Arial" pitchFamily="34" charset="0"/>
              <a:cs typeface="Arial" pitchFamily="34" charset="0"/>
            </a:endParaRPr>
          </a:p>
          <a:p>
            <a:pPr defTabSz="440421">
              <a:defRPr/>
            </a:pPr>
            <a:r>
              <a:rPr lang="en-US" b="1" dirty="0" smtClean="0">
                <a:latin typeface="Arial" pitchFamily="34" charset="0"/>
                <a:cs typeface="Arial" pitchFamily="34" charset="0"/>
              </a:rPr>
              <a:t>Community Events </a:t>
            </a:r>
          </a:p>
          <a:p>
            <a:pPr marL="171450" indent="-171450" defTabSz="440421">
              <a:buFont typeface="Arial" panose="020B0604020202020204" pitchFamily="34" charset="0"/>
              <a:buChar char="•"/>
              <a:defRPr/>
            </a:pPr>
            <a:r>
              <a:rPr lang="en-US" dirty="0" smtClean="0">
                <a:effectLst/>
                <a:latin typeface="Arial" panose="020B0604020202020204" pitchFamily="34" charset="0"/>
              </a:rPr>
              <a:t>Recreational Boating Educational Conference: The Michigan Clean Marine Program: Preparing for an Uncertain Future</a:t>
            </a:r>
          </a:p>
          <a:p>
            <a:pPr marL="171450" indent="-171450" defTabSz="440421">
              <a:buFont typeface="Arial" panose="020B0604020202020204" pitchFamily="34" charset="0"/>
              <a:buChar char="•"/>
              <a:defRPr/>
            </a:pPr>
            <a:r>
              <a:rPr lang="en-US" dirty="0" smtClean="0">
                <a:effectLst/>
                <a:latin typeface="Arial" panose="020B0604020202020204" pitchFamily="34" charset="0"/>
              </a:rPr>
              <a:t>Ludington Regional Fishery Workshop sponsored by Michigan Sea Grant </a:t>
            </a:r>
          </a:p>
          <a:p>
            <a:pPr marL="171450" indent="-171450" defTabSz="440421">
              <a:buFont typeface="Arial" panose="020B0604020202020204" pitchFamily="34" charset="0"/>
              <a:buChar char="•"/>
              <a:defRPr/>
            </a:pPr>
            <a:r>
              <a:rPr lang="en-US" dirty="0" smtClean="0">
                <a:effectLst/>
                <a:latin typeface="Arial" panose="020B0604020202020204" pitchFamily="34" charset="0"/>
              </a:rPr>
              <a:t>Detroit Boat Show </a:t>
            </a:r>
          </a:p>
          <a:p>
            <a:pPr marL="171450" indent="-171450" defTabSz="440421">
              <a:buFont typeface="Arial" panose="020B0604020202020204" pitchFamily="34" charset="0"/>
              <a:buChar char="•"/>
              <a:defRPr/>
            </a:pPr>
            <a:r>
              <a:rPr lang="en-US" b="0" dirty="0" smtClean="0">
                <a:effectLst/>
                <a:latin typeface="Arial" pitchFamily="34" charset="0"/>
                <a:cs typeface="Arial" pitchFamily="34" charset="0"/>
              </a:rPr>
              <a:t>Rotary Club – Great Lakes Water Levels</a:t>
            </a:r>
            <a:r>
              <a:rPr lang="en-US" b="0" baseline="0" dirty="0" smtClean="0">
                <a:effectLst/>
                <a:latin typeface="Arial" pitchFamily="34" charset="0"/>
                <a:cs typeface="Arial" pitchFamily="34" charset="0"/>
              </a:rPr>
              <a:t> presentation</a:t>
            </a:r>
          </a:p>
          <a:p>
            <a:pPr marL="171450" indent="-171450" defTabSz="440421">
              <a:buFont typeface="Arial" panose="020B0604020202020204" pitchFamily="34" charset="0"/>
              <a:buChar char="•"/>
              <a:defRPr/>
            </a:pPr>
            <a:r>
              <a:rPr lang="en-US" dirty="0" smtClean="0">
                <a:effectLst/>
                <a:latin typeface="Arial" panose="020B0604020202020204" pitchFamily="34" charset="0"/>
              </a:rPr>
              <a:t>15th Annual Ann Arbor Mayor's Green Fair, sponsored by the City of Ann Arbor, is held to celebrate the community's environmental leadership exhibited by citizens, nonprofits, government and businesses.</a:t>
            </a:r>
            <a:endParaRPr lang="en-US" b="0" dirty="0" smtClean="0">
              <a:latin typeface="Arial" pitchFamily="34" charset="0"/>
              <a:cs typeface="Arial" pitchFamily="34" charset="0"/>
            </a:endParaRPr>
          </a:p>
          <a:p>
            <a:pPr defTabSz="440421">
              <a:defRPr/>
            </a:pPr>
            <a:endParaRPr lang="en-US" b="0" dirty="0" smtClean="0">
              <a:latin typeface="Arial" pitchFamily="34" charset="0"/>
              <a:cs typeface="Arial" pitchFamily="34" charset="0"/>
            </a:endParaRPr>
          </a:p>
          <a:p>
            <a:pPr defTabSz="440421">
              <a:defRPr/>
            </a:pPr>
            <a:r>
              <a:rPr lang="en-US" b="1" dirty="0" smtClean="0">
                <a:latin typeface="Arial" pitchFamily="34" charset="0"/>
                <a:cs typeface="Arial" pitchFamily="34" charset="0"/>
              </a:rPr>
              <a:t>Educational Activities (K-12, undergraduate, and graduate)</a:t>
            </a:r>
          </a:p>
          <a:p>
            <a:pPr marL="171450" indent="-171450" defTabSz="440421">
              <a:buFont typeface="Arial" panose="020B0604020202020204" pitchFamily="34" charset="0"/>
              <a:buChar char="•"/>
              <a:defRPr/>
            </a:pPr>
            <a:r>
              <a:rPr lang="en-US" dirty="0" smtClean="0">
                <a:effectLst/>
                <a:latin typeface="Arial" panose="020B0604020202020204" pitchFamily="34" charset="0"/>
              </a:rPr>
              <a:t>Classroom Lesson: St. Matthew Lutheran School: 4th Grade</a:t>
            </a:r>
          </a:p>
          <a:p>
            <a:pPr marL="171450" indent="-171450" defTabSz="440421">
              <a:buFont typeface="Arial" panose="020B0604020202020204" pitchFamily="34" charset="0"/>
              <a:buChar char="•"/>
              <a:defRPr/>
            </a:pPr>
            <a:r>
              <a:rPr lang="en-US" dirty="0" smtClean="0">
                <a:effectLst/>
                <a:latin typeface="Arial" panose="020B0604020202020204" pitchFamily="34" charset="0"/>
              </a:rPr>
              <a:t>Eastern Michigan University Tour of GLERL</a:t>
            </a:r>
          </a:p>
          <a:p>
            <a:pPr marL="171450" indent="-171450" defTabSz="440421">
              <a:buFont typeface="Arial" panose="020B0604020202020204" pitchFamily="34" charset="0"/>
              <a:buChar char="•"/>
              <a:defRPr/>
            </a:pPr>
            <a:r>
              <a:rPr lang="en-US" dirty="0" smtClean="0">
                <a:effectLst/>
                <a:latin typeface="Arial" panose="020B0604020202020204" pitchFamily="34" charset="0"/>
              </a:rPr>
              <a:t>Great Lakes National Ocean Science Bowl </a:t>
            </a:r>
          </a:p>
          <a:p>
            <a:pPr marL="171450" indent="-171450" defTabSz="440421">
              <a:buFont typeface="Arial" panose="020B0604020202020204" pitchFamily="34" charset="0"/>
              <a:buChar char="•"/>
              <a:defRPr/>
            </a:pPr>
            <a:r>
              <a:rPr lang="en-US" dirty="0" smtClean="0">
                <a:effectLst/>
                <a:latin typeface="Arial" panose="020B0604020202020204" pitchFamily="34" charset="0"/>
              </a:rPr>
              <a:t>Information exchange</a:t>
            </a:r>
            <a:r>
              <a:rPr lang="en-US" baseline="0" dirty="0" smtClean="0">
                <a:effectLst/>
                <a:latin typeface="Arial" panose="020B0604020202020204" pitchFamily="34" charset="0"/>
              </a:rPr>
              <a:t> with </a:t>
            </a:r>
            <a:r>
              <a:rPr lang="en-US" dirty="0" smtClean="0">
                <a:effectLst/>
                <a:latin typeface="Arial" panose="020B0604020202020204" pitchFamily="34" charset="0"/>
              </a:rPr>
              <a:t>education leads of Children's Science Museum of Indianapolis</a:t>
            </a:r>
          </a:p>
          <a:p>
            <a:pPr marL="171450" indent="-171450" defTabSz="440421">
              <a:buFont typeface="Arial" panose="020B0604020202020204" pitchFamily="34" charset="0"/>
              <a:buChar char="•"/>
              <a:defRPr/>
            </a:pPr>
            <a:r>
              <a:rPr lang="en-US" dirty="0" smtClean="0">
                <a:effectLst/>
                <a:latin typeface="Arial" panose="020B0604020202020204" pitchFamily="34" charset="0"/>
              </a:rPr>
              <a:t>South East (SE) Michigan Science Fair</a:t>
            </a:r>
          </a:p>
          <a:p>
            <a:pPr marL="171450" indent="-171450" defTabSz="440421">
              <a:buFont typeface="Arial" panose="020B0604020202020204" pitchFamily="34" charset="0"/>
              <a:buChar char="•"/>
              <a:defRPr/>
            </a:pPr>
            <a:r>
              <a:rPr lang="en-US" dirty="0" smtClean="0">
                <a:effectLst/>
                <a:latin typeface="Arial" panose="020B0604020202020204" pitchFamily="34" charset="0"/>
              </a:rPr>
              <a:t>Science Olympiad Regional Competition</a:t>
            </a:r>
          </a:p>
          <a:p>
            <a:pPr marL="171450" indent="-171450" defTabSz="440421">
              <a:buFont typeface="Arial" panose="020B0604020202020204" pitchFamily="34" charset="0"/>
              <a:buChar char="•"/>
              <a:defRPr/>
            </a:pPr>
            <a:r>
              <a:rPr lang="en-US" dirty="0" smtClean="0">
                <a:effectLst/>
                <a:latin typeface="Arial" panose="020B0604020202020204" pitchFamily="34" charset="0"/>
              </a:rPr>
              <a:t>Washtenaw Community College Earth Day</a:t>
            </a:r>
          </a:p>
          <a:p>
            <a:pPr marL="171450" indent="-171450" defTabSz="440421">
              <a:buFont typeface="Arial" panose="020B0604020202020204" pitchFamily="34" charset="0"/>
              <a:buChar char="•"/>
              <a:defRPr/>
            </a:pPr>
            <a:r>
              <a:rPr lang="en-US" dirty="0" smtClean="0">
                <a:effectLst/>
                <a:latin typeface="Arial" panose="020B0604020202020204" pitchFamily="34" charset="0"/>
              </a:rPr>
              <a:t>GLERL: Take Your Kid to Work Day</a:t>
            </a:r>
          </a:p>
          <a:p>
            <a:pPr marL="171450" indent="-171450" defTabSz="440421">
              <a:buFont typeface="Arial" panose="020B0604020202020204" pitchFamily="34" charset="0"/>
              <a:buChar char="•"/>
              <a:defRPr/>
            </a:pPr>
            <a:r>
              <a:rPr lang="en-US" dirty="0" smtClean="0">
                <a:effectLst/>
                <a:latin typeface="Arial" panose="020B0604020202020204" pitchFamily="34" charset="0"/>
              </a:rPr>
              <a:t>Lansing Catholic Central High School – classroom presentation</a:t>
            </a:r>
          </a:p>
          <a:p>
            <a:pPr marL="171450" indent="-171450" defTabSz="440421">
              <a:buFont typeface="Arial" panose="020B0604020202020204" pitchFamily="34" charset="0"/>
              <a:buChar char="•"/>
              <a:defRPr/>
            </a:pPr>
            <a:r>
              <a:rPr lang="en-US" dirty="0" smtClean="0">
                <a:effectLst/>
                <a:latin typeface="Arial" panose="020B0604020202020204" pitchFamily="34" charset="0"/>
              </a:rPr>
              <a:t>Career Pathways Expo on Science, Technology, Engineering, Arts, and Math (STEAM)</a:t>
            </a:r>
            <a:r>
              <a:rPr lang="en-US" baseline="0" dirty="0" smtClean="0">
                <a:effectLst/>
                <a:latin typeface="Arial" panose="020B0604020202020204" pitchFamily="34" charset="0"/>
              </a:rPr>
              <a:t> </a:t>
            </a:r>
          </a:p>
          <a:p>
            <a:pPr marL="171450" indent="-171450" defTabSz="440421">
              <a:buFont typeface="Arial" panose="020B0604020202020204" pitchFamily="34" charset="0"/>
              <a:buChar char="•"/>
              <a:defRPr/>
            </a:pPr>
            <a:r>
              <a:rPr lang="en-US" dirty="0" smtClean="0">
                <a:effectLst/>
                <a:latin typeface="Arial" panose="020B0604020202020204" pitchFamily="34" charset="0"/>
              </a:rPr>
              <a:t>College-level Class: University of Michigan Biological Station Field Methods in Great Lakes Oceanography</a:t>
            </a:r>
          </a:p>
          <a:p>
            <a:pPr marL="171450" indent="-171450" defTabSz="440421">
              <a:buFont typeface="Arial" panose="020B0604020202020204" pitchFamily="34" charset="0"/>
              <a:buChar char="•"/>
              <a:defRPr/>
            </a:pPr>
            <a:endParaRPr lang="en-US" dirty="0" smtClean="0">
              <a:effectLst/>
              <a:latin typeface="Arial" panose="020B0604020202020204" pitchFamily="34" charset="0"/>
            </a:endParaRPr>
          </a:p>
          <a:p>
            <a:pPr marL="0" indent="0" defTabSz="440421">
              <a:buFont typeface="Arial" panose="020B0604020202020204" pitchFamily="34" charset="0"/>
              <a:buNone/>
              <a:defRPr/>
            </a:pPr>
            <a:r>
              <a:rPr lang="en-US" b="1" dirty="0" smtClean="0">
                <a:latin typeface="Arial" pitchFamily="34" charset="0"/>
                <a:cs typeface="Arial" pitchFamily="34" charset="0"/>
              </a:rPr>
              <a:t>Media</a:t>
            </a:r>
            <a:r>
              <a:rPr lang="en-US" b="1" baseline="0" dirty="0" smtClean="0">
                <a:latin typeface="Arial" pitchFamily="34" charset="0"/>
                <a:cs typeface="Arial" pitchFamily="34" charset="0"/>
              </a:rPr>
              <a:t> Briefings – recent examples</a:t>
            </a:r>
          </a:p>
          <a:p>
            <a:pPr marL="171450" indent="-171450" defTabSz="440421">
              <a:buFont typeface="Arial" panose="020B0604020202020204" pitchFamily="34" charset="0"/>
              <a:buChar char="•"/>
              <a:defRPr/>
            </a:pPr>
            <a:r>
              <a:rPr lang="en-US" dirty="0" smtClean="0">
                <a:effectLst/>
                <a:latin typeface="Arial" panose="020B0604020202020204" pitchFamily="34" charset="0"/>
              </a:rPr>
              <a:t>Media Briefing on Great Lakes Water Levels</a:t>
            </a:r>
          </a:p>
          <a:p>
            <a:pPr marL="171450" indent="-171450" defTabSz="440421">
              <a:buFont typeface="Arial" panose="020B0604020202020204" pitchFamily="34" charset="0"/>
              <a:buChar char="•"/>
              <a:defRPr/>
            </a:pPr>
            <a:r>
              <a:rPr lang="en-US" b="0" i="0" kern="1200" dirty="0" smtClean="0">
                <a:solidFill>
                  <a:schemeClr val="tx1"/>
                </a:solidFill>
                <a:effectLst/>
                <a:latin typeface="Arial" panose="020B0604020202020204" pitchFamily="34" charset="0"/>
              </a:rPr>
              <a:t>Impacts of El Nino on Great Lakes water levels media teleconference</a:t>
            </a:r>
            <a:endParaRPr lang="en-US" b="1" dirty="0" smtClean="0">
              <a:latin typeface="Arial" pitchFamily="34" charset="0"/>
              <a:cs typeface="Arial" pitchFamily="34" charset="0"/>
            </a:endParaRPr>
          </a:p>
          <a:p>
            <a:pPr defTabSz="440421">
              <a:defRPr/>
            </a:pPr>
            <a:r>
              <a:rPr lang="en-US" b="1" dirty="0" smtClean="0">
                <a:latin typeface="Arial" pitchFamily="34" charset="0"/>
                <a:cs typeface="Arial" pitchFamily="34" charset="0"/>
              </a:rPr>
              <a:t> </a:t>
            </a:r>
          </a:p>
          <a:p>
            <a:pPr marL="171450" indent="-171450" defTabSz="440421">
              <a:buFont typeface="Arial" panose="020B0604020202020204" pitchFamily="34" charset="0"/>
              <a:buChar char="•"/>
              <a:defRPr/>
            </a:pPr>
            <a:endParaRPr lang="en-US" b="1" dirty="0" smtClean="0">
              <a:latin typeface="Arial" pitchFamily="34" charset="0"/>
              <a:cs typeface="Arial" pitchFamily="34" charset="0"/>
            </a:endParaRPr>
          </a:p>
          <a:p>
            <a:pPr defTabSz="440421">
              <a:defRPr/>
            </a:pPr>
            <a:endParaRPr lang="en-US" b="1" dirty="0" smtClean="0">
              <a:latin typeface="Arial" pitchFamily="34" charset="0"/>
              <a:cs typeface="Arial" pitchFamily="34" charset="0"/>
            </a:endParaRPr>
          </a:p>
          <a:p>
            <a:pPr defTabSz="440421">
              <a:defRPr/>
            </a:pPr>
            <a:endParaRPr lang="en-US" b="1" dirty="0" smtClean="0">
              <a:latin typeface="Arial" pitchFamily="34" charset="0"/>
              <a:cs typeface="Arial" pitchFamily="34" charset="0"/>
            </a:endParaRPr>
          </a:p>
          <a:p>
            <a:pPr defTabSz="440421">
              <a:defRPr/>
            </a:pPr>
            <a:endParaRPr lang="en-US" b="1" dirty="0" smtClean="0">
              <a:latin typeface="Arial" pitchFamily="34" charset="0"/>
              <a:cs typeface="Arial" pitchFamily="34" charset="0"/>
            </a:endParaRPr>
          </a:p>
          <a:p>
            <a:pPr defTabSz="440421">
              <a:defRPr/>
            </a:pPr>
            <a:endParaRPr lang="en-US" b="1" dirty="0" smtClean="0">
              <a:latin typeface="Arial" pitchFamily="34" charset="0"/>
              <a:cs typeface="Arial" pitchFamily="34" charset="0"/>
            </a:endParaRPr>
          </a:p>
          <a:p>
            <a:pPr defTabSz="440421">
              <a:defRPr/>
            </a:pPr>
            <a:endParaRPr lang="en-US" b="1"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53898A3F-0685-4583-B1A9-B32BB6EA74F3}"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4213467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4" name="Slide Number Placeholder 3"/>
          <p:cNvSpPr>
            <a:spLocks noGrp="1"/>
          </p:cNvSpPr>
          <p:nvPr>
            <p:ph type="sldNum" sz="quarter" idx="10"/>
          </p:nvPr>
        </p:nvSpPr>
        <p:spPr/>
        <p:txBody>
          <a:bodyPr/>
          <a:lstStyle/>
          <a:p>
            <a:fld id="{53898A3F-0685-4583-B1A9-B32BB6EA74F3}" type="slidenum">
              <a:rPr lang="en-US" smtClean="0">
                <a:solidFill>
                  <a:prstClr val="black"/>
                </a:solidFill>
              </a:rPr>
              <a:pPr/>
              <a:t>17</a:t>
            </a:fld>
            <a:endParaRPr lang="en-US" dirty="0">
              <a:solidFill>
                <a:prstClr val="black"/>
              </a:solidFill>
            </a:endParaRPr>
          </a:p>
        </p:txBody>
      </p:sp>
      <p:sp>
        <p:nvSpPr>
          <p:cNvPr id="5" name="Notes Placeholder 2"/>
          <p:cNvSpPr>
            <a:spLocks noGrp="1"/>
          </p:cNvSpPr>
          <p:nvPr>
            <p:ph type="body" idx="3"/>
          </p:nvPr>
        </p:nvSpPr>
        <p:spPr>
          <a:xfrm>
            <a:off x="685800" y="5569691"/>
            <a:ext cx="5486400" cy="2888510"/>
          </a:xfrm>
        </p:spPr>
        <p:txBody>
          <a:bodyPr/>
          <a:lstStyle/>
          <a:p>
            <a:r>
              <a:rPr lang="en-US" b="1" dirty="0" smtClean="0"/>
              <a:t>Partnership </a:t>
            </a:r>
            <a:r>
              <a:rPr lang="en-US" b="1" dirty="0"/>
              <a:t>Council:</a:t>
            </a:r>
            <a:endParaRPr lang="en-US" dirty="0"/>
          </a:p>
          <a:p>
            <a:r>
              <a:rPr lang="en-US" dirty="0"/>
              <a:t>The Partnership Council is comprised of union and management representatives.  The Partnership Council meets monthly with standing members including the GLERL director and the administrative lead, serving as the facilitator. Rotating membership includes three union members and two TLERL managers.  The forum provides an opportunity for constructive and proactive problem-solving.</a:t>
            </a:r>
          </a:p>
          <a:p>
            <a:endParaRPr lang="en-US" sz="800" kern="1200" dirty="0" smtClean="0">
              <a:solidFill>
                <a:schemeClr val="tx1"/>
              </a:solidFill>
              <a:effectLst/>
              <a:latin typeface="Arial"/>
              <a:ea typeface="+mn-ea"/>
              <a:cs typeface="+mn-cs"/>
            </a:endParaRPr>
          </a:p>
          <a:p>
            <a:endParaRPr lang="en-US" dirty="0"/>
          </a:p>
        </p:txBody>
      </p:sp>
      <p:grpSp>
        <p:nvGrpSpPr>
          <p:cNvPr id="6" name="Group 5"/>
          <p:cNvGrpSpPr/>
          <p:nvPr/>
        </p:nvGrpSpPr>
        <p:grpSpPr>
          <a:xfrm>
            <a:off x="786794" y="4355036"/>
            <a:ext cx="1271510" cy="885918"/>
            <a:chOff x="0" y="0"/>
            <a:chExt cx="3874195" cy="2414016"/>
          </a:xfrm>
        </p:grpSpPr>
        <p:sp>
          <p:nvSpPr>
            <p:cNvPr id="7" name="Rectangle 6"/>
            <p:cNvSpPr/>
            <p:nvPr/>
          </p:nvSpPr>
          <p:spPr>
            <a:xfrm>
              <a:off x="0" y="0"/>
              <a:ext cx="3874195" cy="2414016"/>
            </a:xfrm>
            <a:prstGeom prst="rect">
              <a:avLst/>
            </a:prstGeom>
            <a:solidFill>
              <a:sysClr val="window" lastClr="FFFFFF"/>
            </a:solidFill>
            <a:ln w="12700"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endParaRPr lang="en-US" dirty="0"/>
            </a:p>
          </p:txBody>
        </p:sp>
        <p:pic>
          <p:nvPicPr>
            <p:cNvPr id="8" name="Picture 7" descr="AFGE-logo.jpg"/>
            <p:cNvPicPr>
              <a:picLocks noChangeAspect="1"/>
            </p:cNvPicPr>
            <p:nvPr/>
          </p:nvPicPr>
          <p:blipFill>
            <a:blip r:embed="rId3">
              <a:clrChange>
                <a:clrFrom>
                  <a:srgbClr val="FFFFFF"/>
                </a:clrFrom>
                <a:clrTo>
                  <a:srgbClr val="FFFFFF">
                    <a:alpha val="0"/>
                  </a:srgbClr>
                </a:clrTo>
              </a:clrChange>
            </a:blip>
            <a:stretch>
              <a:fillRect/>
            </a:stretch>
          </p:blipFill>
          <p:spPr>
            <a:xfrm>
              <a:off x="95536" y="68240"/>
              <a:ext cx="3635585" cy="2250243"/>
            </a:xfrm>
            <a:prstGeom prst="rect">
              <a:avLst/>
            </a:prstGeom>
          </p:spPr>
        </p:pic>
      </p:grpSp>
      <p:sp>
        <p:nvSpPr>
          <p:cNvPr id="9" name="TextBox 8"/>
          <p:cNvSpPr txBox="1"/>
          <p:nvPr/>
        </p:nvSpPr>
        <p:spPr>
          <a:xfrm>
            <a:off x="2146951" y="4290044"/>
            <a:ext cx="3792758" cy="954107"/>
          </a:xfrm>
          <a:prstGeom prst="rect">
            <a:avLst/>
          </a:prstGeom>
          <a:noFill/>
        </p:spPr>
        <p:txBody>
          <a:bodyPr wrap="square" rtlCol="0">
            <a:spAutoFit/>
          </a:bodyPr>
          <a:lstStyle/>
          <a:p>
            <a:r>
              <a:rPr lang="en-US" sz="800" b="1" dirty="0">
                <a:latin typeface="Arial"/>
                <a:cs typeface="Arial"/>
              </a:rPr>
              <a:t>AFGE Local 3908</a:t>
            </a:r>
          </a:p>
          <a:p>
            <a:r>
              <a:rPr lang="en-US" sz="800" dirty="0">
                <a:latin typeface="Arial"/>
                <a:cs typeface="Arial"/>
              </a:rPr>
              <a:t>1981 – January American Federation of Government Employees Local 3908 established in order that employees and management may work together toward the common goal of the accomplishment of the agency mission and increasing the efficiency of the agency.</a:t>
            </a:r>
          </a:p>
          <a:p>
            <a:endParaRPr lang="en-US" sz="800" dirty="0">
              <a:latin typeface="Arial"/>
              <a:cs typeface="Arial"/>
            </a:endParaRPr>
          </a:p>
          <a:p>
            <a:endParaRPr lang="en-US" sz="800" dirty="0">
              <a:latin typeface="Arial"/>
              <a:cs typeface="Arial"/>
            </a:endParaRPr>
          </a:p>
        </p:txBody>
      </p:sp>
    </p:spTree>
    <p:extLst>
      <p:ext uri="{BB962C8B-B14F-4D97-AF65-F5344CB8AC3E}">
        <p14:creationId xmlns:p14="http://schemas.microsoft.com/office/powerpoint/2010/main" val="4213467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53898A3F-0685-4583-B1A9-B32BB6EA74F3}" type="slidenum">
              <a:rPr lang="en-US" smtClean="0"/>
              <a:pPr/>
              <a:t>18</a:t>
            </a:fld>
            <a:endParaRPr lang="en-US" dirty="0"/>
          </a:p>
        </p:txBody>
      </p:sp>
      <p:sp>
        <p:nvSpPr>
          <p:cNvPr id="7" name="Slide Image Placeholder 6"/>
          <p:cNvSpPr>
            <a:spLocks noGrp="1" noRot="1" noChangeAspect="1"/>
          </p:cNvSpPr>
          <p:nvPr>
            <p:ph type="sldImg"/>
          </p:nvPr>
        </p:nvSpPr>
        <p:spPr/>
      </p:sp>
      <p:sp>
        <p:nvSpPr>
          <p:cNvPr id="6" name="Notes Placeholder 2"/>
          <p:cNvSpPr txBox="1">
            <a:spLocks/>
          </p:cNvSpPr>
          <p:nvPr/>
        </p:nvSpPr>
        <p:spPr>
          <a:xfrm>
            <a:off x="449580" y="4320722"/>
            <a:ext cx="6347460" cy="4114800"/>
          </a:xfrm>
          <a:prstGeom prst="rect">
            <a:avLst/>
          </a:prstGeom>
        </p:spPr>
        <p:txBody>
          <a:bodyPr vert="horz" lIns="91440" tIns="45720" rIns="91440" bIns="45720" rtlCol="0"/>
          <a:lstStyle>
            <a:lvl1pPr marL="0" algn="l" defTabSz="914400" rtl="0" eaLnBrk="1" latinLnBrk="0" hangingPunct="1">
              <a:defRPr sz="800" kern="1200">
                <a:solidFill>
                  <a:schemeClr val="tx1"/>
                </a:solidFill>
                <a:latin typeface="Arial"/>
                <a:ea typeface="+mn-ea"/>
                <a:cs typeface="+mn-cs"/>
              </a:defRPr>
            </a:lvl1pPr>
            <a:lvl2pPr marL="457200" algn="l" defTabSz="914400" rtl="0" eaLnBrk="1" latinLnBrk="0" hangingPunct="1">
              <a:defRPr sz="800" kern="1200">
                <a:solidFill>
                  <a:schemeClr val="tx1"/>
                </a:solidFill>
                <a:latin typeface="Arial"/>
                <a:ea typeface="+mn-ea"/>
                <a:cs typeface="+mn-cs"/>
              </a:defRPr>
            </a:lvl2pPr>
            <a:lvl3pPr marL="914400" algn="l" defTabSz="914400" rtl="0" eaLnBrk="1" latinLnBrk="0" hangingPunct="1">
              <a:defRPr sz="800" kern="1200">
                <a:solidFill>
                  <a:schemeClr val="tx1"/>
                </a:solidFill>
                <a:latin typeface="Arial"/>
                <a:ea typeface="+mn-ea"/>
                <a:cs typeface="+mn-cs"/>
              </a:defRPr>
            </a:lvl3pPr>
            <a:lvl4pPr marL="1371600" algn="l" defTabSz="914400" rtl="0" eaLnBrk="1" latinLnBrk="0" hangingPunct="1">
              <a:defRPr sz="800" kern="1200">
                <a:solidFill>
                  <a:schemeClr val="tx1"/>
                </a:solidFill>
                <a:latin typeface="Arial"/>
                <a:ea typeface="+mn-ea"/>
                <a:cs typeface="+mn-cs"/>
              </a:defRPr>
            </a:lvl4pPr>
            <a:lvl5pPr marL="1828800" algn="l" defTabSz="914400" rtl="0" eaLnBrk="1" latinLnBrk="0" hangingPunct="1">
              <a:defRPr sz="800" kern="1200">
                <a:solidFill>
                  <a:schemeClr val="tx1"/>
                </a:solidFill>
                <a:latin typeface="Arial"/>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dirty="0" smtClean="0"/>
              <a:t>GLERL Structure since 2011</a:t>
            </a:r>
          </a:p>
          <a:p>
            <a:endParaRPr lang="en-US" dirty="0" smtClean="0"/>
          </a:p>
          <a:p>
            <a:r>
              <a:rPr lang="en-US" dirty="0" smtClean="0"/>
              <a:t>For a complete description of the GLERL organizational structure and  advising councils (Science, Director’s, Infrastructure, and Partnership Council) please see page 15 of the  draft Strategic Plan 2016-2020. </a:t>
            </a:r>
          </a:p>
          <a:p>
            <a:r>
              <a:rPr lang="en-US" dirty="0">
                <a:latin typeface="Arial" panose="020B0604020202020204" pitchFamily="34" charset="0"/>
                <a:hlinkClick r:id="rId3"/>
              </a:rPr>
              <a:t>http://www.glerl.noaa.gov/review2016/reviewer_docs/GLERLStrategicPlan2016.pdf</a:t>
            </a:r>
            <a:endParaRPr lang="en-US" dirty="0">
              <a:latin typeface="Arial" panose="020B0604020202020204" pitchFamily="34" charset="0"/>
            </a:endParaRPr>
          </a:p>
          <a:p>
            <a:endParaRPr lang="en-US" dirty="0" smtClean="0"/>
          </a:p>
          <a:p>
            <a:r>
              <a:rPr lang="en-US" dirty="0" smtClean="0"/>
              <a:t>GLERL’s staffing plan is included in the appendices of the draft Strategic Plan 2016-2020.</a:t>
            </a:r>
          </a:p>
          <a:p>
            <a:r>
              <a:rPr lang="en-US" dirty="0" smtClean="0"/>
              <a:t>http://www.glerl.noaa.gov/review2016/reviewer_documents.html</a:t>
            </a:r>
          </a:p>
          <a:p>
            <a:endParaRPr lang="en-US" dirty="0" smtClean="0"/>
          </a:p>
          <a:p>
            <a:r>
              <a:rPr lang="en-US" dirty="0" smtClean="0"/>
              <a:t>The staff updates are on the NOAA GLERL Organization Chart on the GLERL website:</a:t>
            </a:r>
          </a:p>
          <a:p>
            <a:r>
              <a:rPr lang="en-US" u="sng" dirty="0" smtClean="0">
                <a:hlinkClick r:id="rId4"/>
              </a:rPr>
              <a:t>http://www.glerl.noaa.gov/about/org/</a:t>
            </a:r>
            <a:endParaRPr lang="en-US" u="sng" dirty="0" smtClean="0"/>
          </a:p>
          <a:p>
            <a:endParaRPr lang="en-US" dirty="0" smtClean="0"/>
          </a:p>
          <a:p>
            <a:r>
              <a:rPr lang="en-US" b="1" dirty="0" smtClean="0"/>
              <a:t>Staff Numbers By GLERL Branch</a:t>
            </a:r>
          </a:p>
          <a:p>
            <a:endParaRPr lang="en-US" dirty="0" smtClean="0"/>
          </a:p>
          <a:p>
            <a:r>
              <a:rPr lang="en-US" b="1" dirty="0" smtClean="0"/>
              <a:t>Total number of Federal FTE (Full Time Equivalent) Principle Investigators  = 14</a:t>
            </a:r>
          </a:p>
          <a:p>
            <a:endParaRPr lang="en-US" dirty="0" smtClean="0"/>
          </a:p>
          <a:p>
            <a:r>
              <a:rPr lang="en-US" b="1" dirty="0" smtClean="0"/>
              <a:t>OSAT:</a:t>
            </a:r>
            <a:r>
              <a:rPr lang="en-US" dirty="0" smtClean="0"/>
              <a:t> 13 total  - 8 Feds, 5 contract (4 = vessel crew, 1 MIL tech)</a:t>
            </a:r>
          </a:p>
          <a:p>
            <a:endParaRPr lang="en-US" b="1" dirty="0" smtClean="0"/>
          </a:p>
          <a:p>
            <a:r>
              <a:rPr lang="en-US" b="1" dirty="0" smtClean="0"/>
              <a:t>EcoDyn:</a:t>
            </a:r>
            <a:r>
              <a:rPr lang="en-US" dirty="0" smtClean="0"/>
              <a:t> 14 total  - 11 Feds, 2 contract (both contract @ LMFS), 1 visiting scientist</a:t>
            </a:r>
          </a:p>
          <a:p>
            <a:endParaRPr lang="en-US" b="1" dirty="0" smtClean="0"/>
          </a:p>
          <a:p>
            <a:r>
              <a:rPr lang="en-US" b="1" dirty="0" smtClean="0"/>
              <a:t>IPEMF:</a:t>
            </a:r>
            <a:r>
              <a:rPr lang="en-US" dirty="0" smtClean="0"/>
              <a:t> 12 total  - 9 Feds 3 visiting Scientists</a:t>
            </a:r>
          </a:p>
          <a:p>
            <a:endParaRPr lang="en-US" b="1" dirty="0" smtClean="0"/>
          </a:p>
          <a:p>
            <a:r>
              <a:rPr lang="en-US" b="1" dirty="0" smtClean="0"/>
              <a:t>IS: </a:t>
            </a:r>
            <a:r>
              <a:rPr lang="en-US" dirty="0" smtClean="0"/>
              <a:t>2.5 total - 2 Feds, ½ time contract</a:t>
            </a:r>
          </a:p>
          <a:p>
            <a:endParaRPr lang="en-US" b="1" dirty="0" smtClean="0"/>
          </a:p>
          <a:p>
            <a:r>
              <a:rPr lang="en-US" b="1" dirty="0" smtClean="0"/>
              <a:t>Admin: </a:t>
            </a:r>
            <a:r>
              <a:rPr lang="en-US" dirty="0" smtClean="0"/>
              <a:t>7 total - 5 Feds, 2 contract</a:t>
            </a:r>
          </a:p>
          <a:p>
            <a:endParaRPr lang="en-US" b="1" dirty="0" smtClean="0"/>
          </a:p>
          <a:p>
            <a:r>
              <a:rPr lang="en-US" b="1" dirty="0" smtClean="0"/>
              <a:t>IT:</a:t>
            </a:r>
            <a:r>
              <a:rPr lang="en-US" dirty="0" smtClean="0"/>
              <a:t> 5 total - 3 Feds, 2 contract</a:t>
            </a:r>
          </a:p>
          <a:p>
            <a:endParaRPr lang="en-US" b="1" dirty="0" smtClean="0"/>
          </a:p>
          <a:p>
            <a:r>
              <a:rPr lang="en-US" b="1" dirty="0" smtClean="0"/>
              <a:t>Quality, Safety &amp; Environment: - </a:t>
            </a:r>
            <a:r>
              <a:rPr lang="en-US" dirty="0" smtClean="0"/>
              <a:t>1 Fed</a:t>
            </a:r>
          </a:p>
          <a:p>
            <a:endParaRPr lang="en-US" b="1" dirty="0" smtClean="0"/>
          </a:p>
          <a:p>
            <a:r>
              <a:rPr lang="en-US" b="1" dirty="0" smtClean="0"/>
              <a:t>Great Lakes Sea Grant Network: </a:t>
            </a:r>
            <a:r>
              <a:rPr lang="en-US" dirty="0" smtClean="0"/>
              <a:t>1 position - 0.4 GLERL / 0.6 Sea Grant</a:t>
            </a:r>
          </a:p>
          <a:p>
            <a:endParaRPr lang="en-US" dirty="0" smtClean="0"/>
          </a:p>
          <a:p>
            <a:endParaRPr lang="en-US" dirty="0" smtClean="0"/>
          </a:p>
          <a:p>
            <a:endParaRPr lang="en-US" dirty="0" smtClean="0"/>
          </a:p>
        </p:txBody>
      </p:sp>
    </p:spTree>
    <p:extLst>
      <p:ext uri="{BB962C8B-B14F-4D97-AF65-F5344CB8AC3E}">
        <p14:creationId xmlns:p14="http://schemas.microsoft.com/office/powerpoint/2010/main" val="655152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0" i="0" u="none" strike="noStrike" kern="1200" dirty="0" smtClean="0">
                <a:solidFill>
                  <a:schemeClr val="tx1"/>
                </a:solidFill>
                <a:effectLst/>
                <a:latin typeface="Arial" panose="020B0604020202020204" pitchFamily="34" charset="0"/>
              </a:rPr>
              <a:t>*As of 1 Oct for the FY shown (i.e., 1 Oct 11 for 2012) or as close to 1 Oct as possible</a:t>
            </a:r>
            <a:r>
              <a:rPr lang="en-US" b="0" dirty="0" smtClean="0">
                <a:latin typeface="Arial" panose="020B0604020202020204" pitchFamily="34" charset="0"/>
              </a:rPr>
              <a:t> </a:t>
            </a:r>
          </a:p>
          <a:p>
            <a:r>
              <a:rPr lang="en-US" b="0" i="0" u="none" strike="noStrike" kern="1200" dirty="0" smtClean="0">
                <a:solidFill>
                  <a:schemeClr val="tx1"/>
                </a:solidFill>
                <a:effectLst/>
                <a:latin typeface="Arial" panose="020B0604020202020204" pitchFamily="34" charset="0"/>
              </a:rPr>
              <a:t>*2016 numbers as of Jan 2016</a:t>
            </a:r>
            <a:r>
              <a:rPr lang="en-US" b="0" dirty="0" smtClean="0">
                <a:latin typeface="Arial" panose="020B0604020202020204" pitchFamily="34" charset="0"/>
              </a:rPr>
              <a:t> </a:t>
            </a:r>
          </a:p>
          <a:p>
            <a:r>
              <a:rPr lang="en-US" b="0" i="0" u="none" strike="noStrike" kern="1200" dirty="0" smtClean="0">
                <a:solidFill>
                  <a:schemeClr val="tx1"/>
                </a:solidFill>
                <a:effectLst/>
                <a:latin typeface="Arial" panose="020B0604020202020204" pitchFamily="34" charset="0"/>
              </a:rPr>
              <a:t>*Additional 10-15 Summer Fellows per year, mostly CILER, and ~10 Visiting Scientists</a:t>
            </a:r>
            <a:r>
              <a:rPr lang="en-US" b="0" dirty="0" smtClean="0">
                <a:latin typeface="Arial" panose="020B0604020202020204" pitchFamily="34" charset="0"/>
              </a:rPr>
              <a:t> </a:t>
            </a:r>
          </a:p>
          <a:p>
            <a:r>
              <a:rPr lang="en-US" b="0" dirty="0" smtClean="0">
                <a:latin typeface="Arial" panose="020B0604020202020204" pitchFamily="34" charset="0"/>
              </a:rPr>
              <a:t>*Gradual</a:t>
            </a:r>
            <a:r>
              <a:rPr lang="en-US" b="0" baseline="0" dirty="0" smtClean="0">
                <a:latin typeface="Arial" panose="020B0604020202020204" pitchFamily="34" charset="0"/>
              </a:rPr>
              <a:t> decline in federal staff due to hiring freeze and Workforce Management hiring delays</a:t>
            </a:r>
          </a:p>
          <a:p>
            <a:r>
              <a:rPr lang="en-US" b="0" baseline="0" dirty="0" smtClean="0">
                <a:latin typeface="Arial" panose="020B0604020202020204" pitchFamily="34" charset="0"/>
              </a:rPr>
              <a:t>*Increase in CILER and Contract due to GLRI funds starting in FY10</a:t>
            </a:r>
          </a:p>
          <a:p>
            <a:endParaRPr lang="en-US" b="0" baseline="0" dirty="0" smtClean="0">
              <a:latin typeface="Arial" panose="020B0604020202020204" pitchFamily="34" charset="0"/>
            </a:endParaRPr>
          </a:p>
          <a:p>
            <a:r>
              <a:rPr lang="en-US" b="1" i="0" u="sng" kern="1200" dirty="0" smtClean="0">
                <a:solidFill>
                  <a:schemeClr val="tx1"/>
                </a:solidFill>
                <a:effectLst/>
                <a:latin typeface="Arial" panose="020B0604020202020204" pitchFamily="34" charset="0"/>
              </a:rPr>
              <a:t>Staffing changes since 2010: </a:t>
            </a:r>
          </a:p>
          <a:p>
            <a:endParaRPr lang="en-US" b="1" i="0" u="sng" kern="1200" dirty="0" smtClean="0">
              <a:solidFill>
                <a:schemeClr val="tx1"/>
              </a:solidFill>
              <a:effectLst/>
              <a:latin typeface="Arial" panose="020B0604020202020204" pitchFamily="34" charset="0"/>
            </a:endParaRPr>
          </a:p>
          <a:p>
            <a:r>
              <a:rPr lang="en-US" b="1" i="0" u="sng" kern="1200" dirty="0" smtClean="0">
                <a:solidFill>
                  <a:schemeClr val="tx1"/>
                </a:solidFill>
                <a:effectLst/>
                <a:latin typeface="Arial" panose="020B0604020202020204" pitchFamily="34" charset="0"/>
              </a:rPr>
              <a:t>Total hires =</a:t>
            </a:r>
            <a:r>
              <a:rPr lang="en-US" b="1" i="0" u="sng" kern="1200" baseline="0" dirty="0" smtClean="0">
                <a:solidFill>
                  <a:schemeClr val="tx1"/>
                </a:solidFill>
                <a:effectLst/>
                <a:latin typeface="Arial" panose="020B0604020202020204" pitchFamily="34" charset="0"/>
              </a:rPr>
              <a:t> </a:t>
            </a:r>
            <a:r>
              <a:rPr lang="en-US" b="1" i="0" u="sng" kern="1200" dirty="0" smtClean="0">
                <a:solidFill>
                  <a:schemeClr val="tx1"/>
                </a:solidFill>
                <a:effectLst/>
                <a:latin typeface="Arial" panose="020B0604020202020204" pitchFamily="34" charset="0"/>
              </a:rPr>
              <a:t>13  </a:t>
            </a:r>
            <a:r>
              <a:rPr lang="en-US" dirty="0" smtClean="0">
                <a:latin typeface="Arial" panose="020B0604020202020204" pitchFamily="34" charset="0"/>
              </a:rPr>
              <a:t/>
            </a:r>
            <a:br>
              <a:rPr lang="en-US" dirty="0" smtClean="0">
                <a:latin typeface="Arial" panose="020B0604020202020204" pitchFamily="34" charset="0"/>
              </a:rPr>
            </a:br>
            <a:r>
              <a:rPr lang="en-US" dirty="0" smtClean="0">
                <a:latin typeface="Arial" panose="020B0604020202020204" pitchFamily="34" charset="0"/>
              </a:rPr>
              <a:t>Steve Ruberg, OSAT Lead  -  Backfill Fahnenstiel</a:t>
            </a:r>
            <a:br>
              <a:rPr lang="en-US" dirty="0" smtClean="0">
                <a:latin typeface="Arial" panose="020B0604020202020204" pitchFamily="34" charset="0"/>
              </a:rPr>
            </a:br>
            <a:r>
              <a:rPr lang="en-US" dirty="0" smtClean="0">
                <a:latin typeface="Arial" panose="020B0604020202020204" pitchFamily="34" charset="0"/>
              </a:rPr>
              <a:t>Ashley Baldridge, Benthic Ecologist - Backfill Nalepa</a:t>
            </a:r>
            <a:br>
              <a:rPr lang="en-US" dirty="0" smtClean="0">
                <a:latin typeface="Arial" panose="020B0604020202020204" pitchFamily="34" charset="0"/>
              </a:rPr>
            </a:br>
            <a:r>
              <a:rPr lang="en-US" dirty="0">
                <a:latin typeface="Arial" panose="020B0604020202020204" pitchFamily="34" charset="0"/>
              </a:rPr>
              <a:t>Eric Anderson,  Research Physical Scientist</a:t>
            </a:r>
          </a:p>
          <a:p>
            <a:r>
              <a:rPr lang="en-US" dirty="0" smtClean="0">
                <a:latin typeface="Arial" panose="020B0604020202020204" pitchFamily="34" charset="0"/>
              </a:rPr>
              <a:t>Tim Davis, Molecular HAB Ecologist - Backfill Dyble</a:t>
            </a:r>
            <a:br>
              <a:rPr lang="en-US" dirty="0" smtClean="0">
                <a:latin typeface="Arial" panose="020B0604020202020204" pitchFamily="34" charset="0"/>
              </a:rPr>
            </a:br>
            <a:r>
              <a:rPr lang="en-US" dirty="0" smtClean="0">
                <a:latin typeface="Arial" panose="020B0604020202020204" pitchFamily="34" charset="0"/>
              </a:rPr>
              <a:t>Philip Chu IPEMF Lead, Supervisory Physical Scientist –  Backfill Schwab</a:t>
            </a:r>
          </a:p>
          <a:p>
            <a:r>
              <a:rPr lang="en-US" dirty="0" smtClean="0">
                <a:latin typeface="Arial" panose="020B0604020202020204" pitchFamily="34" charset="0"/>
              </a:rPr>
              <a:t>Travis Nester, IT Specialist  - Backfill Muhr</a:t>
            </a:r>
            <a:br>
              <a:rPr lang="en-US" dirty="0" smtClean="0">
                <a:latin typeface="Arial" panose="020B0604020202020204" pitchFamily="34" charset="0"/>
              </a:rPr>
            </a:br>
            <a:r>
              <a:rPr lang="en-US" dirty="0" smtClean="0">
                <a:latin typeface="Arial" panose="020B0604020202020204" pitchFamily="34" charset="0"/>
              </a:rPr>
              <a:t>Kyle Beadle, General Engineer  - Backfill Lane </a:t>
            </a:r>
            <a:br>
              <a:rPr lang="en-US" dirty="0" smtClean="0">
                <a:latin typeface="Arial" panose="020B0604020202020204" pitchFamily="34" charset="0"/>
              </a:rPr>
            </a:br>
            <a:r>
              <a:rPr lang="en-US" dirty="0" smtClean="0">
                <a:latin typeface="Arial" panose="020B0604020202020204" pitchFamily="34" charset="0"/>
              </a:rPr>
              <a:t>Brad Sagowitz, IT Lead - Backfill Fenton</a:t>
            </a:r>
            <a:br>
              <a:rPr lang="en-US" dirty="0" smtClean="0">
                <a:latin typeface="Arial" panose="020B0604020202020204" pitchFamily="34" charset="0"/>
              </a:rPr>
            </a:br>
            <a:r>
              <a:rPr lang="en-US" dirty="0" smtClean="0">
                <a:latin typeface="Arial" panose="020B0604020202020204" pitchFamily="34" charset="0"/>
              </a:rPr>
              <a:t>Deborah Lee, Director - Backfill Marie</a:t>
            </a:r>
            <a:br>
              <a:rPr lang="en-US" dirty="0" smtClean="0">
                <a:latin typeface="Arial" panose="020B0604020202020204" pitchFamily="34" charset="0"/>
              </a:rPr>
            </a:br>
            <a:r>
              <a:rPr lang="en-US" dirty="0" smtClean="0">
                <a:latin typeface="Arial" panose="020B0604020202020204" pitchFamily="34" charset="0"/>
              </a:rPr>
              <a:t>John Bratton, Deputy Director - Backfill Sellinger</a:t>
            </a:r>
            <a:br>
              <a:rPr lang="en-US" dirty="0" smtClean="0">
                <a:latin typeface="Arial" panose="020B0604020202020204" pitchFamily="34" charset="0"/>
              </a:rPr>
            </a:br>
            <a:r>
              <a:rPr lang="en-US" dirty="0" smtClean="0">
                <a:latin typeface="Arial" panose="020B0604020202020204" pitchFamily="34" charset="0"/>
              </a:rPr>
              <a:t>Nicole Rice, Editor - Backfill Darnell</a:t>
            </a:r>
          </a:p>
          <a:p>
            <a:r>
              <a:rPr lang="en-US" b="0" i="0" kern="1200" dirty="0" smtClean="0">
                <a:solidFill>
                  <a:schemeClr val="tx1"/>
                </a:solidFill>
                <a:effectLst/>
                <a:latin typeface="Arial" panose="020B0604020202020204" pitchFamily="34" charset="0"/>
              </a:rPr>
              <a:t>Mike Ryan, Office Automation Assistant /Mgmt. &amp; Program Analyst</a:t>
            </a:r>
            <a:r>
              <a:rPr lang="en-US" dirty="0" smtClean="0">
                <a:latin typeface="Arial" panose="020B0604020202020204" pitchFamily="34" charset="0"/>
              </a:rPr>
              <a:t/>
            </a:r>
            <a:br>
              <a:rPr lang="en-US" dirty="0" smtClean="0">
                <a:latin typeface="Arial" panose="020B0604020202020204" pitchFamily="34" charset="0"/>
              </a:rPr>
            </a:br>
            <a:r>
              <a:rPr lang="en-US" b="0" i="0" kern="1200" dirty="0" smtClean="0">
                <a:solidFill>
                  <a:schemeClr val="tx1"/>
                </a:solidFill>
                <a:effectLst/>
                <a:latin typeface="Arial" panose="020B0604020202020204" pitchFamily="34" charset="0"/>
              </a:rPr>
              <a:t>Margaret Lansing, Communications Specialist – Series change</a:t>
            </a:r>
            <a:r>
              <a:rPr lang="en-US" dirty="0" smtClean="0">
                <a:latin typeface="Arial" panose="020B0604020202020204" pitchFamily="34" charset="0"/>
              </a:rPr>
              <a:t/>
            </a:r>
            <a:br>
              <a:rPr lang="en-US" dirty="0" smtClean="0">
                <a:latin typeface="Arial" panose="020B0604020202020204" pitchFamily="34" charset="0"/>
              </a:rPr>
            </a:br>
            <a:endParaRPr lang="en-US" b="1"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53898A3F-0685-4583-B1A9-B32BB6EA74F3}" type="slidenum">
              <a:rPr lang="en-US" smtClean="0">
                <a:solidFill>
                  <a:prstClr val="black"/>
                </a:solidFill>
              </a:rPr>
              <a:pPr/>
              <a:t>19</a:t>
            </a:fld>
            <a:endParaRPr lang="en-US" dirty="0">
              <a:solidFill>
                <a:prstClr val="black"/>
              </a:solidFill>
            </a:endParaRPr>
          </a:p>
        </p:txBody>
      </p:sp>
      <p:sp>
        <p:nvSpPr>
          <p:cNvPr id="5" name="TextBox 4"/>
          <p:cNvSpPr txBox="1"/>
          <p:nvPr/>
        </p:nvSpPr>
        <p:spPr>
          <a:xfrm>
            <a:off x="4674520" y="5295569"/>
            <a:ext cx="1470991" cy="2431435"/>
          </a:xfrm>
          <a:prstGeom prst="rect">
            <a:avLst/>
          </a:prstGeom>
          <a:noFill/>
        </p:spPr>
        <p:txBody>
          <a:bodyPr wrap="square" rtlCol="0">
            <a:spAutoFit/>
          </a:bodyPr>
          <a:lstStyle/>
          <a:p>
            <a:r>
              <a:rPr lang="en-US" sz="800" b="1" u="sng" dirty="0" smtClean="0">
                <a:latin typeface="Arial" panose="020B0604020202020204" pitchFamily="34" charset="0"/>
                <a:cs typeface="Arial" panose="020B0604020202020204" pitchFamily="34" charset="0"/>
              </a:rPr>
              <a:t>Total departures = 14</a:t>
            </a:r>
          </a:p>
          <a:p>
            <a:r>
              <a:rPr lang="en-US" sz="800" b="1" dirty="0" smtClean="0">
                <a:latin typeface="Arial" panose="020B0604020202020204" pitchFamily="34" charset="0"/>
                <a:cs typeface="Arial" panose="020B0604020202020204" pitchFamily="34" charset="0"/>
              </a:rPr>
              <a:t>9 </a:t>
            </a:r>
            <a:r>
              <a:rPr lang="en-US" sz="800" b="1" dirty="0">
                <a:latin typeface="Arial" panose="020B0604020202020204" pitchFamily="34" charset="0"/>
                <a:cs typeface="Arial" panose="020B0604020202020204" pitchFamily="34" charset="0"/>
              </a:rPr>
              <a:t>Retired </a:t>
            </a:r>
            <a:r>
              <a:rPr lang="en-US" sz="800" dirty="0">
                <a:latin typeface="Arial" panose="020B0604020202020204" pitchFamily="34" charset="0"/>
                <a:cs typeface="Arial" panose="020B0604020202020204" pitchFamily="34" charset="0"/>
              </a:rPr>
              <a:t/>
            </a:r>
            <a:br>
              <a:rPr lang="en-US" sz="800" dirty="0">
                <a:latin typeface="Arial" panose="020B0604020202020204" pitchFamily="34" charset="0"/>
                <a:cs typeface="Arial" panose="020B0604020202020204" pitchFamily="34" charset="0"/>
              </a:rPr>
            </a:br>
            <a:r>
              <a:rPr lang="en-US" sz="800" dirty="0">
                <a:latin typeface="Arial" panose="020B0604020202020204" pitchFamily="34" charset="0"/>
                <a:cs typeface="Arial" panose="020B0604020202020204" pitchFamily="34" charset="0"/>
              </a:rPr>
              <a:t>Gary Fahnenstiel</a:t>
            </a:r>
            <a:br>
              <a:rPr lang="en-US" sz="800" dirty="0">
                <a:latin typeface="Arial" panose="020B0604020202020204" pitchFamily="34" charset="0"/>
                <a:cs typeface="Arial" panose="020B0604020202020204" pitchFamily="34" charset="0"/>
              </a:rPr>
            </a:br>
            <a:r>
              <a:rPr lang="en-US" sz="800" dirty="0">
                <a:latin typeface="Arial" panose="020B0604020202020204" pitchFamily="34" charset="0"/>
                <a:cs typeface="Arial" panose="020B0604020202020204" pitchFamily="34" charset="0"/>
              </a:rPr>
              <a:t>Tom Nalepa</a:t>
            </a:r>
            <a:br>
              <a:rPr lang="en-US" sz="800" dirty="0">
                <a:latin typeface="Arial" panose="020B0604020202020204" pitchFamily="34" charset="0"/>
                <a:cs typeface="Arial" panose="020B0604020202020204" pitchFamily="34" charset="0"/>
              </a:rPr>
            </a:br>
            <a:r>
              <a:rPr lang="en-US" sz="800" dirty="0">
                <a:latin typeface="Arial" panose="020B0604020202020204" pitchFamily="34" charset="0"/>
                <a:cs typeface="Arial" panose="020B0604020202020204" pitchFamily="34" charset="0"/>
              </a:rPr>
              <a:t>Steve Lozano</a:t>
            </a:r>
            <a:br>
              <a:rPr lang="en-US" sz="800" dirty="0">
                <a:latin typeface="Arial" panose="020B0604020202020204" pitchFamily="34" charset="0"/>
                <a:cs typeface="Arial" panose="020B0604020202020204" pitchFamily="34" charset="0"/>
              </a:rPr>
            </a:br>
            <a:r>
              <a:rPr lang="en-US" sz="800" dirty="0">
                <a:latin typeface="Arial" panose="020B0604020202020204" pitchFamily="34" charset="0"/>
                <a:cs typeface="Arial" panose="020B0604020202020204" pitchFamily="34" charset="0"/>
              </a:rPr>
              <a:t>Dave Schwab</a:t>
            </a:r>
            <a:br>
              <a:rPr lang="en-US" sz="800" dirty="0">
                <a:latin typeface="Arial" panose="020B0604020202020204" pitchFamily="34" charset="0"/>
                <a:cs typeface="Arial" panose="020B0604020202020204" pitchFamily="34" charset="0"/>
              </a:rPr>
            </a:br>
            <a:r>
              <a:rPr lang="en-US" sz="800" dirty="0">
                <a:latin typeface="Arial" panose="020B0604020202020204" pitchFamily="34" charset="0"/>
                <a:cs typeface="Arial" panose="020B0604020202020204" pitchFamily="34" charset="0"/>
              </a:rPr>
              <a:t>John Fenton</a:t>
            </a:r>
            <a:br>
              <a:rPr lang="en-US" sz="800" dirty="0">
                <a:latin typeface="Arial" panose="020B0604020202020204" pitchFamily="34" charset="0"/>
                <a:cs typeface="Arial" panose="020B0604020202020204" pitchFamily="34" charset="0"/>
              </a:rPr>
            </a:br>
            <a:r>
              <a:rPr lang="en-US" sz="800" dirty="0">
                <a:latin typeface="Arial" panose="020B0604020202020204" pitchFamily="34" charset="0"/>
                <a:cs typeface="Arial" panose="020B0604020202020204" pitchFamily="34" charset="0"/>
              </a:rPr>
              <a:t>John Lane</a:t>
            </a:r>
            <a:br>
              <a:rPr lang="en-US" sz="800" dirty="0">
                <a:latin typeface="Arial" panose="020B0604020202020204" pitchFamily="34" charset="0"/>
                <a:cs typeface="Arial" panose="020B0604020202020204" pitchFamily="34" charset="0"/>
              </a:rPr>
            </a:br>
            <a:r>
              <a:rPr lang="en-US" sz="800" dirty="0">
                <a:latin typeface="Arial" panose="020B0604020202020204" pitchFamily="34" charset="0"/>
                <a:cs typeface="Arial" panose="020B0604020202020204" pitchFamily="34" charset="0"/>
              </a:rPr>
              <a:t>Glenn Muhr</a:t>
            </a:r>
            <a:br>
              <a:rPr lang="en-US" sz="800" dirty="0">
                <a:latin typeface="Arial" panose="020B0604020202020204" pitchFamily="34" charset="0"/>
                <a:cs typeface="Arial" panose="020B0604020202020204" pitchFamily="34" charset="0"/>
              </a:rPr>
            </a:br>
            <a:r>
              <a:rPr lang="en-US" sz="800" dirty="0">
                <a:latin typeface="Arial" panose="020B0604020202020204" pitchFamily="34" charset="0"/>
                <a:cs typeface="Arial" panose="020B0604020202020204" pitchFamily="34" charset="0"/>
              </a:rPr>
              <a:t>Nathan Hawley</a:t>
            </a:r>
            <a:br>
              <a:rPr lang="en-US" sz="800" dirty="0">
                <a:latin typeface="Arial" panose="020B0604020202020204" pitchFamily="34" charset="0"/>
                <a:cs typeface="Arial" panose="020B0604020202020204" pitchFamily="34" charset="0"/>
              </a:rPr>
            </a:br>
            <a:r>
              <a:rPr lang="en-US" sz="800" dirty="0">
                <a:latin typeface="Arial" panose="020B0604020202020204" pitchFamily="34" charset="0"/>
                <a:cs typeface="Arial" panose="020B0604020202020204" pitchFamily="34" charset="0"/>
              </a:rPr>
              <a:t>Cathy Darnell </a:t>
            </a:r>
          </a:p>
          <a:p>
            <a:r>
              <a:rPr lang="en-US" sz="800" dirty="0">
                <a:latin typeface="Arial" panose="020B0604020202020204" pitchFamily="34" charset="0"/>
                <a:cs typeface="Arial" panose="020B0604020202020204" pitchFamily="34" charset="0"/>
              </a:rPr>
              <a:t/>
            </a:r>
            <a:br>
              <a:rPr lang="en-US" sz="800" dirty="0">
                <a:latin typeface="Arial" panose="020B0604020202020204" pitchFamily="34" charset="0"/>
                <a:cs typeface="Arial" panose="020B0604020202020204" pitchFamily="34" charset="0"/>
              </a:rPr>
            </a:br>
            <a:r>
              <a:rPr lang="en-US" sz="800" b="1" dirty="0" smtClean="0">
                <a:latin typeface="Arial" panose="020B0604020202020204" pitchFamily="34" charset="0"/>
                <a:cs typeface="Arial" panose="020B0604020202020204" pitchFamily="34" charset="0"/>
              </a:rPr>
              <a:t>5 </a:t>
            </a:r>
            <a:r>
              <a:rPr lang="en-US" sz="800" b="1" dirty="0">
                <a:latin typeface="Arial" panose="020B0604020202020204" pitchFamily="34" charset="0"/>
                <a:cs typeface="Arial" panose="020B0604020202020204" pitchFamily="34" charset="0"/>
              </a:rPr>
              <a:t>left the agency</a:t>
            </a:r>
            <a:r>
              <a:rPr lang="en-US" sz="800" dirty="0">
                <a:latin typeface="Arial" panose="020B0604020202020204" pitchFamily="34" charset="0"/>
                <a:cs typeface="Arial" panose="020B0604020202020204" pitchFamily="34" charset="0"/>
              </a:rPr>
              <a:t/>
            </a:r>
            <a:br>
              <a:rPr lang="en-US" sz="800" dirty="0">
                <a:latin typeface="Arial" panose="020B0604020202020204" pitchFamily="34" charset="0"/>
                <a:cs typeface="Arial" panose="020B0604020202020204" pitchFamily="34" charset="0"/>
              </a:rPr>
            </a:br>
            <a:r>
              <a:rPr lang="en-US" sz="800" dirty="0">
                <a:latin typeface="Arial" panose="020B0604020202020204" pitchFamily="34" charset="0"/>
                <a:cs typeface="Arial" panose="020B0604020202020204" pitchFamily="34" charset="0"/>
              </a:rPr>
              <a:t>Giselle Maira</a:t>
            </a:r>
            <a:br>
              <a:rPr lang="en-US" sz="800" dirty="0">
                <a:latin typeface="Arial" panose="020B0604020202020204" pitchFamily="34" charset="0"/>
                <a:cs typeface="Arial" panose="020B0604020202020204" pitchFamily="34" charset="0"/>
              </a:rPr>
            </a:br>
            <a:r>
              <a:rPr lang="en-US" sz="800" dirty="0">
                <a:latin typeface="Arial" panose="020B0604020202020204" pitchFamily="34" charset="0"/>
                <a:cs typeface="Arial" panose="020B0604020202020204" pitchFamily="34" charset="0"/>
              </a:rPr>
              <a:t>Julie Dyble Bressie</a:t>
            </a:r>
            <a:br>
              <a:rPr lang="en-US" sz="800" dirty="0">
                <a:latin typeface="Arial" panose="020B0604020202020204" pitchFamily="34" charset="0"/>
                <a:cs typeface="Arial" panose="020B0604020202020204" pitchFamily="34" charset="0"/>
              </a:rPr>
            </a:br>
            <a:r>
              <a:rPr lang="en-US" sz="800" dirty="0">
                <a:latin typeface="Arial" panose="020B0604020202020204" pitchFamily="34" charset="0"/>
                <a:cs typeface="Arial" panose="020B0604020202020204" pitchFamily="34" charset="0"/>
              </a:rPr>
              <a:t>Mike Taetsch</a:t>
            </a:r>
            <a:br>
              <a:rPr lang="en-US" sz="800" dirty="0">
                <a:latin typeface="Arial" panose="020B0604020202020204" pitchFamily="34" charset="0"/>
                <a:cs typeface="Arial" panose="020B0604020202020204" pitchFamily="34" charset="0"/>
              </a:rPr>
            </a:br>
            <a:r>
              <a:rPr lang="en-US" sz="800" dirty="0">
                <a:latin typeface="Arial" panose="020B0604020202020204" pitchFamily="34" charset="0"/>
                <a:cs typeface="Arial" panose="020B0604020202020204" pitchFamily="34" charset="0"/>
              </a:rPr>
              <a:t>Tom Joyce</a:t>
            </a:r>
          </a:p>
          <a:p>
            <a:r>
              <a:rPr lang="en-US" sz="800" dirty="0">
                <a:latin typeface="Arial" panose="020B0604020202020204" pitchFamily="34" charset="0"/>
                <a:cs typeface="Arial" panose="020B0604020202020204" pitchFamily="34" charset="0"/>
              </a:rPr>
              <a:t>John Bratton</a:t>
            </a:r>
            <a:endParaRPr lang="en-US" sz="800" b="1" dirty="0">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3801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4" name="Slide Number Placeholder 3"/>
          <p:cNvSpPr>
            <a:spLocks noGrp="1"/>
          </p:cNvSpPr>
          <p:nvPr>
            <p:ph type="sldNum" sz="quarter" idx="10"/>
          </p:nvPr>
        </p:nvSpPr>
        <p:spPr/>
        <p:txBody>
          <a:bodyPr/>
          <a:lstStyle/>
          <a:p>
            <a:fld id="{53898A3F-0685-4583-B1A9-B32BB6EA74F3}"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8429502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53898A3F-0685-4583-B1A9-B32BB6EA74F3}" type="slidenum">
              <a:rPr lang="en-US" smtClean="0"/>
              <a:pPr/>
              <a:t>20</a:t>
            </a:fld>
            <a:endParaRPr lang="en-US" dirty="0"/>
          </a:p>
        </p:txBody>
      </p:sp>
      <p:sp>
        <p:nvSpPr>
          <p:cNvPr id="7" name="Slide Image Placeholder 6"/>
          <p:cNvSpPr>
            <a:spLocks noGrp="1" noRot="1" noChangeAspect="1"/>
          </p:cNvSpPr>
          <p:nvPr>
            <p:ph type="sldImg"/>
          </p:nvPr>
        </p:nvSpPr>
        <p:spPr/>
      </p:sp>
      <p:sp>
        <p:nvSpPr>
          <p:cNvPr id="8" name="Notes Placeholder 2"/>
          <p:cNvSpPr txBox="1">
            <a:spLocks/>
          </p:cNvSpPr>
          <p:nvPr/>
        </p:nvSpPr>
        <p:spPr>
          <a:xfrm>
            <a:off x="685800" y="4305340"/>
            <a:ext cx="5486400" cy="4455342"/>
          </a:xfrm>
          <a:prstGeom prst="rect">
            <a:avLst/>
          </a:prstGeom>
        </p:spPr>
        <p:txBody>
          <a:bodyPr vert="horz" lIns="91440" tIns="45720" rIns="91440" bIns="45720" rtlCol="0"/>
          <a:lstStyle>
            <a:lvl1pPr marL="0" algn="l" defTabSz="914400" rtl="0" eaLnBrk="1" latinLnBrk="0" hangingPunct="1">
              <a:defRPr sz="800" kern="1200">
                <a:solidFill>
                  <a:schemeClr val="tx1"/>
                </a:solidFill>
                <a:latin typeface="Arial"/>
                <a:ea typeface="+mn-ea"/>
                <a:cs typeface="+mn-cs"/>
              </a:defRPr>
            </a:lvl1pPr>
            <a:lvl2pPr marL="457200" algn="l" defTabSz="914400" rtl="0" eaLnBrk="1" latinLnBrk="0" hangingPunct="1">
              <a:defRPr sz="800" kern="1200">
                <a:solidFill>
                  <a:schemeClr val="tx1"/>
                </a:solidFill>
                <a:latin typeface="Arial"/>
                <a:ea typeface="+mn-ea"/>
                <a:cs typeface="+mn-cs"/>
              </a:defRPr>
            </a:lvl2pPr>
            <a:lvl3pPr marL="914400" algn="l" defTabSz="914400" rtl="0" eaLnBrk="1" latinLnBrk="0" hangingPunct="1">
              <a:defRPr sz="800" kern="1200">
                <a:solidFill>
                  <a:schemeClr val="tx1"/>
                </a:solidFill>
                <a:latin typeface="Arial"/>
                <a:ea typeface="+mn-ea"/>
                <a:cs typeface="+mn-cs"/>
              </a:defRPr>
            </a:lvl3pPr>
            <a:lvl4pPr marL="1371600" algn="l" defTabSz="914400" rtl="0" eaLnBrk="1" latinLnBrk="0" hangingPunct="1">
              <a:defRPr sz="800" kern="1200">
                <a:solidFill>
                  <a:schemeClr val="tx1"/>
                </a:solidFill>
                <a:latin typeface="Arial"/>
                <a:ea typeface="+mn-ea"/>
                <a:cs typeface="+mn-cs"/>
              </a:defRPr>
            </a:lvl4pPr>
            <a:lvl5pPr marL="1828800" algn="l" defTabSz="914400" rtl="0" eaLnBrk="1" latinLnBrk="0" hangingPunct="1">
              <a:defRPr sz="800" kern="1200">
                <a:solidFill>
                  <a:schemeClr val="tx1"/>
                </a:solidFill>
                <a:latin typeface="Arial"/>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171450" indent="-171450">
              <a:buFont typeface="Arial" panose="020B0604020202020204" pitchFamily="34" charset="0"/>
              <a:buChar char="•"/>
            </a:pPr>
            <a:r>
              <a:rPr lang="en-US" sz="750" spc="-20" dirty="0" smtClean="0"/>
              <a:t>*Total males = 29 and total females = 12</a:t>
            </a:r>
          </a:p>
          <a:p>
            <a:pPr marL="171450" indent="-171450">
              <a:buFont typeface="Arial" panose="020B0604020202020204" pitchFamily="34" charset="0"/>
              <a:buChar char="•"/>
            </a:pPr>
            <a:r>
              <a:rPr lang="en-US" sz="750" spc="-20" dirty="0" smtClean="0"/>
              <a:t>Gender ratio 2:1, but overall diversity for Federal FTE’s remains an issue. GLERL Hiring capacity is limited by an FTE cap of 50 permanent. </a:t>
            </a:r>
          </a:p>
          <a:p>
            <a:pPr marL="171450" indent="-171450">
              <a:buFont typeface="Arial" panose="020B0604020202020204" pitchFamily="34" charset="0"/>
              <a:buChar char="•"/>
            </a:pPr>
            <a:r>
              <a:rPr lang="en-US" sz="750" spc="-20" dirty="0" smtClean="0"/>
              <a:t>The overall diversity and age range of on-site staff at GLERL is enriched by:</a:t>
            </a:r>
          </a:p>
          <a:p>
            <a:pPr marL="171450" indent="-171450">
              <a:buFont typeface="Arial" panose="020B0604020202020204" pitchFamily="34" charset="0"/>
              <a:buChar char="•"/>
            </a:pPr>
            <a:r>
              <a:rPr lang="en-US" sz="750" spc="-20" dirty="0" smtClean="0"/>
              <a:t>Cooperative Institute for Limnology and Ecosystems Research staff http://ciler.snre.umich.edu/</a:t>
            </a:r>
          </a:p>
          <a:p>
            <a:endParaRPr lang="en-US" sz="750" spc="-20" dirty="0" smtClean="0"/>
          </a:p>
          <a:p>
            <a:r>
              <a:rPr lang="en-US" sz="750" spc="-20" dirty="0" smtClean="0"/>
              <a:t>For a list of GLERL Principle Investigator adjunct academic appointments as well as mentorships (post-graduate, graduate, undergraduate, and K-12) see: http://www.glerl.noaa.gov/review2016/service_to_society.html</a:t>
            </a:r>
          </a:p>
          <a:p>
            <a:endParaRPr lang="en-US" sz="750" spc="-20" dirty="0" smtClean="0"/>
          </a:p>
          <a:p>
            <a:r>
              <a:rPr lang="en-US" sz="750" b="1" spc="-20" dirty="0" smtClean="0"/>
              <a:t>Great Lakes Summer Fellows Program </a:t>
            </a:r>
            <a:r>
              <a:rPr lang="en-US" sz="750" spc="-20" dirty="0" smtClean="0"/>
              <a:t>http://ciler.snre.umich.edu/education/undergraduate-graduate-fellowships</a:t>
            </a:r>
          </a:p>
          <a:p>
            <a:r>
              <a:rPr lang="en-US" sz="750" spc="-20" dirty="0" smtClean="0"/>
              <a:t>As part of its efforts to educate and train a new generation of research scientists, CILER administers an annual Great Lakes Summer Student Fellows Program. This program is a true partnership with NOAA's Great Lakes Environmental Research Lab (GLERL) and helps place promising young undergraduate and graduate students with both University and Federal research mentors.</a:t>
            </a:r>
          </a:p>
          <a:p>
            <a:endParaRPr lang="en-US" sz="750" spc="-20" dirty="0" smtClean="0"/>
          </a:p>
          <a:p>
            <a:r>
              <a:rPr lang="en-US" sz="750" b="1" spc="-20" dirty="0" smtClean="0"/>
              <a:t>NOAA Educational Partnership Program (EPP) </a:t>
            </a:r>
            <a:r>
              <a:rPr lang="en-US" sz="750" spc="-20" dirty="0" smtClean="0"/>
              <a:t>http://www.epp.noaa.gov/  </a:t>
            </a:r>
          </a:p>
          <a:p>
            <a:r>
              <a:rPr lang="en-US" sz="750" spc="-20" dirty="0" smtClean="0"/>
              <a:t>The goal of the Educational Partnership Program with Minority Serving Institutions is to increase the number of students from underrepresented communities who are educated, trained and graduated in fields that directly support NOAA's mission.  </a:t>
            </a:r>
          </a:p>
          <a:p>
            <a:endParaRPr lang="en-US" sz="750" b="1" spc="-20" dirty="0" smtClean="0"/>
          </a:p>
          <a:p>
            <a:r>
              <a:rPr lang="en-US" sz="750" b="1" spc="-20" dirty="0" smtClean="0"/>
              <a:t>NOAA Hollings Scholarship Program </a:t>
            </a:r>
            <a:r>
              <a:rPr lang="en-US" sz="750" spc="-20" dirty="0" smtClean="0"/>
              <a:t>http://www.oesd.noaa.gov/scholarships/hollings.html#page=program</a:t>
            </a:r>
          </a:p>
          <a:p>
            <a:r>
              <a:rPr lang="en-US" sz="750" spc="-20" dirty="0" smtClean="0"/>
              <a:t>The Hollings Scholarship Program provides successful undergraduate applicants with awards that include academic assistance (up to a maximum of $9,500 per year) for full-time study during the 9-month academic year; a 10-week, full-time internship position ($700/week) during the summer at a NOAA facility; and academic assistance (up to a maximum of $9,500) for full-time study during a second 9-month academic year.</a:t>
            </a:r>
          </a:p>
          <a:p>
            <a:endParaRPr lang="en-US" sz="750" spc="-20" dirty="0" smtClean="0"/>
          </a:p>
          <a:p>
            <a:r>
              <a:rPr lang="en-US" sz="750" b="1" spc="-20" dirty="0" smtClean="0"/>
              <a:t>NRC Post Doctoral Fellows</a:t>
            </a:r>
          </a:p>
          <a:p>
            <a:endParaRPr lang="en-US" sz="750" spc="-20" dirty="0" smtClean="0"/>
          </a:p>
          <a:p>
            <a:r>
              <a:rPr lang="en-US" sz="750" b="1" spc="-20" dirty="0" smtClean="0"/>
              <a:t>PACE Fellowship</a:t>
            </a:r>
          </a:p>
          <a:p>
            <a:r>
              <a:rPr lang="en-US" sz="750" spc="-20" dirty="0" smtClean="0"/>
              <a:t>Postdocs Applying Climate Expertise </a:t>
            </a:r>
            <a:br>
              <a:rPr lang="en-US" sz="750" spc="-20" dirty="0" smtClean="0"/>
            </a:br>
            <a:r>
              <a:rPr lang="en-US" sz="750" spc="-20" dirty="0" smtClean="0"/>
              <a:t>The goal of this postdoctoral program is to grow the pool of scientists qualified to transfer advances in climate science and climate prediction into climate-related decision framework(s) and decision tools. The program pairs early-career climate scientists with two co-hosting institutions: one host provides the climate research expertise guidance, and the other host is a decision-making institution that provides the opportunity for the PACE fellow to immerse themselves in a decision-making culture and learn from each other.  </a:t>
            </a:r>
          </a:p>
          <a:p>
            <a:endParaRPr lang="en-US" sz="750" spc="-20" dirty="0" smtClean="0"/>
          </a:p>
          <a:p>
            <a:r>
              <a:rPr lang="en-US" sz="700" b="1" dirty="0" smtClean="0"/>
              <a:t>University of Michigan Water Center and CILER</a:t>
            </a:r>
          </a:p>
          <a:p>
            <a:endParaRPr lang="en-US" sz="700" b="1" dirty="0" smtClean="0"/>
          </a:p>
          <a:p>
            <a:r>
              <a:rPr lang="en-US" sz="700" b="1" dirty="0" smtClean="0"/>
              <a:t>University Corporation for Atmospheric Research (UCAR) Visiting Scientist Program</a:t>
            </a:r>
            <a:endParaRPr lang="en-US" sz="700" b="1" dirty="0"/>
          </a:p>
        </p:txBody>
      </p:sp>
    </p:spTree>
    <p:extLst>
      <p:ext uri="{BB962C8B-B14F-4D97-AF65-F5344CB8AC3E}">
        <p14:creationId xmlns:p14="http://schemas.microsoft.com/office/powerpoint/2010/main" val="26771016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GLERL quality goals, criteria and metrics can be found starting on page 63 of the Strategic Plan 2016-2020 draft: </a:t>
            </a:r>
            <a:r>
              <a:rPr lang="en-US" dirty="0">
                <a:latin typeface="Arial" panose="020B0604020202020204" pitchFamily="34" charset="0"/>
                <a:hlinkClick r:id="rId3"/>
              </a:rPr>
              <a:t>http://</a:t>
            </a:r>
            <a:r>
              <a:rPr lang="en-US" dirty="0" smtClean="0">
                <a:latin typeface="Arial" panose="020B0604020202020204" pitchFamily="34" charset="0"/>
                <a:hlinkClick r:id="rId3"/>
              </a:rPr>
              <a:t>www.glerl.noaa.gov/review2016/reviewer_docs/GLERLStrategicPlan2016.pdf</a:t>
            </a:r>
            <a:endParaRPr lang="en-US" dirty="0" smtClean="0">
              <a:latin typeface="Arial" panose="020B0604020202020204" pitchFamily="34" charset="0"/>
            </a:endParaRPr>
          </a:p>
          <a:p>
            <a:endParaRPr lang="en-US" dirty="0">
              <a:latin typeface="Arial" panose="020B0604020202020204" pitchFamily="34" charset="0"/>
            </a:endParaRPr>
          </a:p>
          <a:p>
            <a:pPr lvl="0"/>
            <a:r>
              <a:rPr lang="en-US" b="1" dirty="0" smtClean="0"/>
              <a:t>Goal - Diversity</a:t>
            </a:r>
            <a:r>
              <a:rPr lang="en-US" b="1" dirty="0"/>
              <a:t>: </a:t>
            </a:r>
            <a:r>
              <a:rPr lang="en-US" dirty="0"/>
              <a:t> Secure a diverse workforce that is supported by an organizational culture of inclusiveness. </a:t>
            </a:r>
          </a:p>
          <a:p>
            <a:pPr lvl="0" fontAlgn="base"/>
            <a:endParaRPr lang="en-US" b="1" dirty="0" smtClean="0"/>
          </a:p>
          <a:p>
            <a:pPr lvl="0" fontAlgn="base"/>
            <a:r>
              <a:rPr lang="en-US" b="1" dirty="0" smtClean="0"/>
              <a:t>Criteria</a:t>
            </a:r>
            <a:r>
              <a:rPr lang="en-US" b="1" dirty="0"/>
              <a:t>: </a:t>
            </a:r>
            <a:r>
              <a:rPr lang="en-US" dirty="0"/>
              <a:t>Is GLERL making an effort to promote a diverse workforce (all demographics)?</a:t>
            </a:r>
          </a:p>
          <a:p>
            <a:r>
              <a:rPr lang="en-US" b="1" u="sng" dirty="0"/>
              <a:t>Metrics</a:t>
            </a:r>
            <a:r>
              <a:rPr lang="en-US" b="1" dirty="0"/>
              <a:t>: </a:t>
            </a:r>
            <a:r>
              <a:rPr lang="en-US" dirty="0"/>
              <a:t>Number of career fairs and educational events attended to target under- represented groups; number of NOAA equal opportunity fellows e.g., Educational Partnership Programs (EPP) and Minority Serving Institutions (MSI) recruited; examples of efforts made to recruit under-represented speakers.</a:t>
            </a:r>
            <a:r>
              <a:rPr lang="en-US" u="sng" dirty="0"/>
              <a:t> </a:t>
            </a:r>
            <a:endParaRPr lang="en-US" dirty="0"/>
          </a:p>
          <a:p>
            <a:pPr lvl="0" fontAlgn="base"/>
            <a:r>
              <a:rPr lang="en-US" dirty="0"/>
              <a:t>Does staff feel included in how GLERL is being managed? Does GLERL create an atmosphere of inclusiveness?</a:t>
            </a:r>
          </a:p>
          <a:p>
            <a:r>
              <a:rPr lang="en-US" b="1" u="sng" dirty="0"/>
              <a:t>Metrics</a:t>
            </a:r>
            <a:r>
              <a:rPr lang="en-US" b="1" dirty="0"/>
              <a:t>: </a:t>
            </a:r>
            <a:r>
              <a:rPr lang="en-US" dirty="0"/>
              <a:t>Number of: in-house trainings, Equal Employment Opportunity (EEO) seminars, All Hands meetings, Partnership Council meetings, GLERL management requests for staff input, incorporation of bottom up strategic planning, Baldridge Survey Outcomes.</a:t>
            </a:r>
          </a:p>
          <a:p>
            <a:pPr lvl="0"/>
            <a:r>
              <a:rPr lang="en-US" dirty="0"/>
              <a:t>Do we work towards reaching diverse audience groups?</a:t>
            </a:r>
          </a:p>
          <a:p>
            <a:r>
              <a:rPr lang="en-US" b="1" u="sng" dirty="0"/>
              <a:t>Metrics</a:t>
            </a:r>
            <a:r>
              <a:rPr lang="en-US" b="1" dirty="0"/>
              <a:t>: </a:t>
            </a:r>
            <a:r>
              <a:rPr lang="en-US" dirty="0"/>
              <a:t>Number of communication and outreach events targeting underserved audience groups.</a:t>
            </a:r>
          </a:p>
          <a:p>
            <a:endParaRPr lang="en-US" b="1" i="1" dirty="0" smtClean="0"/>
          </a:p>
          <a:p>
            <a:r>
              <a:rPr lang="en-US" b="1" i="1" dirty="0" smtClean="0"/>
              <a:t>Value </a:t>
            </a:r>
            <a:r>
              <a:rPr lang="en-US" b="1" i="1" dirty="0"/>
              <a:t>added: GLERL’s criteria of a diverse workforce and inclusiveness of all members of the workforce have been an important standard held at GLERL that also has been applied in the development of the strategic plan.  As part of plan development, opportunities were provided to engage staff (from the beginning of the process), build consensus on the plan structure and content, and integrate staff feedback on the plan at various stages of development. The culture of inclusiveness, striving towards consensus, is a business practices that ensures robustness of GLERL’s products and services, for which a range of perspectives are integrated.  GLERL is committed to using this practice of inclusiveness of a diverse work force as we move forward in the implementation of the strategic plan and other activities at GLERL.</a:t>
            </a:r>
            <a:endParaRPr lang="en-US" dirty="0"/>
          </a:p>
          <a:p>
            <a:endParaRPr lang="en-US" dirty="0"/>
          </a:p>
        </p:txBody>
      </p:sp>
      <p:sp>
        <p:nvSpPr>
          <p:cNvPr id="4" name="Slide Number Placeholder 3"/>
          <p:cNvSpPr>
            <a:spLocks noGrp="1"/>
          </p:cNvSpPr>
          <p:nvPr>
            <p:ph type="sldNum" sz="quarter" idx="10"/>
          </p:nvPr>
        </p:nvSpPr>
        <p:spPr/>
        <p:txBody>
          <a:bodyPr/>
          <a:lstStyle/>
          <a:p>
            <a:fld id="{53898A3F-0685-4583-B1A9-B32BB6EA74F3}"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6771016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C5274847-FA06-47DA-8571-0142076FE3C0}" type="slidenum">
              <a:rPr lang="en-US" smtClean="0"/>
              <a:t>22</a:t>
            </a:fld>
            <a:endParaRPr lang="en-US" dirty="0"/>
          </a:p>
        </p:txBody>
      </p:sp>
    </p:spTree>
    <p:extLst>
      <p:ext uri="{BB962C8B-B14F-4D97-AF65-F5344CB8AC3E}">
        <p14:creationId xmlns:p14="http://schemas.microsoft.com/office/powerpoint/2010/main" val="31742304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solidFill>
                  <a:srgbClr val="000000"/>
                </a:solidFill>
              </a:rPr>
              <a:t>The</a:t>
            </a:r>
            <a:r>
              <a:rPr lang="en-US" baseline="0" dirty="0" smtClean="0">
                <a:solidFill>
                  <a:srgbClr val="000000"/>
                </a:solidFill>
              </a:rPr>
              <a:t> base funding number is after assessments.</a:t>
            </a:r>
          </a:p>
          <a:p>
            <a:r>
              <a:rPr lang="en-US" baseline="0" dirty="0" smtClean="0">
                <a:solidFill>
                  <a:srgbClr val="000000"/>
                </a:solidFill>
              </a:rPr>
              <a:t>99% Other Agency is Great Lakes Restoration Initiative</a:t>
            </a:r>
            <a:r>
              <a:rPr lang="en-US" dirty="0" smtClean="0">
                <a:solidFill>
                  <a:srgbClr val="000000"/>
                </a:solidFill>
              </a:rPr>
              <a:t> (</a:t>
            </a:r>
            <a:r>
              <a:rPr lang="en-US" baseline="0" dirty="0" smtClean="0">
                <a:solidFill>
                  <a:srgbClr val="000000"/>
                </a:solidFill>
              </a:rPr>
              <a:t>GLRI)</a:t>
            </a:r>
          </a:p>
          <a:p>
            <a:endParaRPr lang="en-US" baseline="0" dirty="0" smtClean="0">
              <a:solidFill>
                <a:srgbClr val="000000"/>
              </a:solidFill>
            </a:endParaRPr>
          </a:p>
          <a:p>
            <a:r>
              <a:rPr lang="en-US" dirty="0" smtClean="0">
                <a:solidFill>
                  <a:srgbClr val="000000"/>
                </a:solidFill>
              </a:rPr>
              <a:t>GLERL's base funding (shown in blue, after assessments) is presently about $9.5M.  Although it has risen slightly over the past decade, in terms of real dollars it has not kept pace with increasing fixed costs (labor, rent, etc.) so that today about $1M is available to fund science projects. Beginning in 2010, Great Lakes Restoration Initiative funding has played a significant role in funding our science, presently at about $2.3M in FY15. NOAA funding has declined substantially</a:t>
            </a:r>
            <a:r>
              <a:rPr lang="en-US" baseline="0" dirty="0" smtClean="0">
                <a:solidFill>
                  <a:srgbClr val="000000"/>
                </a:solidFill>
              </a:rPr>
              <a:t> for a variety of reasons.</a:t>
            </a:r>
            <a:endParaRPr lang="en-US" dirty="0">
              <a:solidFill>
                <a:srgbClr val="000000"/>
              </a:solidFill>
            </a:endParaRPr>
          </a:p>
        </p:txBody>
      </p:sp>
      <p:sp>
        <p:nvSpPr>
          <p:cNvPr id="4" name="Slide Number Placeholder 3"/>
          <p:cNvSpPr>
            <a:spLocks noGrp="1"/>
          </p:cNvSpPr>
          <p:nvPr>
            <p:ph type="sldNum" sz="quarter" idx="10"/>
          </p:nvPr>
        </p:nvSpPr>
        <p:spPr/>
        <p:txBody>
          <a:bodyPr/>
          <a:lstStyle/>
          <a:p>
            <a:fld id="{53898A3F-0685-4583-B1A9-B32BB6EA74F3}"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23479745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Shown here is the breakdown of our FY15 expenses.  As you can see: </a:t>
            </a:r>
          </a:p>
          <a:p>
            <a:pPr marL="171450" indent="-171450">
              <a:buFont typeface="Arial" panose="020B0604020202020204" pitchFamily="34" charset="0"/>
              <a:buChar char="•"/>
            </a:pPr>
            <a:r>
              <a:rPr lang="en-US" dirty="0" smtClean="0"/>
              <a:t>labor comprises our biggest expense at $5.163M or about 52% </a:t>
            </a:r>
          </a:p>
          <a:p>
            <a:pPr marL="171450" indent="-171450">
              <a:buFont typeface="Arial" panose="020B0604020202020204" pitchFamily="34" charset="0"/>
              <a:buChar char="•"/>
            </a:pPr>
            <a:r>
              <a:rPr lang="en-US" dirty="0" smtClean="0"/>
              <a:t>Our next largest expense is our facilities cost at $1.729 or 17%</a:t>
            </a:r>
          </a:p>
          <a:p>
            <a:pPr marL="171450" indent="-171450">
              <a:buFont typeface="Arial" panose="020B0604020202020204" pitchFamily="34" charset="0"/>
              <a:buChar char="•"/>
            </a:pPr>
            <a:r>
              <a:rPr lang="en-US" dirty="0" smtClean="0"/>
              <a:t>About $1M is available for our science projects, or 11%, about the same as our assessments</a:t>
            </a:r>
          </a:p>
          <a:p>
            <a:pPr marL="171450" indent="-171450">
              <a:buFont typeface="Arial" panose="020B0604020202020204" pitchFamily="34" charset="0"/>
              <a:buChar char="•"/>
            </a:pPr>
            <a:r>
              <a:rPr lang="en-US" dirty="0" smtClean="0"/>
              <a:t>followed by information services and vessel operations, each near $400K or 4%</a:t>
            </a:r>
          </a:p>
          <a:p>
            <a:pPr marL="171450" indent="-171450">
              <a:buFont typeface="Arial" panose="020B0604020202020204" pitchFamily="34" charset="0"/>
              <a:buChar char="•"/>
            </a:pPr>
            <a:r>
              <a:rPr lang="en-US" dirty="0" smtClean="0"/>
              <a:t>Director's expenses are near 1%</a:t>
            </a:r>
            <a:endParaRPr lang="en-US" dirty="0"/>
          </a:p>
        </p:txBody>
      </p:sp>
      <p:sp>
        <p:nvSpPr>
          <p:cNvPr id="4" name="Slide Number Placeholder 3"/>
          <p:cNvSpPr>
            <a:spLocks noGrp="1"/>
          </p:cNvSpPr>
          <p:nvPr>
            <p:ph type="sldNum" sz="quarter" idx="10"/>
          </p:nvPr>
        </p:nvSpPr>
        <p:spPr/>
        <p:txBody>
          <a:bodyPr/>
          <a:lstStyle/>
          <a:p>
            <a:fld id="{53898A3F-0685-4583-B1A9-B32BB6EA74F3}"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3888308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 the $1M available from base funds for our science program:</a:t>
            </a:r>
          </a:p>
          <a:p>
            <a:pPr marL="171450" indent="-171450">
              <a:buFont typeface="Arial" panose="020B0604020202020204" pitchFamily="34" charset="0"/>
              <a:buChar char="•"/>
            </a:pPr>
            <a:r>
              <a:rPr lang="en-US" dirty="0" smtClean="0"/>
              <a:t>OSAT receives about $405K</a:t>
            </a:r>
          </a:p>
          <a:p>
            <a:pPr marL="171450" indent="-171450">
              <a:buFont typeface="Arial" panose="020B0604020202020204" pitchFamily="34" charset="0"/>
              <a:buChar char="•"/>
            </a:pPr>
            <a:r>
              <a:rPr lang="en-US" dirty="0" smtClean="0"/>
              <a:t>EcoDyn branch receives about $434K </a:t>
            </a:r>
          </a:p>
          <a:p>
            <a:pPr marL="171450" indent="-171450">
              <a:buFont typeface="Arial" panose="020B0604020202020204" pitchFamily="34" charset="0"/>
              <a:buChar char="•"/>
            </a:pPr>
            <a:r>
              <a:rPr lang="en-US" dirty="0" smtClean="0"/>
              <a:t>IPEMF branch receives about $205K.  </a:t>
            </a:r>
          </a:p>
          <a:p>
            <a:endParaRPr lang="en-US" dirty="0" smtClean="0"/>
          </a:p>
          <a:p>
            <a:r>
              <a:rPr lang="en-US" dirty="0" smtClean="0"/>
              <a:t>This may appear unbalanced, but the EcoDyn and OSAT infrastructure is more expensive than that of the IPEMF whose infrastructure mainly consists of computing resources.</a:t>
            </a:r>
            <a:endParaRPr lang="en-US" dirty="0"/>
          </a:p>
        </p:txBody>
      </p:sp>
      <p:sp>
        <p:nvSpPr>
          <p:cNvPr id="4" name="Slide Number Placeholder 3"/>
          <p:cNvSpPr>
            <a:spLocks noGrp="1"/>
          </p:cNvSpPr>
          <p:nvPr>
            <p:ph type="sldNum" sz="quarter" idx="10"/>
          </p:nvPr>
        </p:nvSpPr>
        <p:spPr/>
        <p:txBody>
          <a:bodyPr/>
          <a:lstStyle/>
          <a:p>
            <a:fld id="{C5274847-FA06-47DA-8571-0142076FE3C0}" type="slidenum">
              <a:rPr lang="en-US" smtClean="0"/>
              <a:t>25</a:t>
            </a:fld>
            <a:endParaRPr lang="en-US" dirty="0"/>
          </a:p>
        </p:txBody>
      </p:sp>
    </p:spTree>
    <p:extLst>
      <p:ext uri="{BB962C8B-B14F-4D97-AF65-F5344CB8AC3E}">
        <p14:creationId xmlns:p14="http://schemas.microsoft.com/office/powerpoint/2010/main" val="1272276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98120" y="4267279"/>
            <a:ext cx="6545580" cy="4341813"/>
          </a:xfrm>
        </p:spPr>
        <p:txBody>
          <a:bodyPr/>
          <a:lstStyle/>
          <a:p>
            <a:r>
              <a:rPr lang="en-US" dirty="0" smtClean="0"/>
              <a:t>NOAA participates in several regional initiatives providing mission-directed leadership and valuable products and services. The Great Lakes Restoration Initiative  (GLRI), has provided more than $1.6 billion to support Great Lakes restoration including more than $125 million to NOAA since 2010. The GLRI supports NOAA’s mission-focused work in the areas of toxic chemical remediation, habitat restoration, invasive species, nearshore modeling, observation and ecosystem forecasting, and climate change adaptation. </a:t>
            </a:r>
          </a:p>
          <a:p>
            <a:endParaRPr lang="en-US" dirty="0" smtClean="0"/>
          </a:p>
          <a:p>
            <a:r>
              <a:rPr lang="en-US" b="1" dirty="0" smtClean="0"/>
              <a:t>Of the $2.3M of GLRI funding received by the laboratory in FY15:</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SOAR - FY15 Funding: $1,084,269</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Summary:  The SOAR system coordinates &amp; integrates regional coastal observations supporting.  SOAR activities include the deployment &amp; support of on-water and remote sensing platforms where observations from these systems are used to create database products for assessment and decision support.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SOAR will provide up to date information on ecosystem health, drinking water source information and information useful to bathing beaches through observations, data management, and forecast model development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Climate Change - FY15 Funding: $403,495</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Summary:  Expanding on previous years’ work, we are more completely integrating coupled models of the regional atmosphere, of the Great Lakes basin water budget, nutrient loading of tributary streams, and of the circulation of the lakes.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Our modeling system will be comprehensive in that it will include full interaction among the atmosphere, terrestrial hydrology (including fate and transport of water), 3-dimensional dynamics of the lakes and ice, and simulation of the lower food web in the lakes.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HABs Watershed FY15 Funding: $473.4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Summary: This project will aid in the implementation of a decision support tool framework for environmental and public health officials that encompasses several measurements of nutrient loads and water quality in the nearshore.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project will provide near real-time measurements of phosphorus and other nutrients in support of notifications for potential impairments due to water quality conditions from harmful algal blooms.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HABs</a:t>
            </a:r>
            <a:r>
              <a:rPr lang="en-US" b="1" baseline="0" dirty="0" smtClean="0"/>
              <a:t> Nearshore - </a:t>
            </a:r>
            <a:r>
              <a:rPr lang="en-US" b="1" dirty="0" smtClean="0"/>
              <a:t>FY15 Funding: $363,091</a:t>
            </a:r>
          </a:p>
          <a:p>
            <a:r>
              <a:rPr lang="en-US" dirty="0" smtClean="0"/>
              <a:t>Summary: This project will provide both (1) measurements of nutrients and other contaminants from urban watersheds and (2) predictive models of expected water quality in the nearshore, forming the development of a decision support tool framework for environmental and public health officials. </a:t>
            </a:r>
          </a:p>
          <a:p>
            <a:r>
              <a:rPr lang="en-US" dirty="0" smtClean="0"/>
              <a:t>Specifically, this framework will aid in characterization of water quality constituents such as contaminants, loads, and bacteria in the nearshore and be used in the development/refinement of models to assess changes in runoff and transport from urban watersheds.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5274847-FA06-47DA-8571-0142076FE3C0}" type="slidenum">
              <a:rPr lang="en-US" smtClean="0"/>
              <a:pPr/>
              <a:t>26</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5908470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Another way to look at GLERL base funding is by key activity, as many of these activities cross-cut the branches and include labor, facility costs and science expenses.  A few highlights:  the Real-time Environmental Coastal Observing Network in FY15 cost $3.05M;  followed by the Long-term Ecological Monitoring Program at $2.74M, and the regional fleet (vessel operations) at $1.49M.</a:t>
            </a:r>
          </a:p>
          <a:p>
            <a:endParaRPr lang="en-US" dirty="0" smtClean="0"/>
          </a:p>
          <a:p>
            <a:r>
              <a:rPr lang="en-US" dirty="0" smtClean="0"/>
              <a:t>Funding</a:t>
            </a:r>
            <a:r>
              <a:rPr lang="en-US" baseline="0" dirty="0" smtClean="0"/>
              <a:t> here represents both base funds + external funds (e.g., GRLI, GLOS).</a:t>
            </a:r>
            <a:endParaRPr lang="en-US" dirty="0" smtClean="0"/>
          </a:p>
          <a:p>
            <a:endParaRPr lang="en-US" dirty="0"/>
          </a:p>
        </p:txBody>
      </p:sp>
      <p:sp>
        <p:nvSpPr>
          <p:cNvPr id="4" name="Slide Number Placeholder 3"/>
          <p:cNvSpPr>
            <a:spLocks noGrp="1"/>
          </p:cNvSpPr>
          <p:nvPr>
            <p:ph type="sldNum" sz="quarter" idx="10"/>
          </p:nvPr>
        </p:nvSpPr>
        <p:spPr/>
        <p:txBody>
          <a:bodyPr/>
          <a:lstStyle/>
          <a:p>
            <a:fld id="{C4C3013B-5343-4A84-A383-E06897534521}" type="slidenum">
              <a:rPr lang="en-US" smtClean="0"/>
              <a:pPr/>
              <a:t>27</a:t>
            </a:fld>
            <a:endParaRPr lang="en-US" dirty="0"/>
          </a:p>
        </p:txBody>
      </p:sp>
      <p:sp>
        <p:nvSpPr>
          <p:cNvPr id="5" name="Header Placeholder 4"/>
          <p:cNvSpPr>
            <a:spLocks noGrp="1"/>
          </p:cNvSpPr>
          <p:nvPr>
            <p:ph type="hdr" sz="quarter" idx="11"/>
          </p:nvPr>
        </p:nvSpPr>
        <p:spPr/>
        <p:txBody>
          <a:bodyPr/>
          <a:lstStyle/>
          <a:p>
            <a:endParaRPr lang="en-US" dirty="0"/>
          </a:p>
        </p:txBody>
      </p:sp>
      <p:sp>
        <p:nvSpPr>
          <p:cNvPr id="9" name="Slide Image Placeholder 8"/>
          <p:cNvSpPr>
            <a:spLocks noGrp="1" noRot="1" noChangeAspect="1"/>
          </p:cNvSpPr>
          <p:nvPr>
            <p:ph type="sldImg"/>
          </p:nvPr>
        </p:nvSpPr>
        <p:spPr/>
      </p:sp>
    </p:spTree>
    <p:extLst>
      <p:ext uri="{BB962C8B-B14F-4D97-AF65-F5344CB8AC3E}">
        <p14:creationId xmlns:p14="http://schemas.microsoft.com/office/powerpoint/2010/main" val="33243343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4352925"/>
            <a:ext cx="5486400" cy="4114800"/>
          </a:xfrm>
        </p:spPr>
        <p:txBody>
          <a:bodyPr/>
          <a:lstStyle/>
          <a:p>
            <a:r>
              <a:rPr lang="en-US" dirty="0" smtClean="0"/>
              <a:t>GLERL quality goals, criteria and metrics can be found starting on page</a:t>
            </a:r>
            <a:r>
              <a:rPr lang="en-US" baseline="0" dirty="0" smtClean="0"/>
              <a:t> </a:t>
            </a:r>
            <a:r>
              <a:rPr lang="en-US" dirty="0" smtClean="0"/>
              <a:t>63 of the Strategic Plan 2016-2020 draft: </a:t>
            </a:r>
            <a:r>
              <a:rPr lang="en-US" dirty="0">
                <a:latin typeface="Arial" panose="020B0604020202020204" pitchFamily="34" charset="0"/>
                <a:hlinkClick r:id="rId3"/>
              </a:rPr>
              <a:t>http://www.glerl.noaa.gov/review2016/reviewer_docs/GLERLStrategicPlan2016.pdf</a:t>
            </a:r>
            <a:endParaRPr lang="en-US" dirty="0">
              <a:latin typeface="Arial" panose="020B0604020202020204" pitchFamily="34" charset="0"/>
            </a:endParaRPr>
          </a:p>
          <a:p>
            <a:endParaRPr lang="en-US" dirty="0">
              <a:latin typeface="Arial" panose="020B0604020202020204" pitchFamily="34" charset="0"/>
            </a:endParaRPr>
          </a:p>
          <a:p>
            <a:r>
              <a:rPr lang="en-US" dirty="0" smtClean="0"/>
              <a:t>Example:</a:t>
            </a:r>
          </a:p>
          <a:p>
            <a:pPr lvl="0"/>
            <a:r>
              <a:rPr lang="en-US" sz="800" b="1" kern="1200" dirty="0" smtClean="0">
                <a:solidFill>
                  <a:schemeClr val="tx1"/>
                </a:solidFill>
                <a:effectLst/>
                <a:latin typeface="Arial"/>
                <a:ea typeface="+mn-ea"/>
                <a:cs typeface="+mn-cs"/>
              </a:rPr>
              <a:t>Goal</a:t>
            </a:r>
            <a:r>
              <a:rPr lang="en-US" sz="800" b="1" kern="1200" baseline="0" dirty="0" smtClean="0">
                <a:solidFill>
                  <a:schemeClr val="tx1"/>
                </a:solidFill>
                <a:effectLst/>
                <a:latin typeface="Arial"/>
                <a:ea typeface="+mn-ea"/>
                <a:cs typeface="+mn-cs"/>
              </a:rPr>
              <a:t> - </a:t>
            </a:r>
            <a:r>
              <a:rPr lang="en-US" sz="800" b="1" kern="1200" dirty="0" smtClean="0">
                <a:solidFill>
                  <a:schemeClr val="tx1"/>
                </a:solidFill>
                <a:effectLst/>
                <a:latin typeface="Arial"/>
                <a:ea typeface="+mn-ea"/>
                <a:cs typeface="+mn-cs"/>
              </a:rPr>
              <a:t>Integrity and Quality: </a:t>
            </a:r>
            <a:r>
              <a:rPr lang="en-US" sz="800" kern="1200" dirty="0" smtClean="0">
                <a:solidFill>
                  <a:schemeClr val="tx1"/>
                </a:solidFill>
                <a:effectLst/>
                <a:latin typeface="Arial"/>
                <a:ea typeface="+mn-ea"/>
                <a:cs typeface="+mn-cs"/>
              </a:rPr>
              <a:t>Execute research with integrity and quality, abiding by environmental compliance, quality standards, safety standards, and acknowledging uncertainty. </a:t>
            </a:r>
          </a:p>
          <a:p>
            <a:pPr lvl="0"/>
            <a:endParaRPr lang="en-US" sz="800" kern="1200" dirty="0" smtClean="0">
              <a:solidFill>
                <a:schemeClr val="tx1"/>
              </a:solidFill>
              <a:effectLst/>
              <a:latin typeface="Arial"/>
              <a:ea typeface="+mn-ea"/>
              <a:cs typeface="+mn-cs"/>
            </a:endParaRPr>
          </a:p>
          <a:p>
            <a:pPr marL="171450" lvl="0" indent="-171450">
              <a:buFont typeface="Arial" panose="020B0604020202020204" pitchFamily="34" charset="0"/>
              <a:buChar char="•"/>
            </a:pPr>
            <a:r>
              <a:rPr lang="en-US" sz="800" b="1" kern="1200" dirty="0" smtClean="0">
                <a:solidFill>
                  <a:schemeClr val="tx1"/>
                </a:solidFill>
                <a:effectLst/>
                <a:latin typeface="Arial"/>
                <a:ea typeface="+mn-ea"/>
                <a:cs typeface="+mn-cs"/>
              </a:rPr>
              <a:t>Criteria: </a:t>
            </a:r>
            <a:r>
              <a:rPr lang="en-US" sz="800" kern="1200" dirty="0" smtClean="0">
                <a:solidFill>
                  <a:schemeClr val="tx1"/>
                </a:solidFill>
                <a:effectLst/>
                <a:latin typeface="Arial"/>
                <a:ea typeface="+mn-ea"/>
                <a:cs typeface="+mn-cs"/>
              </a:rPr>
              <a:t>Are scientists trained in ethically-based research and are they implementing best practices?</a:t>
            </a:r>
          </a:p>
          <a:p>
            <a:pPr marL="171450" indent="-171450">
              <a:buFont typeface="Arial" panose="020B0604020202020204" pitchFamily="34" charset="0"/>
              <a:buChar char="•"/>
            </a:pPr>
            <a:r>
              <a:rPr lang="en-US" sz="800" b="1" kern="1200" dirty="0" smtClean="0">
                <a:solidFill>
                  <a:schemeClr val="tx1"/>
                </a:solidFill>
                <a:effectLst/>
                <a:latin typeface="Arial"/>
                <a:ea typeface="+mn-ea"/>
                <a:cs typeface="+mn-cs"/>
              </a:rPr>
              <a:t>Metrics:</a:t>
            </a:r>
            <a:r>
              <a:rPr lang="en-US" sz="800" kern="1200" dirty="0" smtClean="0">
                <a:solidFill>
                  <a:schemeClr val="tx1"/>
                </a:solidFill>
                <a:effectLst/>
                <a:latin typeface="Arial"/>
                <a:ea typeface="+mn-ea"/>
                <a:cs typeface="+mn-cs"/>
              </a:rPr>
              <a:t> Ethics and integrity training required on a regular basis, implementation of best ethics practices incorporated as part of annual performance reviews.</a:t>
            </a:r>
            <a:r>
              <a:rPr lang="en-US" sz="800" u="sng" kern="1200" dirty="0" smtClean="0">
                <a:solidFill>
                  <a:schemeClr val="tx1"/>
                </a:solidFill>
                <a:effectLst/>
                <a:latin typeface="Arial"/>
                <a:ea typeface="+mn-ea"/>
                <a:cs typeface="+mn-cs"/>
              </a:rPr>
              <a:t> </a:t>
            </a:r>
          </a:p>
          <a:p>
            <a:endParaRPr lang="en-US" sz="800" kern="1200" dirty="0" smtClean="0">
              <a:solidFill>
                <a:schemeClr val="tx1"/>
              </a:solidFill>
              <a:effectLst/>
              <a:latin typeface="Arial"/>
              <a:ea typeface="+mn-ea"/>
              <a:cs typeface="+mn-cs"/>
            </a:endParaRPr>
          </a:p>
          <a:p>
            <a:pPr marL="171450" lvl="0" indent="-171450">
              <a:buFont typeface="Arial" panose="020B0604020202020204" pitchFamily="34" charset="0"/>
              <a:buChar char="•"/>
            </a:pPr>
            <a:r>
              <a:rPr lang="en-US" sz="800" b="1" kern="1200" dirty="0" smtClean="0">
                <a:solidFill>
                  <a:schemeClr val="tx1"/>
                </a:solidFill>
                <a:effectLst/>
                <a:latin typeface="Arial"/>
                <a:ea typeface="+mn-ea"/>
                <a:cs typeface="+mn-cs"/>
              </a:rPr>
              <a:t>Criteria: </a:t>
            </a:r>
            <a:r>
              <a:rPr lang="en-US" sz="800" kern="1200" dirty="0" smtClean="0">
                <a:solidFill>
                  <a:schemeClr val="tx1"/>
                </a:solidFill>
                <a:effectLst/>
                <a:latin typeface="Arial"/>
                <a:ea typeface="+mn-ea"/>
                <a:cs typeface="+mn-cs"/>
              </a:rPr>
              <a:t>Does the laboratory acknowledge uncertainty in research and outreach publications as well as in verbal communication through the development of best practices? </a:t>
            </a:r>
          </a:p>
          <a:p>
            <a:pPr marL="171450" indent="-171450">
              <a:buFont typeface="Arial" panose="020B0604020202020204" pitchFamily="34" charset="0"/>
              <a:buChar char="•"/>
            </a:pPr>
            <a:r>
              <a:rPr lang="en-US" sz="800" b="1" kern="1200" dirty="0" smtClean="0">
                <a:solidFill>
                  <a:schemeClr val="tx1"/>
                </a:solidFill>
                <a:effectLst/>
                <a:latin typeface="Arial"/>
                <a:ea typeface="+mn-ea"/>
                <a:cs typeface="+mn-cs"/>
              </a:rPr>
              <a:t>Metric: </a:t>
            </a:r>
            <a:r>
              <a:rPr lang="en-US" sz="800" kern="1200" dirty="0" smtClean="0">
                <a:solidFill>
                  <a:schemeClr val="tx1"/>
                </a:solidFill>
                <a:effectLst/>
                <a:latin typeface="Arial"/>
                <a:ea typeface="+mn-ea"/>
                <a:cs typeface="+mn-cs"/>
              </a:rPr>
              <a:t>Review of publications and presentations for inclusion of uncertainty.</a:t>
            </a:r>
          </a:p>
          <a:p>
            <a:endParaRPr lang="en-US" sz="800" kern="1200" dirty="0" smtClean="0">
              <a:solidFill>
                <a:schemeClr val="tx1"/>
              </a:solidFill>
              <a:effectLst/>
              <a:latin typeface="Arial"/>
              <a:ea typeface="+mn-ea"/>
              <a:cs typeface="+mn-cs"/>
            </a:endParaRPr>
          </a:p>
          <a:p>
            <a:r>
              <a:rPr lang="en-US" sz="800" kern="1200" dirty="0" smtClean="0">
                <a:solidFill>
                  <a:schemeClr val="tx1"/>
                </a:solidFill>
                <a:effectLst/>
                <a:latin typeface="Arial"/>
                <a:ea typeface="+mn-ea"/>
                <a:cs typeface="+mn-cs"/>
                <a:sym typeface="Wingdings"/>
              </a:rPr>
              <a:t></a:t>
            </a:r>
            <a:r>
              <a:rPr lang="en-US" sz="800" b="1" i="1" kern="1200" dirty="0" smtClean="0">
                <a:solidFill>
                  <a:schemeClr val="tx1"/>
                </a:solidFill>
                <a:effectLst/>
                <a:latin typeface="Arial"/>
                <a:ea typeface="+mn-ea"/>
                <a:cs typeface="+mn-cs"/>
              </a:rPr>
              <a:t> Value added: The importance NOAA attributes to ethics and integrity in the conduct of research, including uncertainty best practices, generates public confidence in the research, products and services offered by NOAA.</a:t>
            </a:r>
            <a:endParaRPr lang="en-US" sz="800" kern="1200" dirty="0" smtClean="0">
              <a:solidFill>
                <a:schemeClr val="tx1"/>
              </a:solidFill>
              <a:effectLst/>
              <a:latin typeface="Arial"/>
              <a:ea typeface="+mn-ea"/>
              <a:cs typeface="+mn-cs"/>
            </a:endParaRPr>
          </a:p>
          <a:p>
            <a:r>
              <a:rPr lang="en-US" dirty="0" smtClean="0"/>
              <a:t>	</a:t>
            </a:r>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C5274847-FA06-47DA-8571-0142076FE3C0}" type="slidenum">
              <a:rPr lang="en-US" smtClean="0"/>
              <a:pPr/>
              <a:t>28</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4198619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Department of Commerce Bronze Medal is the highest honor award that the Under Secretary of Commerce for Oceans and Atmosphere may bestow. Winners are recognized annually at a formal ceremony held in the Washington Metropolitan area. The medals are awarded to individuals, groups (or teams), and organizations. </a:t>
            </a:r>
            <a:endParaRPr lang="en-US" dirty="0"/>
          </a:p>
        </p:txBody>
      </p:sp>
      <p:sp>
        <p:nvSpPr>
          <p:cNvPr id="4" name="Slide Number Placeholder 3"/>
          <p:cNvSpPr>
            <a:spLocks noGrp="1"/>
          </p:cNvSpPr>
          <p:nvPr>
            <p:ph type="sldNum" sz="quarter" idx="10"/>
          </p:nvPr>
        </p:nvSpPr>
        <p:spPr/>
        <p:txBody>
          <a:bodyPr/>
          <a:lstStyle/>
          <a:p>
            <a:fld id="{53898A3F-0685-4583-B1A9-B32BB6EA74F3}"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3989846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The value of the Great Lakes cannot be overstated. In combination, the Great Lakes contain 95% of the United States’ fresh surface water. Their volume, at 6 quadrillion gallons, would submerge the continental U.S. under nearly 10 feet of water. At 94,000 square miles in area, the Great Lakes are the earth’s largest single supply of fresh surface water. Sheer size and volume make the lakes an important and reliable source of drinking water, transportation, and power for the region and nation. </a:t>
            </a:r>
          </a:p>
          <a:p>
            <a:endParaRPr lang="en-US" dirty="0" smtClean="0"/>
          </a:p>
          <a:p>
            <a:r>
              <a:rPr lang="en-US" dirty="0" smtClean="0"/>
              <a:t>AREA: The water surface area of the Great Lakes is more than 94,000 square miles—larger than Maryland, Virginia, West Virginia, and New Jersey combined. The total Great Lakes basin is 295,200 square miles. </a:t>
            </a:r>
          </a:p>
          <a:p>
            <a:endParaRPr lang="en-US" dirty="0" smtClean="0"/>
          </a:p>
          <a:p>
            <a:r>
              <a:rPr lang="en-US" dirty="0" smtClean="0"/>
              <a:t>MAXIMUM DEPTHS: Lake Superior - 1,333 feet, Lake Michigan - 923 feet, Lake Ontario - 802 feet, Lake Huron - 750 feet, Lake Erie - 210 feet.</a:t>
            </a:r>
          </a:p>
          <a:p>
            <a:endParaRPr lang="en-US"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53898A3F-0685-4583-B1A9-B32BB6EA74F3}" type="slidenum">
              <a:rPr lang="en-US" smtClean="0"/>
              <a:pPr/>
              <a:t>3</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736435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35280" y="4343400"/>
            <a:ext cx="6149340" cy="4114800"/>
          </a:xfrm>
        </p:spPr>
        <p:txBody>
          <a:bodyPr/>
          <a:lstStyle/>
          <a:p>
            <a:r>
              <a:rPr lang="en-US" dirty="0" smtClean="0"/>
              <a:t>GLERL's scientists are also highly recognized by the International Association For Great Lakes Research. Over the past 5 years, GLERL scientists have twice received the Chandler-Misener Award in recognition of the most notable paper; the Lifetime Achievement Award for important and continued contributions to the field of Great Lakes research over a period of 20 years or more; two Editor's Awards for outstanding support of the journal's review process; and </a:t>
            </a:r>
            <a:r>
              <a:rPr lang="en-US" b="1" dirty="0" smtClean="0"/>
              <a:t>in 2011, GLERL as a whole was recognized with the Anderson Everett Award for important and continued contributions to the Association over a period of years.</a:t>
            </a:r>
          </a:p>
          <a:p>
            <a:endParaRPr lang="en-US" b="1" dirty="0" smtClean="0"/>
          </a:p>
          <a:p>
            <a:r>
              <a:rPr lang="en-US" b="1" dirty="0" smtClean="0"/>
              <a:t>IAGLR: </a:t>
            </a:r>
            <a:r>
              <a:rPr lang="en-US" dirty="0" smtClean="0"/>
              <a:t>The International Association for Great Lakes Research (IAGLR) is a scientific organization made up of researchers studying the Laurentian Great Lakes, other large lakes of the world, and their watersheds, as well as those with an interest in such research. IAGLR members encompass all scientific disciplines with a common interest in the management of large lake ecosystems on many levels. A member-run professional association that holds an annual Conference on Great Lakes Research. The Journal of Great Lakes Research is a highly respected professional publication with broad distribution.</a:t>
            </a:r>
          </a:p>
          <a:p>
            <a:endParaRPr lang="en-US" dirty="0" smtClean="0"/>
          </a:p>
          <a:p>
            <a:r>
              <a:rPr lang="en-US" b="1" dirty="0" smtClean="0"/>
              <a:t>IAGLR Chandler-Misener Award - Presented for the most notable paper</a:t>
            </a:r>
          </a:p>
          <a:p>
            <a:r>
              <a:rPr lang="en-US" dirty="0" smtClean="0"/>
              <a:t>2015 “Assessing and addressing the re-eutrophication of Lake Erie central basin hypoxia”  (Dmitry Beletsky, Ed Rutherford, Hongyan Zhang, Doran Mason)</a:t>
            </a:r>
          </a:p>
          <a:p>
            <a:r>
              <a:rPr lang="en-US" dirty="0" smtClean="0"/>
              <a:t>2011  “Approaching storm: Disappearing winter bloom in Lake Michigan” (W. Charles Kerfoot, Foad Yousef, Sarag A. Green, Judith W. Budd, David J. Schwab, Henry Vanderploeg )</a:t>
            </a:r>
          </a:p>
          <a:p>
            <a:endParaRPr lang="en-US" dirty="0" smtClean="0"/>
          </a:p>
          <a:p>
            <a:r>
              <a:rPr lang="en-US" b="1" dirty="0" smtClean="0"/>
              <a:t>IAGLR Lifetime Achievement Award 2013 – David J. Schwab</a:t>
            </a:r>
          </a:p>
          <a:p>
            <a:r>
              <a:rPr lang="en-US" dirty="0" smtClean="0"/>
              <a:t>Recognizes important and continued contributions to the field of Great Lakes research over a period of 20 years or more</a:t>
            </a:r>
          </a:p>
          <a:p>
            <a:endParaRPr lang="en-US" dirty="0" smtClean="0"/>
          </a:p>
          <a:p>
            <a:r>
              <a:rPr lang="en-US" b="1" dirty="0" smtClean="0"/>
              <a:t>IAGLR Editor’s Award Presented for "outstanding support of the journal's review process”</a:t>
            </a:r>
          </a:p>
          <a:p>
            <a:r>
              <a:rPr lang="en-US" dirty="0" smtClean="0"/>
              <a:t>2013 – Edward Rutherford </a:t>
            </a:r>
          </a:p>
          <a:p>
            <a:r>
              <a:rPr lang="en-US" dirty="0" smtClean="0"/>
              <a:t>2011 – Gary Fahnenstiel</a:t>
            </a:r>
          </a:p>
          <a:p>
            <a:endParaRPr lang="en-US" b="1" dirty="0" smtClean="0"/>
          </a:p>
          <a:p>
            <a:r>
              <a:rPr lang="en-US" b="1" dirty="0" smtClean="0"/>
              <a:t>IAGLR Anderson - Everett Award 2011 – ALL GLERL</a:t>
            </a:r>
          </a:p>
          <a:p>
            <a:r>
              <a:rPr lang="en-US" dirty="0" smtClean="0"/>
              <a:t>Recognized for important and continued contributions to the Association over a period of years.</a:t>
            </a:r>
          </a:p>
          <a:p>
            <a:endParaRPr lang="en-US" dirty="0"/>
          </a:p>
        </p:txBody>
      </p:sp>
      <p:sp>
        <p:nvSpPr>
          <p:cNvPr id="4" name="Slide Number Placeholder 3"/>
          <p:cNvSpPr>
            <a:spLocks noGrp="1"/>
          </p:cNvSpPr>
          <p:nvPr>
            <p:ph type="sldNum" sz="quarter" idx="10"/>
          </p:nvPr>
        </p:nvSpPr>
        <p:spPr/>
        <p:txBody>
          <a:bodyPr/>
          <a:lstStyle/>
          <a:p>
            <a:fld id="{53898A3F-0685-4583-B1A9-B32BB6EA74F3}" type="slidenum">
              <a:rPr lang="en-US" smtClean="0"/>
              <a:pPr/>
              <a:t>30</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9271924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GLERL's research productivity is reflected in the total number of publications and the average number per scientist which at 3 exceeds the expected average of 2 per year.  GLERL's publication productivity has continued to increase despite a decrease in the number of principal investigators.  Reports and proceedings continue to also be an important element of GLERL publication, as well as its data sets.  Not only to our principal investigators publish peer reviewed articles, but our technical support staff also make significant contributions to peer reviewed literature.</a:t>
            </a:r>
          </a:p>
          <a:p>
            <a:endParaRPr lang="en-US" dirty="0" smtClean="0"/>
          </a:p>
          <a:p>
            <a:r>
              <a:rPr lang="en-US" dirty="0" smtClean="0"/>
              <a:t>Total authorships per pub (counts all GLERL</a:t>
            </a:r>
            <a:r>
              <a:rPr lang="en-US" baseline="0" dirty="0" smtClean="0"/>
              <a:t> authors per pub)</a:t>
            </a:r>
          </a:p>
          <a:p>
            <a:endParaRPr lang="en-US" b="1" baseline="0" dirty="0" smtClean="0"/>
          </a:p>
          <a:p>
            <a:r>
              <a:rPr lang="en-US" b="1" dirty="0" smtClean="0"/>
              <a:t>All GLERL peer reviewed publications</a:t>
            </a:r>
            <a:r>
              <a:rPr lang="en-US" b="1" baseline="0" dirty="0" smtClean="0"/>
              <a:t> available on the GLERL web site (</a:t>
            </a:r>
            <a:r>
              <a:rPr lang="en-US" b="1" dirty="0" smtClean="0"/>
              <a:t>organized </a:t>
            </a:r>
            <a:r>
              <a:rPr lang="en-US" b="1" dirty="0"/>
              <a:t>by fiscal and calendar </a:t>
            </a:r>
            <a:r>
              <a:rPr lang="en-US" b="1" dirty="0" smtClean="0"/>
              <a:t>year)</a:t>
            </a:r>
            <a:r>
              <a:rPr lang="en-US" b="1" baseline="0" dirty="0" smtClean="0"/>
              <a:t>:</a:t>
            </a:r>
            <a:r>
              <a:rPr lang="en-US" b="1" dirty="0"/>
              <a:t> </a:t>
            </a:r>
            <a:r>
              <a:rPr lang="en-US" dirty="0" smtClean="0"/>
              <a:t>http://www.glerl.noaa.gov/pubs/</a:t>
            </a:r>
          </a:p>
          <a:p>
            <a:endParaRPr lang="en-US" dirty="0" smtClean="0"/>
          </a:p>
          <a:p>
            <a:r>
              <a:rPr lang="en-US" dirty="0" smtClean="0"/>
              <a:t>Publications by each</a:t>
            </a:r>
            <a:r>
              <a:rPr lang="en-US" baseline="0" dirty="0" smtClean="0"/>
              <a:t> </a:t>
            </a:r>
            <a:r>
              <a:rPr lang="en-US" dirty="0" smtClean="0"/>
              <a:t>principle</a:t>
            </a:r>
            <a:r>
              <a:rPr lang="en-US" baseline="0" dirty="0" smtClean="0"/>
              <a:t> investigator  are linked to from their researcher pages:</a:t>
            </a:r>
            <a:endParaRPr lang="en-US" dirty="0" smtClean="0"/>
          </a:p>
          <a:p>
            <a:r>
              <a:rPr lang="en-US" dirty="0" smtClean="0"/>
              <a:t>http://www.glerl.noaa.gov/res/Profiles/</a:t>
            </a:r>
          </a:p>
          <a:p>
            <a:endParaRPr lang="en-US" dirty="0" smtClean="0"/>
          </a:p>
          <a:p>
            <a:r>
              <a:rPr lang="en-US" dirty="0" smtClean="0"/>
              <a:t>Peer-reviewed,</a:t>
            </a:r>
            <a:r>
              <a:rPr lang="en-US" baseline="0" dirty="0" smtClean="0"/>
              <a:t> book chapters, proceedings are listed on each researchers page:</a:t>
            </a:r>
            <a:endParaRPr lang="en-US" dirty="0" smtClean="0"/>
          </a:p>
          <a:p>
            <a:r>
              <a:rPr lang="en-US" dirty="0" smtClean="0"/>
              <a:t>e.g. for Dr. Jia Wang: http://www.glerl.noaa.gov/about/pers/profiles/specs/wang_list_allpub.html</a:t>
            </a:r>
          </a:p>
          <a:p>
            <a:endParaRPr lang="en-US" dirty="0" smtClean="0"/>
          </a:p>
          <a:p>
            <a:r>
              <a:rPr lang="en-US" dirty="0" smtClean="0"/>
              <a:t>NOAA Technical Memorandums are available</a:t>
            </a:r>
            <a:r>
              <a:rPr lang="en-US" baseline="0" dirty="0" smtClean="0"/>
              <a:t> on a separate tab the web site here:</a:t>
            </a:r>
          </a:p>
          <a:p>
            <a:r>
              <a:rPr lang="en-US" dirty="0"/>
              <a:t>http://www.glerl.noaa.gov/pubs/#techRep</a:t>
            </a:r>
            <a:endParaRPr lang="en-US" dirty="0" smtClean="0"/>
          </a:p>
        </p:txBody>
      </p:sp>
      <p:sp>
        <p:nvSpPr>
          <p:cNvPr id="4" name="Slide Number Placeholder 3"/>
          <p:cNvSpPr>
            <a:spLocks noGrp="1"/>
          </p:cNvSpPr>
          <p:nvPr>
            <p:ph type="sldNum" sz="quarter" idx="10"/>
          </p:nvPr>
        </p:nvSpPr>
        <p:spPr/>
        <p:txBody>
          <a:bodyPr/>
          <a:lstStyle/>
          <a:p>
            <a:fld id="{53898A3F-0685-4583-B1A9-B32BB6EA74F3}"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11273008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The H-index is an index to quantify an individual’s scientific research output. The H-index is an author-level metric that attempts to measure both the productivity and citation impact of the publications of a scientist. The index is based on the set of the scientist's most cited papers and the number of citations that they have received in other publications. </a:t>
            </a:r>
          </a:p>
          <a:p>
            <a:endParaRPr lang="en-US" dirty="0" smtClean="0"/>
          </a:p>
          <a:p>
            <a:r>
              <a:rPr lang="en-US" sz="800" b="0" i="0" kern="1200" dirty="0" smtClean="0">
                <a:solidFill>
                  <a:schemeClr val="tx1"/>
                </a:solidFill>
                <a:effectLst/>
                <a:latin typeface="Arial"/>
                <a:ea typeface="+mn-ea"/>
                <a:cs typeface="+mn-cs"/>
              </a:rPr>
              <a:t>The H-index gives an estimate of the importance, significance and impact of an</a:t>
            </a:r>
            <a:r>
              <a:rPr lang="en-US" sz="800" b="0" i="0" kern="1200" baseline="0" dirty="0" smtClean="0">
                <a:solidFill>
                  <a:schemeClr val="tx1"/>
                </a:solidFill>
                <a:effectLst/>
                <a:latin typeface="Arial"/>
                <a:ea typeface="+mn-ea"/>
                <a:cs typeface="+mn-cs"/>
              </a:rPr>
              <a:t> individual </a:t>
            </a:r>
            <a:r>
              <a:rPr lang="en-US" sz="800" b="0" i="0" kern="1200" dirty="0" smtClean="0">
                <a:solidFill>
                  <a:schemeClr val="tx1"/>
                </a:solidFill>
                <a:effectLst/>
                <a:latin typeface="Arial"/>
                <a:ea typeface="+mn-ea"/>
                <a:cs typeface="+mn-cs"/>
              </a:rPr>
              <a:t>scientist’s cumulative research contributions.</a:t>
            </a:r>
            <a:r>
              <a:rPr lang="en-US" dirty="0" smtClean="0"/>
              <a:t/>
            </a:r>
            <a:br>
              <a:rPr lang="en-US" dirty="0" smtClean="0"/>
            </a:br>
            <a:r>
              <a:rPr lang="en-US" sz="800" b="0" i="0" kern="1200" dirty="0" smtClean="0">
                <a:solidFill>
                  <a:schemeClr val="tx1"/>
                </a:solidFill>
                <a:effectLst/>
                <a:latin typeface="Arial"/>
                <a:ea typeface="+mn-ea"/>
                <a:cs typeface="+mn-cs"/>
              </a:rPr>
              <a:t>•    The index is computed on the number of publications and number of citations</a:t>
            </a:r>
            <a:r>
              <a:rPr lang="en-US" dirty="0" smtClean="0"/>
              <a:t/>
            </a:r>
            <a:br>
              <a:rPr lang="en-US" dirty="0" smtClean="0"/>
            </a:br>
            <a:r>
              <a:rPr lang="en-US" sz="800" b="0" i="0" kern="1200" dirty="0" smtClean="0">
                <a:solidFill>
                  <a:schemeClr val="tx1"/>
                </a:solidFill>
                <a:effectLst/>
                <a:latin typeface="Arial"/>
                <a:ea typeface="+mn-ea"/>
                <a:cs typeface="+mn-cs"/>
              </a:rPr>
              <a:t>•    Useful criteria to evaluate scientific achievement</a:t>
            </a:r>
            <a:r>
              <a:rPr lang="en-US" dirty="0" smtClean="0"/>
              <a:t/>
            </a:r>
            <a:br>
              <a:rPr lang="en-US" dirty="0" smtClean="0"/>
            </a:br>
            <a:r>
              <a:rPr lang="en-US" sz="800" b="0" i="0" kern="1200" dirty="0" smtClean="0">
                <a:solidFill>
                  <a:schemeClr val="tx1"/>
                </a:solidFill>
                <a:effectLst/>
                <a:latin typeface="Arial"/>
                <a:ea typeface="+mn-ea"/>
                <a:cs typeface="+mn-cs"/>
              </a:rPr>
              <a:t>•    With large error bars, at major research universities, an H-index of ~10 to 12 might be a value for an Associate   Professor and an H-index of ~18 and higher for a full Professor.   </a:t>
            </a:r>
            <a:endParaRPr lang="en-US" dirty="0" smtClean="0"/>
          </a:p>
          <a:p>
            <a:r>
              <a:rPr lang="en-US" dirty="0" smtClean="0"/>
              <a:t> </a:t>
            </a:r>
          </a:p>
          <a:p>
            <a:endParaRPr lang="en-US" dirty="0" smtClean="0"/>
          </a:p>
        </p:txBody>
      </p:sp>
      <p:sp>
        <p:nvSpPr>
          <p:cNvPr id="4" name="Slide Number Placeholder 3"/>
          <p:cNvSpPr>
            <a:spLocks noGrp="1"/>
          </p:cNvSpPr>
          <p:nvPr>
            <p:ph type="sldNum" sz="quarter" idx="10"/>
          </p:nvPr>
        </p:nvSpPr>
        <p:spPr/>
        <p:txBody>
          <a:bodyPr/>
          <a:lstStyle/>
          <a:p>
            <a:fld id="{53898A3F-0685-4583-B1A9-B32BB6EA74F3}" type="slidenum">
              <a:rPr lang="en-US" smtClean="0"/>
              <a:pPr/>
              <a:t>32</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1273008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21920" y="4168164"/>
            <a:ext cx="6560820" cy="4951412"/>
          </a:xfrm>
        </p:spPr>
        <p:txBody>
          <a:bodyPr/>
          <a:lstStyle/>
          <a:p>
            <a:r>
              <a:rPr lang="en-US" sz="700" dirty="0" smtClean="0"/>
              <a:t>The quality of GLERL's science is also reflected in special publications.  In the past five years, GLERL has made the front cover of Science and EOS,  and GLERL principle investigators have served as guest editors  on special editions of journals.  GLERL principle investigators efforts on special issues  underscore the collaborative nature of GLERL scientists with researchers from academia and other agencies and demonstrate scientific leadership.</a:t>
            </a:r>
          </a:p>
          <a:p>
            <a:endParaRPr lang="en-US" sz="700" dirty="0"/>
          </a:p>
          <a:p>
            <a:r>
              <a:rPr lang="en-US" sz="700" b="1" u="sng" dirty="0"/>
              <a:t>Depicted on slide</a:t>
            </a:r>
            <a:r>
              <a:rPr lang="en-US" sz="700" b="1" u="sng" dirty="0" smtClean="0"/>
              <a:t>:</a:t>
            </a:r>
          </a:p>
          <a:p>
            <a:endParaRPr lang="en-US" sz="700" b="1" dirty="0"/>
          </a:p>
          <a:p>
            <a:r>
              <a:rPr lang="en-US" sz="700" b="1" dirty="0" smtClean="0"/>
              <a:t>Science:  </a:t>
            </a:r>
            <a:r>
              <a:rPr lang="en-US" sz="700" dirty="0" smtClean="0"/>
              <a:t>Andrew D. Gronewold and Craig A. Stow. Water Loss from the Great Lakes. Science 7 March 2014: Vol. 343 no. 6175 pp. 1084-1085  (</a:t>
            </a:r>
            <a:r>
              <a:rPr lang="en-US" sz="700" b="1" i="1" dirty="0" smtClean="0"/>
              <a:t>note:  </a:t>
            </a:r>
            <a:r>
              <a:rPr lang="en-US" sz="700" b="1" i="1" dirty="0"/>
              <a:t>a</a:t>
            </a:r>
            <a:r>
              <a:rPr lang="en-US" sz="700" b="1" i="1" dirty="0" smtClean="0"/>
              <a:t> </a:t>
            </a:r>
            <a:r>
              <a:rPr lang="en-US" sz="700" b="1" i="1" dirty="0"/>
              <a:t>r</a:t>
            </a:r>
            <a:r>
              <a:rPr lang="en-US" sz="700" b="1" i="1" dirty="0" smtClean="0"/>
              <a:t>ecommendation from 2010 Review: was to  plan for publication in Science or Nature to boost deserved recognition)</a:t>
            </a:r>
            <a:endParaRPr lang="en-US" sz="700" b="1" i="1" dirty="0"/>
          </a:p>
          <a:p>
            <a:endParaRPr lang="en-US" sz="700" dirty="0" smtClean="0"/>
          </a:p>
          <a:p>
            <a:r>
              <a:rPr lang="en-US" sz="700" b="1" dirty="0" smtClean="0"/>
              <a:t>EOS: </a:t>
            </a:r>
            <a:r>
              <a:rPr lang="en-US" sz="700" dirty="0" smtClean="0"/>
              <a:t>2015  GRONEWOLD, A.D., A.H. CLITES, J. Bruxer, K.A. Kompoltowicz, J.P. SMITH, T.S. HUNTER, and C. Wong. Water levels surge on the Great Lakes. Eos 96(6):7 pp. (DOI:10.1029/2015EO026023) (2015). </a:t>
            </a:r>
            <a:r>
              <a:rPr lang="en-US" sz="700" dirty="0" smtClean="0">
                <a:hlinkClick r:id="rId3"/>
              </a:rPr>
              <a:t>https://eos.org/project-updates/water-levels-surge-on-great-lakes</a:t>
            </a:r>
            <a:endParaRPr lang="en-US" sz="700" dirty="0" smtClean="0"/>
          </a:p>
          <a:p>
            <a:endParaRPr lang="en-US" sz="700" b="1" dirty="0" smtClean="0"/>
          </a:p>
          <a:p>
            <a:r>
              <a:rPr lang="en-US" sz="700" b="1" dirty="0" smtClean="0"/>
              <a:t>Special Issue: </a:t>
            </a:r>
          </a:p>
          <a:p>
            <a:r>
              <a:rPr lang="en-US" sz="700" b="1" dirty="0" smtClean="0"/>
              <a:t>2015 </a:t>
            </a:r>
            <a:r>
              <a:rPr lang="en-US" sz="700" b="1" dirty="0"/>
              <a:t>Journal of Great Lakes Research </a:t>
            </a:r>
            <a:r>
              <a:rPr lang="en-US" sz="700" dirty="0"/>
              <a:t>Volume 41, Supplement 3, Pages 1-232 (2015) Special Issue</a:t>
            </a:r>
          </a:p>
          <a:p>
            <a:r>
              <a:rPr lang="en-US" sz="700" i="1" dirty="0"/>
              <a:t>Complex interactions in Lake Michigan's rapidly changing </a:t>
            </a:r>
            <a:r>
              <a:rPr lang="en-US" sz="700" i="1" dirty="0" smtClean="0"/>
              <a:t>ecosystem</a:t>
            </a:r>
          </a:p>
          <a:p>
            <a:r>
              <a:rPr lang="en-US" sz="700" dirty="0" smtClean="0"/>
              <a:t>22 papers address direct and indirect impacts of nonindigenous species on the Lake Michigan ecosystem.</a:t>
            </a:r>
            <a:endParaRPr lang="en-US" sz="700" dirty="0"/>
          </a:p>
          <a:p>
            <a:r>
              <a:rPr lang="en-US" sz="700" dirty="0" smtClean="0"/>
              <a:t>Guest Editors:  </a:t>
            </a:r>
            <a:r>
              <a:rPr lang="en-US" sz="700" dirty="0"/>
              <a:t>Henry A. Vanderploeg, David "Bo" Bunnell, Hunter J. Carrick and Tomas O. Höök</a:t>
            </a:r>
          </a:p>
          <a:p>
            <a:endParaRPr lang="en-US" sz="700" dirty="0"/>
          </a:p>
          <a:p>
            <a:r>
              <a:rPr lang="en-US" sz="700" b="1" dirty="0" smtClean="0"/>
              <a:t>Special Issue:</a:t>
            </a:r>
            <a:endParaRPr lang="en-US" sz="700" b="1" dirty="0"/>
          </a:p>
          <a:p>
            <a:pPr lvl="0"/>
            <a:r>
              <a:rPr lang="en-US" sz="700" b="1" dirty="0"/>
              <a:t>Harmful Algae: </a:t>
            </a:r>
            <a:r>
              <a:rPr lang="en-US" sz="700" dirty="0"/>
              <a:t>will appear in print  April 2016 - Guest Editors: Timothy Davis and Christopher Gobler. Harmful Algae Global Expansion of Harmful Cyanobacterial Blooms: Diversity, ecology, causes, and controls </a:t>
            </a:r>
          </a:p>
          <a:p>
            <a:endParaRPr lang="en-US" sz="700" dirty="0" smtClean="0"/>
          </a:p>
          <a:p>
            <a:r>
              <a:rPr lang="en-US" sz="700" b="1" dirty="0" smtClean="0"/>
              <a:t>Book:</a:t>
            </a:r>
          </a:p>
          <a:p>
            <a:r>
              <a:rPr lang="en-US" sz="700" dirty="0" smtClean="0"/>
              <a:t>2013 Thomas F. Nalepa and Don W. Schloesser.  </a:t>
            </a:r>
            <a:r>
              <a:rPr lang="en-US" sz="700" b="1" dirty="0" smtClean="0"/>
              <a:t>Quagga and Zebra Mussels: Biology, Impacts, and Control</a:t>
            </a:r>
            <a:r>
              <a:rPr lang="en-US" sz="700" dirty="0" smtClean="0"/>
              <a:t>, Second Edition  (Nalepa retired, but based on GLERL work.)</a:t>
            </a:r>
          </a:p>
          <a:p>
            <a:endParaRPr lang="en-US" sz="700" dirty="0" smtClean="0"/>
          </a:p>
          <a:p>
            <a:r>
              <a:rPr lang="en-US" sz="700" b="1" u="sng" dirty="0" smtClean="0"/>
              <a:t>Additional Journal of Great Lakes special issues not depicted on slide:</a:t>
            </a:r>
          </a:p>
          <a:p>
            <a:endParaRPr lang="en-US" sz="700" b="1" dirty="0"/>
          </a:p>
          <a:p>
            <a:r>
              <a:rPr lang="en-US" sz="700" b="1" dirty="0" smtClean="0"/>
              <a:t>2014 The Continuing Effects of Multiple Stressors in Saginaw Bay, Lake Huron</a:t>
            </a:r>
            <a:r>
              <a:rPr lang="en-US" sz="700" dirty="0" smtClean="0"/>
              <a:t>.  21 papers 7 with GLERL first authors , Guest editor: Craig Stow  </a:t>
            </a:r>
          </a:p>
          <a:p>
            <a:r>
              <a:rPr lang="en-US" sz="700" b="1" dirty="0" smtClean="0"/>
              <a:t>2013 Remote Sensing  of the Great Lakes and other Inland Waters  </a:t>
            </a:r>
            <a:r>
              <a:rPr lang="en-US" sz="700" dirty="0" smtClean="0"/>
              <a:t>- 19 papers Guest Editors: Robert Shuchman and George Leshkevich. </a:t>
            </a:r>
          </a:p>
          <a:p>
            <a:r>
              <a:rPr lang="en-US" sz="700" b="1" dirty="0" smtClean="0"/>
              <a:t>2012 The Lower Food Web  of Lake Michigan: </a:t>
            </a:r>
            <a:r>
              <a:rPr lang="en-US" sz="700" dirty="0" smtClean="0"/>
              <a:t>Long-term trends and the Dreissenid Impact.  Guest Editor: Henry Vanderploeg</a:t>
            </a:r>
          </a:p>
          <a:p>
            <a:endParaRPr lang="en-US" sz="700" u="sng" dirty="0" smtClean="0"/>
          </a:p>
          <a:p>
            <a:r>
              <a:rPr lang="en-US" sz="700" b="1" u="sng" dirty="0" smtClean="0"/>
              <a:t>Sample of Web of Science High Impact Publications  </a:t>
            </a:r>
            <a:r>
              <a:rPr lang="en-US" sz="700" dirty="0" smtClean="0"/>
              <a:t>(for a complete listing see review web </a:t>
            </a:r>
            <a:r>
              <a:rPr lang="en-US" sz="700" dirty="0"/>
              <a:t>site) http://www/review2016/supporting_documents.html</a:t>
            </a:r>
            <a:endParaRPr lang="en-US" sz="700" dirty="0" smtClean="0"/>
          </a:p>
          <a:p>
            <a:endParaRPr lang="en-US" sz="700" dirty="0" smtClean="0"/>
          </a:p>
          <a:p>
            <a:r>
              <a:rPr lang="en-US" sz="700" dirty="0" smtClean="0"/>
              <a:t>Harke, M.J., T.W. DAVIS, S.B. Watson, and C.J. Gobler. Nutrient-controlled niche differentiation of western Lake Erie cyanobacterial populations revealed via metatranscriptomic surveys. Environmental Science &amp; Technology  (2016).</a:t>
            </a:r>
          </a:p>
          <a:p>
            <a:endParaRPr lang="en-US" sz="700" dirty="0" smtClean="0"/>
          </a:p>
          <a:p>
            <a:r>
              <a:rPr lang="en-US" sz="700" dirty="0" smtClean="0"/>
              <a:t>DAVIS, T.W., G.S. Bullerjahn, T. Tuttle, R.M. McKay, and S.B. Watson. Effects of increasing nitrogen and phosphorus concentrations on phytoplankton community growth and toxicity during Planktothrix blooms in Sandusky Bay, Lake Erie. Environmental Science &amp; Technology 49:7197-7207  (2015). http://www.glerl.noaa.gov/pubs/fulltext/2015/20150039.pdf</a:t>
            </a:r>
          </a:p>
          <a:p>
            <a:endParaRPr lang="en-US" sz="700" dirty="0" smtClean="0"/>
          </a:p>
          <a:p>
            <a:r>
              <a:rPr lang="en-US" sz="700" dirty="0" smtClean="0"/>
              <a:t>DAVIS, T.W., S.B. Watson, M.J. Rozmarynowycz, J.J.H. Ciborowski, R.M. McKay, and G.S. Bullerjahn. Phylogenies of microcystin-producing cyanobacteria in the lower Laurentian Great Lakes suggest extensive genetic connectivity. PLOS One 9(9):9 pp. (DOI:10.1371/journal.pone.0106093) (2014). http://www.glerl.noaa.gov/pubs/fulltext/2014/20140048.pdf</a:t>
            </a:r>
            <a:endParaRPr lang="en-US" sz="700" dirty="0"/>
          </a:p>
        </p:txBody>
      </p:sp>
      <p:sp>
        <p:nvSpPr>
          <p:cNvPr id="4" name="Slide Number Placeholder 3"/>
          <p:cNvSpPr>
            <a:spLocks noGrp="1"/>
          </p:cNvSpPr>
          <p:nvPr>
            <p:ph type="sldNum" sz="quarter" idx="10"/>
          </p:nvPr>
        </p:nvSpPr>
        <p:spPr/>
        <p:txBody>
          <a:bodyPr/>
          <a:lstStyle/>
          <a:p>
            <a:fld id="{53898A3F-0685-4583-B1A9-B32BB6EA74F3}" type="slidenum">
              <a:rPr lang="en-US" smtClean="0"/>
              <a:pPr/>
              <a:t>33</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813966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GLERL quality goals, criteria and metrics can be found starting on page</a:t>
            </a:r>
            <a:r>
              <a:rPr lang="en-US" baseline="0" dirty="0" smtClean="0"/>
              <a:t> </a:t>
            </a:r>
            <a:r>
              <a:rPr lang="en-US" dirty="0" smtClean="0"/>
              <a:t>63 of the Strategic Plan 2016-2020 draft: </a:t>
            </a:r>
            <a:r>
              <a:rPr lang="en-US" dirty="0">
                <a:latin typeface="Arial" panose="020B0604020202020204" pitchFamily="34" charset="0"/>
                <a:hlinkClick r:id="rId3"/>
              </a:rPr>
              <a:t>http://www.glerl.noaa.gov/review2016/reviewer_docs/GLERLStrategicPlan2016.pdf</a:t>
            </a:r>
            <a:endParaRPr lang="en-US" dirty="0">
              <a:latin typeface="Arial" panose="020B0604020202020204" pitchFamily="34" charset="0"/>
            </a:endParaRPr>
          </a:p>
          <a:p>
            <a:endParaRPr lang="en-US" dirty="0">
              <a:latin typeface="Arial" panose="020B0604020202020204" pitchFamily="34" charset="0"/>
            </a:endParaRPr>
          </a:p>
          <a:p>
            <a:pPr lvl="0"/>
            <a:r>
              <a:rPr lang="en-US" sz="800" b="0" kern="1200" dirty="0" smtClean="0">
                <a:solidFill>
                  <a:schemeClr val="tx1"/>
                </a:solidFill>
                <a:effectLst/>
                <a:latin typeface="Arial"/>
                <a:ea typeface="+mn-ea"/>
                <a:cs typeface="+mn-cs"/>
              </a:rPr>
              <a:t>Example:</a:t>
            </a:r>
          </a:p>
          <a:p>
            <a:pPr lvl="0"/>
            <a:r>
              <a:rPr lang="en-US" sz="800" b="1" kern="1200" dirty="0" smtClean="0">
                <a:solidFill>
                  <a:schemeClr val="tx1"/>
                </a:solidFill>
                <a:effectLst/>
                <a:latin typeface="Arial"/>
                <a:ea typeface="+mn-ea"/>
                <a:cs typeface="+mn-cs"/>
              </a:rPr>
              <a:t>Goal</a:t>
            </a:r>
            <a:r>
              <a:rPr lang="en-US" sz="800" b="1" kern="1200" baseline="0" dirty="0" smtClean="0">
                <a:solidFill>
                  <a:schemeClr val="tx1"/>
                </a:solidFill>
                <a:effectLst/>
                <a:latin typeface="Arial"/>
                <a:ea typeface="+mn-ea"/>
                <a:cs typeface="+mn-cs"/>
              </a:rPr>
              <a:t> - </a:t>
            </a:r>
            <a:r>
              <a:rPr lang="en-US" sz="800" b="1" kern="1200" dirty="0" smtClean="0">
                <a:solidFill>
                  <a:schemeClr val="tx1"/>
                </a:solidFill>
                <a:effectLst/>
                <a:latin typeface="Arial"/>
                <a:ea typeface="+mn-ea"/>
                <a:cs typeface="+mn-cs"/>
              </a:rPr>
              <a:t>Transitioning Research Products: </a:t>
            </a:r>
            <a:r>
              <a:rPr lang="en-US" sz="800" kern="1200" dirty="0" smtClean="0">
                <a:solidFill>
                  <a:schemeClr val="tx1"/>
                </a:solidFill>
                <a:effectLst/>
                <a:latin typeface="Arial"/>
                <a:ea typeface="+mn-ea"/>
                <a:cs typeface="+mn-cs"/>
              </a:rPr>
              <a:t>Facilitate transition to operations (R2O) and application (R2A) as part of the development and implementation of research programs. </a:t>
            </a:r>
          </a:p>
          <a:p>
            <a:pPr lvl="0"/>
            <a:endParaRPr lang="en-US" sz="800" kern="1200" dirty="0" smtClean="0">
              <a:solidFill>
                <a:schemeClr val="tx1"/>
              </a:solidFill>
              <a:effectLst/>
              <a:latin typeface="Arial"/>
              <a:ea typeface="+mn-ea"/>
              <a:cs typeface="+mn-cs"/>
            </a:endParaRPr>
          </a:p>
          <a:p>
            <a:pPr marL="171450" lvl="0" indent="-171450" fontAlgn="base">
              <a:buFont typeface="Arial" panose="020B0604020202020204" pitchFamily="34" charset="0"/>
              <a:buChar char="•"/>
            </a:pPr>
            <a:r>
              <a:rPr lang="en-US" sz="800" b="1" kern="1200" dirty="0" smtClean="0">
                <a:solidFill>
                  <a:schemeClr val="tx1"/>
                </a:solidFill>
                <a:effectLst/>
                <a:latin typeface="Arial"/>
                <a:ea typeface="+mn-ea"/>
                <a:cs typeface="+mn-cs"/>
              </a:rPr>
              <a:t>Criteria: </a:t>
            </a:r>
            <a:r>
              <a:rPr lang="en-US" sz="800" kern="1200" dirty="0" smtClean="0">
                <a:solidFill>
                  <a:schemeClr val="tx1"/>
                </a:solidFill>
                <a:effectLst/>
                <a:latin typeface="Arial"/>
                <a:ea typeface="+mn-ea"/>
                <a:cs typeface="+mn-cs"/>
              </a:rPr>
              <a:t>Does an appropriate portion of GLERL’s research make the transition to operations/applications (R2X)? </a:t>
            </a:r>
          </a:p>
          <a:p>
            <a:pPr marL="171450" indent="-171450">
              <a:buFont typeface="Arial" panose="020B0604020202020204" pitchFamily="34" charset="0"/>
              <a:buChar char="•"/>
            </a:pPr>
            <a:r>
              <a:rPr lang="en-US" sz="800" b="1" kern="1200" dirty="0" smtClean="0">
                <a:solidFill>
                  <a:schemeClr val="tx1"/>
                </a:solidFill>
                <a:effectLst/>
                <a:latin typeface="Arial"/>
                <a:ea typeface="+mn-ea"/>
                <a:cs typeface="+mn-cs"/>
              </a:rPr>
              <a:t>Metrics:</a:t>
            </a:r>
            <a:r>
              <a:rPr lang="en-US" sz="800" kern="1200" dirty="0" smtClean="0">
                <a:solidFill>
                  <a:schemeClr val="tx1"/>
                </a:solidFill>
                <a:effectLst/>
                <a:latin typeface="Arial"/>
                <a:ea typeface="+mn-ea"/>
                <a:cs typeface="+mn-cs"/>
              </a:rPr>
              <a:t> Number of products transitioned to other NOAA line offices, number of products transitioned to other agencies or partners, number of technical reports or other data archives transitioned to an operational level.</a:t>
            </a:r>
          </a:p>
          <a:p>
            <a:pPr marL="0" indent="0">
              <a:buFont typeface="Arial" panose="020B0604020202020204" pitchFamily="34" charset="0"/>
              <a:buNone/>
            </a:pPr>
            <a:endParaRPr lang="en-US" sz="800" kern="1200" dirty="0" smtClean="0">
              <a:solidFill>
                <a:schemeClr val="tx1"/>
              </a:solidFill>
              <a:effectLst/>
              <a:latin typeface="Arial"/>
              <a:ea typeface="+mn-ea"/>
              <a:cs typeface="+mn-cs"/>
            </a:endParaRPr>
          </a:p>
          <a:p>
            <a:pPr marL="171450" lvl="0" indent="-171450" fontAlgn="base">
              <a:buFont typeface="Arial" panose="020B0604020202020204" pitchFamily="34" charset="0"/>
              <a:buChar char="•"/>
            </a:pPr>
            <a:r>
              <a:rPr lang="en-US" sz="800" b="1" kern="1200" dirty="0" smtClean="0">
                <a:solidFill>
                  <a:schemeClr val="tx1"/>
                </a:solidFill>
                <a:effectLst/>
                <a:latin typeface="Arial"/>
                <a:ea typeface="+mn-ea"/>
                <a:cs typeface="+mn-cs"/>
              </a:rPr>
              <a:t>Criteria:</a:t>
            </a:r>
            <a:r>
              <a:rPr lang="en-US" sz="800" kern="1200" dirty="0" smtClean="0">
                <a:solidFill>
                  <a:schemeClr val="tx1"/>
                </a:solidFill>
                <a:effectLst/>
                <a:latin typeface="Arial"/>
                <a:ea typeface="+mn-ea"/>
                <a:cs typeface="+mn-cs"/>
              </a:rPr>
              <a:t> Does GLERL effectively communicate about research products in the R2O pipeline that will be transitioned?</a:t>
            </a:r>
          </a:p>
          <a:p>
            <a:pPr marL="171450" indent="-171450">
              <a:buFont typeface="Arial" panose="020B0604020202020204" pitchFamily="34" charset="0"/>
              <a:buChar char="•"/>
            </a:pPr>
            <a:r>
              <a:rPr lang="en-US" sz="800" b="1" kern="1200" dirty="0" smtClean="0">
                <a:solidFill>
                  <a:schemeClr val="tx1"/>
                </a:solidFill>
                <a:effectLst/>
                <a:latin typeface="Arial"/>
                <a:ea typeface="+mn-ea"/>
                <a:cs typeface="+mn-cs"/>
              </a:rPr>
              <a:t>Metric:</a:t>
            </a:r>
            <a:r>
              <a:rPr lang="en-US" sz="800" kern="1200" dirty="0" smtClean="0">
                <a:solidFill>
                  <a:schemeClr val="tx1"/>
                </a:solidFill>
                <a:effectLst/>
                <a:latin typeface="Arial"/>
                <a:ea typeface="+mn-ea"/>
                <a:cs typeface="+mn-cs"/>
              </a:rPr>
              <a:t> Number of transition plans in place.</a:t>
            </a:r>
            <a:r>
              <a:rPr lang="en-US" sz="800" u="sng" kern="1200" dirty="0" smtClean="0">
                <a:solidFill>
                  <a:schemeClr val="tx1"/>
                </a:solidFill>
                <a:effectLst/>
                <a:latin typeface="Arial"/>
                <a:ea typeface="+mn-ea"/>
                <a:cs typeface="+mn-cs"/>
              </a:rPr>
              <a:t> </a:t>
            </a:r>
          </a:p>
          <a:p>
            <a:pPr marL="171450" indent="-171450">
              <a:buFont typeface="Arial" panose="020B0604020202020204" pitchFamily="34" charset="0"/>
              <a:buChar char="•"/>
            </a:pPr>
            <a:endParaRPr lang="en-US" sz="800" kern="1200" dirty="0" smtClean="0">
              <a:solidFill>
                <a:schemeClr val="tx1"/>
              </a:solidFill>
              <a:effectLst/>
              <a:latin typeface="Arial"/>
              <a:ea typeface="+mn-ea"/>
              <a:cs typeface="+mn-cs"/>
            </a:endParaRPr>
          </a:p>
          <a:p>
            <a:r>
              <a:rPr lang="en-US" sz="800" kern="1200" dirty="0" smtClean="0">
                <a:solidFill>
                  <a:schemeClr val="tx1"/>
                </a:solidFill>
                <a:effectLst/>
                <a:latin typeface="Arial"/>
                <a:ea typeface="+mn-ea"/>
                <a:cs typeface="+mn-cs"/>
                <a:sym typeface="Wingdings"/>
              </a:rPr>
              <a:t></a:t>
            </a:r>
            <a:r>
              <a:rPr lang="en-US" sz="800" b="1" i="1" kern="1200" dirty="0" smtClean="0">
                <a:solidFill>
                  <a:schemeClr val="tx1"/>
                </a:solidFill>
                <a:effectLst/>
                <a:latin typeface="Arial"/>
                <a:ea typeface="+mn-ea"/>
                <a:cs typeface="+mn-cs"/>
              </a:rPr>
              <a:t> Value added: NOAA’s goal to transition research to application ensures that society receives full benefits from products and services that has been built upon preeminent research, excellence, integrity, and quality driven by stakeholder needs!</a:t>
            </a:r>
            <a:endParaRPr lang="en-US" sz="800" kern="1200" dirty="0" smtClean="0">
              <a:solidFill>
                <a:schemeClr val="tx1"/>
              </a:solidFill>
              <a:effectLst/>
              <a:latin typeface="Arial"/>
              <a:ea typeface="+mn-ea"/>
              <a:cs typeface="+mn-cs"/>
            </a:endParaRPr>
          </a:p>
          <a:p>
            <a:r>
              <a:rPr lang="en-US" dirty="0" smtClean="0"/>
              <a:t>	</a:t>
            </a:r>
          </a:p>
          <a:p>
            <a:r>
              <a:rPr lang="en-US" dirty="0" smtClean="0"/>
              <a:t>	</a:t>
            </a:r>
          </a:p>
        </p:txBody>
      </p:sp>
      <p:sp>
        <p:nvSpPr>
          <p:cNvPr id="4" name="Slide Number Placeholder 3"/>
          <p:cNvSpPr>
            <a:spLocks noGrp="1"/>
          </p:cNvSpPr>
          <p:nvPr>
            <p:ph type="sldNum" sz="quarter" idx="10"/>
          </p:nvPr>
        </p:nvSpPr>
        <p:spPr/>
        <p:txBody>
          <a:bodyPr/>
          <a:lstStyle/>
          <a:p>
            <a:fld id="{C5274847-FA06-47DA-8571-0142076FE3C0}" type="slidenum">
              <a:rPr lang="en-US" smtClean="0"/>
              <a:pPr/>
              <a:t>34</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8089165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Illustrated here, one can see how GLERL maps to  NOAA's Science and Technology Grand Challenge of developing and applying holistic, integrated, Earth system approaches to understand the processes that connect the physical world to the biological world.</a:t>
            </a:r>
          </a:p>
          <a:p>
            <a:endParaRPr lang="en-US" dirty="0" smtClean="0"/>
          </a:p>
          <a:p>
            <a:r>
              <a:rPr lang="en-US" dirty="0" smtClean="0"/>
              <a:t>GLERL provides sustained and robust Great Lakes observing systems.</a:t>
            </a:r>
          </a:p>
          <a:p>
            <a:endParaRPr lang="en-US" dirty="0" smtClean="0"/>
          </a:p>
          <a:p>
            <a:r>
              <a:rPr lang="en-US" dirty="0" smtClean="0"/>
              <a:t>GLERL develops understanding of ecosystem dynamics and applies this understanding to predictive tools.</a:t>
            </a:r>
          </a:p>
          <a:p>
            <a:endParaRPr lang="en-US" dirty="0" smtClean="0"/>
          </a:p>
          <a:p>
            <a:r>
              <a:rPr lang="en-US" dirty="0" smtClean="0"/>
              <a:t>GLERL develops ecological forecasting systems on a variety of scales.</a:t>
            </a:r>
            <a:endParaRPr lang="en-US" dirty="0"/>
          </a:p>
        </p:txBody>
      </p:sp>
      <p:sp>
        <p:nvSpPr>
          <p:cNvPr id="4" name="Slide Number Placeholder 3"/>
          <p:cNvSpPr>
            <a:spLocks noGrp="1"/>
          </p:cNvSpPr>
          <p:nvPr>
            <p:ph type="sldNum" sz="quarter" idx="10"/>
          </p:nvPr>
        </p:nvSpPr>
        <p:spPr/>
        <p:txBody>
          <a:bodyPr/>
          <a:lstStyle/>
          <a:p>
            <a:fld id="{C5274847-FA06-47DA-8571-0142076FE3C0}" type="slidenum">
              <a:rPr lang="en-US" smtClean="0"/>
              <a:t>35</a:t>
            </a:fld>
            <a:endParaRPr lang="en-US" dirty="0"/>
          </a:p>
        </p:txBody>
      </p:sp>
    </p:spTree>
    <p:extLst>
      <p:ext uri="{BB962C8B-B14F-4D97-AF65-F5344CB8AC3E}">
        <p14:creationId xmlns:p14="http://schemas.microsoft.com/office/powerpoint/2010/main" val="22463908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GLERL has high relevance to NOAA's mission.  Shown here are the four main goals of NOAA's Strategic Plan.  Correlated to each of these goals are the objectives that GLERL is contributing to meeting.  It may surprise you to see "Safe and environmentally sound Arctic access and resource management."  This is representative of how GLERL's expertise in one area, ice modeling and forecasting, finds application and synergy outside of the Great Lakes region.</a:t>
            </a:r>
          </a:p>
          <a:p>
            <a:endParaRPr lang="en-US" dirty="0" smtClean="0"/>
          </a:p>
          <a:p>
            <a:r>
              <a:rPr lang="en-US" dirty="0" smtClean="0">
                <a:solidFill>
                  <a:srgbClr val="000000"/>
                </a:solidFill>
              </a:rPr>
              <a:t>The </a:t>
            </a:r>
            <a:r>
              <a:rPr lang="en-US" dirty="0" smtClean="0">
                <a:solidFill>
                  <a:srgbClr val="000000"/>
                </a:solidFill>
                <a:hlinkClick r:id="rId3"/>
              </a:rPr>
              <a:t>GLERL &amp; NOAA Goals Matrix</a:t>
            </a:r>
            <a:r>
              <a:rPr lang="en-US" dirty="0" smtClean="0">
                <a:solidFill>
                  <a:srgbClr val="000000"/>
                </a:solidFill>
              </a:rPr>
              <a:t> at http://www.glerl.noaa.gov/review2016/guiding_docs/GoalsMatrix.pdf, shows how the goals of each of GLERL's science branches (OSAT, EcoDyn, IPEMF and IS) align to the overarching NOAA Science and Education Goals and Objectives, as seen in the </a:t>
            </a:r>
            <a:r>
              <a:rPr lang="en-US" dirty="0" smtClean="0">
                <a:solidFill>
                  <a:srgbClr val="000000"/>
                </a:solidFill>
                <a:hlinkClick r:id="rId4"/>
              </a:rPr>
              <a:t>NOAA Next Generation Strategic Plan.</a:t>
            </a:r>
            <a:r>
              <a:rPr lang="en-US" dirty="0" smtClean="0">
                <a:hlinkClick r:id="rId3"/>
              </a:rPr>
              <a:t/>
            </a:r>
            <a:br>
              <a:rPr lang="en-US" dirty="0" smtClean="0">
                <a:hlinkClick r:id="rId3"/>
              </a:rPr>
            </a:br>
            <a:endParaRPr lang="en-US" dirty="0"/>
          </a:p>
        </p:txBody>
      </p:sp>
      <p:sp>
        <p:nvSpPr>
          <p:cNvPr id="4" name="Slide Number Placeholder 3"/>
          <p:cNvSpPr>
            <a:spLocks noGrp="1"/>
          </p:cNvSpPr>
          <p:nvPr>
            <p:ph type="sldNum" sz="quarter" idx="10"/>
          </p:nvPr>
        </p:nvSpPr>
        <p:spPr/>
        <p:txBody>
          <a:bodyPr/>
          <a:lstStyle/>
          <a:p>
            <a:fld id="{C5274847-FA06-47DA-8571-0142076FE3C0}" type="slidenum">
              <a:rPr lang="en-US" smtClean="0"/>
              <a:pPr/>
              <a:t>36</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0923653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smtClean="0"/>
              <a:t>How do we measure how well GLERL is meeting the needs of users and broader society?  </a:t>
            </a:r>
          </a:p>
          <a:p>
            <a:endParaRPr lang="en-US" b="0" dirty="0" smtClean="0"/>
          </a:p>
          <a:p>
            <a:r>
              <a:rPr lang="en-US" b="0" dirty="0" smtClean="0"/>
              <a:t>One way is by how much of our research is transitioned to operations, applications or users - R2O, R2A or R2U - for shorthand, "R2X".  Further, we track the maturity of this transition process via Technical Readiness Levels, or TRLs.</a:t>
            </a:r>
          </a:p>
          <a:p>
            <a:endParaRPr lang="en-US" b="0" dirty="0" smtClean="0"/>
          </a:p>
          <a:p>
            <a:r>
              <a:rPr lang="en-US" b="0" dirty="0" smtClean="0"/>
              <a:t>A product moves through the transition funnel beginning with basic research, progressing to development, demonstration and finally deployment.  </a:t>
            </a:r>
          </a:p>
          <a:p>
            <a:endParaRPr lang="en-US" b="0" dirty="0" smtClean="0"/>
          </a:p>
          <a:p>
            <a:r>
              <a:rPr lang="en-US" b="0" dirty="0" smtClean="0"/>
              <a:t>The number of projects at the various TRLs is one indication that GLERL is meeting the needs of users and society.</a:t>
            </a:r>
          </a:p>
          <a:p>
            <a:endParaRPr lang="en-US" b="1" dirty="0" smtClean="0"/>
          </a:p>
          <a:p>
            <a:r>
              <a:rPr lang="en-US" b="1" dirty="0" smtClean="0"/>
              <a:t>Definitions of R2X: </a:t>
            </a:r>
          </a:p>
          <a:p>
            <a:endParaRPr lang="en-US" b="1" dirty="0" smtClean="0"/>
          </a:p>
          <a:p>
            <a:r>
              <a:rPr lang="en-US" b="1" dirty="0" smtClean="0"/>
              <a:t>R2X </a:t>
            </a:r>
          </a:p>
          <a:p>
            <a:r>
              <a:rPr lang="en-US" dirty="0" smtClean="0"/>
              <a:t>“Application of the best available science and technology is essential to meeting the NOAA mission. This demands an operations enterprise that is able to quickly recognize and apply significant new research products and methods; a research and development enterprise focused on the ultimate application of emerging science and technology to user needs; and a formalized management structure that ensures that both the research and development enterprise encourage and support the transfer of research to operational status or information services to meet mission responsibilities.” (NAO 216-105: Policy on Transition of Research to Application) </a:t>
            </a:r>
          </a:p>
          <a:p>
            <a:endParaRPr lang="en-US" dirty="0" smtClean="0"/>
          </a:p>
          <a:p>
            <a:r>
              <a:rPr lang="en-US" b="1" dirty="0" smtClean="0"/>
              <a:t>Research to Operations (R2O) </a:t>
            </a:r>
          </a:p>
          <a:p>
            <a:r>
              <a:rPr lang="en-US" dirty="0" smtClean="0"/>
              <a:t>R2O is the pathway by which fundamental research is developed into a useful tool or product that is run regularly and automatically. These tools and products provide routine real time and forecast guidance for application and use by the public. </a:t>
            </a:r>
          </a:p>
          <a:p>
            <a:endParaRPr lang="en-US" dirty="0" smtClean="0"/>
          </a:p>
          <a:p>
            <a:r>
              <a:rPr lang="en-US" b="1" dirty="0" smtClean="0"/>
              <a:t>Research to Application (R2A) </a:t>
            </a:r>
          </a:p>
          <a:p>
            <a:r>
              <a:rPr lang="en-US" dirty="0" smtClean="0"/>
              <a:t>R2A is the pathway by which information from fundamental research is transferred to decision-makers or other end users in a non-operational framework.</a:t>
            </a:r>
          </a:p>
        </p:txBody>
      </p:sp>
      <p:sp>
        <p:nvSpPr>
          <p:cNvPr id="4" name="Slide Number Placeholder 3"/>
          <p:cNvSpPr>
            <a:spLocks noGrp="1"/>
          </p:cNvSpPr>
          <p:nvPr>
            <p:ph type="sldNum" sz="quarter" idx="10"/>
          </p:nvPr>
        </p:nvSpPr>
        <p:spPr/>
        <p:txBody>
          <a:bodyPr/>
          <a:lstStyle/>
          <a:p>
            <a:fld id="{C5274847-FA06-47DA-8571-0142076FE3C0}" type="slidenum">
              <a:rPr lang="en-US" smtClean="0"/>
              <a:pPr/>
              <a:t>37</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8006290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Shown here are the current number of projects at GLERL and their TRLs. </a:t>
            </a:r>
          </a:p>
          <a:p>
            <a:endParaRPr lang="en-US" dirty="0" smtClean="0"/>
          </a:p>
          <a:p>
            <a:r>
              <a:rPr lang="en-US" dirty="0" smtClean="0"/>
              <a:t>This graphic</a:t>
            </a:r>
            <a:r>
              <a:rPr lang="en-US" baseline="0" dirty="0" smtClean="0"/>
              <a:t> reflects </a:t>
            </a:r>
            <a:r>
              <a:rPr lang="en-US" dirty="0" smtClean="0"/>
              <a:t>R2A, R2O and data products.</a:t>
            </a:r>
            <a:endParaRPr lang="en-US" baseline="0" dirty="0" smtClean="0"/>
          </a:p>
        </p:txBody>
      </p:sp>
      <p:sp>
        <p:nvSpPr>
          <p:cNvPr id="4" name="Slide Number Placeholder 3"/>
          <p:cNvSpPr>
            <a:spLocks noGrp="1"/>
          </p:cNvSpPr>
          <p:nvPr>
            <p:ph type="sldNum" sz="quarter" idx="10"/>
          </p:nvPr>
        </p:nvSpPr>
        <p:spPr/>
        <p:txBody>
          <a:bodyPr/>
          <a:lstStyle/>
          <a:p>
            <a:fld id="{53898A3F-0685-4583-B1A9-B32BB6EA74F3}"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27634100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000000"/>
                </a:solidFill>
              </a:rPr>
              <a:t>We strive </a:t>
            </a:r>
            <a:r>
              <a:rPr lang="en-US" baseline="0" dirty="0" smtClean="0">
                <a:solidFill>
                  <a:srgbClr val="000000"/>
                </a:solidFill>
              </a:rPr>
              <a:t>to develop an understanding of drivers of the Great Lakes seasonal water balance, and to propagate that understanding into data sets, models, forecasting systems, and other forms of information for the general public.  These products and services are used to manage coastal water resources, protect property and commerce, and improve the quality and safety of human lives throughout the region.  </a:t>
            </a:r>
          </a:p>
          <a:p>
            <a:endParaRPr lang="en-US" baseline="0" dirty="0" smtClean="0">
              <a:solidFill>
                <a:srgbClr val="000000"/>
              </a:solidFill>
            </a:endParaRPr>
          </a:p>
          <a:p>
            <a:r>
              <a:rPr lang="en-US" baseline="0" dirty="0" smtClean="0">
                <a:solidFill>
                  <a:srgbClr val="000000"/>
                </a:solidFill>
              </a:rPr>
              <a:t>One particular example of our strong research-to-operations partnerships is </a:t>
            </a:r>
            <a:r>
              <a:rPr lang="en-US" dirty="0" smtClean="0">
                <a:solidFill>
                  <a:srgbClr val="000000"/>
                </a:solidFill>
              </a:rPr>
              <a:t>an ongoing </a:t>
            </a:r>
            <a:r>
              <a:rPr lang="en-US" u="sng" baseline="0" dirty="0" smtClean="0">
                <a:solidFill>
                  <a:srgbClr val="000000"/>
                </a:solidFill>
              </a:rPr>
              <a:t>collaboration</a:t>
            </a:r>
            <a:r>
              <a:rPr lang="en-US" baseline="0" dirty="0" smtClean="0">
                <a:solidFill>
                  <a:srgbClr val="000000"/>
                </a:solidFill>
              </a:rPr>
              <a:t> with regional hydropower authorities. For the past two decades, NOAA-GLERL hydrological and hydrodynamic models have been used by the </a:t>
            </a:r>
            <a:r>
              <a:rPr lang="en-US" b="1" baseline="0" dirty="0" smtClean="0">
                <a:solidFill>
                  <a:srgbClr val="000000"/>
                </a:solidFill>
              </a:rPr>
              <a:t>New York Power Authority (NYPA) </a:t>
            </a:r>
            <a:r>
              <a:rPr lang="en-US" baseline="0" dirty="0" smtClean="0">
                <a:solidFill>
                  <a:srgbClr val="000000"/>
                </a:solidFill>
              </a:rPr>
              <a:t>and </a:t>
            </a:r>
            <a:r>
              <a:rPr lang="en-US" b="1" baseline="0" dirty="0" smtClean="0">
                <a:solidFill>
                  <a:srgbClr val="000000"/>
                </a:solidFill>
              </a:rPr>
              <a:t>Ontario Power Generation (OPG) </a:t>
            </a:r>
            <a:r>
              <a:rPr lang="en-US" baseline="0" dirty="0" smtClean="0">
                <a:solidFill>
                  <a:srgbClr val="000000"/>
                </a:solidFill>
              </a:rPr>
              <a:t>to manage short- and long-term power supplies, and to mitigate potential hazards to commerce and human traffic along the Niagara and St. Lawrence Rivers. We are currently partnering with </a:t>
            </a:r>
            <a:r>
              <a:rPr lang="en-US" b="1" baseline="0" dirty="0" smtClean="0">
                <a:solidFill>
                  <a:srgbClr val="000000"/>
                </a:solidFill>
              </a:rPr>
              <a:t>NYPA, OPG, the US Army Corps of Engineers </a:t>
            </a:r>
            <a:r>
              <a:rPr lang="en-US" baseline="0" dirty="0" smtClean="0">
                <a:solidFill>
                  <a:srgbClr val="000000"/>
                </a:solidFill>
              </a:rPr>
              <a:t>and the </a:t>
            </a:r>
            <a:r>
              <a:rPr lang="en-US" b="1" baseline="0" dirty="0" smtClean="0">
                <a:solidFill>
                  <a:srgbClr val="000000"/>
                </a:solidFill>
              </a:rPr>
              <a:t>NOAA Northeast River Forecasting Center (NERFC) </a:t>
            </a:r>
            <a:r>
              <a:rPr lang="en-US" baseline="0" dirty="0" smtClean="0">
                <a:solidFill>
                  <a:srgbClr val="000000"/>
                </a:solidFill>
              </a:rPr>
              <a:t>to improve representation of future climate scenarios in long-term forecasts, and to develop a new operational short-term forecasting node within the NERFC for the Upper Niagara River.  </a:t>
            </a:r>
          </a:p>
          <a:p>
            <a:endParaRPr lang="en-US" baseline="0" dirty="0" smtClean="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rgbClr val="000000"/>
                </a:solidFill>
              </a:rPr>
              <a:t>TRL 3 - </a:t>
            </a:r>
            <a:r>
              <a:rPr lang="en-US" sz="800" kern="0" dirty="0" smtClean="0">
                <a:solidFill>
                  <a:srgbClr val="000000"/>
                </a:solidFill>
                <a:ea typeface="ＭＳ Ｐゴシック" pitchFamily="34" charset="-128"/>
              </a:rPr>
              <a:t>Analytical and experimental critical function and/or characteristic proof-of-concept</a:t>
            </a:r>
          </a:p>
          <a:p>
            <a:endParaRPr lang="en-US" dirty="0">
              <a:solidFill>
                <a:srgbClr val="000000"/>
              </a:solidFill>
            </a:endParaRPr>
          </a:p>
        </p:txBody>
      </p:sp>
      <p:sp>
        <p:nvSpPr>
          <p:cNvPr id="4" name="Slide Number Placeholder 3"/>
          <p:cNvSpPr>
            <a:spLocks noGrp="1"/>
          </p:cNvSpPr>
          <p:nvPr>
            <p:ph type="sldNum" sz="quarter" idx="10"/>
          </p:nvPr>
        </p:nvSpPr>
        <p:spPr/>
        <p:txBody>
          <a:bodyPr/>
          <a:lstStyle/>
          <a:p>
            <a:fld id="{53898A3F-0685-4583-B1A9-B32BB6EA74F3}" type="slidenum">
              <a:rPr lang="en-US" smtClean="0"/>
              <a:t>39</a:t>
            </a:fld>
            <a:endParaRPr lang="en-US" dirty="0"/>
          </a:p>
        </p:txBody>
      </p:sp>
    </p:spTree>
    <p:extLst>
      <p:ext uri="{BB962C8B-B14F-4D97-AF65-F5344CB8AC3E}">
        <p14:creationId xmlns:p14="http://schemas.microsoft.com/office/powerpoint/2010/main" val="797460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COASTLINE: 4,530 miles of U.S. coastline, more than twice the length of the nation’s Atlantic coastline. </a:t>
            </a:r>
          </a:p>
          <a:p>
            <a:endParaRPr lang="en-US" dirty="0" smtClean="0"/>
          </a:p>
          <a:p>
            <a:r>
              <a:rPr lang="en-US" dirty="0" smtClean="0"/>
              <a:t>DEMOGRAPHICS: </a:t>
            </a:r>
          </a:p>
          <a:p>
            <a:r>
              <a:rPr lang="en-US" dirty="0" smtClean="0"/>
              <a:t>Population: An estimated 105 million people, approximately 33% of the U.S. population, live in the eight states bordering the Great Lakes.</a:t>
            </a:r>
          </a:p>
          <a:p>
            <a:endParaRPr lang="en-US" dirty="0"/>
          </a:p>
          <a:p>
            <a:r>
              <a:rPr lang="en-US" dirty="0" smtClean="0"/>
              <a:t>Tribes: </a:t>
            </a:r>
            <a:r>
              <a:rPr lang="en-US" dirty="0"/>
              <a:t>There are </a:t>
            </a:r>
            <a:r>
              <a:rPr lang="en-US" dirty="0" smtClean="0"/>
              <a:t>37 </a:t>
            </a:r>
            <a:r>
              <a:rPr lang="en-US" dirty="0"/>
              <a:t>federally recognized American Indian tribes in the Great Lakes basin.</a:t>
            </a:r>
          </a:p>
          <a:p>
            <a:r>
              <a:rPr lang="en-US" dirty="0" smtClean="0"/>
              <a:t> </a:t>
            </a:r>
          </a:p>
          <a:p>
            <a:r>
              <a:rPr lang="en-US" dirty="0" smtClean="0"/>
              <a:t>Geography: The Great Lakes are bordered in the U.S. by Illinois, Indiana, Michigan, Minnesota, New York, Ohio, Pennsylvania, and Wisconsin. The basin includes 158 U.S. counties and 13 major urban areas. In Canada, the basin includes the provinces of Ontario and Québec. </a:t>
            </a:r>
          </a:p>
          <a:p>
            <a:r>
              <a:rPr lang="en-US" dirty="0" smtClean="0"/>
              <a:t>-----------------------------------------------------------</a:t>
            </a:r>
          </a:p>
          <a:p>
            <a:r>
              <a:rPr lang="en-US" dirty="0" smtClean="0"/>
              <a:t>All numbers rounded to the nearest 10 miles.  Source: The Coastline of the United States. U.S. Dept. of Commerce, NOAA, NOAA/PA 71046 (Rev. 1975).</a:t>
            </a:r>
          </a:p>
          <a:p>
            <a:endParaRPr lang="en-US" dirty="0" smtClean="0"/>
          </a:p>
          <a:p>
            <a:r>
              <a:rPr lang="en-US" dirty="0" smtClean="0"/>
              <a:t>Photo credit: (Top right) Pictured Rocks by Bilnkit’s Travel Journal</a:t>
            </a:r>
          </a:p>
          <a:p>
            <a:endParaRPr lang="en-US" dirty="0" smtClean="0"/>
          </a:p>
          <a:p>
            <a:r>
              <a:rPr lang="en-US" dirty="0" smtClean="0"/>
              <a:t>Photo: North Ave Beach by TonyTheTiger, CC-BY-SA-3.0</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3898A3F-0685-4583-B1A9-B32BB6EA74F3}" type="slidenum">
              <a:rPr lang="en-US" smtClean="0"/>
              <a:pPr/>
              <a:t>4</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781514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11480" y="4183332"/>
            <a:ext cx="6256020" cy="4411980"/>
          </a:xfrm>
        </p:spPr>
        <p:txBody>
          <a:bodyPr/>
          <a:lstStyle/>
          <a:p>
            <a:r>
              <a:rPr lang="en-US" b="1" dirty="0" smtClean="0"/>
              <a:t>Listed above on this slide are examples of GLERL projects in the Technical Readiness Level range of 6-9.</a:t>
            </a:r>
          </a:p>
          <a:p>
            <a:endParaRPr lang="en-US" b="1" dirty="0" smtClean="0"/>
          </a:p>
          <a:p>
            <a:r>
              <a:rPr lang="en-US" b="1" dirty="0" smtClean="0"/>
              <a:t>Listed below are links to the products:</a:t>
            </a:r>
          </a:p>
          <a:p>
            <a:r>
              <a:rPr lang="en-US" sz="800" b="1" i="0" u="sng" kern="1200" dirty="0" smtClean="0">
                <a:solidFill>
                  <a:schemeClr val="tx1"/>
                </a:solidFill>
                <a:effectLst/>
                <a:latin typeface="Arial"/>
                <a:ea typeface="+mn-ea"/>
                <a:cs typeface="+mn-cs"/>
              </a:rPr>
              <a:t>TRL Level 6:</a:t>
            </a:r>
          </a:p>
          <a:p>
            <a:r>
              <a:rPr lang="en-US" dirty="0"/>
              <a:t>Lake Erie HAB - </a:t>
            </a:r>
            <a:r>
              <a:rPr lang="en-US" dirty="0">
                <a:hlinkClick r:id="rId3"/>
              </a:rPr>
              <a:t>http://</a:t>
            </a:r>
            <a:r>
              <a:rPr lang="en-US" dirty="0" smtClean="0">
                <a:hlinkClick r:id="rId3"/>
              </a:rPr>
              <a:t>www.glerl.noaa.gov/res/HABs_and_Hypoxia/habsTracker.html</a:t>
            </a:r>
            <a:endParaRPr lang="en-US" dirty="0" smtClean="0"/>
          </a:p>
          <a:p>
            <a:r>
              <a:rPr lang="en-US" dirty="0" smtClean="0"/>
              <a:t>Lake Michigan Operational Forecast System </a:t>
            </a:r>
            <a:r>
              <a:rPr lang="en-US" dirty="0"/>
              <a:t>- </a:t>
            </a:r>
            <a:r>
              <a:rPr lang="en-US" dirty="0">
                <a:hlinkClick r:id="rId4"/>
              </a:rPr>
              <a:t>https://tidesandcurrents.noaa.gov/ofs/lmofs/lmofs.html</a:t>
            </a:r>
            <a:r>
              <a:rPr lang="en-US" dirty="0"/>
              <a:t> </a:t>
            </a:r>
            <a:endParaRPr lang="en-US" dirty="0" smtClean="0"/>
          </a:p>
          <a:p>
            <a:r>
              <a:rPr lang="en-US" dirty="0" smtClean="0"/>
              <a:t>Lake Huron Operational </a:t>
            </a:r>
            <a:r>
              <a:rPr lang="en-US" dirty="0"/>
              <a:t>Forecast System - </a:t>
            </a:r>
            <a:r>
              <a:rPr lang="en-US" dirty="0" smtClean="0"/>
              <a:t>https://tidesandcurrents.noaa.gov/ofs/lhofs/lhofs.html</a:t>
            </a:r>
          </a:p>
          <a:p>
            <a:r>
              <a:rPr lang="en-US" dirty="0" smtClean="0"/>
              <a:t>ReCON: </a:t>
            </a:r>
            <a:r>
              <a:rPr lang="en-US" dirty="0" smtClean="0">
                <a:hlinkClick r:id="rId5"/>
              </a:rPr>
              <a:t>http://www.glerl.noaa.gov/res/recon/</a:t>
            </a:r>
            <a:endParaRPr lang="en-US" dirty="0" smtClean="0"/>
          </a:p>
          <a:p>
            <a:r>
              <a:rPr lang="en-US" dirty="0" smtClean="0"/>
              <a:t>NWS Rip </a:t>
            </a:r>
            <a:r>
              <a:rPr lang="en-US" dirty="0"/>
              <a:t>Current Warning: http://www.weather.gov/mkx/rip-current</a:t>
            </a:r>
          </a:p>
          <a:p>
            <a:endParaRPr lang="en-US" dirty="0"/>
          </a:p>
          <a:p>
            <a:r>
              <a:rPr lang="en-US" b="1" u="sng" dirty="0" smtClean="0"/>
              <a:t>TRL Level 7:</a:t>
            </a:r>
          </a:p>
          <a:p>
            <a:r>
              <a:rPr lang="en-US" dirty="0" smtClean="0"/>
              <a:t>Huron to Erie Connecting Waterways Forecasting System  </a:t>
            </a:r>
            <a:r>
              <a:rPr lang="en-US" dirty="0"/>
              <a:t>- </a:t>
            </a:r>
            <a:r>
              <a:rPr lang="en-US" dirty="0">
                <a:hlinkClick r:id="rId6"/>
              </a:rPr>
              <a:t>http://www.glerl.noaa.gov/res/hecwfs/</a:t>
            </a:r>
            <a:endParaRPr lang="en-US" dirty="0"/>
          </a:p>
          <a:p>
            <a:r>
              <a:rPr lang="en-US" dirty="0" smtClean="0"/>
              <a:t>Large Basin Runoff </a:t>
            </a:r>
            <a:r>
              <a:rPr lang="en-US" dirty="0"/>
              <a:t>Model Software: </a:t>
            </a:r>
            <a:r>
              <a:rPr lang="en-US" dirty="0">
                <a:hlinkClick r:id="rId7"/>
              </a:rPr>
              <a:t>http://</a:t>
            </a:r>
            <a:r>
              <a:rPr lang="en-US" dirty="0" smtClean="0">
                <a:hlinkClick r:id="rId7"/>
              </a:rPr>
              <a:t>www.glerl.noaa.gov/wr/lbrmexamples.html</a:t>
            </a:r>
            <a:endParaRPr lang="en-US" dirty="0" smtClean="0"/>
          </a:p>
          <a:p>
            <a:r>
              <a:rPr lang="en-US" dirty="0" smtClean="0"/>
              <a:t>Large </a:t>
            </a:r>
            <a:r>
              <a:rPr lang="en-US" dirty="0"/>
              <a:t>Lakes Thermodynamics Model: http://www.glerl.noaa.gov/pubs/posters/Gronewold_AMS_Ops_2015.pdf</a:t>
            </a:r>
          </a:p>
          <a:p>
            <a:r>
              <a:rPr lang="en-US" dirty="0" smtClean="0"/>
              <a:t>Spill Transport Table for the St. </a:t>
            </a:r>
            <a:r>
              <a:rPr lang="en-US" dirty="0"/>
              <a:t>Clair River: http://www.glerl.noaa.gov/review2010/posters/anderson_poster.pdf</a:t>
            </a:r>
          </a:p>
          <a:p>
            <a:r>
              <a:rPr lang="en-US" dirty="0" smtClean="0"/>
              <a:t>St. Lawrence River Basin Cumulative Impact </a:t>
            </a:r>
            <a:r>
              <a:rPr lang="en-US" dirty="0"/>
              <a:t>Assessment Dashboard: http://www.glerl.noaa.gov/data/dashboard/GLSLRCIAD/</a:t>
            </a:r>
            <a:endParaRPr lang="en-US" dirty="0" smtClean="0"/>
          </a:p>
          <a:p>
            <a:r>
              <a:rPr lang="en-US" dirty="0" smtClean="0"/>
              <a:t>Temperature </a:t>
            </a:r>
            <a:r>
              <a:rPr lang="en-US" dirty="0"/>
              <a:t>and </a:t>
            </a:r>
            <a:r>
              <a:rPr lang="en-US" dirty="0" smtClean="0"/>
              <a:t>Precipitation </a:t>
            </a:r>
            <a:r>
              <a:rPr lang="en-US" dirty="0"/>
              <a:t>Forecast Portal -</a:t>
            </a:r>
            <a:r>
              <a:rPr lang="en-US" dirty="0">
                <a:hlinkClick r:id="rId8"/>
              </a:rPr>
              <a:t>http://</a:t>
            </a:r>
            <a:r>
              <a:rPr lang="en-US" dirty="0" smtClean="0">
                <a:hlinkClick r:id="rId8"/>
              </a:rPr>
              <a:t>www.glerl.noaa.gov/data/now/wlevels/tpForecasts/testbed</a:t>
            </a:r>
            <a:r>
              <a:rPr lang="en-US" dirty="0"/>
              <a:t>/</a:t>
            </a:r>
            <a:endParaRPr lang="en-US" dirty="0" smtClean="0"/>
          </a:p>
          <a:p>
            <a:r>
              <a:rPr lang="en-US" dirty="0" smtClean="0"/>
              <a:t>Upper St. Lawrence River </a:t>
            </a:r>
            <a:r>
              <a:rPr lang="en-US" dirty="0"/>
              <a:t>Forecast System: http://www.glerl.noaa.gov/res/usl/</a:t>
            </a:r>
            <a:endParaRPr lang="en-US" dirty="0" smtClean="0"/>
          </a:p>
          <a:p>
            <a:endParaRPr lang="en-US" b="1" u="sng" dirty="0" smtClean="0"/>
          </a:p>
          <a:p>
            <a:r>
              <a:rPr lang="en-US" sz="800" b="1" i="0" u="sng" kern="1200" dirty="0" smtClean="0">
                <a:solidFill>
                  <a:schemeClr val="tx1"/>
                </a:solidFill>
                <a:effectLst/>
                <a:latin typeface="Arial"/>
                <a:ea typeface="+mn-ea"/>
                <a:cs typeface="+mn-cs"/>
              </a:rPr>
              <a:t>TRL Level 8:</a:t>
            </a:r>
          </a:p>
          <a:p>
            <a:r>
              <a:rPr lang="en-US" dirty="0" smtClean="0"/>
              <a:t>Great Lakes </a:t>
            </a:r>
            <a:r>
              <a:rPr lang="en-US" dirty="0"/>
              <a:t>Dashboard Project: </a:t>
            </a:r>
            <a:r>
              <a:rPr lang="en-US" dirty="0">
                <a:hlinkClick r:id="rId9"/>
              </a:rPr>
              <a:t>http://</a:t>
            </a:r>
            <a:r>
              <a:rPr lang="en-US" dirty="0" smtClean="0">
                <a:hlinkClick r:id="rId9"/>
              </a:rPr>
              <a:t>www.glerl.noaa.gov/data/dashboard/portal.html</a:t>
            </a:r>
            <a:endParaRPr lang="en-US" dirty="0" smtClean="0"/>
          </a:p>
          <a:p>
            <a:r>
              <a:rPr lang="en-US" dirty="0" smtClean="0"/>
              <a:t>Lake Erie Operational Forecasting System </a:t>
            </a:r>
            <a:r>
              <a:rPr lang="en-US" dirty="0"/>
              <a:t>- </a:t>
            </a:r>
            <a:r>
              <a:rPr lang="en-US" dirty="0">
                <a:hlinkClick r:id="rId10"/>
              </a:rPr>
              <a:t>https://tidesandcurrents.noaa.gov/ofs/leofs/leofs.html</a:t>
            </a:r>
            <a:endParaRPr lang="en-US" dirty="0"/>
          </a:p>
          <a:p>
            <a:r>
              <a:rPr lang="en-US" dirty="0" smtClean="0"/>
              <a:t>Long-Term Ice </a:t>
            </a:r>
            <a:r>
              <a:rPr lang="en-US" dirty="0"/>
              <a:t>Cover Database for the Great Lakes - </a:t>
            </a:r>
            <a:r>
              <a:rPr lang="en-US" dirty="0">
                <a:hlinkClick r:id="rId11"/>
              </a:rPr>
              <a:t>http://www.glerl.noaa.gov/data/ice/#</a:t>
            </a:r>
            <a:r>
              <a:rPr lang="en-US" dirty="0" smtClean="0">
                <a:hlinkClick r:id="rId11"/>
              </a:rPr>
              <a:t>historical</a:t>
            </a:r>
            <a:endParaRPr lang="en-US" dirty="0" smtClean="0"/>
          </a:p>
          <a:p>
            <a:endParaRPr lang="en-US" dirty="0"/>
          </a:p>
          <a:p>
            <a:r>
              <a:rPr lang="en-US" b="1" u="sng" dirty="0" smtClean="0"/>
              <a:t>TRL Level 9:</a:t>
            </a:r>
            <a:endParaRPr lang="en-US" sz="800" b="1" i="0" u="sng" kern="1200" dirty="0" smtClean="0">
              <a:solidFill>
                <a:schemeClr val="tx1"/>
              </a:solidFill>
              <a:effectLst/>
            </a:endParaRPr>
          </a:p>
          <a:p>
            <a:r>
              <a:rPr lang="en-US" sz="800" b="0" i="0" kern="1200" dirty="0" smtClean="0">
                <a:solidFill>
                  <a:schemeClr val="tx1"/>
                </a:solidFill>
                <a:effectLst/>
                <a:latin typeface="Arial"/>
                <a:ea typeface="+mn-ea"/>
                <a:cs typeface="+mn-cs"/>
              </a:rPr>
              <a:t>Hypoxia Warning System: </a:t>
            </a:r>
            <a:r>
              <a:rPr lang="en-US" sz="800" b="0" i="0" kern="1200" dirty="0" smtClean="0">
                <a:solidFill>
                  <a:schemeClr val="tx1"/>
                </a:solidFill>
                <a:effectLst/>
                <a:latin typeface="Arial"/>
                <a:ea typeface="+mn-ea"/>
                <a:cs typeface="+mn-cs"/>
                <a:hlinkClick r:id="rId12"/>
              </a:rPr>
              <a:t>http://www.glerl.noaa.gov/res/HABs_and_Hypoxia/hypoxiaWarningSystem.html</a:t>
            </a:r>
            <a:endParaRPr lang="en-US" sz="800" b="0" i="0" kern="1200" dirty="0" smtClean="0">
              <a:solidFill>
                <a:schemeClr val="tx1"/>
              </a:solidFill>
              <a:effectLst/>
              <a:latin typeface="Arial"/>
              <a:ea typeface="+mn-ea"/>
              <a:cs typeface="+mn-cs"/>
            </a:endParaRPr>
          </a:p>
          <a:p>
            <a:r>
              <a:rPr lang="en-US" dirty="0" smtClean="0"/>
              <a:t>GLERL Real-Time Meteorological </a:t>
            </a:r>
            <a:r>
              <a:rPr lang="en-US" dirty="0"/>
              <a:t>Observation Network: http://www.glerl.noaa.gov/metdata/</a:t>
            </a:r>
          </a:p>
        </p:txBody>
      </p:sp>
      <p:sp>
        <p:nvSpPr>
          <p:cNvPr id="4" name="Slide Number Placeholder 3"/>
          <p:cNvSpPr>
            <a:spLocks noGrp="1"/>
          </p:cNvSpPr>
          <p:nvPr>
            <p:ph type="sldNum" sz="quarter" idx="10"/>
          </p:nvPr>
        </p:nvSpPr>
        <p:spPr/>
        <p:txBody>
          <a:bodyPr/>
          <a:lstStyle/>
          <a:p>
            <a:fld id="{53898A3F-0685-4583-B1A9-B32BB6EA74F3}"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27634100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a:xfrm>
            <a:off x="121920" y="6121520"/>
            <a:ext cx="6652260" cy="2710180"/>
          </a:xfrm>
        </p:spPr>
        <p:txBody>
          <a:bodyPr/>
          <a:lstStyle/>
          <a:p>
            <a:r>
              <a:rPr lang="en-US" b="1" kern="1200" dirty="0" smtClean="0">
                <a:solidFill>
                  <a:schemeClr val="tx1"/>
                </a:solidFill>
                <a:effectLst/>
              </a:rPr>
              <a:t>GLERL coordinates with NOAA Legislative </a:t>
            </a:r>
            <a:r>
              <a:rPr lang="en-US" b="1" dirty="0" smtClean="0"/>
              <a:t>Affairs to prioritize visits with members and staffers from</a:t>
            </a:r>
            <a:r>
              <a:rPr lang="en-US" b="1" kern="1200" dirty="0" smtClean="0">
                <a:solidFill>
                  <a:schemeClr val="tx1"/>
                </a:solidFill>
                <a:effectLst/>
              </a:rPr>
              <a:t>: </a:t>
            </a:r>
            <a:endParaRPr lang="en-US" kern="1200" dirty="0" smtClean="0">
              <a:solidFill>
                <a:schemeClr val="tx1"/>
              </a:solidFill>
              <a:effectLst/>
            </a:endParaRPr>
          </a:p>
          <a:p>
            <a:pPr marL="171450" lvl="0" indent="-171450">
              <a:buFont typeface="Arial" panose="020B0604020202020204" pitchFamily="34" charset="0"/>
              <a:buChar char="•"/>
            </a:pPr>
            <a:r>
              <a:rPr lang="en-US" kern="1200" dirty="0" smtClean="0">
                <a:solidFill>
                  <a:schemeClr val="tx1"/>
                </a:solidFill>
                <a:effectLst/>
              </a:rPr>
              <a:t>The Great Lakes Task Force</a:t>
            </a:r>
            <a:r>
              <a:rPr lang="en-US" dirty="0" smtClean="0"/>
              <a:t>: </a:t>
            </a:r>
            <a:r>
              <a:rPr lang="en-US" kern="1200" dirty="0" smtClean="0">
                <a:solidFill>
                  <a:schemeClr val="tx1"/>
                </a:solidFill>
                <a:effectLst/>
              </a:rPr>
              <a:t>Members of the Bi-Partisan Lakes Task work together to build support for key regional programs to enhance environmental quality and economic development throughout the Great Lakes basin. </a:t>
            </a:r>
          </a:p>
          <a:p>
            <a:pPr marL="171450" lvl="0" indent="-171450">
              <a:buFont typeface="Arial" panose="020B0604020202020204" pitchFamily="34" charset="0"/>
              <a:buChar char="•"/>
            </a:pPr>
            <a:r>
              <a:rPr lang="en-US" kern="1200" dirty="0" smtClean="0">
                <a:solidFill>
                  <a:schemeClr val="tx1"/>
                </a:solidFill>
                <a:effectLst/>
              </a:rPr>
              <a:t>NOAA Relevant House and Senate and House Committees</a:t>
            </a:r>
          </a:p>
          <a:p>
            <a:pPr marL="171450" lvl="0" indent="-171450">
              <a:buFont typeface="Arial" panose="020B0604020202020204" pitchFamily="34" charset="0"/>
              <a:buChar char="•"/>
            </a:pPr>
            <a:r>
              <a:rPr lang="en-US" kern="1200" dirty="0" smtClean="0">
                <a:solidFill>
                  <a:schemeClr val="tx1"/>
                </a:solidFill>
                <a:effectLst/>
              </a:rPr>
              <a:t>Important Districts to NOAA (e.g. MI-2 location of Lake Michigan Field Station; MI-10,  location of numerous GLRI restoration projects)</a:t>
            </a:r>
          </a:p>
          <a:p>
            <a:pPr marL="171450" lvl="0" indent="-171450">
              <a:buFont typeface="Arial" panose="020B0604020202020204" pitchFamily="34" charset="0"/>
              <a:buChar char="•"/>
            </a:pPr>
            <a:r>
              <a:rPr lang="en-US" kern="1200" dirty="0" smtClean="0">
                <a:solidFill>
                  <a:schemeClr val="tx1"/>
                </a:solidFill>
                <a:effectLst/>
              </a:rPr>
              <a:t>Great Lakes champions,  NOAA supporters, New Members, Members not previously visited</a:t>
            </a:r>
          </a:p>
          <a:p>
            <a:pPr marL="171450" lvl="0" indent="-171450">
              <a:buFont typeface="Arial" panose="020B0604020202020204" pitchFamily="34" charset="0"/>
              <a:buChar char="•"/>
            </a:pPr>
            <a:endParaRPr lang="en-US" kern="1200" dirty="0" smtClean="0">
              <a:solidFill>
                <a:schemeClr val="tx1"/>
              </a:solidFill>
              <a:effectLst/>
            </a:endParaRPr>
          </a:p>
          <a:p>
            <a:pPr marL="0" lvl="0" indent="0">
              <a:buFontTx/>
              <a:buNone/>
            </a:pPr>
            <a:r>
              <a:rPr lang="en-US" b="1" i="0" kern="1200" dirty="0" smtClean="0">
                <a:solidFill>
                  <a:schemeClr val="tx1"/>
                </a:solidFill>
                <a:effectLst/>
              </a:rPr>
              <a:t>The Asian Carp Regional Coordinating Committee (ACRCC) </a:t>
            </a:r>
            <a:r>
              <a:rPr lang="en-US" b="0" i="0" kern="1200" dirty="0" smtClean="0">
                <a:solidFill>
                  <a:schemeClr val="tx1"/>
                </a:solidFill>
                <a:effectLst/>
              </a:rPr>
              <a:t>with support from federal, state, and local agencies, and other private stakeholder entities, will create a sustainable Asian carp control program to prevent introduction and implement actions to protect and maintain the integrity and safety of the Great Lakes ecosystem from an Asian carp invasion via all viable pathways. The goals and actions of the ACRCC are outlined in the annual Asian Carp Control Strategy Framework and the Monitoring and Response Plan.   </a:t>
            </a:r>
            <a:endParaRPr lang="en-US" dirty="0" smtClean="0">
              <a:solidFill>
                <a:srgbClr val="002060"/>
              </a:solidFill>
              <a:cs typeface="Arial"/>
            </a:endParaRPr>
          </a:p>
          <a:p>
            <a:pPr marL="0" lvl="0" indent="0">
              <a:buFontTx/>
              <a:buNone/>
            </a:pPr>
            <a:endParaRPr lang="en-US" dirty="0" smtClean="0">
              <a:solidFill>
                <a:srgbClr val="002060"/>
              </a:solidFill>
              <a:cs typeface="Arial"/>
            </a:endParaRPr>
          </a:p>
          <a:p>
            <a:pPr lvl="0"/>
            <a:r>
              <a:rPr lang="en-US" b="1" dirty="0" smtClean="0">
                <a:cs typeface="Arial"/>
              </a:rPr>
              <a:t>Great Lakes Mississippi River Inter-basin Study-</a:t>
            </a:r>
            <a:r>
              <a:rPr lang="en-US" b="1" dirty="0"/>
              <a:t> </a:t>
            </a:r>
            <a:r>
              <a:rPr lang="en-US" dirty="0"/>
              <a:t>is a U.S. Army Corps of Engineers study that presents a range of options and technologies to prevent aquatic nuisance species (ANS) movement between the Great Lakes and Mississippi River basins through aquatic connections. </a:t>
            </a:r>
            <a:endParaRPr lang="en-US" dirty="0" smtClean="0"/>
          </a:p>
          <a:p>
            <a:pPr lvl="0"/>
            <a:endParaRPr lang="en-US" dirty="0" smtClean="0">
              <a:solidFill>
                <a:srgbClr val="002060"/>
              </a:solidFill>
              <a:cs typeface="Arial"/>
            </a:endParaRPr>
          </a:p>
          <a:p>
            <a:pPr lvl="0"/>
            <a:r>
              <a:rPr lang="en-US" b="1" dirty="0" smtClean="0">
                <a:cs typeface="Arial"/>
              </a:rPr>
              <a:t>Harmful Algal Bloom and Hypoxia Research and Control Act - </a:t>
            </a:r>
            <a:r>
              <a:rPr lang="en-US" dirty="0"/>
              <a:t>In 1998, Congress recognized the severity of these threats and authorized the Harmful Algal Bloom and Hypoxia Research and Control Act (HABHRCA 1998). The Harmful Algal Bloom and Hypoxia Research and Control Amendments Act of 2004 (HABHRCA 2004, Public Law 108–456) and 2014 (HABHRCA 2014, Public Law 113–124) reaffirmed and expanded the mandate for NOAA to advance the scientific understanding and ability to detect, monitor, assess, and predict HAB and hypoxia events</a:t>
            </a:r>
            <a:endParaRPr lang="en-US" b="1" dirty="0" smtClean="0">
              <a:cs typeface="Arial"/>
            </a:endParaRPr>
          </a:p>
          <a:p>
            <a:pPr marL="171450" lvl="0" indent="-171450">
              <a:buFont typeface="Arial" panose="020B0604020202020204" pitchFamily="34" charset="0"/>
              <a:buChar char="•"/>
            </a:pPr>
            <a:endParaRPr lang="en-US" kern="1200" dirty="0" smtClean="0">
              <a:solidFill>
                <a:schemeClr val="tx1"/>
              </a:solidFill>
              <a:effectLst/>
            </a:endParaRPr>
          </a:p>
          <a:p>
            <a:endParaRPr lang="en-US" dirty="0"/>
          </a:p>
        </p:txBody>
      </p:sp>
      <p:sp>
        <p:nvSpPr>
          <p:cNvPr id="4" name="Slide Number Placeholder 3"/>
          <p:cNvSpPr>
            <a:spLocks noGrp="1"/>
          </p:cNvSpPr>
          <p:nvPr>
            <p:ph type="sldNum" sz="quarter" idx="10"/>
          </p:nvPr>
        </p:nvSpPr>
        <p:spPr/>
        <p:txBody>
          <a:bodyPr/>
          <a:lstStyle/>
          <a:p>
            <a:pPr>
              <a:defRPr/>
            </a:pPr>
            <a:fld id="{53898A3F-0685-4583-B1A9-B32BB6EA74F3}" type="slidenum">
              <a:rPr lang="en-US" smtClean="0">
                <a:solidFill>
                  <a:prstClr val="black"/>
                </a:solidFill>
              </a:rPr>
              <a:pPr>
                <a:defRPr/>
              </a:pPr>
              <a:t>41</a:t>
            </a:fld>
            <a:endParaRPr lang="en-US" dirty="0">
              <a:solidFill>
                <a:prstClr val="black"/>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123886850"/>
              </p:ext>
            </p:extLst>
          </p:nvPr>
        </p:nvGraphicFramePr>
        <p:xfrm>
          <a:off x="289562" y="4804119"/>
          <a:ext cx="6248403" cy="1258545"/>
        </p:xfrm>
        <a:graphic>
          <a:graphicData uri="http://schemas.openxmlformats.org/drawingml/2006/table">
            <a:tbl>
              <a:tblPr firstRow="1"/>
              <a:tblGrid>
                <a:gridCol w="670970"/>
                <a:gridCol w="852689"/>
                <a:gridCol w="670970"/>
                <a:gridCol w="670970"/>
                <a:gridCol w="670970"/>
                <a:gridCol w="670970"/>
                <a:gridCol w="2040864"/>
              </a:tblGrid>
              <a:tr h="116205">
                <a:tc>
                  <a:txBody>
                    <a:bodyPr/>
                    <a:lstStyle/>
                    <a:p>
                      <a:pPr algn="ctr" fontAlgn="b"/>
                      <a:r>
                        <a:rPr lang="en-US" sz="700" b="0" i="0" u="none" strike="noStrike" baseline="0" dirty="0" smtClean="0">
                          <a:solidFill>
                            <a:srgbClr val="000000"/>
                          </a:solidFill>
                          <a:effectLst/>
                          <a:latin typeface="Arial" panose="020B0604020202020204" pitchFamily="34" charset="0"/>
                        </a:rPr>
                        <a:t>Year</a:t>
                      </a:r>
                      <a:endParaRPr lang="en-US" sz="700" b="0" i="0" u="none" strike="noStrike" baseline="0" dirty="0">
                        <a:solidFill>
                          <a:srgbClr val="000000"/>
                        </a:solidFill>
                        <a:effectLst/>
                        <a:latin typeface="Arial" panose="020B060402020202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baseline="0" dirty="0" smtClean="0">
                          <a:solidFill>
                            <a:srgbClr val="000000"/>
                          </a:solidFill>
                          <a:effectLst/>
                          <a:latin typeface="Arial" panose="020B0604020202020204" pitchFamily="34" charset="0"/>
                        </a:rPr>
                        <a:t>Total Visits</a:t>
                      </a:r>
                      <a:endParaRPr lang="en-US" sz="700" b="0" i="0" u="none" strike="noStrike" baseline="0" dirty="0">
                        <a:solidFill>
                          <a:srgbClr val="000000"/>
                        </a:solidFill>
                        <a:effectLst/>
                        <a:latin typeface="Arial" panose="020B060402020202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baseline="0" dirty="0">
                          <a:solidFill>
                            <a:srgbClr val="000000"/>
                          </a:solidFill>
                          <a:effectLst/>
                          <a:latin typeface="Arial" panose="020B0604020202020204" pitchFamily="34" charset="0"/>
                        </a:rPr>
                        <a:t>House - </a:t>
                      </a:r>
                      <a:r>
                        <a:rPr lang="en-US" sz="700" b="0" i="0" u="none" strike="noStrike" baseline="0" dirty="0" smtClean="0">
                          <a:solidFill>
                            <a:srgbClr val="000000"/>
                          </a:solidFill>
                          <a:effectLst/>
                          <a:latin typeface="Arial" panose="020B0604020202020204" pitchFamily="34" charset="0"/>
                        </a:rPr>
                        <a:t>R</a:t>
                      </a:r>
                      <a:endParaRPr lang="en-US" sz="700" b="0" i="0" u="none" strike="noStrike" baseline="0" dirty="0">
                        <a:solidFill>
                          <a:srgbClr val="000000"/>
                        </a:solidFill>
                        <a:effectLst/>
                        <a:latin typeface="Arial" panose="020B060402020202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baseline="0" dirty="0" smtClean="0">
                          <a:solidFill>
                            <a:srgbClr val="000000"/>
                          </a:solidFill>
                          <a:effectLst/>
                          <a:latin typeface="Arial" panose="020B0604020202020204" pitchFamily="34" charset="0"/>
                        </a:rPr>
                        <a:t>House-D</a:t>
                      </a:r>
                      <a:endParaRPr lang="en-US" sz="700" b="0" i="0" u="none" strike="noStrike" baseline="0" dirty="0">
                        <a:solidFill>
                          <a:srgbClr val="000000"/>
                        </a:solidFill>
                        <a:effectLst/>
                        <a:latin typeface="Arial" panose="020B060402020202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baseline="0" dirty="0" smtClean="0">
                          <a:solidFill>
                            <a:srgbClr val="000000"/>
                          </a:solidFill>
                          <a:effectLst/>
                          <a:latin typeface="Arial" panose="020B0604020202020204" pitchFamily="34" charset="0"/>
                        </a:rPr>
                        <a:t>Senate R</a:t>
                      </a:r>
                      <a:endParaRPr lang="en-US" sz="700" b="0" i="0" u="none" strike="noStrike" baseline="0" dirty="0">
                        <a:solidFill>
                          <a:srgbClr val="000000"/>
                        </a:solidFill>
                        <a:effectLst/>
                        <a:latin typeface="Arial" panose="020B060402020202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baseline="0" dirty="0" smtClean="0">
                          <a:solidFill>
                            <a:srgbClr val="000000"/>
                          </a:solidFill>
                          <a:effectLst/>
                          <a:latin typeface="Arial" panose="020B0604020202020204" pitchFamily="34" charset="0"/>
                        </a:rPr>
                        <a:t>Senate-D</a:t>
                      </a:r>
                      <a:endParaRPr lang="en-US" sz="700" b="0" i="0" u="none" strike="noStrike" baseline="0" dirty="0">
                        <a:solidFill>
                          <a:srgbClr val="000000"/>
                        </a:solidFill>
                        <a:effectLst/>
                        <a:latin typeface="Arial" panose="020B060402020202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baseline="0" dirty="0" smtClean="0">
                          <a:solidFill>
                            <a:srgbClr val="000000"/>
                          </a:solidFill>
                          <a:effectLst/>
                          <a:latin typeface="Arial" panose="020B0604020202020204" pitchFamily="34" charset="0"/>
                        </a:rPr>
                        <a:t>Committees</a:t>
                      </a:r>
                      <a:endParaRPr lang="en-US" sz="700" b="0" i="0" u="none" strike="noStrike" baseline="0" dirty="0">
                        <a:solidFill>
                          <a:srgbClr val="000000"/>
                        </a:solidFill>
                        <a:effectLst/>
                        <a:latin typeface="Arial" panose="020B060402020202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89080">
                <a:tc>
                  <a:txBody>
                    <a:bodyPr/>
                    <a:lstStyle/>
                    <a:p>
                      <a:pPr algn="ctr" fontAlgn="b"/>
                      <a:r>
                        <a:rPr lang="en-US" sz="700" b="0" i="0" u="none" strike="noStrike" baseline="0" dirty="0">
                          <a:solidFill>
                            <a:srgbClr val="000000"/>
                          </a:solidFill>
                          <a:effectLst/>
                          <a:latin typeface="Arial" panose="020B0604020202020204" pitchFamily="34" charset="0"/>
                        </a:rPr>
                        <a:t>2010</a:t>
                      </a: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baseline="0" dirty="0">
                          <a:solidFill>
                            <a:srgbClr val="000000"/>
                          </a:solidFill>
                          <a:effectLst/>
                          <a:latin typeface="Arial" panose="020B0604020202020204" pitchFamily="34" charset="0"/>
                        </a:rPr>
                        <a:t>10</a:t>
                      </a: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baseline="0" dirty="0">
                          <a:solidFill>
                            <a:srgbClr val="000000"/>
                          </a:solidFill>
                          <a:effectLst/>
                          <a:latin typeface="Arial" panose="020B0604020202020204" pitchFamily="34" charset="0"/>
                        </a:rPr>
                        <a:t>2</a:t>
                      </a: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baseline="0" dirty="0">
                          <a:solidFill>
                            <a:srgbClr val="000000"/>
                          </a:solidFill>
                          <a:effectLst/>
                          <a:latin typeface="Arial" panose="020B0604020202020204" pitchFamily="34" charset="0"/>
                        </a:rPr>
                        <a:t>2</a:t>
                      </a: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baseline="0" dirty="0">
                          <a:solidFill>
                            <a:srgbClr val="000000"/>
                          </a:solidFill>
                          <a:effectLst/>
                          <a:latin typeface="Arial" panose="020B0604020202020204" pitchFamily="34" charset="0"/>
                        </a:rPr>
                        <a:t>1</a:t>
                      </a: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baseline="0" dirty="0">
                          <a:solidFill>
                            <a:srgbClr val="000000"/>
                          </a:solidFill>
                          <a:effectLst/>
                          <a:latin typeface="Arial" panose="020B0604020202020204" pitchFamily="34" charset="0"/>
                        </a:rPr>
                        <a:t>3</a:t>
                      </a: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baseline="0" dirty="0" smtClean="0">
                          <a:solidFill>
                            <a:srgbClr val="000000"/>
                          </a:solidFill>
                          <a:effectLst/>
                          <a:latin typeface="Arial" panose="020B0604020202020204" pitchFamily="34" charset="0"/>
                        </a:rPr>
                        <a:t>Senate – Commerce; House - Science</a:t>
                      </a:r>
                      <a:endParaRPr lang="en-US" sz="700" b="0" i="0" u="none" strike="noStrike" baseline="0" dirty="0">
                        <a:solidFill>
                          <a:srgbClr val="000000"/>
                        </a:solidFill>
                        <a:effectLst/>
                        <a:latin typeface="Arial" panose="020B060402020202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16205">
                <a:tc>
                  <a:txBody>
                    <a:bodyPr/>
                    <a:lstStyle/>
                    <a:p>
                      <a:pPr algn="ctr" fontAlgn="b"/>
                      <a:r>
                        <a:rPr lang="en-US" sz="700" b="0" i="0" u="none" strike="noStrike" baseline="0" dirty="0">
                          <a:solidFill>
                            <a:srgbClr val="000000"/>
                          </a:solidFill>
                          <a:effectLst/>
                          <a:latin typeface="Arial" panose="020B0604020202020204" pitchFamily="34" charset="0"/>
                        </a:rPr>
                        <a:t>2011</a:t>
                      </a: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baseline="0" dirty="0">
                          <a:solidFill>
                            <a:srgbClr val="000000"/>
                          </a:solidFill>
                          <a:effectLst/>
                          <a:latin typeface="Arial" panose="020B0604020202020204" pitchFamily="34" charset="0"/>
                        </a:rPr>
                        <a:t>16</a:t>
                      </a: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baseline="0" dirty="0">
                          <a:solidFill>
                            <a:srgbClr val="000000"/>
                          </a:solidFill>
                          <a:effectLst/>
                          <a:latin typeface="Arial" panose="020B0604020202020204" pitchFamily="34" charset="0"/>
                        </a:rPr>
                        <a:t>5</a:t>
                      </a: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baseline="0" dirty="0">
                          <a:solidFill>
                            <a:srgbClr val="000000"/>
                          </a:solidFill>
                          <a:effectLst/>
                          <a:latin typeface="Arial" panose="020B0604020202020204" pitchFamily="34" charset="0"/>
                        </a:rPr>
                        <a:t>2</a:t>
                      </a: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baseline="0" dirty="0">
                          <a:solidFill>
                            <a:srgbClr val="000000"/>
                          </a:solidFill>
                          <a:effectLst/>
                          <a:latin typeface="Arial" panose="020B0604020202020204" pitchFamily="34" charset="0"/>
                        </a:rPr>
                        <a:t>3</a:t>
                      </a: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baseline="0" dirty="0">
                          <a:solidFill>
                            <a:srgbClr val="000000"/>
                          </a:solidFill>
                          <a:effectLst/>
                          <a:latin typeface="Arial" panose="020B0604020202020204" pitchFamily="34" charset="0"/>
                        </a:rPr>
                        <a:t>6</a:t>
                      </a: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700" b="0" i="0" u="none" strike="noStrike" baseline="0" dirty="0">
                        <a:solidFill>
                          <a:srgbClr val="000000"/>
                        </a:solidFill>
                        <a:effectLst/>
                        <a:latin typeface="Arial" panose="020B060402020202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16205">
                <a:tc>
                  <a:txBody>
                    <a:bodyPr/>
                    <a:lstStyle/>
                    <a:p>
                      <a:pPr algn="ctr" fontAlgn="b"/>
                      <a:r>
                        <a:rPr lang="en-US" sz="700" b="0" i="0" u="none" strike="noStrike" baseline="0" dirty="0">
                          <a:solidFill>
                            <a:srgbClr val="000000"/>
                          </a:solidFill>
                          <a:effectLst/>
                          <a:latin typeface="Arial" panose="020B0604020202020204" pitchFamily="34" charset="0"/>
                        </a:rPr>
                        <a:t>2012</a:t>
                      </a: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baseline="0" dirty="0">
                          <a:solidFill>
                            <a:srgbClr val="000000"/>
                          </a:solidFill>
                          <a:effectLst/>
                          <a:latin typeface="Arial" panose="020B0604020202020204" pitchFamily="34" charset="0"/>
                        </a:rPr>
                        <a:t>9</a:t>
                      </a: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baseline="0" dirty="0">
                          <a:solidFill>
                            <a:srgbClr val="000000"/>
                          </a:solidFill>
                          <a:effectLst/>
                          <a:latin typeface="Arial" panose="020B0604020202020204" pitchFamily="34" charset="0"/>
                        </a:rPr>
                        <a:t>4</a:t>
                      </a: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baseline="0" dirty="0">
                          <a:solidFill>
                            <a:srgbClr val="000000"/>
                          </a:solidFill>
                          <a:effectLst/>
                          <a:latin typeface="Arial" panose="020B0604020202020204" pitchFamily="34" charset="0"/>
                        </a:rPr>
                        <a:t>2</a:t>
                      </a: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baseline="0" dirty="0">
                          <a:solidFill>
                            <a:srgbClr val="000000"/>
                          </a:solidFill>
                          <a:effectLst/>
                          <a:latin typeface="Arial" panose="020B0604020202020204" pitchFamily="34" charset="0"/>
                        </a:rPr>
                        <a:t>1</a:t>
                      </a: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baseline="0" dirty="0">
                          <a:solidFill>
                            <a:srgbClr val="000000"/>
                          </a:solidFill>
                          <a:effectLst/>
                          <a:latin typeface="Arial" panose="020B0604020202020204" pitchFamily="34" charset="0"/>
                        </a:rPr>
                        <a:t>2</a:t>
                      </a: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700" b="0" i="0" u="none" strike="noStrike" baseline="0" dirty="0">
                        <a:solidFill>
                          <a:srgbClr val="000000"/>
                        </a:solidFill>
                        <a:effectLst/>
                        <a:latin typeface="Arial" panose="020B060402020202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16205">
                <a:tc>
                  <a:txBody>
                    <a:bodyPr/>
                    <a:lstStyle/>
                    <a:p>
                      <a:pPr algn="ctr" fontAlgn="b"/>
                      <a:r>
                        <a:rPr lang="en-US" sz="700" b="0" i="0" u="none" strike="noStrike" baseline="0" dirty="0">
                          <a:solidFill>
                            <a:srgbClr val="000000"/>
                          </a:solidFill>
                          <a:effectLst/>
                          <a:latin typeface="Arial" panose="020B0604020202020204" pitchFamily="34" charset="0"/>
                        </a:rPr>
                        <a:t>2013</a:t>
                      </a: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baseline="0" dirty="0">
                          <a:solidFill>
                            <a:srgbClr val="000000"/>
                          </a:solidFill>
                          <a:effectLst/>
                          <a:latin typeface="Arial" panose="020B0604020202020204" pitchFamily="34" charset="0"/>
                        </a:rPr>
                        <a:t>12</a:t>
                      </a: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baseline="0" dirty="0">
                          <a:solidFill>
                            <a:srgbClr val="000000"/>
                          </a:solidFill>
                          <a:effectLst/>
                          <a:latin typeface="Arial" panose="020B0604020202020204" pitchFamily="34" charset="0"/>
                        </a:rPr>
                        <a:t>4</a:t>
                      </a: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baseline="0" dirty="0">
                          <a:solidFill>
                            <a:srgbClr val="000000"/>
                          </a:solidFill>
                          <a:effectLst/>
                          <a:latin typeface="Arial" panose="020B0604020202020204" pitchFamily="34" charset="0"/>
                        </a:rPr>
                        <a:t>2</a:t>
                      </a: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baseline="0" dirty="0">
                          <a:solidFill>
                            <a:srgbClr val="000000"/>
                          </a:solidFill>
                          <a:effectLst/>
                          <a:latin typeface="Arial" panose="020B0604020202020204" pitchFamily="34" charset="0"/>
                        </a:rPr>
                        <a:t>2</a:t>
                      </a: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baseline="0" dirty="0">
                          <a:solidFill>
                            <a:srgbClr val="000000"/>
                          </a:solidFill>
                          <a:effectLst/>
                          <a:latin typeface="Arial" panose="020B0604020202020204" pitchFamily="34" charset="0"/>
                        </a:rPr>
                        <a:t>4</a:t>
                      </a: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700" b="0" i="0" u="none" strike="noStrike" baseline="0" dirty="0">
                        <a:solidFill>
                          <a:srgbClr val="000000"/>
                        </a:solidFill>
                        <a:effectLst/>
                        <a:latin typeface="Arial" panose="020B060402020202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1052">
                <a:tc>
                  <a:txBody>
                    <a:bodyPr/>
                    <a:lstStyle/>
                    <a:p>
                      <a:pPr algn="ctr" fontAlgn="b"/>
                      <a:r>
                        <a:rPr lang="en-US" sz="700" b="0" i="0" u="none" strike="noStrike" baseline="0" dirty="0">
                          <a:solidFill>
                            <a:srgbClr val="000000"/>
                          </a:solidFill>
                          <a:effectLst/>
                          <a:latin typeface="Arial" panose="020B0604020202020204" pitchFamily="34" charset="0"/>
                        </a:rPr>
                        <a:t>2014</a:t>
                      </a: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baseline="0" dirty="0">
                          <a:solidFill>
                            <a:srgbClr val="000000"/>
                          </a:solidFill>
                          <a:effectLst/>
                          <a:latin typeface="Arial" panose="020B0604020202020204" pitchFamily="34" charset="0"/>
                        </a:rPr>
                        <a:t>13</a:t>
                      </a: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baseline="0" dirty="0">
                          <a:solidFill>
                            <a:srgbClr val="000000"/>
                          </a:solidFill>
                          <a:effectLst/>
                          <a:latin typeface="Arial" panose="020B0604020202020204" pitchFamily="34" charset="0"/>
                        </a:rPr>
                        <a:t>4</a:t>
                      </a: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baseline="0" dirty="0">
                          <a:solidFill>
                            <a:srgbClr val="000000"/>
                          </a:solidFill>
                          <a:effectLst/>
                          <a:latin typeface="Arial" panose="020B0604020202020204" pitchFamily="34" charset="0"/>
                        </a:rPr>
                        <a:t>2</a:t>
                      </a: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baseline="0" dirty="0">
                          <a:solidFill>
                            <a:srgbClr val="000000"/>
                          </a:solidFill>
                          <a:effectLst/>
                          <a:latin typeface="Arial" panose="020B0604020202020204" pitchFamily="34" charset="0"/>
                        </a:rPr>
                        <a:t>1</a:t>
                      </a: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baseline="0" dirty="0">
                          <a:solidFill>
                            <a:srgbClr val="000000"/>
                          </a:solidFill>
                          <a:effectLst/>
                          <a:latin typeface="Arial" panose="020B0604020202020204" pitchFamily="34" charset="0"/>
                        </a:rPr>
                        <a:t>3</a:t>
                      </a: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baseline="0" dirty="0" smtClean="0">
                          <a:solidFill>
                            <a:srgbClr val="000000"/>
                          </a:solidFill>
                          <a:effectLst/>
                          <a:latin typeface="Arial" panose="020B0604020202020204" pitchFamily="34" charset="0"/>
                        </a:rPr>
                        <a:t>House Natural Resources Committee - Minority Staff; House Space, Science, &amp; Technology Committee - Minority Staff</a:t>
                      </a:r>
                      <a:endParaRPr lang="en-US" sz="700" b="0" i="0" u="none" strike="noStrike" baseline="0" dirty="0">
                        <a:solidFill>
                          <a:srgbClr val="000000"/>
                        </a:solidFill>
                        <a:effectLst/>
                        <a:latin typeface="Arial" panose="020B060402020202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17388">
                <a:tc>
                  <a:txBody>
                    <a:bodyPr/>
                    <a:lstStyle/>
                    <a:p>
                      <a:pPr algn="ctr" fontAlgn="b"/>
                      <a:r>
                        <a:rPr lang="en-US" sz="700" b="0" i="0" u="none" strike="noStrike" baseline="0" dirty="0">
                          <a:solidFill>
                            <a:srgbClr val="000000"/>
                          </a:solidFill>
                          <a:effectLst/>
                          <a:latin typeface="Arial" panose="020B0604020202020204" pitchFamily="34" charset="0"/>
                        </a:rPr>
                        <a:t>2015</a:t>
                      </a: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baseline="0" dirty="0">
                          <a:solidFill>
                            <a:srgbClr val="000000"/>
                          </a:solidFill>
                          <a:effectLst/>
                          <a:latin typeface="Arial" panose="020B0604020202020204" pitchFamily="34" charset="0"/>
                        </a:rPr>
                        <a:t>11</a:t>
                      </a: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baseline="0" dirty="0">
                          <a:solidFill>
                            <a:srgbClr val="000000"/>
                          </a:solidFill>
                          <a:effectLst/>
                          <a:latin typeface="Arial" panose="020B0604020202020204" pitchFamily="34" charset="0"/>
                        </a:rPr>
                        <a:t>2</a:t>
                      </a: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baseline="0" dirty="0">
                          <a:solidFill>
                            <a:srgbClr val="000000"/>
                          </a:solidFill>
                          <a:effectLst/>
                          <a:latin typeface="Arial" panose="020B0604020202020204" pitchFamily="34" charset="0"/>
                        </a:rPr>
                        <a:t>4</a:t>
                      </a: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baseline="0" dirty="0">
                          <a:solidFill>
                            <a:srgbClr val="000000"/>
                          </a:solidFill>
                          <a:effectLst/>
                          <a:latin typeface="Arial" panose="020B0604020202020204" pitchFamily="34" charset="0"/>
                        </a:rPr>
                        <a:t>3</a:t>
                      </a: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baseline="0" dirty="0">
                          <a:solidFill>
                            <a:srgbClr val="000000"/>
                          </a:solidFill>
                          <a:effectLst/>
                          <a:latin typeface="Arial" panose="020B0604020202020204" pitchFamily="34" charset="0"/>
                        </a:rPr>
                        <a:t>2</a:t>
                      </a: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baseline="0" dirty="0" smtClean="0">
                          <a:solidFill>
                            <a:srgbClr val="000000"/>
                          </a:solidFill>
                          <a:effectLst/>
                          <a:latin typeface="Arial" panose="020B0604020202020204" pitchFamily="34" charset="0"/>
                        </a:rPr>
                        <a:t>Senate Commerce - Minority Staff</a:t>
                      </a:r>
                      <a:endParaRPr lang="en-US" sz="700" b="0" i="0" u="none" strike="noStrike" baseline="0" dirty="0">
                        <a:solidFill>
                          <a:srgbClr val="000000"/>
                        </a:solidFill>
                        <a:effectLst/>
                        <a:latin typeface="Arial" panose="020B060402020202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16205">
                <a:tc>
                  <a:txBody>
                    <a:bodyPr/>
                    <a:lstStyle/>
                    <a:p>
                      <a:pPr algn="ctr" fontAlgn="b"/>
                      <a:r>
                        <a:rPr lang="en-US" sz="700" b="0" i="0" u="none" strike="noStrike" baseline="0" dirty="0">
                          <a:solidFill>
                            <a:srgbClr val="000000"/>
                          </a:solidFill>
                          <a:effectLst/>
                          <a:latin typeface="Arial" panose="020B0604020202020204" pitchFamily="34" charset="0"/>
                        </a:rPr>
                        <a:t>2016</a:t>
                      </a: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baseline="0" dirty="0">
                          <a:solidFill>
                            <a:srgbClr val="000000"/>
                          </a:solidFill>
                          <a:effectLst/>
                          <a:latin typeface="Arial" panose="020B0604020202020204" pitchFamily="34" charset="0"/>
                        </a:rPr>
                        <a:t>10</a:t>
                      </a: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baseline="0" dirty="0">
                          <a:solidFill>
                            <a:srgbClr val="000000"/>
                          </a:solidFill>
                          <a:effectLst/>
                          <a:latin typeface="Arial" panose="020B0604020202020204" pitchFamily="34" charset="0"/>
                        </a:rPr>
                        <a:t>2</a:t>
                      </a: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baseline="0" dirty="0">
                          <a:solidFill>
                            <a:srgbClr val="000000"/>
                          </a:solidFill>
                          <a:effectLst/>
                          <a:latin typeface="Arial" panose="020B0604020202020204" pitchFamily="34" charset="0"/>
                        </a:rPr>
                        <a:t>2</a:t>
                      </a: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baseline="0" dirty="0">
                          <a:solidFill>
                            <a:srgbClr val="000000"/>
                          </a:solidFill>
                          <a:effectLst/>
                          <a:latin typeface="Arial" panose="020B0604020202020204" pitchFamily="34" charset="0"/>
                        </a:rPr>
                        <a:t>1</a:t>
                      </a: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baseline="0" dirty="0">
                          <a:solidFill>
                            <a:srgbClr val="000000"/>
                          </a:solidFill>
                          <a:effectLst/>
                          <a:latin typeface="Arial" panose="020B0604020202020204" pitchFamily="34" charset="0"/>
                        </a:rPr>
                        <a:t>5</a:t>
                      </a: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700" b="0" i="0" u="none" strike="noStrike" baseline="0" dirty="0">
                        <a:solidFill>
                          <a:srgbClr val="000000"/>
                        </a:solidFill>
                        <a:effectLst/>
                        <a:latin typeface="Arial" panose="020B0604020202020204" pitchFamily="34" charset="0"/>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6" name="TextBox 5"/>
          <p:cNvSpPr txBox="1"/>
          <p:nvPr/>
        </p:nvSpPr>
        <p:spPr>
          <a:xfrm>
            <a:off x="76200" y="4243954"/>
            <a:ext cx="6720839" cy="461185"/>
          </a:xfrm>
          <a:prstGeom prst="rect">
            <a:avLst/>
          </a:prstGeom>
          <a:noFill/>
        </p:spPr>
        <p:txBody>
          <a:bodyPr wrap="square" rtlCol="0">
            <a:spAutoFit/>
          </a:bodyPr>
          <a:lstStyle/>
          <a:p>
            <a:r>
              <a:rPr lang="en-US" sz="800" dirty="0" smtClean="0">
                <a:latin typeface="Arial"/>
              </a:rPr>
              <a:t>Great Lakes Week on Capitol Hill: Each </a:t>
            </a:r>
            <a:r>
              <a:rPr lang="en-US" sz="800" dirty="0">
                <a:latin typeface="Arial"/>
              </a:rPr>
              <a:t>year GLERL coordinates with the NOAA </a:t>
            </a:r>
            <a:r>
              <a:rPr lang="en-US" sz="800" dirty="0" smtClean="0">
                <a:latin typeface="Arial"/>
              </a:rPr>
              <a:t>Office </a:t>
            </a:r>
            <a:r>
              <a:rPr lang="en-US" sz="800" dirty="0">
                <a:latin typeface="Arial"/>
              </a:rPr>
              <a:t>of Legislative and Intergovernmental Affairs to meet with interested Great Lakes regional members and staff to discuss GLERL’s mission and recent activities, and to raise awareness about the various environmental issues, and research conducted in the their states or districts.  Below is a summary of all the </a:t>
            </a:r>
            <a:r>
              <a:rPr lang="en-US" sz="800" dirty="0" smtClean="0">
                <a:latin typeface="Arial"/>
              </a:rPr>
              <a:t>Capitol Hill visits </a:t>
            </a:r>
            <a:r>
              <a:rPr lang="en-US" sz="800" dirty="0">
                <a:latin typeface="Arial"/>
              </a:rPr>
              <a:t>from 2010-2016</a:t>
            </a:r>
            <a:r>
              <a:rPr lang="en-US" sz="800" dirty="0" smtClean="0">
                <a:latin typeface="Arial"/>
              </a:rPr>
              <a:t>.</a:t>
            </a:r>
            <a:endParaRPr lang="en-US" sz="800" dirty="0"/>
          </a:p>
        </p:txBody>
      </p:sp>
    </p:spTree>
    <p:extLst>
      <p:ext uri="{BB962C8B-B14F-4D97-AF65-F5344CB8AC3E}">
        <p14:creationId xmlns:p14="http://schemas.microsoft.com/office/powerpoint/2010/main" val="16351005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700" dirty="0">
                <a:latin typeface="Arial" panose="020B0604020202020204" pitchFamily="34" charset="0"/>
              </a:rPr>
              <a:t>GLERL expertise is often sought to help inform and shape regional and binational policies.  Not all inclusive, this list illustrates recent contribution's of GLERL's subject matter expertise to shaping policy.  GLERL also provides service to society through its support of and leadership in professional associations. </a:t>
            </a:r>
          </a:p>
          <a:p>
            <a:endParaRPr lang="en-US" sz="700" dirty="0" smtClean="0">
              <a:latin typeface="Arial" panose="020B0604020202020204" pitchFamily="34" charset="0"/>
            </a:endParaRPr>
          </a:p>
          <a:p>
            <a:r>
              <a:rPr lang="en-US" sz="700" dirty="0" smtClean="0">
                <a:latin typeface="Arial" panose="020B0604020202020204" pitchFamily="34" charset="0"/>
              </a:rPr>
              <a:t>For a complete listing of GLERL Service activities 2010-2015 see web site:</a:t>
            </a:r>
          </a:p>
          <a:p>
            <a:r>
              <a:rPr lang="en-US" sz="700" dirty="0">
                <a:hlinkClick r:id="rId3"/>
              </a:rPr>
              <a:t>http://www.glerl.noaa.gov/review2016/service_to_society.html</a:t>
            </a:r>
            <a:r>
              <a:rPr lang="en-US" sz="700" dirty="0"/>
              <a:t> </a:t>
            </a:r>
          </a:p>
          <a:p>
            <a:endParaRPr lang="en-US" sz="700" b="1" dirty="0" smtClean="0">
              <a:latin typeface="Arial" panose="020B0604020202020204" pitchFamily="34" charset="0"/>
            </a:endParaRPr>
          </a:p>
          <a:p>
            <a:r>
              <a:rPr lang="en-US" sz="700" b="1" dirty="0" smtClean="0">
                <a:latin typeface="Arial" panose="020B0604020202020204" pitchFamily="34" charset="0"/>
              </a:rPr>
              <a:t>Invasive</a:t>
            </a:r>
            <a:r>
              <a:rPr lang="en-US" sz="700" b="1" baseline="0" dirty="0" smtClean="0">
                <a:latin typeface="Arial" panose="020B0604020202020204" pitchFamily="34" charset="0"/>
              </a:rPr>
              <a:t> Mussel Collaborative: (Ashley Baldridge)</a:t>
            </a:r>
          </a:p>
          <a:p>
            <a:r>
              <a:rPr lang="en-US" sz="700" kern="1200" dirty="0" smtClean="0">
                <a:solidFill>
                  <a:schemeClr val="tx1"/>
                </a:solidFill>
                <a:effectLst/>
                <a:latin typeface="Arial" panose="020B0604020202020204" pitchFamily="34" charset="0"/>
              </a:rPr>
              <a:t>Provides a framework for communication and coordination, identifies the needs and objectives of resource managers, prioritizes the supporting science, recommends communication strategies, and aligns science and management goals into a common agenda for invasive mussel control.</a:t>
            </a:r>
          </a:p>
          <a:p>
            <a:endParaRPr lang="en-US" sz="700" kern="1200" dirty="0" smtClean="0">
              <a:solidFill>
                <a:schemeClr val="tx1"/>
              </a:solidFill>
              <a:effectLst/>
              <a:latin typeface="Arial" panose="020B0604020202020204" pitchFamily="34" charset="0"/>
            </a:endParaRPr>
          </a:p>
          <a:p>
            <a:r>
              <a:rPr lang="en-US" sz="700" b="1" dirty="0" smtClean="0">
                <a:latin typeface="Arial" panose="020B0604020202020204" pitchFamily="34" charset="0"/>
              </a:rPr>
              <a:t>International Joint Commission</a:t>
            </a:r>
          </a:p>
          <a:p>
            <a:r>
              <a:rPr lang="en-US" sz="700" dirty="0" smtClean="0">
                <a:latin typeface="Arial" panose="020B0604020202020204" pitchFamily="34" charset="0"/>
              </a:rPr>
              <a:t>Canada and the United States created the International Joint Commission because they recognized that each country is affected by the other's actions in lake and river systems along the border. The two countries cooperate to manage these waters wisely and to protect them for the benefit of today's citizens and future generations.</a:t>
            </a:r>
          </a:p>
          <a:p>
            <a:r>
              <a:rPr lang="en-US" sz="700" dirty="0" smtClean="0">
                <a:latin typeface="Arial" panose="020B0604020202020204" pitchFamily="34" charset="0"/>
              </a:rPr>
              <a:t>GLERL research informs: regulating shared water uses</a:t>
            </a:r>
          </a:p>
          <a:p>
            <a:endParaRPr lang="en-US" sz="700" dirty="0" smtClean="0">
              <a:latin typeface="Arial" panose="020B0604020202020204" pitchFamily="34" charset="0"/>
            </a:endParaRPr>
          </a:p>
          <a:p>
            <a:r>
              <a:rPr lang="en-US" sz="700" b="1" dirty="0" smtClean="0">
                <a:latin typeface="Arial" panose="020B0604020202020204" pitchFamily="34" charset="0"/>
              </a:rPr>
              <a:t>The Great Lakes Water Quality Agreement </a:t>
            </a:r>
            <a:r>
              <a:rPr lang="en-US" sz="700" dirty="0" smtClean="0">
                <a:latin typeface="Arial" panose="020B0604020202020204" pitchFamily="34" charset="0"/>
              </a:rPr>
              <a:t>is a commitment between the United States and Canada to restore and protect the waters of the Great Lakes. The Agreement provides a framework for identifying binational priorities and implementing actions that improve water quality.</a:t>
            </a:r>
          </a:p>
          <a:p>
            <a:endParaRPr lang="en-US" sz="700" dirty="0" smtClean="0">
              <a:latin typeface="Arial" panose="020B0604020202020204" pitchFamily="34" charset="0"/>
            </a:endParaRPr>
          </a:p>
          <a:p>
            <a:r>
              <a:rPr lang="en-US" sz="700" dirty="0" smtClean="0">
                <a:latin typeface="Arial" panose="020B0604020202020204" pitchFamily="34" charset="0"/>
              </a:rPr>
              <a:t>The U.S. and Canada first signed the Agreement in 1972. It was amended in 1983 and 1987. In 2012, it was updated to enhance water quality programs that ensure the “chemical, physical, and biological integrity” of the Great Lakes.</a:t>
            </a:r>
          </a:p>
          <a:p>
            <a:r>
              <a:rPr lang="en-US" sz="700" dirty="0" smtClean="0">
                <a:latin typeface="Arial" panose="020B0604020202020204" pitchFamily="34" charset="0"/>
              </a:rPr>
              <a:t>The 2012 agreement will facilitate United States and Canadian action on threats to Great Lakes water quality and includes strengthened measures to anticipate and prevent ecological harm. New provisions address aquatic invasive species, habitat degradation and the effects of climate change, and support continued work on existing threats to people’s health and the environment in the Great Lakes Basin such as harmful algae, toxic chemicals, and discharges from vessels.</a:t>
            </a:r>
          </a:p>
          <a:p>
            <a:r>
              <a:rPr lang="en-US" sz="700" dirty="0" smtClean="0">
                <a:latin typeface="Arial" panose="020B0604020202020204" pitchFamily="34" charset="0"/>
              </a:rPr>
              <a:t>https://www.epa.gov/glwqa</a:t>
            </a:r>
          </a:p>
          <a:p>
            <a:endParaRPr lang="en-US" sz="700" b="1" dirty="0" smtClean="0">
              <a:latin typeface="Arial" panose="020B0604020202020204" pitchFamily="34" charset="0"/>
            </a:endParaRPr>
          </a:p>
          <a:p>
            <a:r>
              <a:rPr lang="en-US" sz="800" b="1" kern="1200" dirty="0" smtClean="0">
                <a:solidFill>
                  <a:schemeClr val="tx1"/>
                </a:solidFill>
                <a:effectLst/>
                <a:latin typeface="Arial"/>
                <a:ea typeface="+mn-ea"/>
                <a:cs typeface="+mn-cs"/>
              </a:rPr>
              <a:t>Lake Michigan Committee (LMC) of the Great Lakes Fishery Commission</a:t>
            </a:r>
            <a:r>
              <a:rPr lang="en-US" sz="800" kern="1200" dirty="0" smtClean="0">
                <a:solidFill>
                  <a:schemeClr val="tx1"/>
                </a:solidFill>
                <a:effectLst/>
                <a:latin typeface="Arial"/>
                <a:ea typeface="+mn-ea"/>
                <a:cs typeface="+mn-cs"/>
              </a:rPr>
              <a:t>: The LMC provides recommendations for the management of the fisheries to the surrounding states to help coordinate fisheries management decisions</a:t>
            </a:r>
          </a:p>
          <a:p>
            <a:endParaRPr lang="en-US" sz="700" dirty="0" smtClean="0">
              <a:latin typeface="Arial" panose="020B0604020202020204" pitchFamily="34" charset="0"/>
            </a:endParaRPr>
          </a:p>
          <a:p>
            <a:endParaRPr lang="en-US" sz="700"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E2B705F6-1C94-4508-9D16-2200D6C105CD}"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6475173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smtClean="0"/>
              <a:t>Top 5 FY15 Downloads from the GLERL website:</a:t>
            </a:r>
          </a:p>
          <a:p>
            <a:endParaRPr lang="en-US" dirty="0" smtClean="0"/>
          </a:p>
          <a:p>
            <a:r>
              <a:rPr lang="en-US" dirty="0" smtClean="0"/>
              <a:t>19230 downloads - Great Lakes water levels </a:t>
            </a:r>
          </a:p>
          <a:p>
            <a:r>
              <a:rPr lang="en-US" dirty="0" smtClean="0">
                <a:hlinkClick r:id="rId3"/>
              </a:rPr>
              <a:t>http://www.glerl.noaa.gov/pubs/brochures/lakelevels/lakelevels.pdf</a:t>
            </a:r>
            <a:endParaRPr lang="en-US" dirty="0" smtClean="0"/>
          </a:p>
          <a:p>
            <a:r>
              <a:rPr lang="en-US" dirty="0" smtClean="0"/>
              <a:t> </a:t>
            </a:r>
          </a:p>
          <a:p>
            <a:r>
              <a:rPr lang="en-US" dirty="0" smtClean="0"/>
              <a:t>10821 downloads - Lake Michigan foodweb </a:t>
            </a:r>
          </a:p>
          <a:p>
            <a:r>
              <a:rPr lang="en-US" dirty="0" smtClean="0">
                <a:hlinkClick r:id="rId4"/>
              </a:rPr>
              <a:t>http://www.glerl.noaa.gov/pubs/brochures/foodweb/LMfoodweb.pdf</a:t>
            </a:r>
            <a:endParaRPr lang="en-US" dirty="0" smtClean="0"/>
          </a:p>
          <a:p>
            <a:r>
              <a:rPr lang="en-US" dirty="0" smtClean="0"/>
              <a:t> </a:t>
            </a:r>
          </a:p>
          <a:p>
            <a:r>
              <a:rPr lang="en-US" dirty="0" smtClean="0"/>
              <a:t>8052 downloads - Lake Erie foodweb</a:t>
            </a:r>
          </a:p>
          <a:p>
            <a:r>
              <a:rPr lang="en-US" dirty="0" smtClean="0">
                <a:hlinkClick r:id="rId5"/>
              </a:rPr>
              <a:t>http://www.glerl.noaa.gov/pubs/brochures/foodweb/LEfoodweb.pdf</a:t>
            </a:r>
            <a:endParaRPr lang="en-US" dirty="0" smtClean="0"/>
          </a:p>
          <a:p>
            <a:r>
              <a:rPr lang="en-US" dirty="0" smtClean="0"/>
              <a:t> </a:t>
            </a:r>
          </a:p>
          <a:p>
            <a:r>
              <a:rPr lang="en-US" dirty="0" smtClean="0"/>
              <a:t>6898  downloads - Lake Superior foodweb</a:t>
            </a:r>
          </a:p>
          <a:p>
            <a:r>
              <a:rPr lang="en-US" dirty="0" smtClean="0">
                <a:hlinkClick r:id="rId5"/>
              </a:rPr>
              <a:t>http://www.glerl.noaa.gov/pubs/brochures/foodweb/LSfoodweb.pdf</a:t>
            </a:r>
            <a:endParaRPr lang="en-US" dirty="0" smtClean="0"/>
          </a:p>
          <a:p>
            <a:r>
              <a:rPr lang="en-US" dirty="0" smtClean="0"/>
              <a:t> </a:t>
            </a:r>
          </a:p>
          <a:p>
            <a:r>
              <a:rPr lang="en-US" dirty="0" smtClean="0"/>
              <a:t>6713  downloads - Exotic, invasive, alien, nonindigenous, or nuisance species: No matter what you call them, they're a growing problem</a:t>
            </a:r>
          </a:p>
          <a:p>
            <a:r>
              <a:rPr lang="en-US" dirty="0" smtClean="0">
                <a:hlinkClick r:id="rId6"/>
              </a:rPr>
              <a:t>http://www.glerl.noaa.gov/pubs/brochures/invasive/ansprimer.pdf</a:t>
            </a:r>
            <a:endParaRPr lang="en-US" dirty="0" smtClean="0"/>
          </a:p>
          <a:p>
            <a:endParaRPr lang="en-US" dirty="0" smtClean="0"/>
          </a:p>
          <a:p>
            <a:r>
              <a:rPr lang="en-US" dirty="0" smtClean="0"/>
              <a:t>GLERL staff make it a priority to respond to customer and stakeholder inquiries within 2 business days. Such requests come in through a variety of means, including phone calls and emails to the general information address at </a:t>
            </a:r>
            <a:r>
              <a:rPr lang="en-US" dirty="0" smtClean="0">
                <a:hlinkClick r:id="rId7"/>
              </a:rPr>
              <a:t>www.glerl@noaa.gov</a:t>
            </a:r>
            <a:r>
              <a:rPr lang="en-US" dirty="0" smtClean="0"/>
              <a:t>, as well as emails to individual staff. In FY2015, GLERL Information Services documented 612 data requests, web inquires, media interviews and general information requests from all sectors. </a:t>
            </a:r>
          </a:p>
          <a:p>
            <a:endParaRPr lang="en-US" dirty="0" smtClean="0"/>
          </a:p>
          <a:p>
            <a:r>
              <a:rPr lang="en-US" b="1" dirty="0" smtClean="0"/>
              <a:t>Number</a:t>
            </a:r>
            <a:r>
              <a:rPr lang="en-US" b="1" baseline="0" dirty="0" smtClean="0"/>
              <a:t> </a:t>
            </a:r>
            <a:r>
              <a:rPr lang="en-US" b="1" dirty="0" smtClean="0"/>
              <a:t>of Information</a:t>
            </a:r>
            <a:r>
              <a:rPr lang="en-US" b="1" baseline="0" dirty="0" smtClean="0"/>
              <a:t> </a:t>
            </a:r>
            <a:r>
              <a:rPr lang="en-US" b="1" dirty="0" smtClean="0"/>
              <a:t>Requests, by</a:t>
            </a:r>
            <a:r>
              <a:rPr lang="en-US" b="1" baseline="0" dirty="0" smtClean="0"/>
              <a:t> sector:</a:t>
            </a:r>
            <a:endParaRPr lang="en-US" b="1" dirty="0" smtClean="0"/>
          </a:p>
          <a:p>
            <a:r>
              <a:rPr lang="en-US" dirty="0" smtClean="0"/>
              <a:t>Non-Profit – 15</a:t>
            </a:r>
          </a:p>
          <a:p>
            <a:r>
              <a:rPr lang="en-US" dirty="0" smtClean="0"/>
              <a:t>Schools – 23</a:t>
            </a:r>
          </a:p>
          <a:p>
            <a:r>
              <a:rPr lang="en-US" dirty="0" smtClean="0"/>
              <a:t>Private Industry – 75</a:t>
            </a:r>
          </a:p>
          <a:p>
            <a:r>
              <a:rPr lang="en-US" dirty="0" smtClean="0"/>
              <a:t>Government – 90</a:t>
            </a:r>
          </a:p>
          <a:p>
            <a:r>
              <a:rPr lang="en-US" dirty="0" smtClean="0"/>
              <a:t>Universities – 130</a:t>
            </a:r>
          </a:p>
          <a:p>
            <a:r>
              <a:rPr lang="en-US" dirty="0" smtClean="0"/>
              <a:t>Private Citizens – 138</a:t>
            </a:r>
          </a:p>
          <a:p>
            <a:r>
              <a:rPr lang="en-US" dirty="0" smtClean="0"/>
              <a:t>Media – 141</a:t>
            </a:r>
          </a:p>
          <a:p>
            <a:endParaRPr lang="en-US" dirty="0" smtClean="0"/>
          </a:p>
        </p:txBody>
      </p:sp>
      <p:sp>
        <p:nvSpPr>
          <p:cNvPr id="4" name="Slide Number Placeholder 3"/>
          <p:cNvSpPr>
            <a:spLocks noGrp="1"/>
          </p:cNvSpPr>
          <p:nvPr>
            <p:ph type="sldNum" sz="quarter" idx="10"/>
          </p:nvPr>
        </p:nvSpPr>
        <p:spPr/>
        <p:txBody>
          <a:bodyPr/>
          <a:lstStyle/>
          <a:p>
            <a:fld id="{53898A3F-0685-4583-B1A9-B32BB6EA74F3}" type="slidenum">
              <a:rPr lang="en-US" smtClean="0"/>
              <a:pPr/>
              <a:t>43</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1273008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NOAA’s activities in the Great</a:t>
            </a:r>
            <a:r>
              <a:rPr lang="en-US" baseline="0" dirty="0" smtClean="0"/>
              <a:t> Lakes were mentioned nearly 500 times in the news in 2015, including in articles by high-profile news organizations such as National Geographic, The Washington Post, and the New York Times. </a:t>
            </a:r>
          </a:p>
          <a:p>
            <a:endParaRPr lang="en-US" dirty="0" smtClean="0">
              <a:effectLst/>
            </a:endParaRPr>
          </a:p>
          <a:p>
            <a:r>
              <a:rPr lang="en-US" dirty="0" smtClean="0">
                <a:effectLst/>
              </a:rPr>
              <a:t>In FY15 GLERL captured 468 media</a:t>
            </a:r>
            <a:r>
              <a:rPr lang="en-US" baseline="0" dirty="0" smtClean="0">
                <a:effectLst/>
              </a:rPr>
              <a:t> mentions, including original news articles, wire pickups and radio/tv interviews.</a:t>
            </a:r>
          </a:p>
          <a:p>
            <a:endParaRPr lang="en-US" baseline="0" dirty="0" smtClean="0">
              <a:effectLst/>
            </a:endParaRPr>
          </a:p>
          <a:p>
            <a:r>
              <a:rPr lang="en-US" b="1" baseline="0" dirty="0" smtClean="0">
                <a:effectLst/>
              </a:rPr>
              <a:t>Top 5 media mentions by topic for FY 2015: </a:t>
            </a:r>
          </a:p>
          <a:p>
            <a:r>
              <a:rPr lang="en-US" dirty="0" smtClean="0">
                <a:effectLst/>
              </a:rPr>
              <a:t>HABs and Muck - 172</a:t>
            </a:r>
          </a:p>
          <a:p>
            <a:r>
              <a:rPr lang="en-US" dirty="0" smtClean="0">
                <a:effectLst/>
              </a:rPr>
              <a:t>Ice - 133</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Water Levels – 81</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Water</a:t>
            </a:r>
            <a:r>
              <a:rPr lang="en-US" baseline="0" dirty="0" smtClean="0">
                <a:effectLst/>
              </a:rPr>
              <a:t> </a:t>
            </a:r>
            <a:r>
              <a:rPr lang="en-US" dirty="0" smtClean="0">
                <a:effectLst/>
              </a:rPr>
              <a:t>Temps - 14</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Weather/Meteorology- 13</a:t>
            </a:r>
            <a:endParaRPr lang="en-US" baseline="0" dirty="0" smtClean="0">
              <a:effectLst/>
            </a:endParaRPr>
          </a:p>
        </p:txBody>
      </p:sp>
      <p:sp>
        <p:nvSpPr>
          <p:cNvPr id="4" name="Slide Number Placeholder 3"/>
          <p:cNvSpPr>
            <a:spLocks noGrp="1"/>
          </p:cNvSpPr>
          <p:nvPr>
            <p:ph type="sldNum" sz="quarter" idx="10"/>
          </p:nvPr>
        </p:nvSpPr>
        <p:spPr/>
        <p:txBody>
          <a:bodyPr/>
          <a:lstStyle/>
          <a:p>
            <a:fld id="{53898A3F-0685-4583-B1A9-B32BB6EA74F3}"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11273008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Tree>
    <p:extLst>
      <p:ext uri="{BB962C8B-B14F-4D97-AF65-F5344CB8AC3E}">
        <p14:creationId xmlns:p14="http://schemas.microsoft.com/office/powerpoint/2010/main" val="24693775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See GLERL Draft Strategic plan 2016-2020  p. 63 at: </a:t>
            </a:r>
            <a:r>
              <a:rPr lang="en-US" dirty="0">
                <a:latin typeface="Arial" panose="020B0604020202020204" pitchFamily="34" charset="0"/>
                <a:hlinkClick r:id="rId3"/>
              </a:rPr>
              <a:t>http://www.glerl.noaa.gov/review2016/reviewer_docs/GLERLStrategicPlan2016.pdf</a:t>
            </a:r>
            <a:endParaRPr lang="en-US" dirty="0">
              <a:latin typeface="Arial" panose="020B0604020202020204" pitchFamily="34" charset="0"/>
            </a:endParaRPr>
          </a:p>
          <a:p>
            <a:endParaRPr lang="en-US" dirty="0">
              <a:latin typeface="Arial" panose="020B0604020202020204" pitchFamily="34" charset="0"/>
            </a:endParaRPr>
          </a:p>
          <a:p>
            <a:endParaRPr lang="en-US" dirty="0" smtClean="0"/>
          </a:p>
          <a:p>
            <a:pPr lvl="0"/>
            <a:r>
              <a:rPr lang="en-US" sz="800" b="0" kern="1200" dirty="0" smtClean="0">
                <a:solidFill>
                  <a:schemeClr val="tx1"/>
                </a:solidFill>
                <a:effectLst/>
                <a:latin typeface="Arial"/>
                <a:ea typeface="+mn-ea"/>
                <a:cs typeface="+mn-cs"/>
              </a:rPr>
              <a:t>Example:</a:t>
            </a:r>
          </a:p>
          <a:p>
            <a:pPr lvl="0"/>
            <a:r>
              <a:rPr lang="en-US" sz="800" b="1" kern="1200" dirty="0" smtClean="0">
                <a:solidFill>
                  <a:schemeClr val="tx1"/>
                </a:solidFill>
                <a:effectLst/>
                <a:latin typeface="Arial"/>
                <a:ea typeface="+mn-ea"/>
                <a:cs typeface="+mn-cs"/>
              </a:rPr>
              <a:t>Goal - Interdisciplinary and Partnership Approach</a:t>
            </a:r>
            <a:r>
              <a:rPr lang="en-US" sz="800" kern="1200" dirty="0" smtClean="0">
                <a:solidFill>
                  <a:schemeClr val="tx1"/>
                </a:solidFill>
                <a:effectLst/>
                <a:latin typeface="Arial"/>
                <a:ea typeface="+mn-ea"/>
                <a:cs typeface="+mn-cs"/>
              </a:rPr>
              <a:t>: Integrate an interdisciplinary approach and use partnerships, such as those with NOAA Cooperative Institutes, to strengthen capacity to advance GLERL’s mission and vision.</a:t>
            </a:r>
          </a:p>
          <a:p>
            <a:pPr lvl="0"/>
            <a:endParaRPr lang="en-US" sz="800" kern="1200" dirty="0" smtClean="0">
              <a:solidFill>
                <a:schemeClr val="tx1"/>
              </a:solidFill>
              <a:effectLst/>
              <a:latin typeface="Arial"/>
              <a:ea typeface="+mn-ea"/>
              <a:cs typeface="+mn-cs"/>
            </a:endParaRPr>
          </a:p>
          <a:p>
            <a:pPr marL="171450" lvl="0" indent="-171450">
              <a:buFont typeface="Arial" panose="020B0604020202020204" pitchFamily="34" charset="0"/>
              <a:buChar char="•"/>
            </a:pPr>
            <a:r>
              <a:rPr lang="en-US" sz="800" b="1" kern="1200" dirty="0" smtClean="0">
                <a:solidFill>
                  <a:schemeClr val="tx1"/>
                </a:solidFill>
                <a:effectLst/>
                <a:latin typeface="Arial"/>
                <a:ea typeface="+mn-ea"/>
                <a:cs typeface="+mn-cs"/>
              </a:rPr>
              <a:t>Criteria</a:t>
            </a:r>
            <a:r>
              <a:rPr lang="en-US" sz="800" kern="1200" dirty="0" smtClean="0">
                <a:solidFill>
                  <a:schemeClr val="tx1"/>
                </a:solidFill>
                <a:effectLst/>
                <a:latin typeface="Arial"/>
                <a:ea typeface="+mn-ea"/>
                <a:cs typeface="+mn-cs"/>
              </a:rPr>
              <a:t>: Does GLERL’s staff have the expertise to conduct research integrating the range of disciplines necessary for quality Great Lakes environmental research?</a:t>
            </a:r>
          </a:p>
          <a:p>
            <a:pPr marL="171450" indent="-171450">
              <a:buFont typeface="Arial" panose="020B0604020202020204" pitchFamily="34" charset="0"/>
              <a:buChar char="•"/>
            </a:pPr>
            <a:r>
              <a:rPr lang="en-US" sz="800" b="1" kern="1200" dirty="0" smtClean="0">
                <a:solidFill>
                  <a:schemeClr val="tx1"/>
                </a:solidFill>
                <a:effectLst/>
                <a:latin typeface="Arial"/>
                <a:ea typeface="+mn-ea"/>
                <a:cs typeface="+mn-cs"/>
              </a:rPr>
              <a:t>Metrics:</a:t>
            </a:r>
            <a:r>
              <a:rPr lang="en-US" sz="800" kern="1200" dirty="0" smtClean="0">
                <a:solidFill>
                  <a:schemeClr val="tx1"/>
                </a:solidFill>
                <a:effectLst/>
                <a:latin typeface="Arial"/>
                <a:ea typeface="+mn-ea"/>
                <a:cs typeface="+mn-cs"/>
              </a:rPr>
              <a:t> Number of cross branch projects, number of disciplines represented on a project, program and laboratory level.</a:t>
            </a:r>
            <a:r>
              <a:rPr lang="en-US" sz="800" u="sng" kern="1200" dirty="0" smtClean="0">
                <a:solidFill>
                  <a:schemeClr val="tx1"/>
                </a:solidFill>
                <a:effectLst/>
                <a:latin typeface="Arial"/>
                <a:ea typeface="+mn-ea"/>
                <a:cs typeface="+mn-cs"/>
              </a:rPr>
              <a:t> </a:t>
            </a:r>
          </a:p>
          <a:p>
            <a:pPr marL="171450" indent="-171450">
              <a:buFont typeface="Arial" panose="020B0604020202020204" pitchFamily="34" charset="0"/>
              <a:buChar char="•"/>
            </a:pPr>
            <a:endParaRPr lang="en-US" sz="800" kern="1200" dirty="0" smtClean="0">
              <a:solidFill>
                <a:schemeClr val="tx1"/>
              </a:solidFill>
              <a:effectLst/>
              <a:latin typeface="Arial"/>
              <a:ea typeface="+mn-ea"/>
              <a:cs typeface="+mn-cs"/>
            </a:endParaRPr>
          </a:p>
          <a:p>
            <a:pPr marL="171450" lvl="0" indent="-171450" fontAlgn="base">
              <a:buFont typeface="Arial" panose="020B0604020202020204" pitchFamily="34" charset="0"/>
              <a:buChar char="•"/>
            </a:pPr>
            <a:r>
              <a:rPr lang="en-US" sz="800" b="1" kern="1200" dirty="0" smtClean="0">
                <a:solidFill>
                  <a:schemeClr val="tx1"/>
                </a:solidFill>
                <a:effectLst/>
                <a:latin typeface="Arial"/>
                <a:ea typeface="+mn-ea"/>
                <a:cs typeface="+mn-cs"/>
              </a:rPr>
              <a:t>Criteria:</a:t>
            </a:r>
            <a:r>
              <a:rPr lang="en-US" sz="800" kern="1200" dirty="0" smtClean="0">
                <a:solidFill>
                  <a:schemeClr val="tx1"/>
                </a:solidFill>
                <a:effectLst/>
                <a:latin typeface="Arial"/>
                <a:ea typeface="+mn-ea"/>
                <a:cs typeface="+mn-cs"/>
              </a:rPr>
              <a:t> Does GLERL build partnerships (both internal and external to NOAA) to enhance the capacity to produce results?</a:t>
            </a:r>
          </a:p>
          <a:p>
            <a:pPr marL="171450" indent="-171450">
              <a:buFont typeface="Arial" panose="020B0604020202020204" pitchFamily="34" charset="0"/>
              <a:buChar char="•"/>
            </a:pPr>
            <a:r>
              <a:rPr lang="en-US" sz="800" b="1" kern="1200" dirty="0" smtClean="0">
                <a:solidFill>
                  <a:schemeClr val="tx1"/>
                </a:solidFill>
                <a:effectLst/>
                <a:latin typeface="Arial"/>
                <a:ea typeface="+mn-ea"/>
                <a:cs typeface="+mn-cs"/>
              </a:rPr>
              <a:t>Metrics</a:t>
            </a:r>
            <a:r>
              <a:rPr lang="en-US" sz="800" kern="1200" dirty="0" smtClean="0">
                <a:solidFill>
                  <a:schemeClr val="tx1"/>
                </a:solidFill>
                <a:effectLst/>
                <a:latin typeface="Arial"/>
                <a:ea typeface="+mn-ea"/>
                <a:cs typeface="+mn-cs"/>
              </a:rPr>
              <a:t>: Number of partners, co-PIs from other institutions, multidisciplinary publications, workshops, conferences, seminars, and research initiatives with GLERL participation.</a:t>
            </a:r>
          </a:p>
          <a:p>
            <a:pPr marL="171450" indent="-171450">
              <a:buFont typeface="Arial" panose="020B0604020202020204" pitchFamily="34" charset="0"/>
              <a:buChar char="•"/>
            </a:pPr>
            <a:endParaRPr lang="en-US" sz="800" kern="1200" dirty="0" smtClean="0">
              <a:solidFill>
                <a:schemeClr val="tx1"/>
              </a:solidFill>
              <a:effectLst/>
              <a:latin typeface="Arial"/>
              <a:ea typeface="+mn-ea"/>
              <a:cs typeface="+mn-cs"/>
            </a:endParaRPr>
          </a:p>
          <a:p>
            <a:r>
              <a:rPr lang="en-US" sz="800" kern="1200" dirty="0" smtClean="0">
                <a:solidFill>
                  <a:schemeClr val="tx1"/>
                </a:solidFill>
                <a:effectLst/>
                <a:latin typeface="Arial"/>
                <a:ea typeface="+mn-ea"/>
                <a:cs typeface="+mn-cs"/>
                <a:sym typeface="Wingdings"/>
              </a:rPr>
              <a:t></a:t>
            </a:r>
            <a:r>
              <a:rPr lang="en-US" sz="800" kern="1200" dirty="0" smtClean="0">
                <a:solidFill>
                  <a:schemeClr val="tx1"/>
                </a:solidFill>
                <a:effectLst/>
                <a:latin typeface="Arial"/>
                <a:ea typeface="+mn-ea"/>
                <a:cs typeface="+mn-cs"/>
              </a:rPr>
              <a:t> </a:t>
            </a:r>
            <a:r>
              <a:rPr lang="en-US" sz="800" b="1" i="1" kern="1200" dirty="0" smtClean="0">
                <a:solidFill>
                  <a:schemeClr val="tx1"/>
                </a:solidFill>
                <a:effectLst/>
                <a:latin typeface="Arial"/>
                <a:ea typeface="+mn-ea"/>
                <a:cs typeface="+mn-cs"/>
              </a:rPr>
              <a:t>Value added:  Interdisciplinary and Partnership Approach provides the foundation for GLERL to conduct integrated scientific research.</a:t>
            </a:r>
            <a:endParaRPr lang="en-US" sz="800" kern="1200" dirty="0" smtClean="0">
              <a:solidFill>
                <a:schemeClr val="tx1"/>
              </a:solidFill>
              <a:effectLst/>
              <a:latin typeface="Arial"/>
              <a:ea typeface="+mn-ea"/>
              <a:cs typeface="+mn-cs"/>
            </a:endParaRPr>
          </a:p>
          <a:p>
            <a:r>
              <a:rPr lang="en-US" dirty="0" smtClean="0"/>
              <a:t>	</a:t>
            </a:r>
          </a:p>
          <a:p>
            <a:r>
              <a:rPr lang="en-US" dirty="0" smtClean="0"/>
              <a:t>	</a:t>
            </a:r>
          </a:p>
          <a:p>
            <a:r>
              <a:rPr lang="en-US" dirty="0" smtClean="0"/>
              <a:t>	</a:t>
            </a:r>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C5274847-FA06-47DA-8571-0142076FE3C0}" type="slidenum">
              <a:rPr lang="en-US" smtClean="0"/>
              <a:pPr/>
              <a:t>46</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5711649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GLERL follows the U.S. Department of Commerce template for Individual Development Planning.</a:t>
            </a:r>
          </a:p>
          <a:p>
            <a:endParaRPr lang="en-US" dirty="0" smtClean="0"/>
          </a:p>
          <a:p>
            <a:r>
              <a:rPr lang="en-US" dirty="0" smtClean="0"/>
              <a:t>The Individual Development Plan (IDP) employs a concept that emphasizes discussion and joint decisions by the employee and the supervisor, with input from mentor(s), on the specific developmental experiences necessary to fulfill the mutual goals of individual career development and organizational enhancement. Each IDP is uniquely tailored to the needs of the individual and the organization.</a:t>
            </a:r>
            <a:br>
              <a:rPr lang="en-US" dirty="0" smtClean="0"/>
            </a:br>
            <a:endParaRPr lang="en-US" dirty="0" smtClean="0"/>
          </a:p>
          <a:p>
            <a:r>
              <a:rPr lang="en-US" dirty="0" smtClean="0"/>
              <a:t>The Baldrige Excellence Framework empowers organizations to accomplish their mission, improve results, and become more competitive. This leadership and performance management framework includes the Criteria for Performance Excellence, core values and concepts, and guidelines for evaluating and scoring your processes and results.</a:t>
            </a:r>
            <a:endParaRPr lang="en-US" dirty="0"/>
          </a:p>
        </p:txBody>
      </p:sp>
      <p:sp>
        <p:nvSpPr>
          <p:cNvPr id="4" name="Slide Number Placeholder 3"/>
          <p:cNvSpPr>
            <a:spLocks noGrp="1"/>
          </p:cNvSpPr>
          <p:nvPr>
            <p:ph type="sldNum" sz="quarter" idx="10"/>
          </p:nvPr>
        </p:nvSpPr>
        <p:spPr/>
        <p:txBody>
          <a:bodyPr/>
          <a:lstStyle/>
          <a:p>
            <a:fld id="{53898A3F-0685-4583-B1A9-B32BB6EA74F3}" type="slidenum">
              <a:rPr lang="en-US" smtClean="0"/>
              <a:pPr/>
              <a:t>47</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2134675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a:xfrm>
            <a:off x="114300" y="4213860"/>
            <a:ext cx="6545580" cy="4137660"/>
          </a:xfrm>
        </p:spPr>
        <p:txBody>
          <a:bodyPr/>
          <a:lstStyle/>
          <a:p>
            <a:r>
              <a:rPr lang="en-US" b="1" dirty="0" smtClean="0"/>
              <a:t>FY17 RTAP (Research to Transition Acceleration</a:t>
            </a:r>
            <a:r>
              <a:rPr lang="en-US" b="1" baseline="0" dirty="0" smtClean="0"/>
              <a:t> Plans)</a:t>
            </a:r>
            <a:r>
              <a:rPr lang="en-US" b="1" dirty="0" smtClean="0"/>
              <a:t> Proposals</a:t>
            </a:r>
            <a:r>
              <a:rPr lang="en-US" b="1" baseline="0" dirty="0" smtClean="0"/>
              <a:t> </a:t>
            </a:r>
            <a:r>
              <a:rPr lang="en-US" baseline="0" dirty="0" smtClean="0"/>
              <a:t>- special funding to accelerate the transition of GLOFS and HAB Tracker.</a:t>
            </a:r>
          </a:p>
          <a:p>
            <a:endParaRPr lang="en-US" baseline="0" dirty="0" smtClean="0"/>
          </a:p>
          <a:p>
            <a:r>
              <a:rPr lang="en-US" baseline="0" dirty="0" smtClean="0"/>
              <a:t>Of the 120, 10 were selected NOAA-wide, GLERL received two. </a:t>
            </a:r>
          </a:p>
          <a:p>
            <a:pPr marL="742950" lvl="1" indent="-285750">
              <a:buFont typeface="Arial" panose="020B0604020202020204" pitchFamily="34" charset="0"/>
              <a:buChar char="•"/>
            </a:pPr>
            <a:r>
              <a:rPr lang="en-US" dirty="0" smtClean="0"/>
              <a:t>Transition of FVCOM-Ice model from the GLOFS to NOS/CO-OPS</a:t>
            </a:r>
          </a:p>
          <a:p>
            <a:pPr marL="742950" lvl="1" indent="-285750">
              <a:buFont typeface="Arial" panose="020B0604020202020204" pitchFamily="34" charset="0"/>
              <a:buChar char="•"/>
            </a:pPr>
            <a:r>
              <a:rPr lang="en-US" dirty="0" smtClean="0"/>
              <a:t>Transition of 3D HAB particle model (HAB Tracker) for Lake Erie to NOS/CO-OPS</a:t>
            </a:r>
          </a:p>
          <a:p>
            <a:pPr marL="742950" lvl="1" indent="-285750">
              <a:buFont typeface="Arial" panose="020B0604020202020204" pitchFamily="34" charset="0"/>
              <a:buChar char="•"/>
            </a:pPr>
            <a:r>
              <a:rPr lang="en-US" dirty="0" smtClean="0"/>
              <a:t>Multi Line Office (LO) collaboration: OAR/GLERL, CILER, NOS/CO-OPS, NOS/OCS/CSDL, NOS/NCCOS</a:t>
            </a:r>
            <a:endParaRPr lang="en-US" sz="1050" dirty="0" smtClean="0"/>
          </a:p>
          <a:p>
            <a:pPr>
              <a:spcBef>
                <a:spcPts val="1200"/>
              </a:spcBef>
            </a:pPr>
            <a:r>
              <a:rPr lang="en-US" sz="700" b="1" dirty="0" smtClean="0"/>
              <a:t>IT Transformation</a:t>
            </a:r>
          </a:p>
          <a:p>
            <a:pPr marL="742950" lvl="1" indent="-285750">
              <a:buFont typeface="Arial" panose="020B0604020202020204" pitchFamily="34" charset="0"/>
              <a:buChar char="•"/>
            </a:pPr>
            <a:r>
              <a:rPr lang="en-US" dirty="0" smtClean="0"/>
              <a:t>Cybersecurity risk improved from 42% to 86% compliance </a:t>
            </a:r>
          </a:p>
          <a:p>
            <a:pPr marL="742950" lvl="1" indent="-285750">
              <a:buFont typeface="Arial" panose="020B0604020202020204" pitchFamily="34" charset="0"/>
              <a:buChar char="•"/>
            </a:pPr>
            <a:r>
              <a:rPr lang="en-US" dirty="0" smtClean="0"/>
              <a:t>Obtained a trusted Internet connection for both Ann Arbor and the Lake Michigan Field Station in Muskegon</a:t>
            </a:r>
          </a:p>
          <a:p>
            <a:pPr marL="742950" lvl="1" indent="-285750">
              <a:buFont typeface="Arial" panose="020B0604020202020204" pitchFamily="34" charset="0"/>
              <a:buChar char="•"/>
            </a:pPr>
            <a:r>
              <a:rPr lang="en-US" dirty="0" smtClean="0"/>
              <a:t>Consolidated 27 discrete servers into 2 Virtual Machines</a:t>
            </a:r>
          </a:p>
          <a:p>
            <a:pPr marL="742950" lvl="1" indent="-285750">
              <a:buFont typeface="Arial" panose="020B0604020202020204" pitchFamily="34" charset="0"/>
              <a:buChar char="•"/>
            </a:pPr>
            <a:r>
              <a:rPr lang="en-US" dirty="0" smtClean="0"/>
              <a:t>Reconfigured the High Performance Computers (HPC)</a:t>
            </a:r>
          </a:p>
          <a:p>
            <a:r>
              <a:rPr lang="en-US" sz="700" b="1" dirty="0" smtClean="0"/>
              <a:t>Fleet Efficiency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Best use of available funds</a:t>
            </a:r>
          </a:p>
          <a:p>
            <a:pPr marL="628650" lvl="1" indent="-171450">
              <a:buFont typeface="Arial" panose="020B0604020202020204" pitchFamily="34" charset="0"/>
              <a:buChar char="•"/>
            </a:pPr>
            <a:r>
              <a:rPr lang="en-US" dirty="0" smtClean="0"/>
              <a:t>13 vessels that cover</a:t>
            </a:r>
            <a:r>
              <a:rPr lang="en-US" baseline="0" dirty="0" smtClean="0"/>
              <a:t> 4 of 5 Great Lakes</a:t>
            </a:r>
          </a:p>
          <a:p>
            <a:pPr marL="628650" lvl="1" indent="-171450">
              <a:buFont typeface="Arial" panose="020B0604020202020204" pitchFamily="34" charset="0"/>
              <a:buChar char="•"/>
            </a:pPr>
            <a:r>
              <a:rPr lang="en-US" baseline="0" dirty="0" smtClean="0"/>
              <a:t>FY 15 funding was </a:t>
            </a:r>
            <a:endParaRPr lang="en-US" dirty="0" smtClean="0"/>
          </a:p>
          <a:p>
            <a:pPr marL="171450" indent="-171450">
              <a:buFont typeface="Arial" panose="020B0604020202020204" pitchFamily="34" charset="0"/>
              <a:buChar char="•"/>
            </a:pPr>
            <a:r>
              <a:rPr lang="en-US" baseline="0" dirty="0" smtClean="0"/>
              <a:t>Rebuild to mission requirements</a:t>
            </a:r>
          </a:p>
          <a:p>
            <a:pPr marL="171450" indent="-171450">
              <a:buFont typeface="Arial" panose="020B0604020202020204" pitchFamily="34" charset="0"/>
              <a:buChar char="•"/>
            </a:pPr>
            <a:r>
              <a:rPr lang="en-US" baseline="0" dirty="0" smtClean="0"/>
              <a:t>Integrate emerging technologies</a:t>
            </a:r>
          </a:p>
          <a:p>
            <a:pPr marL="171450" indent="-171450">
              <a:buFont typeface="Arial" panose="020B0604020202020204" pitchFamily="34" charset="0"/>
              <a:buChar char="•"/>
            </a:pPr>
            <a:r>
              <a:rPr lang="en-US" baseline="0" dirty="0" smtClean="0"/>
              <a:t>Green ship initiative</a:t>
            </a:r>
          </a:p>
          <a:p>
            <a:endParaRPr lang="en-US" dirty="0" smtClean="0"/>
          </a:p>
          <a:p>
            <a:r>
              <a:rPr lang="en-US" b="1" dirty="0" smtClean="0"/>
              <a:t>GLCFS | Great Lakes Coastal Forecasting System </a:t>
            </a:r>
            <a:r>
              <a:rPr lang="en-US" dirty="0" smtClean="0"/>
              <a:t>is a set of hydrodynamic computer models that predict lake circulation and other physical processes (e.g., thermal structure, waves, ice dynamics) of the lakes and connecting channels in a real-time nowcast and forecast mode. </a:t>
            </a:r>
          </a:p>
          <a:p>
            <a:endParaRPr lang="en-US" dirty="0" smtClean="0"/>
          </a:p>
          <a:p>
            <a:r>
              <a:rPr lang="fr-FR" b="1" dirty="0" smtClean="0"/>
              <a:t>NOS | NOAA National Ocean Service</a:t>
            </a:r>
          </a:p>
          <a:p>
            <a:endParaRPr lang="fr-FR" b="1" dirty="0" smtClean="0"/>
          </a:p>
          <a:p>
            <a:r>
              <a:rPr lang="en-US" b="1" dirty="0" smtClean="0"/>
              <a:t>FVCOM | Finite Volume Community Ocean Model </a:t>
            </a:r>
            <a:r>
              <a:rPr lang="en-US" dirty="0" smtClean="0"/>
              <a:t>is a modeling tool that enables high resolution (30 meters – 2 km) unstructured grid (i.e., triangular shapes of adaptable size) representation of the coastal system; a better approximation of the integral form of the equations of motion; tracking of seasonal lake level fluctuations; inflows and outflows at major connecting channels; expanded coverage to connecting waterways (Straits of Mackinac, St. Clair River, Lake St. Clair, Detroit River, upper St. Lawrence River).</a:t>
            </a:r>
          </a:p>
          <a:p>
            <a:endParaRPr lang="en-US" dirty="0" smtClean="0"/>
          </a:p>
          <a:p>
            <a:r>
              <a:rPr lang="en-US" b="1" dirty="0" smtClean="0"/>
              <a:t>NCCOS | NOAA National Centers for Coastal Ocean Science</a:t>
            </a:r>
            <a:endParaRPr lang="en-US" b="1" dirty="0"/>
          </a:p>
        </p:txBody>
      </p:sp>
      <p:sp>
        <p:nvSpPr>
          <p:cNvPr id="4" name="Slide Number Placeholder 3"/>
          <p:cNvSpPr>
            <a:spLocks noGrp="1"/>
          </p:cNvSpPr>
          <p:nvPr>
            <p:ph type="sldNum" sz="quarter" idx="10"/>
          </p:nvPr>
        </p:nvSpPr>
        <p:spPr/>
        <p:txBody>
          <a:bodyPr/>
          <a:lstStyle/>
          <a:p>
            <a:fld id="{53898A3F-0685-4583-B1A9-B32BB6EA74F3}"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42134675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a:xfrm>
            <a:off x="228600" y="4251960"/>
            <a:ext cx="6469380" cy="4114800"/>
          </a:xfrm>
        </p:spPr>
        <p:txBody>
          <a:bodyPr/>
          <a:lstStyle/>
          <a:p>
            <a:r>
              <a:rPr lang="en-US" sz="700" b="1" dirty="0" smtClean="0">
                <a:solidFill>
                  <a:srgbClr val="000000"/>
                </a:solidFill>
              </a:rPr>
              <a:t>Elevate GLERL expertise, programs, products, and services to NOAA programs, NOAA leadership and Congress </a:t>
            </a:r>
          </a:p>
          <a:p>
            <a:endParaRPr lang="en-US" sz="700" dirty="0" smtClean="0">
              <a:solidFill>
                <a:srgbClr val="000000"/>
              </a:solidFill>
            </a:endParaRPr>
          </a:p>
          <a:p>
            <a:r>
              <a:rPr lang="en-US" sz="700" b="1" dirty="0" smtClean="0">
                <a:solidFill>
                  <a:srgbClr val="000000"/>
                </a:solidFill>
              </a:rPr>
              <a:t>Meet information needs of  government agencies, resource managers, decision-makers, researchers, media, private industry, educational institutions, NGO’s, and the general public</a:t>
            </a:r>
            <a:r>
              <a:rPr lang="en-US" sz="700" dirty="0" smtClean="0">
                <a:solidFill>
                  <a:srgbClr val="002060"/>
                </a:solidFill>
              </a:rPr>
              <a:t>	</a:t>
            </a:r>
          </a:p>
          <a:p>
            <a:endParaRPr lang="en-US" sz="700" b="1" dirty="0" smtClean="0">
              <a:effectLst/>
            </a:endParaRPr>
          </a:p>
          <a:p>
            <a:r>
              <a:rPr lang="en-US" sz="700" b="1" dirty="0" smtClean="0">
                <a:effectLst/>
              </a:rPr>
              <a:t>Cooperative Institute for Limnology and Ecosystems Research (CILER)</a:t>
            </a:r>
            <a:r>
              <a:rPr lang="en-US" sz="700" dirty="0" smtClean="0">
                <a:effectLst/>
              </a:rPr>
              <a:t>.</a:t>
            </a:r>
            <a:br>
              <a:rPr lang="en-US" sz="700" dirty="0" smtClean="0">
                <a:effectLst/>
              </a:rPr>
            </a:br>
            <a:r>
              <a:rPr lang="en-US" sz="700" dirty="0" smtClean="0">
                <a:effectLst/>
              </a:rPr>
              <a:t>The Cooperative Institute for Limnology and Ecosystems Research (CILER) was established in 1989, with the mission to foster University and NOAA partnerships in the Great Lakes region. As a Center of Excellence at the School of Natural Resources and Environment at the University of Michigan, CILER brings together expertise in Great Lakes science and outreach through research focused in thematic areas: Great Lakes Observing and Forecasting Systems, Invasive Species, Ecological Risk Assessment, Protection and Restoration of Ecosystem Resources, and Education and Outreach.</a:t>
            </a:r>
          </a:p>
          <a:p>
            <a:endParaRPr lang="en-US" sz="700" b="1" dirty="0" smtClean="0">
              <a:effectLst/>
            </a:endParaRPr>
          </a:p>
          <a:p>
            <a:r>
              <a:rPr lang="en-US" sz="700" b="1" dirty="0" smtClean="0">
                <a:effectLst/>
              </a:rPr>
              <a:t>Great Lakes Sea Grant Extension Office</a:t>
            </a:r>
            <a:r>
              <a:rPr lang="en-US" sz="700" dirty="0" smtClean="0">
                <a:effectLst/>
              </a:rPr>
              <a:t>. </a:t>
            </a:r>
            <a:br>
              <a:rPr lang="en-US" sz="700" dirty="0" smtClean="0">
                <a:effectLst/>
              </a:rPr>
            </a:br>
            <a:r>
              <a:rPr lang="en-US" sz="700" dirty="0" smtClean="0">
                <a:effectLst/>
              </a:rPr>
              <a:t>Sea Grant - a national network of universities - is a unique partnership of public and private sectors that combines research, education and technology transfer for public service. Through its network of Advisory Service (Extension) agents and its use of modern communications and education techniques, the Great Lakes Sea Grant Network plays a central role in supplying the region and the nation with usable solutions to pressing problems and providing the basic information needed to better manage Great Lakes resources.</a:t>
            </a:r>
          </a:p>
          <a:p>
            <a:endParaRPr lang="en-US" sz="700" b="1" dirty="0" smtClean="0">
              <a:effectLst/>
            </a:endParaRPr>
          </a:p>
          <a:p>
            <a:r>
              <a:rPr lang="en-US" sz="700" b="1" dirty="0" smtClean="0">
                <a:effectLst/>
              </a:rPr>
              <a:t>Thunder Bay Marine Sanctuary Office</a:t>
            </a:r>
            <a:r>
              <a:rPr lang="en-US" sz="700" dirty="0" smtClean="0">
                <a:effectLst/>
              </a:rPr>
              <a:t>. NOAA's </a:t>
            </a:r>
            <a:r>
              <a:rPr lang="en-US" sz="700" dirty="0" smtClean="0">
                <a:solidFill>
                  <a:srgbClr val="005BB5"/>
                </a:solidFill>
                <a:effectLst/>
                <a:hlinkClick r:id="rId3"/>
              </a:rPr>
              <a:t>Office of National Marine Sanctuaries</a:t>
            </a:r>
            <a:r>
              <a:rPr lang="en-US" sz="700" dirty="0" smtClean="0">
                <a:effectLst/>
              </a:rPr>
              <a:t> focuses on protecting our nation's ocean and Great Lakes resources - both natural and cultural. In October 2000, NOAA and the State of Michigan entered into an agreement to jointly manage the 448-sqaure mile Thunder Bay National Marine Sanctuary. Expanded to 4,300 square-miles in 2014, the sanctuary protects shipwrecks ranging from nineteenth century wooden side-wheelers to twentieth century steel-hulled steamers.</a:t>
            </a:r>
          </a:p>
          <a:p>
            <a:endParaRPr lang="en-US" sz="700" b="1" dirty="0" smtClean="0">
              <a:effectLst/>
            </a:endParaRPr>
          </a:p>
          <a:p>
            <a:r>
              <a:rPr lang="en-US" sz="700" b="1" dirty="0" smtClean="0">
                <a:effectLst/>
              </a:rPr>
              <a:t>Restoration Initiative (GLRI)</a:t>
            </a:r>
            <a:r>
              <a:rPr lang="en-US" sz="700" dirty="0" smtClean="0">
                <a:effectLst/>
              </a:rPr>
              <a:t> </a:t>
            </a:r>
            <a:br>
              <a:rPr lang="en-US" sz="700" dirty="0" smtClean="0">
                <a:effectLst/>
              </a:rPr>
            </a:br>
            <a:r>
              <a:rPr lang="en-US" sz="700" dirty="0" smtClean="0">
                <a:effectLst/>
              </a:rPr>
              <a:t>President Barack Obama has committed to making Great Lakes restoration a national priority. Some 30 million Americans get their drinking water from the Great Lakes which also support a multi-billion dollar economy based on fishing, boating and recreational activities. In February 2009, President Obama proposed $475 million for a Great Lakes Restoration Initiative, the most significant investment in the Great Lakes in two decades. Congress approved that funding level and President Obama signed it into law in October.</a:t>
            </a:r>
            <a:br>
              <a:rPr lang="en-US" sz="700" dirty="0" smtClean="0">
                <a:effectLst/>
              </a:rPr>
            </a:br>
            <a:r>
              <a:rPr lang="en-US" sz="700" dirty="0" smtClean="0">
                <a:effectLst/>
              </a:rPr>
              <a:t/>
            </a:r>
            <a:br>
              <a:rPr lang="en-US" sz="700" dirty="0" smtClean="0">
                <a:effectLst/>
              </a:rPr>
            </a:br>
            <a:r>
              <a:rPr lang="en-US" sz="700" dirty="0" smtClean="0">
                <a:effectLst/>
              </a:rPr>
              <a:t>The Great Lakes Restoration Initiative Action Plan was developed by a task force of 16 federal departments and agencies to help guide the administration’s efforts to carry out the President's historic initiative. It calls for aggressive efforts to address five urgent priorities: cleaning up the most polluted areas in the lakes, combating invasive species; protecting watersheds from run-off; restoring wetlands and other habitats, and working with strategic partners on outreach.</a:t>
            </a:r>
          </a:p>
          <a:p>
            <a:endParaRPr lang="en-US" sz="700" dirty="0" smtClean="0">
              <a:effectLst/>
            </a:endParaRPr>
          </a:p>
          <a:p>
            <a:r>
              <a:rPr lang="en-US" sz="700" b="1" dirty="0" smtClean="0">
                <a:effectLst/>
              </a:rPr>
              <a:t>NOAA Habitat Conservation Restoration </a:t>
            </a:r>
          </a:p>
          <a:p>
            <a:r>
              <a:rPr lang="en-US" sz="700" dirty="0" smtClean="0">
                <a:effectLst/>
              </a:rPr>
              <a:t>The Restoration Center’s work in the region is focused on supporting community-identified restoration priorities in Areas of Concern—environmentally degraded areas within the Great Lakes basin. Much of this work is supported through the President’s Great Lakes Restoration Initiative and aims to improve fish passage, clean up marine debris, restore coastal wetlands, and remove invasive species. The Restoration Center also works to protect and restore Great Lakes coastal habitats through recovery of damages from natural resource damage claims</a:t>
            </a:r>
            <a:r>
              <a:rPr lang="en-US" sz="700" dirty="0"/>
              <a:t>. </a:t>
            </a:r>
          </a:p>
        </p:txBody>
      </p:sp>
      <p:sp>
        <p:nvSpPr>
          <p:cNvPr id="4" name="Slide Number Placeholder 3"/>
          <p:cNvSpPr>
            <a:spLocks noGrp="1"/>
          </p:cNvSpPr>
          <p:nvPr>
            <p:ph type="sldNum" sz="quarter" idx="10"/>
          </p:nvPr>
        </p:nvSpPr>
        <p:spPr/>
        <p:txBody>
          <a:bodyPr/>
          <a:lstStyle/>
          <a:p>
            <a:fld id="{53898A3F-0685-4583-B1A9-B32BB6EA74F3}" type="slidenum">
              <a:rPr lang="en-US" smtClean="0">
                <a:solidFill>
                  <a:prstClr val="black"/>
                </a:solidFill>
              </a:rPr>
              <a:pPr/>
              <a:t>49</a:t>
            </a:fld>
            <a:endParaRPr lang="en-US" dirty="0">
              <a:solidFill>
                <a:prstClr val="black"/>
              </a:solidFill>
            </a:endParaRPr>
          </a:p>
        </p:txBody>
      </p:sp>
    </p:spTree>
    <p:extLst>
      <p:ext uri="{BB962C8B-B14F-4D97-AF65-F5344CB8AC3E}">
        <p14:creationId xmlns:p14="http://schemas.microsoft.com/office/powerpoint/2010/main" val="4213467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94734" y="4343400"/>
            <a:ext cx="6468533" cy="4182119"/>
          </a:xfrm>
        </p:spPr>
        <p:txBody>
          <a:bodyPr/>
          <a:lstStyle/>
          <a:p>
            <a:r>
              <a:rPr lang="en-US" b="1" dirty="0" smtClean="0"/>
              <a:t>ECONOMIC IMPACT: </a:t>
            </a:r>
            <a:r>
              <a:rPr lang="en-US" dirty="0" smtClean="0"/>
              <a:t>The lakes directly sustain more than 1.5 million jobs and generate $62 billion in annual wages. Despite the economic downturn, in 2009, the region was responsible for 27% of the U.S. GDP and 24% of its exports. The Great Lakes region’s GDP in 2015 was $5.8 trillion, or 28% of combined U.S. and Canadian activity.</a:t>
            </a:r>
          </a:p>
          <a:p>
            <a:endParaRPr lang="en-US" dirty="0" smtClean="0"/>
          </a:p>
          <a:p>
            <a:r>
              <a:rPr lang="en-US" b="1" dirty="0" smtClean="0"/>
              <a:t>NATURAL RESOURCE: </a:t>
            </a:r>
            <a:r>
              <a:rPr lang="en-US" dirty="0" smtClean="0"/>
              <a:t>The Great Lakes provide drinking water to 40 million people in the U.S. and Canada. They also provide 56 billion gallons of water per day for municipal, agricultural, and industrial use. The Great Lakes’ commercial and recreational fisheries contribute more than $7 billion to the regional economy. </a:t>
            </a:r>
          </a:p>
          <a:p>
            <a:endParaRPr lang="en-US" dirty="0" smtClean="0"/>
          </a:p>
          <a:p>
            <a:r>
              <a:rPr lang="en-US" dirty="0" smtClean="0"/>
              <a:t>Billions of dollars of economic activity is directly tied to Great Lakes environmental quality</a:t>
            </a:r>
          </a:p>
          <a:p>
            <a:r>
              <a:rPr lang="en-US" dirty="0" smtClean="0"/>
              <a:t>Great Lakes tourism and recreation support 217,000 jobs (1):</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$16 billion spent on recreational boating -2011 (1)</a:t>
            </a:r>
          </a:p>
          <a:p>
            <a:pPr marL="171450" indent="-171450">
              <a:buFont typeface="Arial" panose="020B0604020202020204" pitchFamily="34" charset="0"/>
              <a:buChar char="•"/>
            </a:pPr>
            <a:r>
              <a:rPr lang="en-US" dirty="0" smtClean="0"/>
              <a:t>$11.5 billion spent on wildlife watching in Great Lakes States (2011) (2)</a:t>
            </a:r>
          </a:p>
          <a:p>
            <a:pPr marL="171450" indent="-171450">
              <a:buFont typeface="Arial" panose="020B0604020202020204" pitchFamily="34" charset="0"/>
              <a:buChar char="•"/>
            </a:pPr>
            <a:r>
              <a:rPr lang="en-US" dirty="0" smtClean="0"/>
              <a:t>$3 - 7 billion spent on recreational fishing – 2011 (3)</a:t>
            </a:r>
          </a:p>
          <a:p>
            <a:pPr marL="171450" indent="-171450">
              <a:buFont typeface="Arial" panose="020B0604020202020204" pitchFamily="34" charset="0"/>
              <a:buChar char="•"/>
            </a:pPr>
            <a:r>
              <a:rPr lang="en-US" dirty="0" smtClean="0"/>
              <a:t>$22.5 million commercial fishery harvest – (4)</a:t>
            </a:r>
          </a:p>
          <a:p>
            <a:endParaRPr lang="en-US" dirty="0" smtClean="0"/>
          </a:p>
          <a:p>
            <a:pPr lvl="1"/>
            <a:r>
              <a:rPr lang="en-US" dirty="0" smtClean="0"/>
              <a:t>Sources:</a:t>
            </a:r>
          </a:p>
          <a:p>
            <a:pPr marL="685800" lvl="1" indent="-228600">
              <a:buFont typeface="+mj-lt"/>
              <a:buAutoNum type="arabicPeriod"/>
            </a:pPr>
            <a:r>
              <a:rPr lang="en-US" dirty="0" smtClean="0"/>
              <a:t>2011 report, Michigan Sea Grant.</a:t>
            </a:r>
          </a:p>
          <a:p>
            <a:pPr marL="685800" lvl="1" indent="-228600">
              <a:buFont typeface="+mj-lt"/>
              <a:buAutoNum type="arabicPeriod"/>
            </a:pPr>
            <a:r>
              <a:rPr lang="en-US" dirty="0" smtClean="0"/>
              <a:t>2011 National Survey of Fishing, Hunting, and Wildlife-Associated Recreation U.S. Fish and Wildlife Service and U.S.</a:t>
            </a:r>
          </a:p>
          <a:p>
            <a:pPr marL="685800" lvl="1" indent="-228600">
              <a:buFont typeface="+mj-lt"/>
              <a:buAutoNum type="arabicPeriod"/>
            </a:pPr>
            <a:r>
              <a:rPr lang="en-US" dirty="0" smtClean="0"/>
              <a:t>Census Bureau.</a:t>
            </a:r>
          </a:p>
          <a:p>
            <a:pPr marL="685800" lvl="1" indent="-228600">
              <a:buFont typeface="+mj-lt"/>
              <a:buAutoNum type="arabicPeriod"/>
            </a:pPr>
            <a:r>
              <a:rPr lang="en-US" dirty="0" smtClean="0"/>
              <a:t>Sportﬁshing in America: An Economic Force for Conservation. 2012. Produced for the American Sportﬁshing Association (ASA) under a U.S. Fish and Wildlife Service (USFWS) Sport Fish Restoration grant</a:t>
            </a:r>
          </a:p>
          <a:p>
            <a:pPr marL="685800" lvl="1" indent="-228600">
              <a:buFont typeface="+mj-lt"/>
              <a:buAutoNum type="arabicPeriod"/>
            </a:pPr>
            <a:r>
              <a:rPr lang="en-US" dirty="0" smtClean="0"/>
              <a:t>Commercial Fisheries Baseline Economic Assessment - U.S. Waters of the Great Lakes, Upper Mississippi River, and Ohio River Basins. 2012. US Army Corps of Engineers.</a:t>
            </a:r>
          </a:p>
          <a:p>
            <a:endParaRPr lang="en-US" dirty="0" smtClean="0"/>
          </a:p>
          <a:p>
            <a:r>
              <a:rPr lang="en-US" dirty="0" smtClean="0"/>
              <a:t>Photos: </a:t>
            </a:r>
          </a:p>
          <a:p>
            <a:r>
              <a:rPr lang="en-US" dirty="0" smtClean="0"/>
              <a:t>(Top Left) Cleveland Water Intake Crib by Andy Jones, Cleveland Museum of Natural History, CC-BY-NC-SA-2.0</a:t>
            </a:r>
          </a:p>
          <a:p>
            <a:r>
              <a:rPr lang="en-US" dirty="0" smtClean="0"/>
              <a:t>(Bottom Left) A.M. Anderson by Zars, CC-BY-SA-3.0</a:t>
            </a:r>
          </a:p>
          <a:p>
            <a:r>
              <a:rPr lang="en-US" dirty="0" smtClean="0"/>
              <a:t>(Bottom Right) Farm wetland in Michigan. Farm conservation programs are essential for Great Lakes restoration. Photo by Stephen J. Brown.</a:t>
            </a:r>
          </a:p>
          <a:p>
            <a:endParaRPr lang="en-US" dirty="0" smtClean="0"/>
          </a:p>
        </p:txBody>
      </p:sp>
      <p:sp>
        <p:nvSpPr>
          <p:cNvPr id="4" name="Slide Number Placeholder 3"/>
          <p:cNvSpPr>
            <a:spLocks noGrp="1"/>
          </p:cNvSpPr>
          <p:nvPr>
            <p:ph type="sldNum" sz="quarter" idx="10"/>
          </p:nvPr>
        </p:nvSpPr>
        <p:spPr/>
        <p:txBody>
          <a:bodyPr/>
          <a:lstStyle/>
          <a:p>
            <a:fld id="{53898A3F-0685-4583-B1A9-B32BB6EA74F3}" type="slidenum">
              <a:rPr lang="en-US" smtClean="0"/>
              <a:pPr/>
              <a:t>5</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010561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Another source of support is through partnerships, especially for non-resident expertise needed in collaborative projects. </a:t>
            </a:r>
          </a:p>
          <a:p>
            <a:endParaRPr lang="en-US" dirty="0" smtClean="0"/>
          </a:p>
          <a:p>
            <a:r>
              <a:rPr lang="en-US" b="0" i="0" dirty="0" smtClean="0">
                <a:solidFill>
                  <a:srgbClr val="263238"/>
                </a:solidFill>
                <a:effectLst/>
                <a:latin typeface="arial"/>
              </a:rPr>
              <a:t>for a full list of Collaborative Partners see GLERL</a:t>
            </a:r>
            <a:r>
              <a:rPr lang="en-US" b="0" i="0" baseline="0" dirty="0" smtClean="0">
                <a:solidFill>
                  <a:srgbClr val="263238"/>
                </a:solidFill>
                <a:effectLst/>
                <a:latin typeface="arial"/>
              </a:rPr>
              <a:t> web </a:t>
            </a:r>
            <a:r>
              <a:rPr lang="en-US" dirty="0">
                <a:solidFill>
                  <a:srgbClr val="263238"/>
                </a:solidFill>
                <a:latin typeface="arial"/>
              </a:rPr>
              <a:t>site</a:t>
            </a:r>
            <a:r>
              <a:rPr lang="en-US" dirty="0" smtClean="0">
                <a:solidFill>
                  <a:srgbClr val="263238"/>
                </a:solidFill>
                <a:latin typeface="arial"/>
              </a:rPr>
              <a:t>: </a:t>
            </a:r>
          </a:p>
          <a:p>
            <a:r>
              <a:rPr lang="en-US" dirty="0" smtClean="0">
                <a:solidFill>
                  <a:srgbClr val="263238"/>
                </a:solidFill>
                <a:latin typeface="arial"/>
              </a:rPr>
              <a:t>http</a:t>
            </a:r>
            <a:r>
              <a:rPr lang="en-US" dirty="0">
                <a:solidFill>
                  <a:srgbClr val="263238"/>
                </a:solidFill>
                <a:latin typeface="arial"/>
              </a:rPr>
              <a:t>://www.glerl.noaa.gov/par</a:t>
            </a:r>
            <a:r>
              <a:rPr lang="en-US" dirty="0" smtClean="0">
                <a:solidFill>
                  <a:srgbClr val="263238"/>
                </a:solidFill>
                <a:latin typeface="arial"/>
              </a:rPr>
              <a:t>/</a:t>
            </a:r>
            <a:endParaRPr lang="en-US" b="0" i="0" dirty="0" smtClean="0">
              <a:solidFill>
                <a:srgbClr val="263238"/>
              </a:solidFill>
              <a:effectLst/>
              <a:latin typeface="arial"/>
            </a:endParaRPr>
          </a:p>
        </p:txBody>
      </p:sp>
      <p:sp>
        <p:nvSpPr>
          <p:cNvPr id="4" name="Slide Number Placeholder 3"/>
          <p:cNvSpPr>
            <a:spLocks noGrp="1"/>
          </p:cNvSpPr>
          <p:nvPr>
            <p:ph type="sldNum" sz="quarter" idx="10"/>
          </p:nvPr>
        </p:nvSpPr>
        <p:spPr/>
        <p:txBody>
          <a:bodyPr/>
          <a:lstStyle/>
          <a:p>
            <a:pPr>
              <a:defRPr/>
            </a:pPr>
            <a:fld id="{53898A3F-0685-4583-B1A9-B32BB6EA74F3}" type="slidenum">
              <a:rPr lang="en-US" smtClean="0">
                <a:solidFill>
                  <a:prstClr val="black"/>
                </a:solidFill>
              </a:rPr>
              <a:pPr>
                <a:defRPr/>
              </a:pPr>
              <a:t>50</a:t>
            </a:fld>
            <a:endParaRPr lang="en-US" dirty="0">
              <a:solidFill>
                <a:prstClr val="black"/>
              </a:solidFill>
            </a:endParaRPr>
          </a:p>
        </p:txBody>
      </p:sp>
    </p:spTree>
    <p:extLst>
      <p:ext uri="{BB962C8B-B14F-4D97-AF65-F5344CB8AC3E}">
        <p14:creationId xmlns:p14="http://schemas.microsoft.com/office/powerpoint/2010/main" val="40720144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C5274847-FA06-47DA-8571-0142076FE3C0}" type="slidenum">
              <a:rPr lang="en-US" smtClean="0"/>
              <a:t>51</a:t>
            </a:fld>
            <a:endParaRPr lang="en-US" dirty="0"/>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195091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C5274847-FA06-47DA-8571-0142076FE3C0}" type="slidenum">
              <a:rPr lang="en-US" smtClean="0"/>
              <a:t>52</a:t>
            </a:fld>
            <a:endParaRPr lang="en-US" dirty="0"/>
          </a:p>
        </p:txBody>
      </p:sp>
    </p:spTree>
    <p:extLst>
      <p:ext uri="{BB962C8B-B14F-4D97-AF65-F5344CB8AC3E}">
        <p14:creationId xmlns:p14="http://schemas.microsoft.com/office/powerpoint/2010/main" val="20195091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C5274847-FA06-47DA-8571-0142076FE3C0}" type="slidenum">
              <a:rPr lang="en-US" smtClean="0"/>
              <a:t>53</a:t>
            </a:fld>
            <a:endParaRPr lang="en-US" dirty="0"/>
          </a:p>
        </p:txBody>
      </p:sp>
    </p:spTree>
    <p:extLst>
      <p:ext uri="{BB962C8B-B14F-4D97-AF65-F5344CB8AC3E}">
        <p14:creationId xmlns:p14="http://schemas.microsoft.com/office/powerpoint/2010/main" val="2901088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b="1" dirty="0" smtClean="0"/>
              <a:t>Boundary Waters Treaty</a:t>
            </a:r>
            <a:r>
              <a:rPr lang="en-US" dirty="0" smtClean="0"/>
              <a:t>:</a:t>
            </a:r>
            <a:r>
              <a:rPr lang="en-US" baseline="0" dirty="0" smtClean="0"/>
              <a:t> </a:t>
            </a:r>
            <a:r>
              <a:rPr lang="en-US" dirty="0" smtClean="0"/>
              <a:t>The stage for addressing the environmental challenges of the binational Great Lakes watershed was set as far back as 1909, with the signing of the Great Lakes Boundary Waters Treaty by the United States and Canada. </a:t>
            </a:r>
          </a:p>
          <a:p>
            <a:pPr lvl="0"/>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Great Lakes Water Quality Agreement (GLWQA):</a:t>
            </a:r>
          </a:p>
          <a:p>
            <a:pPr lvl="0"/>
            <a:r>
              <a:rPr lang="en-US" dirty="0" smtClean="0"/>
              <a:t>Almost 70 years later, in 1972, the two countries reaffirmed their rights and obligations to restore and maintain the chemical, physical, and biological integrity of the Great Lakes basin ecosystems, through the signing of the </a:t>
            </a:r>
            <a:r>
              <a:rPr lang="en-US" b="0" dirty="0" smtClean="0"/>
              <a:t>Great Lakes Water Quality Agreement (GLWQA). </a:t>
            </a:r>
          </a:p>
          <a:p>
            <a:pPr lvl="0"/>
            <a:endParaRPr lang="en-US" dirty="0" smtClean="0"/>
          </a:p>
          <a:p>
            <a:pPr lvl="0"/>
            <a:r>
              <a:rPr lang="en-US" b="1" dirty="0" smtClean="0"/>
              <a:t>Clean Water Act: </a:t>
            </a:r>
            <a:r>
              <a:rPr lang="en-US" dirty="0" smtClean="0"/>
              <a:t>In the same year, the United States further strengthened their commitment to environmental protection with the passage of the Clean Water Act. The GLWQA—amended in 1983, 1987, and 2012—is driven by ongoing efforts to advance the restoration and protection of the Great Lakes. </a:t>
            </a:r>
          </a:p>
          <a:p>
            <a:r>
              <a:rPr lang="en-US" dirty="0" smtClean="0"/>
              <a:t> </a:t>
            </a:r>
          </a:p>
          <a:p>
            <a:pPr lvl="0"/>
            <a:r>
              <a:rPr lang="en-US" b="1" dirty="0" smtClean="0"/>
              <a:t>Great Lakes Regional Collaboration:</a:t>
            </a:r>
          </a:p>
          <a:p>
            <a:pPr lvl="0"/>
            <a:r>
              <a:rPr lang="en-US" dirty="0" smtClean="0"/>
              <a:t>Although progress followed these policy developments, recovery from severe disruptions to the Great Lakes system required expanded efforts for ecological recovery, which led to the enactment of the Great Lakes Regional Collaboration (GLRC) in 2004. Built upon a Presidential Executive Order in 2003, a unique partnership of federal, state, tribal, and local governments convened under the GLRC to develop recommendations for action that are based on more than three decades of restoration planning, water quality study, and resource management. </a:t>
            </a:r>
          </a:p>
          <a:p>
            <a:pPr lvl="0"/>
            <a:endParaRPr lang="en-US" dirty="0" smtClean="0"/>
          </a:p>
          <a:p>
            <a:pPr lvl="0"/>
            <a:r>
              <a:rPr lang="en-US" b="1" dirty="0" smtClean="0"/>
              <a:t>Great Lakes Restoration Initiative (GLRI):</a:t>
            </a:r>
            <a:r>
              <a:rPr lang="en-US" b="1" baseline="0" dirty="0" smtClean="0"/>
              <a:t> </a:t>
            </a:r>
            <a:r>
              <a:rPr lang="en-US" dirty="0" smtClean="0"/>
              <a:t>In 2010, Congress appropriated funding to implement these recommendations under the Great Lakes Restoration Initiative (GLRI). Serving as a catalyst for federal agency coordination, the GLRI has funded the implementation of more than 2,669 projects from 2011-2015 that address Great Lakes environmental problems, such as water quality improvement, restoration and protection of native habitat, and the prevention and control of invasive species.</a:t>
            </a:r>
          </a:p>
          <a:p>
            <a:endParaRPr lang="en-US" dirty="0"/>
          </a:p>
        </p:txBody>
      </p:sp>
      <p:sp>
        <p:nvSpPr>
          <p:cNvPr id="4" name="Slide Number Placeholder 3"/>
          <p:cNvSpPr>
            <a:spLocks noGrp="1"/>
          </p:cNvSpPr>
          <p:nvPr>
            <p:ph type="sldNum" sz="quarter" idx="10"/>
          </p:nvPr>
        </p:nvSpPr>
        <p:spPr/>
        <p:txBody>
          <a:bodyPr/>
          <a:lstStyle/>
          <a:p>
            <a:fld id="{53898A3F-0685-4583-B1A9-B32BB6EA74F3}" type="slidenum">
              <a:rPr lang="en-US" smtClean="0"/>
              <a:pPr/>
              <a:t>6</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38493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35468" y="4343400"/>
            <a:ext cx="6603999" cy="4114800"/>
          </a:xfrm>
        </p:spPr>
        <p:txBody>
          <a:bodyPr/>
          <a:lstStyle/>
          <a:p>
            <a:r>
              <a:rPr lang="en-US" dirty="0" smtClean="0"/>
              <a:t>NOAA provides individuals, communities, businesses, and nations with the information each needs to make smart decisions when it comes to the atmosphere, oceans, and Great Lakes.</a:t>
            </a:r>
          </a:p>
          <a:p>
            <a:endParaRPr lang="en-US" dirty="0" smtClean="0"/>
          </a:p>
          <a:p>
            <a:r>
              <a:rPr lang="en-US" dirty="0" smtClean="0"/>
              <a:t>NOAA’s services in the Great Lakes region include weather warnings and climate forecasts, research and habitat restoration, and coastal protection and management.</a:t>
            </a:r>
          </a:p>
          <a:p>
            <a:endParaRPr lang="en-US" dirty="0" smtClean="0"/>
          </a:p>
          <a:p>
            <a:r>
              <a:rPr lang="en-US" dirty="0" smtClean="0"/>
              <a:t>Red numbers on</a:t>
            </a:r>
            <a:r>
              <a:rPr lang="en-US" baseline="0" dirty="0" smtClean="0"/>
              <a:t> figure</a:t>
            </a:r>
            <a:r>
              <a:rPr lang="en-US" dirty="0" smtClean="0"/>
              <a:t> = Congressional Districts, there are 8 states with 36 Congressional Districts on Great Lakes &amp; connecting waterways coastline</a:t>
            </a:r>
          </a:p>
          <a:p>
            <a:r>
              <a:rPr lang="en-US" b="1" dirty="0" smtClean="0"/>
              <a:t>Minnesota – </a:t>
            </a:r>
            <a:r>
              <a:rPr lang="en-US" dirty="0" smtClean="0"/>
              <a:t>District 8 Lake Superior</a:t>
            </a:r>
          </a:p>
          <a:p>
            <a:r>
              <a:rPr lang="en-US" b="1" dirty="0" smtClean="0"/>
              <a:t>Wisconsin – </a:t>
            </a:r>
            <a:r>
              <a:rPr lang="en-US" dirty="0" smtClean="0"/>
              <a:t>District 7 Lake Superior, Districts 1, 4, 6 &amp; 8 Lake Michigan</a:t>
            </a:r>
          </a:p>
          <a:p>
            <a:r>
              <a:rPr lang="en-US" b="1" dirty="0" smtClean="0"/>
              <a:t>Illinois – </a:t>
            </a:r>
            <a:r>
              <a:rPr lang="en-US" dirty="0" smtClean="0"/>
              <a:t>Districts 1, 2, 5, 7, 9 &amp; 10 Lake Michigan</a:t>
            </a:r>
          </a:p>
          <a:p>
            <a:r>
              <a:rPr lang="en-US" b="1" dirty="0" smtClean="0"/>
              <a:t>Indiana – </a:t>
            </a:r>
            <a:r>
              <a:rPr lang="en-US" dirty="0" smtClean="0"/>
              <a:t>District 1 Lake Michigan</a:t>
            </a:r>
          </a:p>
          <a:p>
            <a:r>
              <a:rPr lang="en-US" b="1" dirty="0" smtClean="0"/>
              <a:t>Michigan – </a:t>
            </a:r>
          </a:p>
          <a:p>
            <a:r>
              <a:rPr lang="en-US" dirty="0" smtClean="0"/>
              <a:t>Districts 1 Lakes Superior, Michigan &amp; Huron, </a:t>
            </a:r>
          </a:p>
          <a:p>
            <a:r>
              <a:rPr lang="en-US" dirty="0" smtClean="0"/>
              <a:t>Districts 1, 2, 6 Lake Michigan </a:t>
            </a:r>
          </a:p>
          <a:p>
            <a:r>
              <a:rPr lang="en-US" dirty="0" smtClean="0"/>
              <a:t>District 7, 12 Lake Erie, </a:t>
            </a:r>
          </a:p>
          <a:p>
            <a:r>
              <a:rPr lang="en-US" dirty="0" smtClean="0"/>
              <a:t>District 9 Lake St. Clair</a:t>
            </a:r>
          </a:p>
          <a:p>
            <a:r>
              <a:rPr lang="en-US" dirty="0" smtClean="0"/>
              <a:t>District 1, 5, 10 Lake Huron </a:t>
            </a:r>
          </a:p>
          <a:p>
            <a:r>
              <a:rPr lang="en-US" dirty="0" smtClean="0"/>
              <a:t>Districts 12 &amp; 13 St. Clair River</a:t>
            </a:r>
          </a:p>
          <a:p>
            <a:r>
              <a:rPr lang="en-US" dirty="0" smtClean="0"/>
              <a:t>District 14 Lake St. Clair, St. Clair River</a:t>
            </a:r>
          </a:p>
          <a:p>
            <a:r>
              <a:rPr lang="en-US" b="1" dirty="0" smtClean="0"/>
              <a:t>Ohio – </a:t>
            </a:r>
            <a:r>
              <a:rPr lang="en-US" dirty="0" smtClean="0"/>
              <a:t>Lake Erie Districts 9,11 &amp; 14</a:t>
            </a:r>
          </a:p>
          <a:p>
            <a:r>
              <a:rPr lang="en-US" b="1" dirty="0" smtClean="0"/>
              <a:t>Pennsylvania – </a:t>
            </a:r>
            <a:r>
              <a:rPr lang="en-US" dirty="0" smtClean="0"/>
              <a:t>Lake Erie Districts 3,5</a:t>
            </a:r>
          </a:p>
          <a:p>
            <a:r>
              <a:rPr lang="en-US" b="1" dirty="0" smtClean="0"/>
              <a:t>New York – </a:t>
            </a:r>
          </a:p>
          <a:p>
            <a:r>
              <a:rPr lang="en-US" dirty="0" smtClean="0"/>
              <a:t>Lake Erie Districts – 23, 26, 27</a:t>
            </a:r>
          </a:p>
          <a:p>
            <a:r>
              <a:rPr lang="en-US" dirty="0" smtClean="0"/>
              <a:t>Lake Ontario Districts – 21,22, 24, 25 &amp; 27</a:t>
            </a:r>
          </a:p>
        </p:txBody>
      </p:sp>
      <p:sp>
        <p:nvSpPr>
          <p:cNvPr id="4" name="Slide Number Placeholder 3"/>
          <p:cNvSpPr>
            <a:spLocks noGrp="1"/>
          </p:cNvSpPr>
          <p:nvPr>
            <p:ph type="sldNum" sz="quarter" idx="10"/>
          </p:nvPr>
        </p:nvSpPr>
        <p:spPr/>
        <p:txBody>
          <a:bodyPr/>
          <a:lstStyle/>
          <a:p>
            <a:fld id="{53898A3F-0685-4583-B1A9-B32BB6EA74F3}" type="slidenum">
              <a:rPr lang="en-US" smtClean="0"/>
              <a:pPr/>
              <a:t>7</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127300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NOAA is an agency that enriches life through science. Our reach goes from the surface of the sun to the depths of the ocean floor as we work to keep citizens informed of the changing environment around them.</a:t>
            </a:r>
          </a:p>
          <a:p>
            <a:endParaRPr lang="en-US" dirty="0" smtClean="0"/>
          </a:p>
          <a:p>
            <a:r>
              <a:rPr lang="en-US" dirty="0" smtClean="0"/>
              <a:t>GLERL is champion of NOAA’s Oceanic and Atmospheric Research (OAR) Freshwater Mission.  There are three “wet” labs in OAR, GLERL is the only freshwater laboratory.</a:t>
            </a:r>
          </a:p>
          <a:p>
            <a:endParaRPr lang="en-US" dirty="0" smtClean="0"/>
          </a:p>
          <a:p>
            <a:r>
              <a:rPr lang="en-US" b="1" i="1" dirty="0" smtClean="0"/>
              <a:t>Integrated Scientific Research on the Great Lakes and Coastal Ecosystems </a:t>
            </a:r>
          </a:p>
          <a:p>
            <a:r>
              <a:rPr lang="en-US" dirty="0" smtClean="0"/>
              <a:t>GLERL researchers possess a wide range of scientific disciplines and expertise, allowing them to pursue a unique, multidisciplinary, ecosystem research approach. This focus has advanced our understanding of the underlying physical, chemical, and biological processes in the lakes, and how they affect ecosystem dynamics. GLERL is organized into three cross-cutting research programs.</a:t>
            </a:r>
          </a:p>
          <a:p>
            <a:endParaRPr lang="en-US" dirty="0" smtClean="0"/>
          </a:p>
          <a:p>
            <a:pPr lvl="0"/>
            <a:r>
              <a:rPr lang="en-US" b="1" dirty="0" smtClean="0"/>
              <a:t>GLERL’s Three Cross-Cutting Research Programs:</a:t>
            </a:r>
          </a:p>
          <a:p>
            <a:pPr lvl="0"/>
            <a:endParaRPr lang="en-US" dirty="0" smtClean="0"/>
          </a:p>
          <a:p>
            <a:pPr lvl="0"/>
            <a:r>
              <a:rPr lang="en-US" b="1" dirty="0" smtClean="0"/>
              <a:t>OSAT: </a:t>
            </a:r>
            <a:r>
              <a:rPr lang="en-US" dirty="0" smtClean="0"/>
              <a:t>Through the development of cutting-edge instrumentation and observing and remote sensing technologies, OSAT team members acquire the data and develop information needed to improve understanding of the Great Lakes ecosystem and support decision-making for improved resource management.</a:t>
            </a:r>
          </a:p>
          <a:p>
            <a:pPr lvl="0"/>
            <a:endParaRPr lang="en-US" dirty="0" smtClean="0"/>
          </a:p>
          <a:p>
            <a:pPr lvl="0"/>
            <a:r>
              <a:rPr lang="en-US" b="1" dirty="0" smtClean="0"/>
              <a:t>EcoDyn: </a:t>
            </a:r>
            <a:r>
              <a:rPr lang="en-US" dirty="0" smtClean="0"/>
              <a:t>The EcoDyn branch strives to anticipate, monitor, analyze, understand, and forecast changes in the Great Lakes ecosystem to strengthen capacity for managing water quality, fisheries, and ecosystem and human health.</a:t>
            </a:r>
          </a:p>
          <a:p>
            <a:pPr lvl="0"/>
            <a:endParaRPr lang="en-US" dirty="0" smtClean="0"/>
          </a:p>
          <a:p>
            <a:pPr lvl="0"/>
            <a:r>
              <a:rPr lang="en-US" b="1" dirty="0" smtClean="0"/>
              <a:t>IPEMF</a:t>
            </a:r>
            <a:r>
              <a:rPr lang="en-US" dirty="0" smtClean="0"/>
              <a:t> conducts innovative research and develops numerical models to predict the physical, chemical, biological, and ecological response in the Great Lakes due to weather, climate, and human-induced changes. The forecast models and quantitative tools developed by IPEMF researchers allow scientists, coastal resource managers, policy makers, and the public to make informed decisions for optimal management of the Great Lakes and to maintain a healthy, sustainable, resilient ecosystem.</a:t>
            </a:r>
          </a:p>
          <a:p>
            <a:pPr lvl="0"/>
            <a:endParaRPr lang="en-US" dirty="0" smtClean="0"/>
          </a:p>
          <a:p>
            <a:pPr lvl="0"/>
            <a:r>
              <a:rPr lang="en-US" b="1" dirty="0" smtClean="0"/>
              <a:t>Information Services: </a:t>
            </a:r>
            <a:r>
              <a:rPr lang="en-US" dirty="0" smtClean="0"/>
              <a:t>IS Coordinates and support information flow internally among staff, throughout NOAA, and externally with stakeholders and the general public to advance science, service, and stewardship of the Great lakes and coastal ecosystems.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3898A3F-0685-4583-B1A9-B32BB6EA74F3}" type="slidenum">
              <a:rPr lang="en-US" smtClean="0"/>
              <a:pPr/>
              <a:t>8</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198517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Based on its core competencies,</a:t>
            </a:r>
            <a:r>
              <a:rPr lang="en-US" baseline="0" dirty="0" smtClean="0"/>
              <a:t> </a:t>
            </a:r>
            <a:r>
              <a:rPr lang="en-US" dirty="0" smtClean="0"/>
              <a:t>GLERL develops a wide range of products that aid decision-making to sustain resilient ecosystems, communities, and economies. These</a:t>
            </a:r>
            <a:r>
              <a:rPr lang="en-US" baseline="0" dirty="0" smtClean="0"/>
              <a:t> t</a:t>
            </a:r>
            <a:r>
              <a:rPr lang="en-US" dirty="0" smtClean="0"/>
              <a:t>ransferable products include; </a:t>
            </a:r>
          </a:p>
          <a:p>
            <a:endParaRPr lang="en-US" dirty="0" smtClean="0"/>
          </a:p>
          <a:p>
            <a:pPr marL="171450" indent="-171450">
              <a:buFont typeface="Arial" panose="020B0604020202020204" pitchFamily="34" charset="0"/>
              <a:buChar char="•"/>
            </a:pPr>
            <a:r>
              <a:rPr lang="en-US" dirty="0" smtClean="0"/>
              <a:t>observational data sets</a:t>
            </a:r>
          </a:p>
          <a:p>
            <a:pPr marL="171450" indent="-171450">
              <a:buFont typeface="Arial" panose="020B0604020202020204" pitchFamily="34" charset="0"/>
              <a:buChar char="•"/>
            </a:pPr>
            <a:r>
              <a:rPr lang="en-US" dirty="0" smtClean="0"/>
              <a:t>visualization tools</a:t>
            </a:r>
          </a:p>
          <a:p>
            <a:pPr marL="171450" indent="-171450">
              <a:buFont typeface="Arial" panose="020B0604020202020204" pitchFamily="34" charset="0"/>
              <a:buChar char="•"/>
            </a:pPr>
            <a:r>
              <a:rPr lang="en-US" dirty="0" smtClean="0"/>
              <a:t>analysis and forecast products</a:t>
            </a:r>
          </a:p>
          <a:p>
            <a:pPr marL="171450" indent="-171450">
              <a:buFont typeface="Arial" panose="020B0604020202020204" pitchFamily="34" charset="0"/>
              <a:buChar char="•"/>
            </a:pPr>
            <a:r>
              <a:rPr lang="en-US" dirty="0" smtClean="0"/>
              <a:t>decision support and situational awareness tools</a:t>
            </a:r>
          </a:p>
          <a:p>
            <a:pPr marL="171450" indent="-171450">
              <a:buFont typeface="Arial" panose="020B0604020202020204" pitchFamily="34" charset="0"/>
              <a:buChar char="•"/>
            </a:pPr>
            <a:r>
              <a:rPr lang="en-US" dirty="0" smtClean="0"/>
              <a:t>physical process model parameterizations</a:t>
            </a:r>
          </a:p>
          <a:p>
            <a:pPr marL="171450" indent="-171450">
              <a:buFont typeface="Arial" panose="020B0604020202020204" pitchFamily="34" charset="0"/>
              <a:buChar char="•"/>
            </a:pPr>
            <a:r>
              <a:rPr lang="en-US" dirty="0" smtClean="0"/>
              <a:t>assessments</a:t>
            </a:r>
          </a:p>
          <a:p>
            <a:pPr marL="171450" indent="-171450">
              <a:buFont typeface="Arial" panose="020B0604020202020204" pitchFamily="34" charset="0"/>
              <a:buChar char="•"/>
            </a:pPr>
            <a:r>
              <a:rPr lang="en-US" dirty="0" smtClean="0"/>
              <a:t>model outputs</a:t>
            </a:r>
          </a:p>
          <a:p>
            <a:pPr marL="171450" indent="-171450">
              <a:buFont typeface="Arial" panose="020B0604020202020204" pitchFamily="34" charset="0"/>
              <a:buChar char="•"/>
            </a:pPr>
            <a:r>
              <a:rPr lang="en-US" dirty="0" smtClean="0"/>
              <a:t>climate</a:t>
            </a:r>
          </a:p>
          <a:p>
            <a:pPr marL="171450" indent="-171450">
              <a:buFont typeface="Arial" panose="020B0604020202020204" pitchFamily="34" charset="0"/>
              <a:buChar char="•"/>
            </a:pPr>
            <a:r>
              <a:rPr lang="en-US" dirty="0" smtClean="0"/>
              <a:t>ice-hydrodynamic</a:t>
            </a:r>
          </a:p>
          <a:p>
            <a:pPr marL="171450" indent="-171450">
              <a:buFont typeface="Arial" panose="020B0604020202020204" pitchFamily="34" charset="0"/>
              <a:buChar char="•"/>
            </a:pPr>
            <a:r>
              <a:rPr lang="en-US" dirty="0" smtClean="0"/>
              <a:t>water budget analyses and reanalyses</a:t>
            </a:r>
          </a:p>
          <a:p>
            <a:pPr marL="0" indent="0">
              <a:buFont typeface="Arial" panose="020B0604020202020204" pitchFamily="34" charset="0"/>
              <a:buNone/>
            </a:pPr>
            <a:endParaRPr lang="en-US" dirty="0" smtClean="0"/>
          </a:p>
          <a:p>
            <a:r>
              <a:rPr lang="en-US" dirty="0" smtClean="0"/>
              <a:t>These tools are developed in partnership with operational entities across NOAA, foreign and domestic governmental agencies, academic institutions, private industry, and region-specific stakeholders.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3898A3F-0685-4583-B1A9-B32BB6EA74F3}"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4213467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4" Type="http://schemas.microsoft.com/office/2007/relationships/hdphoto" Target="../media/hdphoto2.wdp"/><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3599A0-FA52-4883-93AD-B75C459FDEF3}" type="datetimeFigureOut">
              <a:rPr lang="en-US" smtClean="0">
                <a:solidFill>
                  <a:srgbClr val="002060">
                    <a:tint val="75000"/>
                  </a:srgbClr>
                </a:solidFill>
              </a:rPr>
              <a:pPr/>
              <a:t>3/21/16</a:t>
            </a:fld>
            <a:endParaRPr lang="en-US" dirty="0">
              <a:solidFill>
                <a:srgbClr val="00206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2060">
                  <a:tint val="75000"/>
                </a:srgbClr>
              </a:solidFill>
            </a:endParaRPr>
          </a:p>
        </p:txBody>
      </p:sp>
      <p:sp>
        <p:nvSpPr>
          <p:cNvPr id="6" name="Slide Number Placeholder 5"/>
          <p:cNvSpPr>
            <a:spLocks noGrp="1"/>
          </p:cNvSpPr>
          <p:nvPr>
            <p:ph type="sldNum" sz="quarter" idx="12"/>
          </p:nvPr>
        </p:nvSpPr>
        <p:spPr/>
        <p:txBody>
          <a:bodyPr/>
          <a:lstStyle/>
          <a:p>
            <a:fld id="{35025505-F4B5-423E-98FF-22ADE53B6DBE}" type="slidenum">
              <a:rPr lang="en-US" smtClean="0">
                <a:solidFill>
                  <a:srgbClr val="002060">
                    <a:tint val="75000"/>
                  </a:srgbClr>
                </a:solidFill>
              </a:rPr>
              <a:pPr/>
              <a:t>‹#›</a:t>
            </a:fld>
            <a:endParaRPr lang="en-US" dirty="0">
              <a:solidFill>
                <a:srgbClr val="002060">
                  <a:tint val="75000"/>
                </a:srgbClr>
              </a:solidFill>
            </a:endParaRPr>
          </a:p>
        </p:txBody>
      </p:sp>
    </p:spTree>
    <p:extLst>
      <p:ext uri="{BB962C8B-B14F-4D97-AF65-F5344CB8AC3E}">
        <p14:creationId xmlns:p14="http://schemas.microsoft.com/office/powerpoint/2010/main" val="3919024442"/>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3599A0-FA52-4883-93AD-B75C459FDEF3}" type="datetimeFigureOut">
              <a:rPr lang="en-US" smtClean="0">
                <a:solidFill>
                  <a:srgbClr val="002060">
                    <a:tint val="75000"/>
                  </a:srgbClr>
                </a:solidFill>
              </a:rPr>
              <a:pPr/>
              <a:t>3/21/16</a:t>
            </a:fld>
            <a:endParaRPr lang="en-US" dirty="0">
              <a:solidFill>
                <a:srgbClr val="00206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2060">
                  <a:tint val="75000"/>
                </a:srgbClr>
              </a:solidFill>
            </a:endParaRPr>
          </a:p>
        </p:txBody>
      </p:sp>
      <p:sp>
        <p:nvSpPr>
          <p:cNvPr id="6" name="Slide Number Placeholder 5"/>
          <p:cNvSpPr>
            <a:spLocks noGrp="1"/>
          </p:cNvSpPr>
          <p:nvPr>
            <p:ph type="sldNum" sz="quarter" idx="12"/>
          </p:nvPr>
        </p:nvSpPr>
        <p:spPr/>
        <p:txBody>
          <a:bodyPr/>
          <a:lstStyle/>
          <a:p>
            <a:fld id="{35025505-F4B5-423E-98FF-22ADE53B6DBE}" type="slidenum">
              <a:rPr lang="en-US" smtClean="0">
                <a:solidFill>
                  <a:srgbClr val="002060">
                    <a:tint val="75000"/>
                  </a:srgbClr>
                </a:solidFill>
              </a:rPr>
              <a:pPr/>
              <a:t>‹#›</a:t>
            </a:fld>
            <a:endParaRPr lang="en-US" dirty="0">
              <a:solidFill>
                <a:srgbClr val="002060">
                  <a:tint val="75000"/>
                </a:srgbClr>
              </a:solidFill>
            </a:endParaRPr>
          </a:p>
        </p:txBody>
      </p:sp>
    </p:spTree>
    <p:extLst>
      <p:ext uri="{BB962C8B-B14F-4D97-AF65-F5344CB8AC3E}">
        <p14:creationId xmlns:p14="http://schemas.microsoft.com/office/powerpoint/2010/main" val="1290608335"/>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and Content (No Banner)">
    <p:spTree>
      <p:nvGrpSpPr>
        <p:cNvPr id="1" name=""/>
        <p:cNvGrpSpPr/>
        <p:nvPr/>
      </p:nvGrpSpPr>
      <p:grpSpPr>
        <a:xfrm>
          <a:off x="0" y="0"/>
          <a:ext cx="0" cy="0"/>
          <a:chOff x="0" y="0"/>
          <a:chExt cx="0" cy="0"/>
        </a:xfrm>
      </p:grpSpPr>
      <p:sp>
        <p:nvSpPr>
          <p:cNvPr id="4" name="Rectangle 3"/>
          <p:cNvSpPr/>
          <p:nvPr/>
        </p:nvSpPr>
        <p:spPr>
          <a:xfrm>
            <a:off x="0" y="6408752"/>
            <a:ext cx="9144000" cy="454025"/>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defTabSz="457200">
              <a:defRPr/>
            </a:pPr>
            <a:endParaRPr lang="en-US" dirty="0">
              <a:solidFill>
                <a:srgbClr val="FFFFFF"/>
              </a:solidFill>
              <a:latin typeface="Century Gothic"/>
            </a:endParaRPr>
          </a:p>
        </p:txBody>
      </p:sp>
      <p:pic>
        <p:nvPicPr>
          <p:cNvPr id="5" name="Picture 6" descr="universal_gold_b.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3027" y="6067425"/>
            <a:ext cx="681038"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779463" y="295833"/>
            <a:ext cx="7583488" cy="1143000"/>
          </a:xfrm>
          <a:prstGeom prst="rect">
            <a:avLst/>
          </a:prstGeom>
        </p:spPr>
        <p:txBody>
          <a:bodyPr/>
          <a:lstStyle>
            <a:lvl1pPr>
              <a:defRPr>
                <a:solidFill>
                  <a:schemeClr val="bg2"/>
                </a:solidFill>
                <a:latin typeface="Arial"/>
                <a:cs typeface="Arial"/>
              </a:defRPr>
            </a:lvl1pPr>
          </a:lstStyle>
          <a:p>
            <a:r>
              <a:rPr lang="en-US" smtClean="0"/>
              <a:t>Click to edit Master title style</a:t>
            </a:r>
            <a:endParaRPr dirty="0"/>
          </a:p>
        </p:txBody>
      </p:sp>
      <p:sp>
        <p:nvSpPr>
          <p:cNvPr id="11" name="Content Placeholder 2"/>
          <p:cNvSpPr>
            <a:spLocks noGrp="1"/>
          </p:cNvSpPr>
          <p:nvPr>
            <p:ph idx="1"/>
          </p:nvPr>
        </p:nvSpPr>
        <p:spPr>
          <a:xfrm>
            <a:off x="779463" y="1949824"/>
            <a:ext cx="7583488" cy="4007224"/>
          </a:xfrm>
          <a:prstGeom prst="rect">
            <a:avLst/>
          </a:prstGeom>
        </p:spPr>
        <p:txBody>
          <a:bodyPr/>
          <a:lstStyle>
            <a:lvl1pPr marL="342900" indent="-342900">
              <a:buClr>
                <a:schemeClr val="tx1"/>
              </a:buClr>
              <a:buFont typeface="Arial"/>
              <a:buChar char="•"/>
              <a:defRPr>
                <a:latin typeface="Arial"/>
                <a:cs typeface="Arial"/>
              </a:defRPr>
            </a:lvl1pPr>
            <a:lvl2pPr marL="685800" indent="-336550">
              <a:buClr>
                <a:schemeClr val="tx1"/>
              </a:buClr>
              <a:buFont typeface="Arial"/>
              <a:buChar char="•"/>
              <a:defRPr>
                <a:latin typeface="Arial"/>
                <a:cs typeface="Arial"/>
              </a:defRPr>
            </a:lvl2pPr>
            <a:lvl3pPr marL="1035050" indent="-349250">
              <a:buClr>
                <a:schemeClr val="tx1"/>
              </a:buClr>
              <a:buFont typeface="Arial"/>
              <a:buChar char="•"/>
              <a:defRPr>
                <a:latin typeface="Arial"/>
                <a:cs typeface="Arial"/>
              </a:defRPr>
            </a:lvl3pPr>
            <a:lvl4pPr marL="1371600" indent="-336550">
              <a:buClr>
                <a:schemeClr val="tx1"/>
              </a:buClr>
              <a:buFont typeface="Arial"/>
              <a:buChar char="•"/>
              <a:defRPr>
                <a:latin typeface="Arial"/>
                <a:cs typeface="Arial"/>
              </a:defRPr>
            </a:lvl4pPr>
            <a:lvl5pPr marL="1720850" indent="-349250">
              <a:buClr>
                <a:schemeClr val="tx1"/>
              </a:buClr>
              <a:buFont typeface="Arial"/>
              <a:buChar char="•"/>
              <a:defRPr>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Footer Placeholder 8"/>
          <p:cNvSpPr>
            <a:spLocks noGrp="1"/>
          </p:cNvSpPr>
          <p:nvPr>
            <p:ph type="ftr" sz="quarter" idx="10"/>
          </p:nvPr>
        </p:nvSpPr>
        <p:spPr>
          <a:xfrm>
            <a:off x="779470" y="6453202"/>
            <a:ext cx="4175125" cy="365125"/>
          </a:xfrm>
          <a:prstGeom prst="rect">
            <a:avLst/>
          </a:prstGeom>
        </p:spPr>
        <p:txBody>
          <a:bodyPr vert="horz" lIns="91440" tIns="45720" rIns="91440" bIns="45720" rtlCol="0" anchor="ctr"/>
          <a:lstStyle>
            <a:lvl1pPr algn="l" fontAlgn="auto">
              <a:spcBef>
                <a:spcPts val="0"/>
              </a:spcBef>
              <a:spcAft>
                <a:spcPts val="0"/>
              </a:spcAft>
              <a:defRPr sz="1400">
                <a:solidFill>
                  <a:srgbClr val="FFFFFF"/>
                </a:solidFill>
                <a:latin typeface="Century Gothic"/>
                <a:ea typeface="+mn-ea"/>
                <a:cs typeface="+mn-cs"/>
              </a:defRPr>
            </a:lvl1pPr>
          </a:lstStyle>
          <a:p>
            <a:pPr defTabSz="457200">
              <a:defRPr/>
            </a:pPr>
            <a:r>
              <a:rPr lang="en-US" dirty="0" smtClean="0"/>
              <a:t>NSSL Lab Review Feb 25–27, 2015</a:t>
            </a:r>
            <a:endParaRPr lang="en-US" dirty="0"/>
          </a:p>
        </p:txBody>
      </p:sp>
      <p:sp>
        <p:nvSpPr>
          <p:cNvPr id="7" name="Slide Number Placeholder 10"/>
          <p:cNvSpPr>
            <a:spLocks noGrp="1"/>
          </p:cNvSpPr>
          <p:nvPr>
            <p:ph type="sldNum" sz="quarter" idx="11"/>
          </p:nvPr>
        </p:nvSpPr>
        <p:spPr>
          <a:xfrm>
            <a:off x="6835775" y="6453202"/>
            <a:ext cx="2133600" cy="365125"/>
          </a:xfrm>
          <a:prstGeom prst="rect">
            <a:avLst/>
          </a:prstGeom>
        </p:spPr>
        <p:txBody>
          <a:bodyPr vert="horz" lIns="91440" tIns="45720" rIns="91440" bIns="45720" rtlCol="0" anchor="ctr"/>
          <a:lstStyle>
            <a:lvl1pPr algn="r" fontAlgn="auto">
              <a:spcBef>
                <a:spcPts val="0"/>
              </a:spcBef>
              <a:spcAft>
                <a:spcPts val="0"/>
              </a:spcAft>
              <a:defRPr sz="1400">
                <a:solidFill>
                  <a:srgbClr val="FFFFFF"/>
                </a:solidFill>
                <a:latin typeface="Century Gothic"/>
                <a:ea typeface="+mn-ea"/>
                <a:cs typeface="+mn-cs"/>
              </a:defRPr>
            </a:lvl1pPr>
          </a:lstStyle>
          <a:p>
            <a:pPr defTabSz="457200">
              <a:defRPr/>
            </a:pPr>
            <a:fld id="{EFCCBE60-1D5C-CD41-B6F2-FEE1B023A0C9}" type="slidenum">
              <a:rPr lang="en-US" smtClean="0"/>
              <a:pPr defTabSz="457200">
                <a:defRPr/>
              </a:pPr>
              <a:t>‹#›</a:t>
            </a:fld>
            <a:endParaRPr lang="en-US" dirty="0"/>
          </a:p>
        </p:txBody>
      </p:sp>
      <p:sp>
        <p:nvSpPr>
          <p:cNvPr id="8" name="Rectangle 7"/>
          <p:cNvSpPr/>
          <p:nvPr userDrawn="1"/>
        </p:nvSpPr>
        <p:spPr>
          <a:xfrm>
            <a:off x="0" y="6408752"/>
            <a:ext cx="9144000" cy="454025"/>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defTabSz="457200">
              <a:defRPr/>
            </a:pPr>
            <a:endParaRPr lang="en-US" dirty="0">
              <a:solidFill>
                <a:srgbClr val="FFFFFF"/>
              </a:solidFill>
              <a:latin typeface="Century Gothic"/>
            </a:endParaRPr>
          </a:p>
        </p:txBody>
      </p:sp>
      <p:pic>
        <p:nvPicPr>
          <p:cNvPr id="9" name="Picture 6" descr="universal_gold_b.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73027" y="6067425"/>
            <a:ext cx="681038"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6842273"/>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03599A0-FA52-4883-93AD-B75C459FDEF3}" type="datetimeFigureOut">
              <a:rPr lang="en-US" smtClean="0">
                <a:solidFill>
                  <a:srgbClr val="002060">
                    <a:tint val="75000"/>
                  </a:srgbClr>
                </a:solidFill>
              </a:rPr>
              <a:pPr/>
              <a:t>3/21/16</a:t>
            </a:fld>
            <a:endParaRPr lang="en-US" dirty="0">
              <a:solidFill>
                <a:srgbClr val="00206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2060">
                  <a:tint val="75000"/>
                </a:srgbClr>
              </a:solidFill>
            </a:endParaRPr>
          </a:p>
        </p:txBody>
      </p:sp>
      <p:sp>
        <p:nvSpPr>
          <p:cNvPr id="6" name="Slide Number Placeholder 5"/>
          <p:cNvSpPr>
            <a:spLocks noGrp="1"/>
          </p:cNvSpPr>
          <p:nvPr>
            <p:ph type="sldNum" sz="quarter" idx="12"/>
          </p:nvPr>
        </p:nvSpPr>
        <p:spPr/>
        <p:txBody>
          <a:bodyPr/>
          <a:lstStyle/>
          <a:p>
            <a:fld id="{35025505-F4B5-423E-98FF-22ADE53B6DBE}" type="slidenum">
              <a:rPr lang="en-US" smtClean="0">
                <a:solidFill>
                  <a:srgbClr val="002060">
                    <a:tint val="75000"/>
                  </a:srgbClr>
                </a:solidFill>
              </a:rPr>
              <a:pPr/>
              <a:t>‹#›</a:t>
            </a:fld>
            <a:endParaRPr lang="en-US" dirty="0">
              <a:solidFill>
                <a:srgbClr val="002060">
                  <a:tint val="75000"/>
                </a:srgbClr>
              </a:solidFill>
            </a:endParaRPr>
          </a:p>
        </p:txBody>
      </p:sp>
    </p:spTree>
    <p:extLst>
      <p:ext uri="{BB962C8B-B14F-4D97-AF65-F5344CB8AC3E}">
        <p14:creationId xmlns:p14="http://schemas.microsoft.com/office/powerpoint/2010/main" val="4090271401"/>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3599A0-FA52-4883-93AD-B75C459FDEF3}" type="datetimeFigureOut">
              <a:rPr lang="en-US" smtClean="0">
                <a:solidFill>
                  <a:srgbClr val="002060">
                    <a:tint val="75000"/>
                  </a:srgbClr>
                </a:solidFill>
              </a:rPr>
              <a:pPr/>
              <a:t>3/21/16</a:t>
            </a:fld>
            <a:endParaRPr lang="en-US" dirty="0">
              <a:solidFill>
                <a:srgbClr val="00206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2060">
                  <a:tint val="75000"/>
                </a:srgbClr>
              </a:solidFill>
            </a:endParaRPr>
          </a:p>
        </p:txBody>
      </p:sp>
      <p:sp>
        <p:nvSpPr>
          <p:cNvPr id="6" name="Slide Number Placeholder 5"/>
          <p:cNvSpPr>
            <a:spLocks noGrp="1"/>
          </p:cNvSpPr>
          <p:nvPr>
            <p:ph type="sldNum" sz="quarter" idx="12"/>
          </p:nvPr>
        </p:nvSpPr>
        <p:spPr/>
        <p:txBody>
          <a:bodyPr/>
          <a:lstStyle/>
          <a:p>
            <a:fld id="{35025505-F4B5-423E-98FF-22ADE53B6DBE}" type="slidenum">
              <a:rPr lang="en-US" smtClean="0">
                <a:solidFill>
                  <a:srgbClr val="002060">
                    <a:tint val="75000"/>
                  </a:srgbClr>
                </a:solidFill>
              </a:rPr>
              <a:pPr/>
              <a:t>‹#›</a:t>
            </a:fld>
            <a:endParaRPr lang="en-US" dirty="0">
              <a:solidFill>
                <a:srgbClr val="002060">
                  <a:tint val="75000"/>
                </a:srgbClr>
              </a:solidFill>
            </a:endParaRPr>
          </a:p>
        </p:txBody>
      </p:sp>
    </p:spTree>
    <p:extLst>
      <p:ext uri="{BB962C8B-B14F-4D97-AF65-F5344CB8AC3E}">
        <p14:creationId xmlns:p14="http://schemas.microsoft.com/office/powerpoint/2010/main" val="2638244225"/>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3599A0-FA52-4883-93AD-B75C459FDEF3}" type="datetimeFigureOut">
              <a:rPr lang="en-US" smtClean="0">
                <a:solidFill>
                  <a:srgbClr val="002060">
                    <a:tint val="75000"/>
                  </a:srgbClr>
                </a:solidFill>
              </a:rPr>
              <a:pPr/>
              <a:t>3/21/16</a:t>
            </a:fld>
            <a:endParaRPr lang="en-US" dirty="0">
              <a:solidFill>
                <a:srgbClr val="00206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2060">
                  <a:tint val="75000"/>
                </a:srgbClr>
              </a:solidFill>
            </a:endParaRPr>
          </a:p>
        </p:txBody>
      </p:sp>
      <p:sp>
        <p:nvSpPr>
          <p:cNvPr id="6" name="Slide Number Placeholder 5"/>
          <p:cNvSpPr>
            <a:spLocks noGrp="1"/>
          </p:cNvSpPr>
          <p:nvPr>
            <p:ph type="sldNum" sz="quarter" idx="12"/>
          </p:nvPr>
        </p:nvSpPr>
        <p:spPr/>
        <p:txBody>
          <a:bodyPr/>
          <a:lstStyle/>
          <a:p>
            <a:fld id="{35025505-F4B5-423E-98FF-22ADE53B6DBE}" type="slidenum">
              <a:rPr lang="en-US" smtClean="0">
                <a:solidFill>
                  <a:srgbClr val="002060">
                    <a:tint val="75000"/>
                  </a:srgbClr>
                </a:solidFill>
              </a:rPr>
              <a:pPr/>
              <a:t>‹#›</a:t>
            </a:fld>
            <a:endParaRPr lang="en-US" dirty="0">
              <a:solidFill>
                <a:srgbClr val="002060">
                  <a:tint val="75000"/>
                </a:srgbClr>
              </a:solidFill>
            </a:endParaRPr>
          </a:p>
        </p:txBody>
      </p:sp>
    </p:spTree>
    <p:extLst>
      <p:ext uri="{BB962C8B-B14F-4D97-AF65-F5344CB8AC3E}">
        <p14:creationId xmlns:p14="http://schemas.microsoft.com/office/powerpoint/2010/main" val="3254643475"/>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3599A0-FA52-4883-93AD-B75C459FDEF3}" type="datetimeFigureOut">
              <a:rPr lang="en-US" smtClean="0">
                <a:solidFill>
                  <a:srgbClr val="002060">
                    <a:tint val="75000"/>
                  </a:srgbClr>
                </a:solidFill>
              </a:rPr>
              <a:pPr/>
              <a:t>3/21/16</a:t>
            </a:fld>
            <a:endParaRPr lang="en-US" dirty="0">
              <a:solidFill>
                <a:srgbClr val="00206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2060">
                  <a:tint val="75000"/>
                </a:srgbClr>
              </a:solidFill>
            </a:endParaRPr>
          </a:p>
        </p:txBody>
      </p:sp>
      <p:sp>
        <p:nvSpPr>
          <p:cNvPr id="7" name="Slide Number Placeholder 6"/>
          <p:cNvSpPr>
            <a:spLocks noGrp="1"/>
          </p:cNvSpPr>
          <p:nvPr>
            <p:ph type="sldNum" sz="quarter" idx="12"/>
          </p:nvPr>
        </p:nvSpPr>
        <p:spPr/>
        <p:txBody>
          <a:bodyPr/>
          <a:lstStyle/>
          <a:p>
            <a:fld id="{35025505-F4B5-423E-98FF-22ADE53B6DBE}" type="slidenum">
              <a:rPr lang="en-US" smtClean="0">
                <a:solidFill>
                  <a:srgbClr val="002060">
                    <a:tint val="75000"/>
                  </a:srgbClr>
                </a:solidFill>
              </a:rPr>
              <a:pPr/>
              <a:t>‹#›</a:t>
            </a:fld>
            <a:endParaRPr lang="en-US" dirty="0">
              <a:solidFill>
                <a:srgbClr val="002060">
                  <a:tint val="75000"/>
                </a:srgbClr>
              </a:solidFill>
            </a:endParaRPr>
          </a:p>
        </p:txBody>
      </p:sp>
    </p:spTree>
    <p:extLst>
      <p:ext uri="{BB962C8B-B14F-4D97-AF65-F5344CB8AC3E}">
        <p14:creationId xmlns:p14="http://schemas.microsoft.com/office/powerpoint/2010/main" val="3927727794"/>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03599A0-FA52-4883-93AD-B75C459FDEF3}" type="datetimeFigureOut">
              <a:rPr lang="en-US" smtClean="0">
                <a:solidFill>
                  <a:srgbClr val="002060">
                    <a:tint val="75000"/>
                  </a:srgbClr>
                </a:solidFill>
              </a:rPr>
              <a:pPr/>
              <a:t>3/21/16</a:t>
            </a:fld>
            <a:endParaRPr lang="en-US" dirty="0">
              <a:solidFill>
                <a:srgbClr val="002060">
                  <a:tint val="75000"/>
                </a:srgbClr>
              </a:solidFill>
            </a:endParaRPr>
          </a:p>
        </p:txBody>
      </p:sp>
      <p:sp>
        <p:nvSpPr>
          <p:cNvPr id="8" name="Footer Placeholder 7"/>
          <p:cNvSpPr>
            <a:spLocks noGrp="1"/>
          </p:cNvSpPr>
          <p:nvPr>
            <p:ph type="ftr" sz="quarter" idx="11"/>
          </p:nvPr>
        </p:nvSpPr>
        <p:spPr/>
        <p:txBody>
          <a:bodyPr/>
          <a:lstStyle/>
          <a:p>
            <a:endParaRPr lang="en-US" dirty="0">
              <a:solidFill>
                <a:srgbClr val="002060">
                  <a:tint val="75000"/>
                </a:srgbClr>
              </a:solidFill>
            </a:endParaRPr>
          </a:p>
        </p:txBody>
      </p:sp>
      <p:sp>
        <p:nvSpPr>
          <p:cNvPr id="9" name="Slide Number Placeholder 8"/>
          <p:cNvSpPr>
            <a:spLocks noGrp="1"/>
          </p:cNvSpPr>
          <p:nvPr>
            <p:ph type="sldNum" sz="quarter" idx="12"/>
          </p:nvPr>
        </p:nvSpPr>
        <p:spPr/>
        <p:txBody>
          <a:bodyPr/>
          <a:lstStyle/>
          <a:p>
            <a:fld id="{35025505-F4B5-423E-98FF-22ADE53B6DBE}" type="slidenum">
              <a:rPr lang="en-US" smtClean="0">
                <a:solidFill>
                  <a:srgbClr val="002060">
                    <a:tint val="75000"/>
                  </a:srgbClr>
                </a:solidFill>
              </a:rPr>
              <a:pPr/>
              <a:t>‹#›</a:t>
            </a:fld>
            <a:endParaRPr lang="en-US" dirty="0">
              <a:solidFill>
                <a:srgbClr val="002060">
                  <a:tint val="75000"/>
                </a:srgbClr>
              </a:solidFill>
            </a:endParaRPr>
          </a:p>
        </p:txBody>
      </p:sp>
    </p:spTree>
    <p:extLst>
      <p:ext uri="{BB962C8B-B14F-4D97-AF65-F5344CB8AC3E}">
        <p14:creationId xmlns:p14="http://schemas.microsoft.com/office/powerpoint/2010/main" val="116135159"/>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03599A0-FA52-4883-93AD-B75C459FDEF3}" type="datetimeFigureOut">
              <a:rPr lang="en-US" smtClean="0">
                <a:solidFill>
                  <a:srgbClr val="002060">
                    <a:tint val="75000"/>
                  </a:srgbClr>
                </a:solidFill>
              </a:rPr>
              <a:pPr/>
              <a:t>3/21/16</a:t>
            </a:fld>
            <a:endParaRPr lang="en-US" dirty="0">
              <a:solidFill>
                <a:srgbClr val="002060">
                  <a:tint val="75000"/>
                </a:srgbClr>
              </a:solidFill>
            </a:endParaRPr>
          </a:p>
        </p:txBody>
      </p:sp>
      <p:sp>
        <p:nvSpPr>
          <p:cNvPr id="4" name="Footer Placeholder 3"/>
          <p:cNvSpPr>
            <a:spLocks noGrp="1"/>
          </p:cNvSpPr>
          <p:nvPr>
            <p:ph type="ftr" sz="quarter" idx="11"/>
          </p:nvPr>
        </p:nvSpPr>
        <p:spPr/>
        <p:txBody>
          <a:bodyPr/>
          <a:lstStyle/>
          <a:p>
            <a:endParaRPr lang="en-US" dirty="0">
              <a:solidFill>
                <a:srgbClr val="002060">
                  <a:tint val="75000"/>
                </a:srgbClr>
              </a:solidFill>
            </a:endParaRPr>
          </a:p>
        </p:txBody>
      </p:sp>
      <p:sp>
        <p:nvSpPr>
          <p:cNvPr id="5" name="Slide Number Placeholder 4"/>
          <p:cNvSpPr>
            <a:spLocks noGrp="1"/>
          </p:cNvSpPr>
          <p:nvPr>
            <p:ph type="sldNum" sz="quarter" idx="12"/>
          </p:nvPr>
        </p:nvSpPr>
        <p:spPr/>
        <p:txBody>
          <a:bodyPr/>
          <a:lstStyle/>
          <a:p>
            <a:fld id="{35025505-F4B5-423E-98FF-22ADE53B6DBE}" type="slidenum">
              <a:rPr lang="en-US" smtClean="0">
                <a:solidFill>
                  <a:srgbClr val="002060">
                    <a:tint val="75000"/>
                  </a:srgbClr>
                </a:solidFill>
              </a:rPr>
              <a:pPr/>
              <a:t>‹#›</a:t>
            </a:fld>
            <a:endParaRPr lang="en-US" dirty="0">
              <a:solidFill>
                <a:srgbClr val="002060">
                  <a:tint val="75000"/>
                </a:srgbClr>
              </a:solidFill>
            </a:endParaRPr>
          </a:p>
        </p:txBody>
      </p:sp>
    </p:spTree>
    <p:extLst>
      <p:ext uri="{BB962C8B-B14F-4D97-AF65-F5344CB8AC3E}">
        <p14:creationId xmlns:p14="http://schemas.microsoft.com/office/powerpoint/2010/main" val="3514100949"/>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599A0-FA52-4883-93AD-B75C459FDEF3}" type="datetimeFigureOut">
              <a:rPr lang="en-US" smtClean="0">
                <a:solidFill>
                  <a:srgbClr val="002060">
                    <a:tint val="75000"/>
                  </a:srgbClr>
                </a:solidFill>
              </a:rPr>
              <a:pPr/>
              <a:t>3/21/16</a:t>
            </a:fld>
            <a:endParaRPr lang="en-US" dirty="0">
              <a:solidFill>
                <a:srgbClr val="002060">
                  <a:tint val="75000"/>
                </a:srgbClr>
              </a:solidFill>
            </a:endParaRPr>
          </a:p>
        </p:txBody>
      </p:sp>
      <p:sp>
        <p:nvSpPr>
          <p:cNvPr id="3" name="Footer Placeholder 2"/>
          <p:cNvSpPr>
            <a:spLocks noGrp="1"/>
          </p:cNvSpPr>
          <p:nvPr>
            <p:ph type="ftr" sz="quarter" idx="11"/>
          </p:nvPr>
        </p:nvSpPr>
        <p:spPr/>
        <p:txBody>
          <a:bodyPr/>
          <a:lstStyle/>
          <a:p>
            <a:endParaRPr lang="en-US" dirty="0">
              <a:solidFill>
                <a:srgbClr val="002060">
                  <a:tint val="75000"/>
                </a:srgbClr>
              </a:solidFill>
            </a:endParaRPr>
          </a:p>
        </p:txBody>
      </p:sp>
      <p:sp>
        <p:nvSpPr>
          <p:cNvPr id="4" name="Slide Number Placeholder 3"/>
          <p:cNvSpPr>
            <a:spLocks noGrp="1"/>
          </p:cNvSpPr>
          <p:nvPr>
            <p:ph type="sldNum" sz="quarter" idx="12"/>
          </p:nvPr>
        </p:nvSpPr>
        <p:spPr/>
        <p:txBody>
          <a:bodyPr/>
          <a:lstStyle/>
          <a:p>
            <a:fld id="{35025505-F4B5-423E-98FF-22ADE53B6DBE}" type="slidenum">
              <a:rPr lang="en-US" smtClean="0">
                <a:solidFill>
                  <a:srgbClr val="002060">
                    <a:tint val="75000"/>
                  </a:srgbClr>
                </a:solidFill>
              </a:rPr>
              <a:pPr/>
              <a:t>‹#›</a:t>
            </a:fld>
            <a:endParaRPr lang="en-US" dirty="0">
              <a:solidFill>
                <a:srgbClr val="002060">
                  <a:tint val="75000"/>
                </a:srgbClr>
              </a:solidFill>
            </a:endParaRPr>
          </a:p>
        </p:txBody>
      </p:sp>
    </p:spTree>
    <p:extLst>
      <p:ext uri="{BB962C8B-B14F-4D97-AF65-F5344CB8AC3E}">
        <p14:creationId xmlns:p14="http://schemas.microsoft.com/office/powerpoint/2010/main" val="480005048"/>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3599A0-FA52-4883-93AD-B75C459FDEF3}" type="datetimeFigureOut">
              <a:rPr lang="en-US" smtClean="0">
                <a:solidFill>
                  <a:srgbClr val="002060">
                    <a:tint val="75000"/>
                  </a:srgbClr>
                </a:solidFill>
              </a:rPr>
              <a:pPr/>
              <a:t>3/21/16</a:t>
            </a:fld>
            <a:endParaRPr lang="en-US" dirty="0">
              <a:solidFill>
                <a:srgbClr val="00206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2060">
                  <a:tint val="75000"/>
                </a:srgbClr>
              </a:solidFill>
            </a:endParaRPr>
          </a:p>
        </p:txBody>
      </p:sp>
      <p:sp>
        <p:nvSpPr>
          <p:cNvPr id="7" name="Slide Number Placeholder 6"/>
          <p:cNvSpPr>
            <a:spLocks noGrp="1"/>
          </p:cNvSpPr>
          <p:nvPr>
            <p:ph type="sldNum" sz="quarter" idx="12"/>
          </p:nvPr>
        </p:nvSpPr>
        <p:spPr/>
        <p:txBody>
          <a:bodyPr/>
          <a:lstStyle/>
          <a:p>
            <a:fld id="{35025505-F4B5-423E-98FF-22ADE53B6DBE}" type="slidenum">
              <a:rPr lang="en-US" smtClean="0">
                <a:solidFill>
                  <a:srgbClr val="002060">
                    <a:tint val="75000"/>
                  </a:srgbClr>
                </a:solidFill>
              </a:rPr>
              <a:pPr/>
              <a:t>‹#›</a:t>
            </a:fld>
            <a:endParaRPr lang="en-US" dirty="0">
              <a:solidFill>
                <a:srgbClr val="002060">
                  <a:tint val="75000"/>
                </a:srgbClr>
              </a:solidFill>
            </a:endParaRPr>
          </a:p>
        </p:txBody>
      </p:sp>
    </p:spTree>
    <p:extLst>
      <p:ext uri="{BB962C8B-B14F-4D97-AF65-F5344CB8AC3E}">
        <p14:creationId xmlns:p14="http://schemas.microsoft.com/office/powerpoint/2010/main" val="3255577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3599A0-FA52-4883-93AD-B75C459FDEF3}" type="datetimeFigureOut">
              <a:rPr lang="en-US" smtClean="0">
                <a:solidFill>
                  <a:srgbClr val="002060">
                    <a:tint val="75000"/>
                  </a:srgbClr>
                </a:solidFill>
              </a:rPr>
              <a:pPr/>
              <a:t>3/21/16</a:t>
            </a:fld>
            <a:endParaRPr lang="en-US" dirty="0">
              <a:solidFill>
                <a:srgbClr val="00206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2060">
                  <a:tint val="75000"/>
                </a:srgbClr>
              </a:solidFill>
            </a:endParaRPr>
          </a:p>
        </p:txBody>
      </p:sp>
      <p:sp>
        <p:nvSpPr>
          <p:cNvPr id="6" name="Slide Number Placeholder 5"/>
          <p:cNvSpPr>
            <a:spLocks noGrp="1"/>
          </p:cNvSpPr>
          <p:nvPr>
            <p:ph type="sldNum" sz="quarter" idx="12"/>
          </p:nvPr>
        </p:nvSpPr>
        <p:spPr/>
        <p:txBody>
          <a:bodyPr/>
          <a:lstStyle/>
          <a:p>
            <a:fld id="{35025505-F4B5-423E-98FF-22ADE53B6DBE}" type="slidenum">
              <a:rPr lang="en-US" smtClean="0">
                <a:solidFill>
                  <a:srgbClr val="002060">
                    <a:tint val="75000"/>
                  </a:srgbClr>
                </a:solidFill>
              </a:rPr>
              <a:pPr/>
              <a:t>‹#›</a:t>
            </a:fld>
            <a:endParaRPr lang="en-US" dirty="0">
              <a:solidFill>
                <a:srgbClr val="002060">
                  <a:tint val="75000"/>
                </a:srgbClr>
              </a:solidFill>
            </a:endParaRPr>
          </a:p>
        </p:txBody>
      </p:sp>
    </p:spTree>
    <p:extLst>
      <p:ext uri="{BB962C8B-B14F-4D97-AF65-F5344CB8AC3E}">
        <p14:creationId xmlns:p14="http://schemas.microsoft.com/office/powerpoint/2010/main" val="728035814"/>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3599A0-FA52-4883-93AD-B75C459FDEF3}" type="datetimeFigureOut">
              <a:rPr lang="en-US" smtClean="0">
                <a:solidFill>
                  <a:srgbClr val="002060">
                    <a:tint val="75000"/>
                  </a:srgbClr>
                </a:solidFill>
              </a:rPr>
              <a:pPr/>
              <a:t>3/21/16</a:t>
            </a:fld>
            <a:endParaRPr lang="en-US" dirty="0">
              <a:solidFill>
                <a:srgbClr val="00206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2060">
                  <a:tint val="75000"/>
                </a:srgbClr>
              </a:solidFill>
            </a:endParaRPr>
          </a:p>
        </p:txBody>
      </p:sp>
      <p:sp>
        <p:nvSpPr>
          <p:cNvPr id="7" name="Slide Number Placeholder 6"/>
          <p:cNvSpPr>
            <a:spLocks noGrp="1"/>
          </p:cNvSpPr>
          <p:nvPr>
            <p:ph type="sldNum" sz="quarter" idx="12"/>
          </p:nvPr>
        </p:nvSpPr>
        <p:spPr/>
        <p:txBody>
          <a:bodyPr/>
          <a:lstStyle/>
          <a:p>
            <a:fld id="{35025505-F4B5-423E-98FF-22ADE53B6DBE}" type="slidenum">
              <a:rPr lang="en-US" smtClean="0">
                <a:solidFill>
                  <a:srgbClr val="002060">
                    <a:tint val="75000"/>
                  </a:srgbClr>
                </a:solidFill>
              </a:rPr>
              <a:pPr/>
              <a:t>‹#›</a:t>
            </a:fld>
            <a:endParaRPr lang="en-US" dirty="0">
              <a:solidFill>
                <a:srgbClr val="002060">
                  <a:tint val="75000"/>
                </a:srgbClr>
              </a:solidFill>
            </a:endParaRPr>
          </a:p>
        </p:txBody>
      </p:sp>
    </p:spTree>
    <p:extLst>
      <p:ext uri="{BB962C8B-B14F-4D97-AF65-F5344CB8AC3E}">
        <p14:creationId xmlns:p14="http://schemas.microsoft.com/office/powerpoint/2010/main" val="1082524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3599A0-FA52-4883-93AD-B75C459FDEF3}" type="datetimeFigureOut">
              <a:rPr lang="en-US" smtClean="0">
                <a:solidFill>
                  <a:srgbClr val="002060">
                    <a:tint val="75000"/>
                  </a:srgbClr>
                </a:solidFill>
              </a:rPr>
              <a:pPr/>
              <a:t>3/21/16</a:t>
            </a:fld>
            <a:endParaRPr lang="en-US" dirty="0">
              <a:solidFill>
                <a:srgbClr val="00206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2060">
                  <a:tint val="75000"/>
                </a:srgbClr>
              </a:solidFill>
            </a:endParaRPr>
          </a:p>
        </p:txBody>
      </p:sp>
      <p:sp>
        <p:nvSpPr>
          <p:cNvPr id="6" name="Slide Number Placeholder 5"/>
          <p:cNvSpPr>
            <a:spLocks noGrp="1"/>
          </p:cNvSpPr>
          <p:nvPr>
            <p:ph type="sldNum" sz="quarter" idx="12"/>
          </p:nvPr>
        </p:nvSpPr>
        <p:spPr/>
        <p:txBody>
          <a:bodyPr/>
          <a:lstStyle/>
          <a:p>
            <a:fld id="{35025505-F4B5-423E-98FF-22ADE53B6DBE}" type="slidenum">
              <a:rPr lang="en-US" smtClean="0">
                <a:solidFill>
                  <a:srgbClr val="002060">
                    <a:tint val="75000"/>
                  </a:srgbClr>
                </a:solidFill>
              </a:rPr>
              <a:pPr/>
              <a:t>‹#›</a:t>
            </a:fld>
            <a:endParaRPr lang="en-US" dirty="0">
              <a:solidFill>
                <a:srgbClr val="002060">
                  <a:tint val="75000"/>
                </a:srgbClr>
              </a:solidFill>
            </a:endParaRPr>
          </a:p>
        </p:txBody>
      </p:sp>
    </p:spTree>
    <p:extLst>
      <p:ext uri="{BB962C8B-B14F-4D97-AF65-F5344CB8AC3E}">
        <p14:creationId xmlns:p14="http://schemas.microsoft.com/office/powerpoint/2010/main" val="23710016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3599A0-FA52-4883-93AD-B75C459FDEF3}" type="datetimeFigureOut">
              <a:rPr lang="en-US" smtClean="0">
                <a:solidFill>
                  <a:srgbClr val="002060">
                    <a:tint val="75000"/>
                  </a:srgbClr>
                </a:solidFill>
              </a:rPr>
              <a:pPr/>
              <a:t>3/21/16</a:t>
            </a:fld>
            <a:endParaRPr lang="en-US" dirty="0">
              <a:solidFill>
                <a:srgbClr val="00206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2060">
                  <a:tint val="75000"/>
                </a:srgbClr>
              </a:solidFill>
            </a:endParaRPr>
          </a:p>
        </p:txBody>
      </p:sp>
      <p:sp>
        <p:nvSpPr>
          <p:cNvPr id="6" name="Slide Number Placeholder 5"/>
          <p:cNvSpPr>
            <a:spLocks noGrp="1"/>
          </p:cNvSpPr>
          <p:nvPr>
            <p:ph type="sldNum" sz="quarter" idx="12"/>
          </p:nvPr>
        </p:nvSpPr>
        <p:spPr/>
        <p:txBody>
          <a:bodyPr/>
          <a:lstStyle/>
          <a:p>
            <a:fld id="{35025505-F4B5-423E-98FF-22ADE53B6DBE}" type="slidenum">
              <a:rPr lang="en-US" smtClean="0">
                <a:solidFill>
                  <a:srgbClr val="002060">
                    <a:tint val="75000"/>
                  </a:srgbClr>
                </a:solidFill>
              </a:rPr>
              <a:pPr/>
              <a:t>‹#›</a:t>
            </a:fld>
            <a:endParaRPr lang="en-US" dirty="0">
              <a:solidFill>
                <a:srgbClr val="002060">
                  <a:tint val="75000"/>
                </a:srgbClr>
              </a:solidFill>
            </a:endParaRPr>
          </a:p>
        </p:txBody>
      </p:sp>
    </p:spTree>
    <p:extLst>
      <p:ext uri="{BB962C8B-B14F-4D97-AF65-F5344CB8AC3E}">
        <p14:creationId xmlns:p14="http://schemas.microsoft.com/office/powerpoint/2010/main" val="3140265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241D6C5-48A3-4919-9D87-52F72550FEA2}" type="datetime1">
              <a:rPr lang="en-US" smtClean="0">
                <a:solidFill>
                  <a:prstClr val="black">
                    <a:tint val="75000"/>
                  </a:prstClr>
                </a:solidFill>
              </a:rPr>
              <a:pPr/>
              <a:t>3/21/16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6E06BBB-D973-460C-BC53-057B7405D1C2}" type="slidenum">
              <a:rPr lang="en-US" smtClean="0">
                <a:solidFill>
                  <a:prstClr val="white"/>
                </a:solidFill>
              </a:rPr>
              <a:pPr/>
              <a:t>‹#›</a:t>
            </a:fld>
            <a:endParaRPr lang="en-US" dirty="0">
              <a:solidFill>
                <a:prstClr val="white"/>
              </a:solidFill>
            </a:endParaRPr>
          </a:p>
        </p:txBody>
      </p:sp>
      <p:pic>
        <p:nvPicPr>
          <p:cNvPr id="1026"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9036" b="8078"/>
          <a:stretch/>
        </p:blipFill>
        <p:spPr bwMode="auto">
          <a:xfrm>
            <a:off x="0" y="14"/>
            <a:ext cx="9144000" cy="1518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userDrawn="1"/>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81000" y="149678"/>
            <a:ext cx="1202724"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868485"/>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783377-C97D-4BB4-8805-649DA7323DAE}" type="datetime1">
              <a:rPr lang="en-US" smtClean="0">
                <a:solidFill>
                  <a:prstClr val="black">
                    <a:tint val="75000"/>
                  </a:prstClr>
                </a:solidFill>
              </a:rPr>
              <a:pPr/>
              <a:t>3/21/16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6E06BBB-D973-460C-BC53-057B7405D1C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88349305"/>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252A92-BD6C-4FAC-A1F1-3A4464A38C53}" type="datetime1">
              <a:rPr lang="en-US" smtClean="0">
                <a:solidFill>
                  <a:prstClr val="black">
                    <a:tint val="75000"/>
                  </a:prstClr>
                </a:solidFill>
              </a:rPr>
              <a:pPr/>
              <a:t>3/21/16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6E06BBB-D973-460C-BC53-057B7405D1C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55678704"/>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AF7258-4EA3-48A1-A4BF-05CDF5BC712A}" type="datetime1">
              <a:rPr lang="en-US" smtClean="0">
                <a:solidFill>
                  <a:prstClr val="black">
                    <a:tint val="75000"/>
                  </a:prstClr>
                </a:solidFill>
              </a:rPr>
              <a:pPr/>
              <a:t>3/21/16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6E06BBB-D973-460C-BC53-057B7405D1C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42451282"/>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925C83C-C90D-4374-BC70-62103E46CBC4}" type="datetime1">
              <a:rPr lang="en-US" smtClean="0">
                <a:solidFill>
                  <a:prstClr val="black">
                    <a:tint val="75000"/>
                  </a:prstClr>
                </a:solidFill>
              </a:rPr>
              <a:pPr/>
              <a:t>3/21/16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6E06BBB-D973-460C-BC53-057B7405D1C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3282657"/>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7EAA9E-226C-4D85-856F-F716334DCBEF}" type="datetime1">
              <a:rPr lang="en-US" smtClean="0">
                <a:solidFill>
                  <a:prstClr val="black">
                    <a:tint val="75000"/>
                  </a:prstClr>
                </a:solidFill>
              </a:rPr>
              <a:pPr/>
              <a:t>3/21/16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6E06BBB-D973-460C-BC53-057B7405D1C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92446371"/>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2A7E5E-EDD6-4E80-B017-DE2E0C7363D3}" type="datetime1">
              <a:rPr lang="en-US" smtClean="0">
                <a:solidFill>
                  <a:prstClr val="black">
                    <a:tint val="75000"/>
                  </a:prstClr>
                </a:solidFill>
              </a:rPr>
              <a:pPr/>
              <a:t>3/21/16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6E06BBB-D973-460C-BC53-057B7405D1C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51552762"/>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3599A0-FA52-4883-93AD-B75C459FDEF3}" type="datetimeFigureOut">
              <a:rPr lang="en-US" smtClean="0">
                <a:solidFill>
                  <a:srgbClr val="002060">
                    <a:tint val="75000"/>
                  </a:srgbClr>
                </a:solidFill>
              </a:rPr>
              <a:pPr/>
              <a:t>3/21/16</a:t>
            </a:fld>
            <a:endParaRPr lang="en-US" dirty="0">
              <a:solidFill>
                <a:srgbClr val="00206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2060">
                  <a:tint val="75000"/>
                </a:srgbClr>
              </a:solidFill>
            </a:endParaRPr>
          </a:p>
        </p:txBody>
      </p:sp>
      <p:sp>
        <p:nvSpPr>
          <p:cNvPr id="7" name="Slide Number Placeholder 6"/>
          <p:cNvSpPr>
            <a:spLocks noGrp="1"/>
          </p:cNvSpPr>
          <p:nvPr>
            <p:ph type="sldNum" sz="quarter" idx="12"/>
          </p:nvPr>
        </p:nvSpPr>
        <p:spPr/>
        <p:txBody>
          <a:bodyPr/>
          <a:lstStyle/>
          <a:p>
            <a:fld id="{35025505-F4B5-423E-98FF-22ADE53B6DBE}" type="slidenum">
              <a:rPr lang="en-US" smtClean="0">
                <a:solidFill>
                  <a:srgbClr val="002060">
                    <a:tint val="75000"/>
                  </a:srgbClr>
                </a:solidFill>
              </a:rPr>
              <a:pPr/>
              <a:t>‹#›</a:t>
            </a:fld>
            <a:endParaRPr lang="en-US" dirty="0">
              <a:solidFill>
                <a:srgbClr val="002060">
                  <a:tint val="75000"/>
                </a:srgbClr>
              </a:solidFill>
            </a:endParaRPr>
          </a:p>
        </p:txBody>
      </p:sp>
    </p:spTree>
    <p:extLst>
      <p:ext uri="{BB962C8B-B14F-4D97-AF65-F5344CB8AC3E}">
        <p14:creationId xmlns:p14="http://schemas.microsoft.com/office/powerpoint/2010/main" val="2437852142"/>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1E45F6-78CA-48F7-A42D-1699D81E65CE}" type="datetime1">
              <a:rPr lang="en-US" smtClean="0">
                <a:solidFill>
                  <a:prstClr val="black">
                    <a:tint val="75000"/>
                  </a:prstClr>
                </a:solidFill>
              </a:rPr>
              <a:pPr/>
              <a:t>3/21/16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6E06BBB-D973-460C-BC53-057B7405D1C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22743459"/>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AB1595-A081-4F9C-80E4-3C05DFAC50CC}" type="datetime1">
              <a:rPr lang="en-US" smtClean="0">
                <a:solidFill>
                  <a:prstClr val="black">
                    <a:tint val="75000"/>
                  </a:prstClr>
                </a:solidFill>
              </a:rPr>
              <a:pPr/>
              <a:t>3/21/16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6E06BBB-D973-460C-BC53-057B7405D1C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03180756"/>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D39763-F09D-40BC-B00C-3C482F090F93}" type="datetime1">
              <a:rPr lang="en-US" smtClean="0">
                <a:solidFill>
                  <a:prstClr val="black">
                    <a:tint val="75000"/>
                  </a:prstClr>
                </a:solidFill>
              </a:rPr>
              <a:pPr/>
              <a:t>3/21/16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6E06BBB-D973-460C-BC53-057B7405D1C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34236667"/>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7CC0EE-C3CC-4FC6-8030-30D3233B7115}" type="datetime1">
              <a:rPr lang="en-US" smtClean="0">
                <a:solidFill>
                  <a:prstClr val="black">
                    <a:tint val="75000"/>
                  </a:prstClr>
                </a:solidFill>
              </a:rPr>
              <a:pPr/>
              <a:t>3/21/16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6E06BBB-D973-460C-BC53-057B7405D1C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63085691"/>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44294CB-CFB5-D34F-8841-57F43877E864}" type="datetimeFigureOut">
              <a:rPr lang="en-US" smtClean="0">
                <a:solidFill>
                  <a:prstClr val="black">
                    <a:tint val="75000"/>
                  </a:prstClr>
                </a:solidFill>
              </a:rPr>
              <a:pPr/>
              <a:t>3/21/16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B2F657D-1775-3B47-9F5A-51CE24F6025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716665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4294CB-CFB5-D34F-8841-57F43877E864}" type="datetimeFigureOut">
              <a:rPr lang="en-US" smtClean="0">
                <a:solidFill>
                  <a:prstClr val="black">
                    <a:tint val="75000"/>
                  </a:prstClr>
                </a:solidFill>
              </a:rPr>
              <a:pPr/>
              <a:t>3/21/16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B2F657D-1775-3B47-9F5A-51CE24F6025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90707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44294CB-CFB5-D34F-8841-57F43877E864}" type="datetimeFigureOut">
              <a:rPr lang="en-US" smtClean="0">
                <a:solidFill>
                  <a:prstClr val="black">
                    <a:tint val="75000"/>
                  </a:prstClr>
                </a:solidFill>
              </a:rPr>
              <a:pPr/>
              <a:t>3/21/16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B2F657D-1775-3B47-9F5A-51CE24F6025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077294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44294CB-CFB5-D34F-8841-57F43877E864}" type="datetimeFigureOut">
              <a:rPr lang="en-US" smtClean="0">
                <a:solidFill>
                  <a:prstClr val="black">
                    <a:tint val="75000"/>
                  </a:prstClr>
                </a:solidFill>
              </a:rPr>
              <a:pPr/>
              <a:t>3/21/16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B2F657D-1775-3B47-9F5A-51CE24F6025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176678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44294CB-CFB5-D34F-8841-57F43877E864}" type="datetimeFigureOut">
              <a:rPr lang="en-US" smtClean="0">
                <a:solidFill>
                  <a:prstClr val="black">
                    <a:tint val="75000"/>
                  </a:prstClr>
                </a:solidFill>
              </a:rPr>
              <a:pPr/>
              <a:t>3/21/16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B2F657D-1775-3B47-9F5A-51CE24F6025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36885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44294CB-CFB5-D34F-8841-57F43877E864}" type="datetimeFigureOut">
              <a:rPr lang="en-US" smtClean="0">
                <a:solidFill>
                  <a:prstClr val="black">
                    <a:tint val="75000"/>
                  </a:prstClr>
                </a:solidFill>
              </a:rPr>
              <a:pPr/>
              <a:t>3/21/16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B2F657D-1775-3B47-9F5A-51CE24F6025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00271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03599A0-FA52-4883-93AD-B75C459FDEF3}" type="datetimeFigureOut">
              <a:rPr lang="en-US" smtClean="0">
                <a:solidFill>
                  <a:srgbClr val="002060">
                    <a:tint val="75000"/>
                  </a:srgbClr>
                </a:solidFill>
              </a:rPr>
              <a:pPr/>
              <a:t>3/21/16</a:t>
            </a:fld>
            <a:endParaRPr lang="en-US" dirty="0">
              <a:solidFill>
                <a:srgbClr val="002060">
                  <a:tint val="75000"/>
                </a:srgbClr>
              </a:solidFill>
            </a:endParaRPr>
          </a:p>
        </p:txBody>
      </p:sp>
      <p:sp>
        <p:nvSpPr>
          <p:cNvPr id="8" name="Footer Placeholder 7"/>
          <p:cNvSpPr>
            <a:spLocks noGrp="1"/>
          </p:cNvSpPr>
          <p:nvPr>
            <p:ph type="ftr" sz="quarter" idx="11"/>
          </p:nvPr>
        </p:nvSpPr>
        <p:spPr/>
        <p:txBody>
          <a:bodyPr/>
          <a:lstStyle/>
          <a:p>
            <a:endParaRPr lang="en-US" dirty="0">
              <a:solidFill>
                <a:srgbClr val="002060">
                  <a:tint val="75000"/>
                </a:srgbClr>
              </a:solidFill>
            </a:endParaRPr>
          </a:p>
        </p:txBody>
      </p:sp>
      <p:sp>
        <p:nvSpPr>
          <p:cNvPr id="9" name="Slide Number Placeholder 8"/>
          <p:cNvSpPr>
            <a:spLocks noGrp="1"/>
          </p:cNvSpPr>
          <p:nvPr>
            <p:ph type="sldNum" sz="quarter" idx="12"/>
          </p:nvPr>
        </p:nvSpPr>
        <p:spPr/>
        <p:txBody>
          <a:bodyPr/>
          <a:lstStyle/>
          <a:p>
            <a:fld id="{35025505-F4B5-423E-98FF-22ADE53B6DBE}" type="slidenum">
              <a:rPr lang="en-US" smtClean="0">
                <a:solidFill>
                  <a:srgbClr val="002060">
                    <a:tint val="75000"/>
                  </a:srgbClr>
                </a:solidFill>
              </a:rPr>
              <a:pPr/>
              <a:t>‹#›</a:t>
            </a:fld>
            <a:endParaRPr lang="en-US" dirty="0">
              <a:solidFill>
                <a:srgbClr val="002060">
                  <a:tint val="75000"/>
                </a:srgbClr>
              </a:solidFill>
            </a:endParaRPr>
          </a:p>
        </p:txBody>
      </p:sp>
    </p:spTree>
    <p:extLst>
      <p:ext uri="{BB962C8B-B14F-4D97-AF65-F5344CB8AC3E}">
        <p14:creationId xmlns:p14="http://schemas.microsoft.com/office/powerpoint/2010/main" val="712582285"/>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4294CB-CFB5-D34F-8841-57F43877E864}" type="datetimeFigureOut">
              <a:rPr lang="en-US" smtClean="0">
                <a:solidFill>
                  <a:prstClr val="black">
                    <a:tint val="75000"/>
                  </a:prstClr>
                </a:solidFill>
              </a:rPr>
              <a:pPr/>
              <a:t>3/21/16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B2F657D-1775-3B47-9F5A-51CE24F6025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276299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4294CB-CFB5-D34F-8841-57F43877E864}" type="datetimeFigureOut">
              <a:rPr lang="en-US" smtClean="0">
                <a:solidFill>
                  <a:prstClr val="black">
                    <a:tint val="75000"/>
                  </a:prstClr>
                </a:solidFill>
              </a:rPr>
              <a:pPr/>
              <a:t>3/21/16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B2F657D-1775-3B47-9F5A-51CE24F6025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108291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4294CB-CFB5-D34F-8841-57F43877E864}" type="datetimeFigureOut">
              <a:rPr lang="en-US" smtClean="0">
                <a:solidFill>
                  <a:prstClr val="black">
                    <a:tint val="75000"/>
                  </a:prstClr>
                </a:solidFill>
              </a:rPr>
              <a:pPr/>
              <a:t>3/21/16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B2F657D-1775-3B47-9F5A-51CE24F6025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481996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4294CB-CFB5-D34F-8841-57F43877E864}" type="datetimeFigureOut">
              <a:rPr lang="en-US" smtClean="0">
                <a:solidFill>
                  <a:prstClr val="black">
                    <a:tint val="75000"/>
                  </a:prstClr>
                </a:solidFill>
              </a:rPr>
              <a:pPr/>
              <a:t>3/21/16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B2F657D-1775-3B47-9F5A-51CE24F6025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598769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4294CB-CFB5-D34F-8841-57F43877E864}" type="datetimeFigureOut">
              <a:rPr lang="en-US" smtClean="0">
                <a:solidFill>
                  <a:prstClr val="black">
                    <a:tint val="75000"/>
                  </a:prstClr>
                </a:solidFill>
              </a:rPr>
              <a:pPr/>
              <a:t>3/21/16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B2F657D-1775-3B47-9F5A-51CE24F6025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54935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03599A0-FA52-4883-93AD-B75C459FDEF3}" type="datetimeFigureOut">
              <a:rPr lang="en-US" smtClean="0">
                <a:solidFill>
                  <a:srgbClr val="002060">
                    <a:tint val="75000"/>
                  </a:srgbClr>
                </a:solidFill>
              </a:rPr>
              <a:pPr/>
              <a:t>3/21/16</a:t>
            </a:fld>
            <a:endParaRPr lang="en-US" dirty="0">
              <a:solidFill>
                <a:srgbClr val="002060">
                  <a:tint val="75000"/>
                </a:srgbClr>
              </a:solidFill>
            </a:endParaRPr>
          </a:p>
        </p:txBody>
      </p:sp>
      <p:sp>
        <p:nvSpPr>
          <p:cNvPr id="4" name="Footer Placeholder 3"/>
          <p:cNvSpPr>
            <a:spLocks noGrp="1"/>
          </p:cNvSpPr>
          <p:nvPr>
            <p:ph type="ftr" sz="quarter" idx="11"/>
          </p:nvPr>
        </p:nvSpPr>
        <p:spPr/>
        <p:txBody>
          <a:bodyPr/>
          <a:lstStyle/>
          <a:p>
            <a:endParaRPr lang="en-US" dirty="0">
              <a:solidFill>
                <a:srgbClr val="002060">
                  <a:tint val="75000"/>
                </a:srgbClr>
              </a:solidFill>
            </a:endParaRPr>
          </a:p>
        </p:txBody>
      </p:sp>
      <p:sp>
        <p:nvSpPr>
          <p:cNvPr id="5" name="Slide Number Placeholder 4"/>
          <p:cNvSpPr>
            <a:spLocks noGrp="1"/>
          </p:cNvSpPr>
          <p:nvPr>
            <p:ph type="sldNum" sz="quarter" idx="12"/>
          </p:nvPr>
        </p:nvSpPr>
        <p:spPr/>
        <p:txBody>
          <a:bodyPr/>
          <a:lstStyle/>
          <a:p>
            <a:fld id="{35025505-F4B5-423E-98FF-22ADE53B6DBE}" type="slidenum">
              <a:rPr lang="en-US" smtClean="0">
                <a:solidFill>
                  <a:srgbClr val="002060">
                    <a:tint val="75000"/>
                  </a:srgbClr>
                </a:solidFill>
              </a:rPr>
              <a:pPr/>
              <a:t>‹#›</a:t>
            </a:fld>
            <a:endParaRPr lang="en-US" dirty="0">
              <a:solidFill>
                <a:srgbClr val="002060">
                  <a:tint val="75000"/>
                </a:srgbClr>
              </a:solidFill>
            </a:endParaRPr>
          </a:p>
        </p:txBody>
      </p:sp>
    </p:spTree>
    <p:extLst>
      <p:ext uri="{BB962C8B-B14F-4D97-AF65-F5344CB8AC3E}">
        <p14:creationId xmlns:p14="http://schemas.microsoft.com/office/powerpoint/2010/main" val="992337641"/>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599A0-FA52-4883-93AD-B75C459FDEF3}" type="datetimeFigureOut">
              <a:rPr lang="en-US" smtClean="0">
                <a:solidFill>
                  <a:srgbClr val="002060">
                    <a:tint val="75000"/>
                  </a:srgbClr>
                </a:solidFill>
              </a:rPr>
              <a:pPr/>
              <a:t>3/21/16</a:t>
            </a:fld>
            <a:endParaRPr lang="en-US" dirty="0">
              <a:solidFill>
                <a:srgbClr val="002060">
                  <a:tint val="75000"/>
                </a:srgbClr>
              </a:solidFill>
            </a:endParaRPr>
          </a:p>
        </p:txBody>
      </p:sp>
      <p:sp>
        <p:nvSpPr>
          <p:cNvPr id="3" name="Footer Placeholder 2"/>
          <p:cNvSpPr>
            <a:spLocks noGrp="1"/>
          </p:cNvSpPr>
          <p:nvPr>
            <p:ph type="ftr" sz="quarter" idx="11"/>
          </p:nvPr>
        </p:nvSpPr>
        <p:spPr/>
        <p:txBody>
          <a:bodyPr/>
          <a:lstStyle/>
          <a:p>
            <a:endParaRPr lang="en-US" dirty="0">
              <a:solidFill>
                <a:srgbClr val="002060">
                  <a:tint val="75000"/>
                </a:srgbClr>
              </a:solidFill>
            </a:endParaRPr>
          </a:p>
        </p:txBody>
      </p:sp>
      <p:sp>
        <p:nvSpPr>
          <p:cNvPr id="4" name="Slide Number Placeholder 3"/>
          <p:cNvSpPr>
            <a:spLocks noGrp="1"/>
          </p:cNvSpPr>
          <p:nvPr>
            <p:ph type="sldNum" sz="quarter" idx="12"/>
          </p:nvPr>
        </p:nvSpPr>
        <p:spPr/>
        <p:txBody>
          <a:bodyPr/>
          <a:lstStyle/>
          <a:p>
            <a:fld id="{35025505-F4B5-423E-98FF-22ADE53B6DBE}" type="slidenum">
              <a:rPr lang="en-US" smtClean="0">
                <a:solidFill>
                  <a:srgbClr val="002060">
                    <a:tint val="75000"/>
                  </a:srgbClr>
                </a:solidFill>
              </a:rPr>
              <a:pPr/>
              <a:t>‹#›</a:t>
            </a:fld>
            <a:endParaRPr lang="en-US" dirty="0">
              <a:solidFill>
                <a:srgbClr val="002060">
                  <a:tint val="75000"/>
                </a:srgbClr>
              </a:solidFill>
            </a:endParaRPr>
          </a:p>
        </p:txBody>
      </p:sp>
    </p:spTree>
    <p:extLst>
      <p:ext uri="{BB962C8B-B14F-4D97-AF65-F5344CB8AC3E}">
        <p14:creationId xmlns:p14="http://schemas.microsoft.com/office/powerpoint/2010/main" val="852606148"/>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3599A0-FA52-4883-93AD-B75C459FDEF3}" type="datetimeFigureOut">
              <a:rPr lang="en-US" smtClean="0">
                <a:solidFill>
                  <a:srgbClr val="002060">
                    <a:tint val="75000"/>
                  </a:srgbClr>
                </a:solidFill>
              </a:rPr>
              <a:pPr/>
              <a:t>3/21/16</a:t>
            </a:fld>
            <a:endParaRPr lang="en-US" dirty="0">
              <a:solidFill>
                <a:srgbClr val="00206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2060">
                  <a:tint val="75000"/>
                </a:srgbClr>
              </a:solidFill>
            </a:endParaRPr>
          </a:p>
        </p:txBody>
      </p:sp>
      <p:sp>
        <p:nvSpPr>
          <p:cNvPr id="7" name="Slide Number Placeholder 6"/>
          <p:cNvSpPr>
            <a:spLocks noGrp="1"/>
          </p:cNvSpPr>
          <p:nvPr>
            <p:ph type="sldNum" sz="quarter" idx="12"/>
          </p:nvPr>
        </p:nvSpPr>
        <p:spPr/>
        <p:txBody>
          <a:bodyPr/>
          <a:lstStyle/>
          <a:p>
            <a:fld id="{35025505-F4B5-423E-98FF-22ADE53B6DBE}" type="slidenum">
              <a:rPr lang="en-US" smtClean="0">
                <a:solidFill>
                  <a:srgbClr val="002060">
                    <a:tint val="75000"/>
                  </a:srgbClr>
                </a:solidFill>
              </a:rPr>
              <a:pPr/>
              <a:t>‹#›</a:t>
            </a:fld>
            <a:endParaRPr lang="en-US" dirty="0">
              <a:solidFill>
                <a:srgbClr val="002060">
                  <a:tint val="75000"/>
                </a:srgbClr>
              </a:solidFill>
            </a:endParaRPr>
          </a:p>
        </p:txBody>
      </p:sp>
    </p:spTree>
    <p:extLst>
      <p:ext uri="{BB962C8B-B14F-4D97-AF65-F5344CB8AC3E}">
        <p14:creationId xmlns:p14="http://schemas.microsoft.com/office/powerpoint/2010/main" val="2285649502"/>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3599A0-FA52-4883-93AD-B75C459FDEF3}" type="datetimeFigureOut">
              <a:rPr lang="en-US" smtClean="0">
                <a:solidFill>
                  <a:srgbClr val="002060">
                    <a:tint val="75000"/>
                  </a:srgbClr>
                </a:solidFill>
              </a:rPr>
              <a:pPr/>
              <a:t>3/21/16</a:t>
            </a:fld>
            <a:endParaRPr lang="en-US" dirty="0">
              <a:solidFill>
                <a:srgbClr val="00206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2060">
                  <a:tint val="75000"/>
                </a:srgbClr>
              </a:solidFill>
            </a:endParaRPr>
          </a:p>
        </p:txBody>
      </p:sp>
      <p:sp>
        <p:nvSpPr>
          <p:cNvPr id="7" name="Slide Number Placeholder 6"/>
          <p:cNvSpPr>
            <a:spLocks noGrp="1"/>
          </p:cNvSpPr>
          <p:nvPr>
            <p:ph type="sldNum" sz="quarter" idx="12"/>
          </p:nvPr>
        </p:nvSpPr>
        <p:spPr/>
        <p:txBody>
          <a:bodyPr/>
          <a:lstStyle/>
          <a:p>
            <a:fld id="{35025505-F4B5-423E-98FF-22ADE53B6DBE}" type="slidenum">
              <a:rPr lang="en-US" smtClean="0">
                <a:solidFill>
                  <a:srgbClr val="002060">
                    <a:tint val="75000"/>
                  </a:srgbClr>
                </a:solidFill>
              </a:rPr>
              <a:pPr/>
              <a:t>‹#›</a:t>
            </a:fld>
            <a:endParaRPr lang="en-US" dirty="0">
              <a:solidFill>
                <a:srgbClr val="002060">
                  <a:tint val="75000"/>
                </a:srgbClr>
              </a:solidFill>
            </a:endParaRPr>
          </a:p>
        </p:txBody>
      </p:sp>
    </p:spTree>
    <p:extLst>
      <p:ext uri="{BB962C8B-B14F-4D97-AF65-F5344CB8AC3E}">
        <p14:creationId xmlns:p14="http://schemas.microsoft.com/office/powerpoint/2010/main" val="1349389612"/>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3599A0-FA52-4883-93AD-B75C459FDEF3}" type="datetimeFigureOut">
              <a:rPr lang="en-US" smtClean="0">
                <a:solidFill>
                  <a:srgbClr val="002060">
                    <a:tint val="75000"/>
                  </a:srgbClr>
                </a:solidFill>
              </a:rPr>
              <a:pPr/>
              <a:t>3/21/16</a:t>
            </a:fld>
            <a:endParaRPr lang="en-US" dirty="0">
              <a:solidFill>
                <a:srgbClr val="00206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2060">
                  <a:tint val="75000"/>
                </a:srgbClr>
              </a:solidFill>
            </a:endParaRPr>
          </a:p>
        </p:txBody>
      </p:sp>
      <p:sp>
        <p:nvSpPr>
          <p:cNvPr id="6" name="Slide Number Placeholder 5"/>
          <p:cNvSpPr>
            <a:spLocks noGrp="1"/>
          </p:cNvSpPr>
          <p:nvPr>
            <p:ph type="sldNum" sz="quarter" idx="12"/>
          </p:nvPr>
        </p:nvSpPr>
        <p:spPr/>
        <p:txBody>
          <a:bodyPr/>
          <a:lstStyle/>
          <a:p>
            <a:fld id="{35025505-F4B5-423E-98FF-22ADE53B6DBE}" type="slidenum">
              <a:rPr lang="en-US" smtClean="0">
                <a:solidFill>
                  <a:srgbClr val="002060">
                    <a:tint val="75000"/>
                  </a:srgbClr>
                </a:solidFill>
              </a:rPr>
              <a:pPr/>
              <a:t>‹#›</a:t>
            </a:fld>
            <a:endParaRPr lang="en-US" dirty="0">
              <a:solidFill>
                <a:srgbClr val="002060">
                  <a:tint val="75000"/>
                </a:srgbClr>
              </a:solidFill>
            </a:endParaRPr>
          </a:p>
        </p:txBody>
      </p:sp>
    </p:spTree>
    <p:extLst>
      <p:ext uri="{BB962C8B-B14F-4D97-AF65-F5344CB8AC3E}">
        <p14:creationId xmlns:p14="http://schemas.microsoft.com/office/powerpoint/2010/main" val="3255441821"/>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2.png"/><Relationship Id="rId14" Type="http://schemas.openxmlformats.org/officeDocument/2006/relationships/image" Target="../media/image3.png"/><Relationship Id="rId15" Type="http://schemas.microsoft.com/office/2007/relationships/hdphoto" Target="../media/hdphoto1.wdp"/><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599A0-FA52-4883-93AD-B75C459FDEF3}" type="datetimeFigureOut">
              <a:rPr lang="en-US" smtClean="0">
                <a:solidFill>
                  <a:srgbClr val="002060">
                    <a:tint val="75000"/>
                  </a:srgbClr>
                </a:solidFill>
              </a:rPr>
              <a:pPr/>
              <a:t>3/21/16</a:t>
            </a:fld>
            <a:endParaRPr lang="en-US" dirty="0">
              <a:solidFill>
                <a:srgbClr val="002060">
                  <a:tint val="75000"/>
                </a:srgbClr>
              </a:solidFill>
            </a:endParaRPr>
          </a:p>
        </p:txBody>
      </p:sp>
      <p:sp>
        <p:nvSpPr>
          <p:cNvPr id="5" name="Footer Placeholder 4"/>
          <p:cNvSpPr>
            <a:spLocks noGrp="1"/>
          </p:cNvSpPr>
          <p:nvPr>
            <p:ph type="ftr" sz="quarter" idx="3"/>
          </p:nvPr>
        </p:nvSpPr>
        <p:spPr>
          <a:xfrm>
            <a:off x="3124200" y="635636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002060">
                  <a:tint val="75000"/>
                </a:srgbClr>
              </a:solidFill>
            </a:endParaRPr>
          </a:p>
        </p:txBody>
      </p:sp>
      <p:sp>
        <p:nvSpPr>
          <p:cNvPr id="6" name="Slide Number Placeholder 5"/>
          <p:cNvSpPr>
            <a:spLocks noGrp="1"/>
          </p:cNvSpPr>
          <p:nvPr>
            <p:ph type="sldNum" sz="quarter" idx="4"/>
          </p:nvPr>
        </p:nvSpPr>
        <p:spPr>
          <a:xfrm>
            <a:off x="6553200" y="635636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025505-F4B5-423E-98FF-22ADE53B6DBE}" type="slidenum">
              <a:rPr lang="en-US" smtClean="0">
                <a:solidFill>
                  <a:srgbClr val="002060">
                    <a:tint val="75000"/>
                  </a:srgbClr>
                </a:solidFill>
              </a:rPr>
              <a:pPr/>
              <a:t>‹#›</a:t>
            </a:fld>
            <a:endParaRPr lang="en-US" dirty="0">
              <a:solidFill>
                <a:srgbClr val="002060">
                  <a:tint val="75000"/>
                </a:srgbClr>
              </a:solidFill>
            </a:endParaRPr>
          </a:p>
        </p:txBody>
      </p:sp>
      <p:sp>
        <p:nvSpPr>
          <p:cNvPr id="7" name="Rectangle 6"/>
          <p:cNvSpPr/>
          <p:nvPr userDrawn="1"/>
        </p:nvSpPr>
        <p:spPr>
          <a:xfrm>
            <a:off x="0" y="6596404"/>
            <a:ext cx="9144000" cy="246221"/>
          </a:xfrm>
          <a:prstGeom prst="rect">
            <a:avLst/>
          </a:prstGeom>
        </p:spPr>
        <p:txBody>
          <a:bodyPr wrap="square">
            <a:spAutoFit/>
          </a:bodyPr>
          <a:lstStyle/>
          <a:p>
            <a:pPr algn="r"/>
            <a:fld id="{454D4CDE-4B8A-4257-AF66-72AEB2E3FD10}" type="slidenum">
              <a:rPr lang="en-US" sz="1000">
                <a:solidFill>
                  <a:srgbClr val="002060"/>
                </a:solidFill>
                <a:cs typeface="Arial" panose="020B0604020202020204" pitchFamily="34" charset="0"/>
              </a:rPr>
              <a:pPr algn="r"/>
              <a:t>‹#›</a:t>
            </a:fld>
            <a:r>
              <a:rPr lang="en-US" sz="1000" dirty="0" smtClean="0">
                <a:solidFill>
                  <a:srgbClr val="002060"/>
                </a:solidFill>
                <a:cs typeface="Arial" panose="020B0604020202020204" pitchFamily="34" charset="0"/>
              </a:rPr>
              <a:t>/53</a:t>
            </a:r>
            <a:endParaRPr lang="en-US" sz="1000" dirty="0">
              <a:solidFill>
                <a:srgbClr val="002060"/>
              </a:solidFill>
              <a:cs typeface="Arial" panose="020B0604020202020204" pitchFamily="34" charset="0"/>
            </a:endParaRPr>
          </a:p>
        </p:txBody>
      </p:sp>
    </p:spTree>
    <p:extLst>
      <p:ext uri="{BB962C8B-B14F-4D97-AF65-F5344CB8AC3E}">
        <p14:creationId xmlns:p14="http://schemas.microsoft.com/office/powerpoint/2010/main" val="56322714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599A0-FA52-4883-93AD-B75C459FDEF3}" type="datetimeFigureOut">
              <a:rPr lang="en-US" smtClean="0">
                <a:solidFill>
                  <a:srgbClr val="002060">
                    <a:tint val="75000"/>
                  </a:srgbClr>
                </a:solidFill>
              </a:rPr>
              <a:pPr/>
              <a:t>3/21/16</a:t>
            </a:fld>
            <a:endParaRPr lang="en-US" dirty="0">
              <a:solidFill>
                <a:srgbClr val="002060">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002060">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025505-F4B5-423E-98FF-22ADE53B6DBE}" type="slidenum">
              <a:rPr lang="en-US" smtClean="0">
                <a:solidFill>
                  <a:srgbClr val="002060">
                    <a:tint val="75000"/>
                  </a:srgbClr>
                </a:solidFill>
              </a:rPr>
              <a:pPr/>
              <a:t>‹#›</a:t>
            </a:fld>
            <a:endParaRPr lang="en-US" dirty="0">
              <a:solidFill>
                <a:srgbClr val="002060">
                  <a:tint val="75000"/>
                </a:srgbClr>
              </a:solidFill>
            </a:endParaRPr>
          </a:p>
        </p:txBody>
      </p:sp>
    </p:spTree>
    <p:extLst>
      <p:ext uri="{BB962C8B-B14F-4D97-AF65-F5344CB8AC3E}">
        <p14:creationId xmlns:p14="http://schemas.microsoft.com/office/powerpoint/2010/main" val="287201522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13">
            <a:extLst>
              <a:ext uri="{28A0092B-C50C-407E-A947-70E740481C1C}">
                <a14:useLocalDpi xmlns:a14="http://schemas.microsoft.com/office/drawing/2010/main" val="0"/>
              </a:ext>
            </a:extLst>
          </a:blip>
          <a:srcRect t="64293" b="16990"/>
          <a:stretch/>
        </p:blipFill>
        <p:spPr bwMode="auto">
          <a:xfrm>
            <a:off x="0" y="6515100"/>
            <a:ext cx="914400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9AA46D-D226-47D7-B426-208724B89931}" type="datetime1">
              <a:rPr lang="en-US" smtClean="0">
                <a:solidFill>
                  <a:prstClr val="black">
                    <a:tint val="75000"/>
                  </a:prstClr>
                </a:solidFill>
              </a:rPr>
              <a:pPr/>
              <a:t>3/21/16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6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pic>
        <p:nvPicPr>
          <p:cNvPr id="2050" name="Picture 2"/>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686801" y="6533920"/>
            <a:ext cx="319700" cy="324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5"/>
          <p:cNvSpPr>
            <a:spLocks noGrp="1"/>
          </p:cNvSpPr>
          <p:nvPr>
            <p:ph type="sldNum" sz="quarter" idx="4"/>
          </p:nvPr>
        </p:nvSpPr>
        <p:spPr>
          <a:xfrm>
            <a:off x="6477000" y="6492889"/>
            <a:ext cx="2133600" cy="365125"/>
          </a:xfrm>
          <a:prstGeom prst="rect">
            <a:avLst/>
          </a:prstGeom>
        </p:spPr>
        <p:txBody>
          <a:bodyPr vert="horz" lIns="91440" tIns="45720" rIns="91440" bIns="45720" rtlCol="0" anchor="ctr"/>
          <a:lstStyle>
            <a:lvl1pPr algn="r">
              <a:defRPr sz="1600" b="1">
                <a:solidFill>
                  <a:schemeClr val="bg1"/>
                </a:solidFill>
              </a:defRPr>
            </a:lvl1pPr>
          </a:lstStyle>
          <a:p>
            <a:fld id="{16E06BBB-D973-460C-BC53-057B7405D1C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6992606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244294CB-CFB5-D34F-8841-57F43877E864}" type="datetimeFigureOut">
              <a:rPr lang="en-US" smtClean="0">
                <a:solidFill>
                  <a:prstClr val="black">
                    <a:tint val="75000"/>
                  </a:prstClr>
                </a:solidFill>
              </a:rPr>
              <a:pPr defTabSz="457200"/>
              <a:t>3/21/16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1B2F657D-1775-3B47-9F5A-51CE24F6025B}"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416370509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25.jpeg"/><Relationship Id="rId6" Type="http://schemas.openxmlformats.org/officeDocument/2006/relationships/image" Target="../media/image26.jpeg"/><Relationship Id="rId7" Type="http://schemas.openxmlformats.org/officeDocument/2006/relationships/image" Target="../media/image27.jpeg"/><Relationship Id="rId8" Type="http://schemas.openxmlformats.org/officeDocument/2006/relationships/image" Target="../media/image28.jpe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30.jpeg"/><Relationship Id="rId6" Type="http://schemas.openxmlformats.org/officeDocument/2006/relationships/image" Target="../media/image31.jpe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jpe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jpeg"/><Relationship Id="rId5" Type="http://schemas.openxmlformats.org/officeDocument/2006/relationships/image" Target="../media/image37.jpeg"/><Relationship Id="rId6" Type="http://schemas.microsoft.com/office/2007/relationships/hdphoto" Target="../media/hdphoto4.wdp"/><Relationship Id="rId7" Type="http://schemas.openxmlformats.org/officeDocument/2006/relationships/image" Target="../media/image38.png"/><Relationship Id="rId8" Type="http://schemas.openxmlformats.org/officeDocument/2006/relationships/image" Target="../media/image9.png"/><Relationship Id="rId9"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39.jpe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chart" Target="../charts/chart1.xml"/><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chart" Target="../charts/chart2.xml"/><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chart" Target="../charts/chart3.xml"/><Relationship Id="rId6" Type="http://schemas.openxmlformats.org/officeDocument/2006/relationships/chart" Target="../charts/chart4.xml"/><Relationship Id="rId7" Type="http://schemas.openxmlformats.org/officeDocument/2006/relationships/chart" Target="../charts/chart5.xml"/><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6.jp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chart" Target="../charts/chart6.xml"/><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chart" Target="../charts/chart7.xml"/><Relationship Id="rId6" Type="http://schemas.openxmlformats.org/officeDocument/2006/relationships/chart" Target="../charts/chart8.xml"/><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chart" Target="../charts/chart9.xml"/><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chart" Target="../charts/chart10.xml"/><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jpeg"/><Relationship Id="rId6" Type="http://schemas.microsoft.com/office/2007/relationships/hdphoto" Target="../media/hdphoto3.wdp"/><Relationship Id="rId7"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51.png"/><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chart" Target="../charts/chart11.xml"/><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8" Type="http://schemas.openxmlformats.org/officeDocument/2006/relationships/image" Target="../media/image56.png"/><Relationship Id="rId9" Type="http://schemas.openxmlformats.org/officeDocument/2006/relationships/image" Target="../media/image57.pn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58.jpe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chart" Target="../charts/chart12.xml"/><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59.png"/><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5.png"/><Relationship Id="rId8" Type="http://schemas.openxmlformats.org/officeDocument/2006/relationships/image" Target="../media/image16.jp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60.png"/><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38.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63.png"/><Relationship Id="rId8" Type="http://schemas.openxmlformats.org/officeDocument/2006/relationships/image" Target="../media/image64.png"/><Relationship Id="rId9" Type="http://schemas.openxmlformats.org/officeDocument/2006/relationships/image" Target="../media/image65.png"/><Relationship Id="rId10" Type="http://schemas.openxmlformats.org/officeDocument/2006/relationships/image" Target="../media/image66.png"/><Relationship Id="rId11" Type="http://schemas.openxmlformats.org/officeDocument/2006/relationships/image" Target="../media/image67.jpeg"/><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1.png"/><Relationship Id="rId9" Type="http://schemas.microsoft.com/office/2007/relationships/hdphoto" Target="../media/hdphoto5.wdp"/><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1" Type="http://schemas.openxmlformats.org/officeDocument/2006/relationships/image" Target="../media/image9.png"/><Relationship Id="rId12"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 Id="rId7" Type="http://schemas.openxmlformats.org/officeDocument/2006/relationships/image" Target="../media/image76.png"/><Relationship Id="rId8" Type="http://schemas.openxmlformats.org/officeDocument/2006/relationships/image" Target="../media/image77.png"/><Relationship Id="rId9" Type="http://schemas.openxmlformats.org/officeDocument/2006/relationships/image" Target="../media/image78.png"/><Relationship Id="rId10" Type="http://schemas.openxmlformats.org/officeDocument/2006/relationships/image" Target="../media/image79.png"/></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80.jpeg"/><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81.png"/><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82.png"/><Relationship Id="rId6" Type="http://schemas.openxmlformats.org/officeDocument/2006/relationships/image" Target="../media/image83.jpeg"/><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7.jpg"/><Relationship Id="rId6" Type="http://schemas.openxmlformats.org/officeDocument/2006/relationships/image" Target="../media/image18.JPG"/><Relationship Id="rId7" Type="http://schemas.openxmlformats.org/officeDocument/2006/relationships/image" Target="../media/image19.jpg"/><Relationship Id="rId8" Type="http://schemas.openxmlformats.org/officeDocument/2006/relationships/image" Target="../media/image20.jpeg"/><Relationship Id="rId9" Type="http://schemas.openxmlformats.org/officeDocument/2006/relationships/image" Target="../media/image21.jpe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9" Type="http://schemas.openxmlformats.org/officeDocument/2006/relationships/image" Target="../media/image89.png"/><Relationship Id="rId20" Type="http://schemas.openxmlformats.org/officeDocument/2006/relationships/image" Target="../media/image99.jpeg"/><Relationship Id="rId10" Type="http://schemas.openxmlformats.org/officeDocument/2006/relationships/image" Target="../media/image90.png"/><Relationship Id="rId11" Type="http://schemas.openxmlformats.org/officeDocument/2006/relationships/image" Target="../media/image91.png"/><Relationship Id="rId12" Type="http://schemas.openxmlformats.org/officeDocument/2006/relationships/image" Target="../media/image92.png"/><Relationship Id="rId13" Type="http://schemas.openxmlformats.org/officeDocument/2006/relationships/image" Target="../media/image93.png"/><Relationship Id="rId14" Type="http://schemas.openxmlformats.org/officeDocument/2006/relationships/image" Target="../media/image94.png"/><Relationship Id="rId15" Type="http://schemas.microsoft.com/office/2007/relationships/hdphoto" Target="../media/hdphoto6.wdp"/><Relationship Id="rId16" Type="http://schemas.openxmlformats.org/officeDocument/2006/relationships/image" Target="../media/image95.png"/><Relationship Id="rId17" Type="http://schemas.openxmlformats.org/officeDocument/2006/relationships/image" Target="../media/image96.png"/><Relationship Id="rId18" Type="http://schemas.openxmlformats.org/officeDocument/2006/relationships/image" Target="../media/image97.jpeg"/><Relationship Id="rId19" Type="http://schemas.openxmlformats.org/officeDocument/2006/relationships/image" Target="../media/image98.png"/><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image" Target="../media/image88.png"/></Relationships>
</file>

<file path=ppt/slides/_rels/slide51.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hyperlink" Target="http://www.glerl.noaa.gov/review2016/reviewer_docs/GLERLStrategicPlan2016.pdf" TargetMode="External"/><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101.jp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102.jp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14400"/>
            <a:ext cx="9144000" cy="59436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14"/>
          <p:cNvSpPr/>
          <p:nvPr/>
        </p:nvSpPr>
        <p:spPr>
          <a:xfrm flipV="1">
            <a:off x="0" y="0"/>
            <a:ext cx="9144000" cy="914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154344"/>
            <a:ext cx="623400" cy="63826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999" y="154344"/>
            <a:ext cx="2053803" cy="638264"/>
          </a:xfrm>
          <a:prstGeom prst="rect">
            <a:avLst/>
          </a:prstGeom>
        </p:spPr>
      </p:pic>
      <p:pic>
        <p:nvPicPr>
          <p:cNvPr id="10" name="Picture 9" descr="23718317599_6517ec5add_k.jpg"/>
          <p:cNvPicPr>
            <a:picLocks noChangeAspect="1"/>
          </p:cNvPicPr>
          <p:nvPr/>
        </p:nvPicPr>
        <p:blipFill rotWithShape="1">
          <a:blip r:embed="rId5" cstate="print">
            <a:extLst>
              <a:ext uri="{28A0092B-C50C-407E-A947-70E740481C1C}">
                <a14:useLocalDpi xmlns:a14="http://schemas.microsoft.com/office/drawing/2010/main" val="0"/>
              </a:ext>
            </a:extLst>
          </a:blip>
          <a:srcRect l="12433" r="21090" b="1703"/>
          <a:stretch/>
        </p:blipFill>
        <p:spPr>
          <a:xfrm rot="5400000">
            <a:off x="-775221" y="1689622"/>
            <a:ext cx="5947520" cy="4397078"/>
          </a:xfrm>
          <a:prstGeom prst="rect">
            <a:avLst/>
          </a:prstGeom>
        </p:spPr>
      </p:pic>
      <p:sp>
        <p:nvSpPr>
          <p:cNvPr id="2" name="TextBox 1"/>
          <p:cNvSpPr txBox="1"/>
          <p:nvPr/>
        </p:nvSpPr>
        <p:spPr>
          <a:xfrm>
            <a:off x="4267200" y="1143000"/>
            <a:ext cx="5114622" cy="1938992"/>
          </a:xfrm>
          <a:prstGeom prst="rect">
            <a:avLst/>
          </a:prstGeom>
          <a:noFill/>
        </p:spPr>
        <p:txBody>
          <a:bodyPr wrap="square" rtlCol="0">
            <a:spAutoFit/>
          </a:bodyPr>
          <a:lstStyle/>
          <a:p>
            <a:r>
              <a:rPr lang="en-US" sz="2800" dirty="0">
                <a:solidFill>
                  <a:srgbClr val="FFFFFF"/>
                </a:solidFill>
                <a:cs typeface="Arial" panose="020B0604020202020204" pitchFamily="34" charset="0"/>
              </a:rPr>
              <a:t>Great Lakes Environmental Research Laboratory </a:t>
            </a:r>
            <a:endParaRPr lang="en-US" sz="2800" dirty="0" smtClean="0">
              <a:solidFill>
                <a:srgbClr val="FFFFFF"/>
              </a:solidFill>
              <a:cs typeface="Arial" panose="020B0604020202020204" pitchFamily="34" charset="0"/>
            </a:endParaRPr>
          </a:p>
          <a:p>
            <a:r>
              <a:rPr lang="en-US" sz="2800" dirty="0" smtClean="0">
                <a:solidFill>
                  <a:srgbClr val="FFFFFF"/>
                </a:solidFill>
                <a:cs typeface="Arial" panose="020B0604020202020204" pitchFamily="34" charset="0"/>
              </a:rPr>
              <a:t>2010 </a:t>
            </a:r>
            <a:r>
              <a:rPr lang="en-US" sz="2800" dirty="0">
                <a:solidFill>
                  <a:srgbClr val="FFFFFF"/>
                </a:solidFill>
                <a:cs typeface="Arial" panose="020B0604020202020204" pitchFamily="34" charset="0"/>
              </a:rPr>
              <a:t>– </a:t>
            </a:r>
            <a:r>
              <a:rPr lang="en-US" sz="2800" dirty="0" smtClean="0">
                <a:solidFill>
                  <a:srgbClr val="FFFFFF"/>
                </a:solidFill>
                <a:cs typeface="Arial" panose="020B0604020202020204" pitchFamily="34" charset="0"/>
              </a:rPr>
              <a:t>2015 </a:t>
            </a:r>
            <a:r>
              <a:rPr lang="en-US" sz="2800" dirty="0">
                <a:solidFill>
                  <a:srgbClr val="FFFFFF"/>
                </a:solidFill>
                <a:cs typeface="Arial" panose="020B0604020202020204" pitchFamily="34" charset="0"/>
              </a:rPr>
              <a:t>Review</a:t>
            </a:r>
          </a:p>
          <a:p>
            <a:endParaRPr lang="en-US" sz="2000" dirty="0">
              <a:solidFill>
                <a:srgbClr val="FFFFFF"/>
              </a:solidFill>
              <a:cs typeface="Arial" panose="020B0604020202020204" pitchFamily="34" charset="0"/>
            </a:endParaRPr>
          </a:p>
          <a:p>
            <a:endParaRPr lang="en-US" sz="1600" dirty="0">
              <a:solidFill>
                <a:srgbClr val="FFFFFF"/>
              </a:solidFill>
              <a:cs typeface="Arial" panose="020B0604020202020204" pitchFamily="34" charset="0"/>
            </a:endParaRPr>
          </a:p>
        </p:txBody>
      </p:sp>
      <p:sp>
        <p:nvSpPr>
          <p:cNvPr id="3" name="TextBox 2"/>
          <p:cNvSpPr txBox="1"/>
          <p:nvPr/>
        </p:nvSpPr>
        <p:spPr>
          <a:xfrm>
            <a:off x="4267200" y="3886200"/>
            <a:ext cx="3235950" cy="1077218"/>
          </a:xfrm>
          <a:prstGeom prst="rect">
            <a:avLst/>
          </a:prstGeom>
          <a:noFill/>
        </p:spPr>
        <p:txBody>
          <a:bodyPr wrap="none" rtlCol="0">
            <a:spAutoFit/>
          </a:bodyPr>
          <a:lstStyle/>
          <a:p>
            <a:r>
              <a:rPr lang="en-US" sz="1600" dirty="0">
                <a:solidFill>
                  <a:srgbClr val="FFFFFF"/>
                </a:solidFill>
                <a:cs typeface="Arial" panose="020B0604020202020204" pitchFamily="34" charset="0"/>
              </a:rPr>
              <a:t>Deborah Lee, PE, PH, D.WRE</a:t>
            </a:r>
          </a:p>
          <a:p>
            <a:r>
              <a:rPr lang="en-US" sz="1600" dirty="0">
                <a:solidFill>
                  <a:srgbClr val="FFFFFF"/>
                </a:solidFill>
                <a:cs typeface="Arial" panose="020B0604020202020204" pitchFamily="34" charset="0"/>
              </a:rPr>
              <a:t>Director</a:t>
            </a:r>
          </a:p>
          <a:p>
            <a:r>
              <a:rPr lang="en-US" sz="1600" dirty="0">
                <a:solidFill>
                  <a:srgbClr val="FFFFFF"/>
                </a:solidFill>
                <a:cs typeface="Arial" panose="020B0604020202020204" pitchFamily="34" charset="0"/>
              </a:rPr>
              <a:t>Great Lakes Regional Team Lead</a:t>
            </a:r>
          </a:p>
          <a:p>
            <a:endParaRPr lang="en-US" sz="1600" dirty="0">
              <a:solidFill>
                <a:srgbClr val="FFFFFF"/>
              </a:solidFill>
              <a:cs typeface="Arial" panose="020B0604020202020204" pitchFamily="34" charset="0"/>
            </a:endParaRPr>
          </a:p>
        </p:txBody>
      </p:sp>
      <p:sp>
        <p:nvSpPr>
          <p:cNvPr id="11" name="Rectangle 10"/>
          <p:cNvSpPr/>
          <p:nvPr/>
        </p:nvSpPr>
        <p:spPr>
          <a:xfrm>
            <a:off x="0" y="0"/>
            <a:ext cx="9144000" cy="686192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4276725" y="6124575"/>
            <a:ext cx="4419600" cy="584775"/>
          </a:xfrm>
          <a:prstGeom prst="rect">
            <a:avLst/>
          </a:prstGeom>
          <a:noFill/>
        </p:spPr>
        <p:txBody>
          <a:bodyPr wrap="square" rtlCol="0">
            <a:spAutoFit/>
          </a:bodyPr>
          <a:lstStyle/>
          <a:p>
            <a:r>
              <a:rPr lang="en-US" sz="1600" dirty="0">
                <a:solidFill>
                  <a:srgbClr val="FFFFFF"/>
                </a:solidFill>
                <a:cs typeface="Arial" panose="020B0604020202020204" pitchFamily="34" charset="0"/>
              </a:rPr>
              <a:t>March 22-24, 2016</a:t>
            </a:r>
          </a:p>
          <a:p>
            <a:endParaRPr lang="en-US" sz="1600" dirty="0" smtClean="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0347880"/>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7323" y="45720"/>
            <a:ext cx="300680" cy="30785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45734"/>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r>
              <a:rPr lang="en-US" sz="1300" b="1" dirty="0">
                <a:solidFill>
                  <a:prstClr val="white"/>
                </a:solidFill>
                <a:cs typeface="Arial" panose="020B0604020202020204" pitchFamily="34" charset="0"/>
              </a:rPr>
              <a:t>Director </a:t>
            </a:r>
            <a:r>
              <a:rPr lang="en-US" sz="1300" dirty="0">
                <a:solidFill>
                  <a:prstClr val="white"/>
                </a:solidFill>
                <a:cs typeface="Arial" panose="020B0604020202020204" pitchFamily="34" charset="0"/>
              </a:rPr>
              <a:t>| Overview</a:t>
            </a:r>
          </a:p>
        </p:txBody>
      </p:sp>
      <p:sp>
        <p:nvSpPr>
          <p:cNvPr id="4" name="TextBox 3"/>
          <p:cNvSpPr txBox="1"/>
          <p:nvPr/>
        </p:nvSpPr>
        <p:spPr>
          <a:xfrm>
            <a:off x="152399" y="457200"/>
            <a:ext cx="8991601" cy="523220"/>
          </a:xfrm>
          <a:prstGeom prst="rect">
            <a:avLst/>
          </a:prstGeom>
          <a:noFill/>
        </p:spPr>
        <p:txBody>
          <a:bodyPr wrap="square" rtlCol="0">
            <a:spAutoFit/>
          </a:bodyPr>
          <a:lstStyle/>
          <a:p>
            <a:r>
              <a:rPr lang="en-US" sz="2800" dirty="0">
                <a:solidFill>
                  <a:srgbClr val="002060"/>
                </a:solidFill>
                <a:cs typeface="Arial" panose="020B0604020202020204" pitchFamily="34" charset="0"/>
              </a:rPr>
              <a:t>Key</a:t>
            </a:r>
            <a:r>
              <a:rPr lang="en-US" sz="2800" b="1" dirty="0">
                <a:solidFill>
                  <a:srgbClr val="002060"/>
                </a:solidFill>
                <a:cs typeface="Arial" panose="020B0604020202020204" pitchFamily="34" charset="0"/>
              </a:rPr>
              <a:t> </a:t>
            </a:r>
            <a:r>
              <a:rPr lang="en-US" sz="2800" dirty="0">
                <a:solidFill>
                  <a:srgbClr val="002060"/>
                </a:solidFill>
                <a:cs typeface="Arial" panose="020B0604020202020204" pitchFamily="34" charset="0"/>
              </a:rPr>
              <a:t>Partnerships</a:t>
            </a:r>
          </a:p>
        </p:txBody>
      </p:sp>
      <p:sp>
        <p:nvSpPr>
          <p:cNvPr id="3" name="AutoShape 2" descr="Displaying strategicplanorgchart.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2060"/>
              </a:solidFill>
            </a:endParaRPr>
          </a:p>
        </p:txBody>
      </p:sp>
      <p:pic>
        <p:nvPicPr>
          <p:cNvPr id="1027" name="Picture 3" descr="C:\Users\lansing\Pictures\Logos\cil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8167" y="2218294"/>
            <a:ext cx="2438400" cy="98210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4thofJuly.jpg"/>
          <p:cNvPicPr>
            <a:picLocks noChangeAspect="1"/>
          </p:cNvPicPr>
          <p:nvPr/>
        </p:nvPicPr>
        <p:blipFill>
          <a:blip r:embed="rId6"/>
          <a:stretch>
            <a:fillRect/>
          </a:stretch>
        </p:blipFill>
        <p:spPr>
          <a:xfrm>
            <a:off x="611335" y="3449351"/>
            <a:ext cx="3732065" cy="2799049"/>
          </a:xfrm>
          <a:prstGeom prst="rect">
            <a:avLst/>
          </a:prstGeom>
          <a:ln>
            <a:solidFill>
              <a:srgbClr val="000000"/>
            </a:solidFill>
          </a:ln>
        </p:spPr>
      </p:pic>
      <p:sp>
        <p:nvSpPr>
          <p:cNvPr id="5" name="Rectangle 4"/>
          <p:cNvSpPr/>
          <p:nvPr/>
        </p:nvSpPr>
        <p:spPr>
          <a:xfrm>
            <a:off x="1768679" y="1519535"/>
            <a:ext cx="1417376" cy="461665"/>
          </a:xfrm>
          <a:prstGeom prst="rect">
            <a:avLst/>
          </a:prstGeom>
        </p:spPr>
        <p:txBody>
          <a:bodyPr wrap="none">
            <a:spAutoFit/>
          </a:bodyPr>
          <a:lstStyle/>
          <a:p>
            <a:r>
              <a:rPr lang="en-US" sz="2400" dirty="0">
                <a:solidFill>
                  <a:srgbClr val="002060"/>
                </a:solidFill>
                <a:cs typeface="Arial" panose="020B0604020202020204" pitchFamily="34" charset="0"/>
              </a:rPr>
              <a:t>Scientific</a:t>
            </a:r>
            <a:endParaRPr lang="en-US" sz="2400" dirty="0">
              <a:solidFill>
                <a:srgbClr val="002060"/>
              </a:solidFill>
            </a:endParaRPr>
          </a:p>
        </p:txBody>
      </p:sp>
      <p:sp>
        <p:nvSpPr>
          <p:cNvPr id="6" name="Rectangle 5"/>
          <p:cNvSpPr/>
          <p:nvPr/>
        </p:nvSpPr>
        <p:spPr>
          <a:xfrm>
            <a:off x="4419600" y="1524000"/>
            <a:ext cx="4431021" cy="461665"/>
          </a:xfrm>
          <a:prstGeom prst="rect">
            <a:avLst/>
          </a:prstGeom>
        </p:spPr>
        <p:txBody>
          <a:bodyPr wrap="none">
            <a:spAutoFit/>
          </a:bodyPr>
          <a:lstStyle/>
          <a:p>
            <a:r>
              <a:rPr lang="en-US" sz="2400" dirty="0">
                <a:solidFill>
                  <a:srgbClr val="002060"/>
                </a:solidFill>
              </a:rPr>
              <a:t>Communications and Outreach</a:t>
            </a:r>
          </a:p>
        </p:txBody>
      </p:sp>
      <p:pic>
        <p:nvPicPr>
          <p:cNvPr id="2050" name="Picture 2" descr="C:\Users\rice\Desktop\GLNet-log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87990" y="2057400"/>
            <a:ext cx="1630263" cy="110013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rice\Desktop\seagrant.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35286" y="3428999"/>
            <a:ext cx="3791857" cy="2843893"/>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501224"/>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flipV="1">
            <a:off x="0" y="-30738"/>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7323" y="45720"/>
            <a:ext cx="300680" cy="30785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200" y="45734"/>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r>
              <a:rPr lang="en-US" sz="1300" b="1" dirty="0">
                <a:solidFill>
                  <a:prstClr val="white"/>
                </a:solidFill>
                <a:cs typeface="Arial" panose="020B0604020202020204" pitchFamily="34" charset="0"/>
              </a:rPr>
              <a:t>Director </a:t>
            </a:r>
            <a:r>
              <a:rPr lang="en-US" sz="1300" dirty="0">
                <a:solidFill>
                  <a:prstClr val="white"/>
                </a:solidFill>
                <a:cs typeface="Arial" panose="020B0604020202020204" pitchFamily="34" charset="0"/>
              </a:rPr>
              <a:t>| Overview</a:t>
            </a:r>
          </a:p>
        </p:txBody>
      </p:sp>
      <p:sp>
        <p:nvSpPr>
          <p:cNvPr id="10" name="Content Placeholder 2"/>
          <p:cNvSpPr>
            <a:spLocks noGrp="1"/>
          </p:cNvSpPr>
          <p:nvPr>
            <p:ph idx="1"/>
          </p:nvPr>
        </p:nvSpPr>
        <p:spPr>
          <a:xfrm>
            <a:off x="20053" y="762000"/>
            <a:ext cx="9144000" cy="5334000"/>
          </a:xfrm>
        </p:spPr>
        <p:txBody>
          <a:bodyPr>
            <a:normAutofit/>
          </a:bodyPr>
          <a:lstStyle/>
          <a:p>
            <a:pPr marL="0" indent="0">
              <a:buNone/>
            </a:pPr>
            <a:r>
              <a:rPr lang="en-US" sz="3600" i="1" dirty="0" smtClean="0"/>
              <a:t>Who is GLERL?</a:t>
            </a:r>
          </a:p>
          <a:p>
            <a:pPr marL="0" indent="0" algn="ctr">
              <a:buNone/>
            </a:pPr>
            <a:r>
              <a:rPr lang="en-US" sz="3600" i="1" dirty="0" smtClean="0"/>
              <a:t>Vision</a:t>
            </a:r>
          </a:p>
          <a:p>
            <a:pPr marL="0" indent="0" algn="ctr">
              <a:buNone/>
            </a:pPr>
            <a:r>
              <a:rPr lang="en-US" sz="2000" i="1" dirty="0" smtClean="0"/>
              <a:t>“A trusted scientific enterprise to advance observation, modeling, understanding, and prediction of the Great Lakes and coasts to sustain resilient ecosystems, communities, and economies.”</a:t>
            </a:r>
            <a:endParaRPr lang="en-US" sz="2000" i="1" dirty="0"/>
          </a:p>
          <a:p>
            <a:pPr marL="0" indent="0" algn="ctr">
              <a:buNone/>
            </a:pPr>
            <a:endParaRPr lang="en-US" sz="3600" i="1" dirty="0" smtClean="0"/>
          </a:p>
          <a:p>
            <a:pPr marL="0" indent="0" algn="ctr">
              <a:buNone/>
            </a:pPr>
            <a:r>
              <a:rPr lang="en-US" sz="3600" i="1" dirty="0" smtClean="0"/>
              <a:t>Mission</a:t>
            </a:r>
          </a:p>
          <a:p>
            <a:pPr marL="0" indent="0" algn="ctr">
              <a:buNone/>
            </a:pPr>
            <a:r>
              <a:rPr lang="en-US" sz="2000" i="1" dirty="0" smtClean="0"/>
              <a:t>“Conduct scientific research on the Great Lakes and coastal ecosystems; develop and transition products and services; and share knowledge and information to advance science, service and stewardship.”</a:t>
            </a:r>
            <a:endParaRPr lang="en-US" sz="2000" i="1" dirty="0"/>
          </a:p>
        </p:txBody>
      </p:sp>
    </p:spTree>
    <p:extLst>
      <p:ext uri="{BB962C8B-B14F-4D97-AF65-F5344CB8AC3E}">
        <p14:creationId xmlns:p14="http://schemas.microsoft.com/office/powerpoint/2010/main" val="3209140534"/>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flipV="1">
            <a:off x="0" y="-30738"/>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7323" y="45720"/>
            <a:ext cx="300680" cy="30785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45734"/>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r>
              <a:rPr lang="en-US" sz="1300" b="1" dirty="0">
                <a:solidFill>
                  <a:prstClr val="white"/>
                </a:solidFill>
                <a:cs typeface="Arial" panose="020B0604020202020204" pitchFamily="34" charset="0"/>
              </a:rPr>
              <a:t>Director </a:t>
            </a:r>
            <a:r>
              <a:rPr lang="en-US" sz="1300" dirty="0">
                <a:solidFill>
                  <a:prstClr val="white"/>
                </a:solidFill>
                <a:cs typeface="Arial" panose="020B0604020202020204" pitchFamily="34" charset="0"/>
              </a:rPr>
              <a:t>| Overview</a:t>
            </a:r>
          </a:p>
        </p:txBody>
      </p:sp>
      <p:pic>
        <p:nvPicPr>
          <p:cNvPr id="12" name="Picture 3" descr="C:\Users\lansing\Desktop\Director\images\AnnArbor-facilty.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466" y="685800"/>
            <a:ext cx="6384534" cy="26685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lansing\Desktop\Director\images\LMFS.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4914"/>
          <a:stretch/>
        </p:blipFill>
        <p:spPr bwMode="auto">
          <a:xfrm>
            <a:off x="92465" y="3657600"/>
            <a:ext cx="6397553" cy="306191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172200" y="2352040"/>
            <a:ext cx="3048000" cy="1200329"/>
          </a:xfrm>
          <a:prstGeom prst="rect">
            <a:avLst/>
          </a:prstGeom>
          <a:noFill/>
        </p:spPr>
        <p:txBody>
          <a:bodyPr wrap="square" rtlCol="0">
            <a:spAutoFit/>
          </a:bodyPr>
          <a:lstStyle/>
          <a:p>
            <a:pPr algn="ctr"/>
            <a:r>
              <a:rPr lang="en-US" sz="3600" b="1" dirty="0">
                <a:solidFill>
                  <a:srgbClr val="002060"/>
                </a:solidFill>
                <a:cs typeface="Arial" panose="020B0604020202020204" pitchFamily="34" charset="0"/>
              </a:rPr>
              <a:t>GLERL Today</a:t>
            </a:r>
          </a:p>
        </p:txBody>
      </p:sp>
    </p:spTree>
    <p:extLst>
      <p:ext uri="{BB962C8B-B14F-4D97-AF65-F5344CB8AC3E}">
        <p14:creationId xmlns:p14="http://schemas.microsoft.com/office/powerpoint/2010/main" val="1441305008"/>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flipV="1">
            <a:off x="0" y="-30738"/>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7323" y="45720"/>
            <a:ext cx="300680" cy="30785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45734"/>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r>
              <a:rPr lang="en-US" sz="1300" b="1" dirty="0">
                <a:solidFill>
                  <a:prstClr val="white"/>
                </a:solidFill>
                <a:cs typeface="Arial" panose="020B0604020202020204" pitchFamily="34" charset="0"/>
              </a:rPr>
              <a:t>Director </a:t>
            </a:r>
            <a:r>
              <a:rPr lang="en-US" sz="1300" dirty="0">
                <a:solidFill>
                  <a:prstClr val="white"/>
                </a:solidFill>
                <a:cs typeface="Arial" panose="020B0604020202020204" pitchFamily="34" charset="0"/>
              </a:rPr>
              <a:t>| Overview</a:t>
            </a:r>
          </a:p>
        </p:txBody>
      </p:sp>
      <p:sp>
        <p:nvSpPr>
          <p:cNvPr id="12" name="Title 4"/>
          <p:cNvSpPr>
            <a:spLocks noGrp="1"/>
          </p:cNvSpPr>
          <p:nvPr>
            <p:ph type="title"/>
          </p:nvPr>
        </p:nvSpPr>
        <p:spPr/>
        <p:txBody>
          <a:bodyPr>
            <a:normAutofit/>
          </a:bodyPr>
          <a:lstStyle/>
          <a:p>
            <a:r>
              <a:rPr lang="en-US" sz="3600" dirty="0" smtClean="0"/>
              <a:t>Innovative</a:t>
            </a:r>
            <a:endParaRPr lang="en-US" sz="3600" dirty="0"/>
          </a:p>
        </p:txBody>
      </p:sp>
      <p:sp>
        <p:nvSpPr>
          <p:cNvPr id="14" name="TextBox 13"/>
          <p:cNvSpPr txBox="1"/>
          <p:nvPr/>
        </p:nvSpPr>
        <p:spPr>
          <a:xfrm>
            <a:off x="2981960" y="6063835"/>
            <a:ext cx="2733040" cy="369332"/>
          </a:xfrm>
          <a:prstGeom prst="rect">
            <a:avLst/>
          </a:prstGeom>
          <a:noFill/>
        </p:spPr>
        <p:txBody>
          <a:bodyPr wrap="square" rtlCol="0">
            <a:spAutoFit/>
          </a:bodyPr>
          <a:lstStyle/>
          <a:p>
            <a:pPr algn="ctr"/>
            <a:r>
              <a:rPr lang="en-US" dirty="0">
                <a:solidFill>
                  <a:srgbClr val="002060"/>
                </a:solidFill>
              </a:rPr>
              <a:t>ESP</a:t>
            </a:r>
          </a:p>
        </p:txBody>
      </p:sp>
      <p:sp>
        <p:nvSpPr>
          <p:cNvPr id="16" name="TextBox 15"/>
          <p:cNvSpPr txBox="1"/>
          <p:nvPr/>
        </p:nvSpPr>
        <p:spPr>
          <a:xfrm>
            <a:off x="5867400" y="6063835"/>
            <a:ext cx="2938780" cy="369332"/>
          </a:xfrm>
          <a:prstGeom prst="rect">
            <a:avLst/>
          </a:prstGeom>
          <a:noFill/>
        </p:spPr>
        <p:txBody>
          <a:bodyPr wrap="square" rtlCol="0">
            <a:spAutoFit/>
          </a:bodyPr>
          <a:lstStyle/>
          <a:p>
            <a:pPr algn="ctr"/>
            <a:r>
              <a:rPr lang="en-US" dirty="0">
                <a:solidFill>
                  <a:srgbClr val="002060"/>
                </a:solidFill>
              </a:rPr>
              <a:t>MOCNESS</a:t>
            </a:r>
          </a:p>
        </p:txBody>
      </p:sp>
      <p:sp>
        <p:nvSpPr>
          <p:cNvPr id="17" name="TextBox 16"/>
          <p:cNvSpPr txBox="1"/>
          <p:nvPr/>
        </p:nvSpPr>
        <p:spPr>
          <a:xfrm>
            <a:off x="33020" y="6063835"/>
            <a:ext cx="3014980" cy="369332"/>
          </a:xfrm>
          <a:prstGeom prst="rect">
            <a:avLst/>
          </a:prstGeom>
          <a:noFill/>
        </p:spPr>
        <p:txBody>
          <a:bodyPr wrap="square" rtlCol="0">
            <a:spAutoFit/>
          </a:bodyPr>
          <a:lstStyle/>
          <a:p>
            <a:pPr algn="ctr"/>
            <a:r>
              <a:rPr lang="en-US" dirty="0">
                <a:solidFill>
                  <a:srgbClr val="002060"/>
                </a:solidFill>
              </a:rPr>
              <a:t>Eddy Covariance Station</a:t>
            </a:r>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2460" r="4781"/>
          <a:stretch/>
        </p:blipFill>
        <p:spPr bwMode="auto">
          <a:xfrm>
            <a:off x="2928455" y="1524000"/>
            <a:ext cx="273304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21642" r="11941"/>
          <a:stretch/>
        </p:blipFill>
        <p:spPr bwMode="auto">
          <a:xfrm>
            <a:off x="5867400" y="1518920"/>
            <a:ext cx="2938780" cy="4424680"/>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l="-1" t="3644" r="32220"/>
          <a:stretch/>
        </p:blipFill>
        <p:spPr>
          <a:xfrm>
            <a:off x="381000" y="1505340"/>
            <a:ext cx="2341550" cy="4438260"/>
          </a:xfrm>
          <a:prstGeom prst="rect">
            <a:avLst/>
          </a:prstGeom>
        </p:spPr>
      </p:pic>
    </p:spTree>
    <p:extLst>
      <p:ext uri="{BB962C8B-B14F-4D97-AF65-F5344CB8AC3E}">
        <p14:creationId xmlns:p14="http://schemas.microsoft.com/office/powerpoint/2010/main" val="2176962630"/>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4587"/>
          <a:stretch/>
        </p:blipFill>
        <p:spPr bwMode="auto">
          <a:xfrm>
            <a:off x="1469390" y="1466393"/>
            <a:ext cx="3364265" cy="2648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763"/>
          <a:stretch/>
        </p:blipFill>
        <p:spPr>
          <a:xfrm>
            <a:off x="4876800" y="4141269"/>
            <a:ext cx="3519509" cy="2564331"/>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3000"/>
                    </a14:imgEffect>
                  </a14:imgLayer>
                </a14:imgProps>
              </a:ext>
              <a:ext uri="{28A0092B-C50C-407E-A947-70E740481C1C}">
                <a14:useLocalDpi xmlns:a14="http://schemas.microsoft.com/office/drawing/2010/main" val="0"/>
              </a:ext>
            </a:extLst>
          </a:blip>
          <a:stretch>
            <a:fillRect/>
          </a:stretch>
        </p:blipFill>
        <p:spPr>
          <a:xfrm>
            <a:off x="1470420" y="4150814"/>
            <a:ext cx="3406380" cy="2554786"/>
          </a:xfrm>
          <a:prstGeom prst="rect">
            <a:avLst/>
          </a:prstGeom>
        </p:spPr>
      </p:pic>
      <p:pic>
        <p:nvPicPr>
          <p:cNvPr id="2054"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99" t="33064" r="-2109" b="7598"/>
          <a:stretch/>
        </p:blipFill>
        <p:spPr bwMode="auto">
          <a:xfrm>
            <a:off x="4905003" y="1436132"/>
            <a:ext cx="3476997" cy="2691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flipV="1">
            <a:off x="0" y="-30738"/>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77323" y="45720"/>
            <a:ext cx="300680" cy="307850"/>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96200" y="45734"/>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r>
              <a:rPr lang="en-US" sz="1300" b="1" dirty="0">
                <a:solidFill>
                  <a:prstClr val="white"/>
                </a:solidFill>
                <a:cs typeface="Arial" panose="020B0604020202020204" pitchFamily="34" charset="0"/>
              </a:rPr>
              <a:t>Director </a:t>
            </a:r>
            <a:r>
              <a:rPr lang="en-US" sz="1300" dirty="0">
                <a:solidFill>
                  <a:prstClr val="white"/>
                </a:solidFill>
                <a:cs typeface="Arial" panose="020B0604020202020204" pitchFamily="34" charset="0"/>
              </a:rPr>
              <a:t>| GLERL Overview</a:t>
            </a:r>
          </a:p>
        </p:txBody>
      </p:sp>
      <p:sp>
        <p:nvSpPr>
          <p:cNvPr id="12" name="Title 4"/>
          <p:cNvSpPr>
            <a:spLocks noGrp="1"/>
          </p:cNvSpPr>
          <p:nvPr>
            <p:ph type="title"/>
          </p:nvPr>
        </p:nvSpPr>
        <p:spPr/>
        <p:txBody>
          <a:bodyPr>
            <a:normAutofit/>
          </a:bodyPr>
          <a:lstStyle/>
          <a:p>
            <a:r>
              <a:rPr lang="en-US" sz="3600" dirty="0" smtClean="0"/>
              <a:t>Relevant</a:t>
            </a:r>
            <a:endParaRPr lang="en-US" sz="3600" dirty="0"/>
          </a:p>
        </p:txBody>
      </p:sp>
      <p:sp>
        <p:nvSpPr>
          <p:cNvPr id="14" name="TextBox 13"/>
          <p:cNvSpPr txBox="1"/>
          <p:nvPr/>
        </p:nvSpPr>
        <p:spPr>
          <a:xfrm>
            <a:off x="5422434" y="3700046"/>
            <a:ext cx="2426166" cy="338554"/>
          </a:xfrm>
          <a:prstGeom prst="rect">
            <a:avLst/>
          </a:prstGeom>
          <a:solidFill>
            <a:schemeClr val="bg1">
              <a:lumMod val="85000"/>
            </a:schemeClr>
          </a:solidFill>
        </p:spPr>
        <p:txBody>
          <a:bodyPr wrap="square" rtlCol="0">
            <a:spAutoFit/>
          </a:bodyPr>
          <a:lstStyle/>
          <a:p>
            <a:pPr algn="ctr"/>
            <a:r>
              <a:rPr lang="en-US" sz="1600" dirty="0"/>
              <a:t>Harmful Algal Blooms</a:t>
            </a:r>
          </a:p>
        </p:txBody>
      </p:sp>
      <p:sp>
        <p:nvSpPr>
          <p:cNvPr id="18" name="TextBox 17"/>
          <p:cNvSpPr txBox="1"/>
          <p:nvPr/>
        </p:nvSpPr>
        <p:spPr>
          <a:xfrm>
            <a:off x="228600" y="1066800"/>
            <a:ext cx="3581400" cy="369332"/>
          </a:xfrm>
          <a:prstGeom prst="rect">
            <a:avLst/>
          </a:prstGeom>
          <a:noFill/>
        </p:spPr>
        <p:txBody>
          <a:bodyPr wrap="square" rtlCol="0">
            <a:spAutoFit/>
          </a:bodyPr>
          <a:lstStyle/>
          <a:p>
            <a:r>
              <a:rPr lang="en-US" dirty="0">
                <a:solidFill>
                  <a:srgbClr val="002060"/>
                </a:solidFill>
              </a:rPr>
              <a:t>Addressing </a:t>
            </a:r>
            <a:r>
              <a:rPr lang="en-US" dirty="0" smtClean="0">
                <a:solidFill>
                  <a:srgbClr val="002060"/>
                </a:solidFill>
              </a:rPr>
              <a:t>Great Lakes Issues:</a:t>
            </a:r>
            <a:endParaRPr lang="en-US" dirty="0">
              <a:solidFill>
                <a:srgbClr val="002060"/>
              </a:solidFill>
            </a:endParaRPr>
          </a:p>
        </p:txBody>
      </p:sp>
      <p:sp>
        <p:nvSpPr>
          <p:cNvPr id="15" name="TextBox 14"/>
          <p:cNvSpPr txBox="1"/>
          <p:nvPr/>
        </p:nvSpPr>
        <p:spPr>
          <a:xfrm>
            <a:off x="5410200" y="4202668"/>
            <a:ext cx="2435185" cy="338554"/>
          </a:xfrm>
          <a:prstGeom prst="rect">
            <a:avLst/>
          </a:prstGeom>
          <a:solidFill>
            <a:schemeClr val="bg1">
              <a:lumMod val="85000"/>
            </a:schemeClr>
          </a:solidFill>
        </p:spPr>
        <p:txBody>
          <a:bodyPr wrap="square" rtlCol="0">
            <a:spAutoFit/>
          </a:bodyPr>
          <a:lstStyle/>
          <a:p>
            <a:pPr algn="ctr"/>
            <a:r>
              <a:rPr lang="en-US" sz="1600" dirty="0" smtClean="0">
                <a:solidFill>
                  <a:srgbClr val="002060"/>
                </a:solidFill>
              </a:rPr>
              <a:t>Climate</a:t>
            </a:r>
            <a:endParaRPr lang="en-US" sz="1600" dirty="0">
              <a:solidFill>
                <a:srgbClr val="002060"/>
              </a:solidFill>
            </a:endParaRPr>
          </a:p>
        </p:txBody>
      </p:sp>
      <p:sp>
        <p:nvSpPr>
          <p:cNvPr id="16" name="TextBox 15"/>
          <p:cNvSpPr txBox="1"/>
          <p:nvPr/>
        </p:nvSpPr>
        <p:spPr>
          <a:xfrm>
            <a:off x="1810795" y="3700046"/>
            <a:ext cx="2608805" cy="338554"/>
          </a:xfrm>
          <a:prstGeom prst="rect">
            <a:avLst/>
          </a:prstGeom>
          <a:solidFill>
            <a:schemeClr val="bg1">
              <a:lumMod val="85000"/>
            </a:schemeClr>
          </a:solidFill>
        </p:spPr>
        <p:txBody>
          <a:bodyPr wrap="square" rtlCol="0">
            <a:spAutoFit/>
          </a:bodyPr>
          <a:lstStyle/>
          <a:p>
            <a:pPr algn="ctr"/>
            <a:r>
              <a:rPr lang="en-US" sz="1600" dirty="0"/>
              <a:t>Invasive </a:t>
            </a:r>
            <a:r>
              <a:rPr lang="en-US" sz="1600" dirty="0" smtClean="0"/>
              <a:t>Species</a:t>
            </a:r>
            <a:endParaRPr lang="en-US" sz="1600" dirty="0"/>
          </a:p>
        </p:txBody>
      </p:sp>
      <p:sp>
        <p:nvSpPr>
          <p:cNvPr id="19" name="TextBox 18"/>
          <p:cNvSpPr txBox="1"/>
          <p:nvPr/>
        </p:nvSpPr>
        <p:spPr>
          <a:xfrm>
            <a:off x="1796578" y="4191000"/>
            <a:ext cx="2608805" cy="338554"/>
          </a:xfrm>
          <a:prstGeom prst="rect">
            <a:avLst/>
          </a:prstGeom>
          <a:solidFill>
            <a:schemeClr val="bg1">
              <a:lumMod val="85000"/>
            </a:schemeClr>
          </a:solidFill>
        </p:spPr>
        <p:txBody>
          <a:bodyPr wrap="square" rtlCol="0">
            <a:spAutoFit/>
          </a:bodyPr>
          <a:lstStyle/>
          <a:p>
            <a:pPr algn="ctr"/>
            <a:r>
              <a:rPr lang="en-US" sz="1600" dirty="0" smtClean="0">
                <a:solidFill>
                  <a:srgbClr val="002060"/>
                </a:solidFill>
              </a:rPr>
              <a:t>Fluctuating Lake Levels</a:t>
            </a:r>
            <a:endParaRPr lang="en-US" sz="1600" dirty="0">
              <a:solidFill>
                <a:srgbClr val="002060"/>
              </a:solidFill>
            </a:endParaRPr>
          </a:p>
        </p:txBody>
      </p:sp>
    </p:spTree>
    <p:extLst>
      <p:ext uri="{BB962C8B-B14F-4D97-AF65-F5344CB8AC3E}">
        <p14:creationId xmlns:p14="http://schemas.microsoft.com/office/powerpoint/2010/main" val="211727864"/>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7323" y="45720"/>
            <a:ext cx="300680" cy="30785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45734"/>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r>
              <a:rPr lang="en-US" sz="1300" b="1" dirty="0">
                <a:solidFill>
                  <a:prstClr val="white"/>
                </a:solidFill>
                <a:cs typeface="Arial" panose="020B0604020202020204" pitchFamily="34" charset="0"/>
              </a:rPr>
              <a:t>Director </a:t>
            </a:r>
            <a:r>
              <a:rPr lang="en-US" sz="1300" dirty="0">
                <a:solidFill>
                  <a:prstClr val="white"/>
                </a:solidFill>
                <a:cs typeface="Arial" panose="020B0604020202020204" pitchFamily="34" charset="0"/>
              </a:rPr>
              <a:t>| Overview</a:t>
            </a:r>
          </a:p>
        </p:txBody>
      </p:sp>
      <p:sp>
        <p:nvSpPr>
          <p:cNvPr id="3" name="AutoShape 2" descr="Displaying strategicplanorgchart.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2060"/>
              </a:solidFill>
            </a:endParaRPr>
          </a:p>
        </p:txBody>
      </p:sp>
      <p:sp>
        <p:nvSpPr>
          <p:cNvPr id="8" name="Title 7"/>
          <p:cNvSpPr>
            <a:spLocks noGrp="1"/>
          </p:cNvSpPr>
          <p:nvPr>
            <p:ph type="title"/>
          </p:nvPr>
        </p:nvSpPr>
        <p:spPr/>
        <p:txBody>
          <a:bodyPr>
            <a:normAutofit/>
          </a:bodyPr>
          <a:lstStyle/>
          <a:p>
            <a:r>
              <a:rPr lang="en-US" sz="3600" dirty="0" smtClean="0"/>
              <a:t>Collaborative</a:t>
            </a:r>
            <a:endParaRPr lang="en-US" sz="3600" dirty="0"/>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8361" b="9236"/>
          <a:stretch/>
        </p:blipFill>
        <p:spPr>
          <a:xfrm>
            <a:off x="990600" y="1295400"/>
            <a:ext cx="7073292" cy="3885719"/>
          </a:xfrm>
          <a:prstGeom prst="rect">
            <a:avLst/>
          </a:prstGeom>
        </p:spPr>
      </p:pic>
      <p:sp>
        <p:nvSpPr>
          <p:cNvPr id="5" name="TextBox 4"/>
          <p:cNvSpPr txBox="1"/>
          <p:nvPr/>
        </p:nvSpPr>
        <p:spPr>
          <a:xfrm>
            <a:off x="685800" y="5341203"/>
            <a:ext cx="7740043" cy="830997"/>
          </a:xfrm>
          <a:prstGeom prst="rect">
            <a:avLst/>
          </a:prstGeom>
          <a:noFill/>
        </p:spPr>
        <p:txBody>
          <a:bodyPr wrap="square" rtlCol="0">
            <a:spAutoFit/>
          </a:bodyPr>
          <a:lstStyle/>
          <a:p>
            <a:pPr algn="ctr"/>
            <a:r>
              <a:rPr lang="en-US" sz="2400" dirty="0" smtClean="0"/>
              <a:t>GLERL promotes </a:t>
            </a:r>
            <a:r>
              <a:rPr lang="en-US" sz="2400" dirty="0"/>
              <a:t>synergy and connectivity among local, regional, national, and international </a:t>
            </a:r>
            <a:r>
              <a:rPr lang="en-US" sz="2400" dirty="0" smtClean="0"/>
              <a:t>partners</a:t>
            </a:r>
            <a:endParaRPr lang="en-US" sz="3200" dirty="0" smtClean="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7276874"/>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7323" y="45720"/>
            <a:ext cx="300680" cy="30785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45734"/>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r>
              <a:rPr lang="en-US" sz="1300" b="1" dirty="0">
                <a:solidFill>
                  <a:prstClr val="white"/>
                </a:solidFill>
                <a:cs typeface="Arial" panose="020B0604020202020204" pitchFamily="34" charset="0"/>
              </a:rPr>
              <a:t>Director </a:t>
            </a:r>
            <a:r>
              <a:rPr lang="en-US" sz="1300" dirty="0">
                <a:solidFill>
                  <a:prstClr val="white"/>
                </a:solidFill>
                <a:cs typeface="Arial" panose="020B0604020202020204" pitchFamily="34" charset="0"/>
              </a:rPr>
              <a:t>| Overview</a:t>
            </a:r>
          </a:p>
        </p:txBody>
      </p:sp>
      <p:sp>
        <p:nvSpPr>
          <p:cNvPr id="3" name="AutoShape 2" descr="Displaying strategicplanorgchart.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2060"/>
              </a:solidFill>
            </a:endParaRPr>
          </a:p>
        </p:txBody>
      </p:sp>
      <p:sp>
        <p:nvSpPr>
          <p:cNvPr id="8" name="Title 7"/>
          <p:cNvSpPr>
            <a:spLocks noGrp="1"/>
          </p:cNvSpPr>
          <p:nvPr>
            <p:ph type="title"/>
          </p:nvPr>
        </p:nvSpPr>
        <p:spPr>
          <a:xfrm>
            <a:off x="457200" y="386365"/>
            <a:ext cx="8229600" cy="816073"/>
          </a:xfrm>
        </p:spPr>
        <p:txBody>
          <a:bodyPr>
            <a:normAutofit/>
          </a:bodyPr>
          <a:lstStyle/>
          <a:p>
            <a:r>
              <a:rPr lang="en-US" sz="3600" dirty="0" smtClean="0"/>
              <a:t>Communicative</a:t>
            </a:r>
            <a:endParaRPr lang="en-US" sz="3600" dirty="0"/>
          </a:p>
        </p:txBody>
      </p:sp>
      <p:sp>
        <p:nvSpPr>
          <p:cNvPr id="14" name="Content Placeholder 2"/>
          <p:cNvSpPr txBox="1">
            <a:spLocks/>
          </p:cNvSpPr>
          <p:nvPr/>
        </p:nvSpPr>
        <p:spPr>
          <a:xfrm>
            <a:off x="152400" y="1219200"/>
            <a:ext cx="5107668" cy="4841875"/>
          </a:xfrm>
          <a:prstGeom prst="rect">
            <a:avLst/>
          </a:prstGeom>
        </p:spPr>
        <p:txBody>
          <a:bodyPr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74675">
              <a:spcBef>
                <a:spcPts val="0"/>
              </a:spcBef>
              <a:defRPr/>
            </a:pPr>
            <a:r>
              <a:rPr lang="en-US" sz="2400" dirty="0">
                <a:solidFill>
                  <a:srgbClr val="002060"/>
                </a:solidFill>
                <a:cs typeface="Arial" pitchFamily="34" charset="0"/>
              </a:rPr>
              <a:t>Web </a:t>
            </a:r>
            <a:r>
              <a:rPr lang="en-US" sz="2400" dirty="0" smtClean="0">
                <a:solidFill>
                  <a:srgbClr val="002060"/>
                </a:solidFill>
                <a:cs typeface="Arial" pitchFamily="34" charset="0"/>
              </a:rPr>
              <a:t>Site</a:t>
            </a:r>
            <a:endParaRPr lang="en-US" sz="2400" dirty="0">
              <a:solidFill>
                <a:srgbClr val="002060"/>
              </a:solidFill>
              <a:cs typeface="Arial" pitchFamily="34" charset="0"/>
            </a:endParaRPr>
          </a:p>
          <a:p>
            <a:pPr marL="974725" lvl="1" indent="-342900">
              <a:spcBef>
                <a:spcPts val="0"/>
              </a:spcBef>
              <a:defRPr/>
            </a:pPr>
            <a:r>
              <a:rPr lang="en-US" sz="2000" dirty="0" smtClean="0">
                <a:solidFill>
                  <a:srgbClr val="002060"/>
                </a:solidFill>
                <a:cs typeface="Arial" pitchFamily="34" charset="0"/>
              </a:rPr>
              <a:t>Publications</a:t>
            </a:r>
            <a:endParaRPr lang="en-US" sz="2000" dirty="0">
              <a:solidFill>
                <a:srgbClr val="002060"/>
              </a:solidFill>
              <a:cs typeface="Arial" pitchFamily="34" charset="0"/>
            </a:endParaRPr>
          </a:p>
          <a:p>
            <a:pPr marL="974725" lvl="1" indent="-342900">
              <a:spcBef>
                <a:spcPts val="0"/>
              </a:spcBef>
              <a:defRPr/>
            </a:pPr>
            <a:r>
              <a:rPr lang="en-US" sz="2000" dirty="0" smtClean="0">
                <a:solidFill>
                  <a:srgbClr val="002060"/>
                </a:solidFill>
                <a:cs typeface="Arial" pitchFamily="34" charset="0"/>
              </a:rPr>
              <a:t>Data Access</a:t>
            </a:r>
            <a:endParaRPr lang="en-US" sz="2000" dirty="0">
              <a:solidFill>
                <a:srgbClr val="002060"/>
              </a:solidFill>
              <a:cs typeface="Arial" pitchFamily="34" charset="0"/>
            </a:endParaRPr>
          </a:p>
          <a:p>
            <a:pPr marL="974725" lvl="1" indent="-342900">
              <a:spcBef>
                <a:spcPts val="0"/>
              </a:spcBef>
              <a:defRPr/>
            </a:pPr>
            <a:r>
              <a:rPr lang="en-US" sz="2000" dirty="0">
                <a:solidFill>
                  <a:srgbClr val="002060"/>
                </a:solidFill>
                <a:cs typeface="Arial" pitchFamily="34" charset="0"/>
              </a:rPr>
              <a:t>Experimental </a:t>
            </a:r>
            <a:r>
              <a:rPr lang="en-US" sz="2000" dirty="0" smtClean="0">
                <a:solidFill>
                  <a:srgbClr val="002060"/>
                </a:solidFill>
                <a:cs typeface="Arial" pitchFamily="34" charset="0"/>
              </a:rPr>
              <a:t>Forecasts</a:t>
            </a:r>
            <a:endParaRPr lang="en-US" sz="2000" dirty="0">
              <a:solidFill>
                <a:srgbClr val="002060"/>
              </a:solidFill>
              <a:cs typeface="Arial" pitchFamily="34" charset="0"/>
            </a:endParaRPr>
          </a:p>
          <a:p>
            <a:pPr marL="574675">
              <a:spcBef>
                <a:spcPts val="0"/>
              </a:spcBef>
              <a:defRPr/>
            </a:pPr>
            <a:r>
              <a:rPr lang="en-US" sz="2400" dirty="0">
                <a:solidFill>
                  <a:srgbClr val="002060"/>
                </a:solidFill>
                <a:cs typeface="Arial" pitchFamily="34" charset="0"/>
              </a:rPr>
              <a:t>Seminar Series / </a:t>
            </a:r>
            <a:r>
              <a:rPr lang="en-US" sz="2400" dirty="0" smtClean="0">
                <a:solidFill>
                  <a:srgbClr val="002060"/>
                </a:solidFill>
                <a:cs typeface="Arial" pitchFamily="34" charset="0"/>
              </a:rPr>
              <a:t>Webinars</a:t>
            </a:r>
            <a:endParaRPr lang="en-US" sz="2400" dirty="0">
              <a:solidFill>
                <a:srgbClr val="002060"/>
              </a:solidFill>
              <a:cs typeface="Arial" pitchFamily="34" charset="0"/>
            </a:endParaRPr>
          </a:p>
          <a:p>
            <a:pPr marL="574675">
              <a:spcBef>
                <a:spcPts val="0"/>
              </a:spcBef>
              <a:defRPr/>
            </a:pPr>
            <a:r>
              <a:rPr lang="en-US" sz="2400" dirty="0">
                <a:solidFill>
                  <a:srgbClr val="002060"/>
                </a:solidFill>
                <a:cs typeface="Arial" pitchFamily="34" charset="0"/>
              </a:rPr>
              <a:t>Social </a:t>
            </a:r>
            <a:r>
              <a:rPr lang="en-US" sz="2400" dirty="0" smtClean="0">
                <a:solidFill>
                  <a:srgbClr val="002060"/>
                </a:solidFill>
                <a:cs typeface="Arial" pitchFamily="34" charset="0"/>
              </a:rPr>
              <a:t>Media</a:t>
            </a:r>
            <a:endParaRPr lang="en-US" sz="2400" dirty="0">
              <a:solidFill>
                <a:srgbClr val="002060"/>
              </a:solidFill>
              <a:cs typeface="Arial" pitchFamily="34" charset="0"/>
            </a:endParaRPr>
          </a:p>
          <a:p>
            <a:pPr marL="574675">
              <a:spcBef>
                <a:spcPts val="0"/>
              </a:spcBef>
              <a:defRPr/>
            </a:pPr>
            <a:r>
              <a:rPr lang="en-US" sz="2400" dirty="0">
                <a:solidFill>
                  <a:srgbClr val="002060"/>
                </a:solidFill>
                <a:cs typeface="Arial" pitchFamily="34" charset="0"/>
              </a:rPr>
              <a:t>Publications</a:t>
            </a:r>
          </a:p>
          <a:p>
            <a:pPr marL="574675">
              <a:spcBef>
                <a:spcPts val="0"/>
              </a:spcBef>
              <a:defRPr/>
            </a:pPr>
            <a:r>
              <a:rPr lang="en-US" sz="2400" dirty="0" smtClean="0">
                <a:solidFill>
                  <a:srgbClr val="002060"/>
                </a:solidFill>
                <a:cs typeface="Arial" pitchFamily="34" charset="0"/>
              </a:rPr>
              <a:t>Workshops</a:t>
            </a:r>
            <a:endParaRPr lang="en-US" sz="2400" dirty="0">
              <a:solidFill>
                <a:srgbClr val="002060"/>
              </a:solidFill>
              <a:cs typeface="Arial" pitchFamily="34" charset="0"/>
            </a:endParaRPr>
          </a:p>
          <a:p>
            <a:pPr marL="574675">
              <a:spcBef>
                <a:spcPts val="0"/>
              </a:spcBef>
              <a:defRPr/>
            </a:pPr>
            <a:r>
              <a:rPr lang="en-US" sz="2400" dirty="0" smtClean="0">
                <a:solidFill>
                  <a:srgbClr val="002060"/>
                </a:solidFill>
                <a:cs typeface="Arial" pitchFamily="34" charset="0"/>
              </a:rPr>
              <a:t>Conferences</a:t>
            </a:r>
            <a:endParaRPr lang="en-US" dirty="0" smtClean="0">
              <a:solidFill>
                <a:srgbClr val="002060"/>
              </a:solidFill>
              <a:cs typeface="Arial" pitchFamily="34" charset="0"/>
            </a:endParaRPr>
          </a:p>
          <a:p>
            <a:pPr lvl="1" indent="0">
              <a:spcBef>
                <a:spcPts val="0"/>
              </a:spcBef>
              <a:buFont typeface="Arial"/>
              <a:buChar char="•"/>
              <a:defRPr/>
            </a:pPr>
            <a:endParaRPr lang="en-US" dirty="0" smtClean="0">
              <a:solidFill>
                <a:srgbClr val="002060"/>
              </a:solidFill>
              <a:cs typeface="Arial" pitchFamily="34" charset="0"/>
            </a:endParaRPr>
          </a:p>
          <a:p>
            <a:pPr lvl="1" indent="0">
              <a:spcBef>
                <a:spcPts val="0"/>
              </a:spcBef>
              <a:buFont typeface="Arial"/>
              <a:buChar char="•"/>
              <a:defRPr/>
            </a:pPr>
            <a:endParaRPr lang="en-US" dirty="0">
              <a:solidFill>
                <a:srgbClr val="002060"/>
              </a:solidFill>
              <a:cs typeface="Arial" pitchFamily="34" charset="0"/>
            </a:endParaRP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b="26151"/>
          <a:stretch/>
        </p:blipFill>
        <p:spPr>
          <a:xfrm>
            <a:off x="4702779" y="1295400"/>
            <a:ext cx="3955446" cy="1940272"/>
          </a:xfrm>
          <a:prstGeom prst="rect">
            <a:avLst/>
          </a:prstGeom>
          <a:ln w="12700">
            <a:solidFill>
              <a:schemeClr val="tx1"/>
            </a:solidFill>
          </a:ln>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95400" y="4600769"/>
            <a:ext cx="3415262" cy="1780338"/>
          </a:xfrm>
          <a:prstGeom prst="rect">
            <a:avLst/>
          </a:prstGeom>
          <a:ln w="12700">
            <a:solidFill>
              <a:schemeClr val="tx1"/>
            </a:solidFill>
          </a:ln>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b="22839"/>
          <a:stretch/>
        </p:blipFill>
        <p:spPr>
          <a:xfrm>
            <a:off x="5442252" y="3500064"/>
            <a:ext cx="2800350" cy="2881043"/>
          </a:xfrm>
          <a:prstGeom prst="rect">
            <a:avLst/>
          </a:prstGeom>
          <a:ln>
            <a:solidFill>
              <a:schemeClr val="tx1"/>
            </a:solidFill>
          </a:ln>
        </p:spPr>
      </p:pic>
    </p:spTree>
    <p:extLst>
      <p:ext uri="{BB962C8B-B14F-4D97-AF65-F5344CB8AC3E}">
        <p14:creationId xmlns:p14="http://schemas.microsoft.com/office/powerpoint/2010/main" val="1399057936"/>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701" t="2058" r="2325" b="9610"/>
          <a:stretch/>
        </p:blipFill>
        <p:spPr>
          <a:xfrm>
            <a:off x="-4936" y="7937"/>
            <a:ext cx="9155535" cy="6880784"/>
          </a:xfrm>
          <a:prstGeom prst="rect">
            <a:avLst/>
          </a:prstGeom>
        </p:spPr>
      </p:pic>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7323" y="45720"/>
            <a:ext cx="300680" cy="30785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200" y="45734"/>
            <a:ext cx="990600" cy="307851"/>
          </a:xfrm>
          <a:prstGeom prst="rect">
            <a:avLst/>
          </a:prstGeom>
        </p:spPr>
      </p:pic>
      <p:sp>
        <p:nvSpPr>
          <p:cNvPr id="11" name="Rectangle 10"/>
          <p:cNvSpPr/>
          <p:nvPr/>
        </p:nvSpPr>
        <p:spPr>
          <a:xfrm>
            <a:off x="0" y="6596404"/>
            <a:ext cx="9144000" cy="246221"/>
          </a:xfrm>
          <a:prstGeom prst="rect">
            <a:avLst/>
          </a:prstGeom>
        </p:spPr>
        <p:txBody>
          <a:bodyPr wrap="square">
            <a:spAutoFit/>
          </a:bodyPr>
          <a:lstStyle/>
          <a:p>
            <a:pPr algn="r"/>
            <a:fld id="{454D4CDE-4B8A-4257-AF66-72AEB2E3FD10}" type="slidenum">
              <a:rPr lang="en-US" sz="1000">
                <a:solidFill>
                  <a:srgbClr val="002060"/>
                </a:solidFill>
                <a:cs typeface="Arial" panose="020B0604020202020204" pitchFamily="34" charset="0"/>
              </a:rPr>
              <a:pPr algn="r"/>
              <a:t>17</a:t>
            </a:fld>
            <a:r>
              <a:rPr lang="en-US" sz="1000" dirty="0">
                <a:solidFill>
                  <a:srgbClr val="002060"/>
                </a:solidFill>
                <a:cs typeface="Arial" panose="020B0604020202020204" pitchFamily="34" charset="0"/>
              </a:rPr>
              <a:t>/30</a:t>
            </a:r>
          </a:p>
        </p:txBody>
      </p:sp>
      <p:sp>
        <p:nvSpPr>
          <p:cNvPr id="2" name="TextBox 1"/>
          <p:cNvSpPr txBox="1"/>
          <p:nvPr/>
        </p:nvSpPr>
        <p:spPr>
          <a:xfrm>
            <a:off x="0" y="45720"/>
            <a:ext cx="7239000" cy="292388"/>
          </a:xfrm>
          <a:prstGeom prst="rect">
            <a:avLst/>
          </a:prstGeom>
          <a:noFill/>
        </p:spPr>
        <p:txBody>
          <a:bodyPr wrap="square" rtlCol="0">
            <a:spAutoFit/>
          </a:bodyPr>
          <a:lstStyle/>
          <a:p>
            <a:r>
              <a:rPr lang="en-US" sz="1300" b="1" dirty="0">
                <a:solidFill>
                  <a:prstClr val="white"/>
                </a:solidFill>
                <a:cs typeface="Arial" panose="020B0604020202020204" pitchFamily="34" charset="0"/>
              </a:rPr>
              <a:t>Director </a:t>
            </a:r>
            <a:r>
              <a:rPr lang="en-US" sz="1300" dirty="0">
                <a:solidFill>
                  <a:prstClr val="white"/>
                </a:solidFill>
                <a:cs typeface="Arial" panose="020B0604020202020204" pitchFamily="34" charset="0"/>
              </a:rPr>
              <a:t>| Overview</a:t>
            </a:r>
          </a:p>
        </p:txBody>
      </p:sp>
      <p:sp>
        <p:nvSpPr>
          <p:cNvPr id="3" name="AutoShape 2" descr="Displaying strategicplanorgchart.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2060"/>
              </a:solidFill>
            </a:endParaRPr>
          </a:p>
        </p:txBody>
      </p:sp>
      <p:sp>
        <p:nvSpPr>
          <p:cNvPr id="14" name="Title 2"/>
          <p:cNvSpPr>
            <a:spLocks noGrp="1"/>
          </p:cNvSpPr>
          <p:nvPr>
            <p:ph type="title"/>
          </p:nvPr>
        </p:nvSpPr>
        <p:spPr>
          <a:xfrm>
            <a:off x="228600" y="990600"/>
            <a:ext cx="3044825" cy="1143000"/>
          </a:xfrm>
        </p:spPr>
        <p:txBody>
          <a:bodyPr>
            <a:noAutofit/>
          </a:bodyPr>
          <a:lstStyle/>
          <a:p>
            <a:r>
              <a:rPr lang="en-US" sz="4000" b="1" dirty="0" smtClean="0">
                <a:solidFill>
                  <a:schemeClr val="bg1"/>
                </a:solidFill>
                <a:latin typeface="Arial Black" panose="020B0A04020102020204" pitchFamily="34" charset="0"/>
              </a:rPr>
              <a:t>GLERL Workforce</a:t>
            </a:r>
            <a:endParaRPr lang="en-US" sz="4000"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924462041"/>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7323" y="45720"/>
            <a:ext cx="300680" cy="30785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45734"/>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r>
              <a:rPr lang="en-US" sz="1300" b="1" dirty="0">
                <a:solidFill>
                  <a:prstClr val="white"/>
                </a:solidFill>
                <a:cs typeface="Arial" panose="020B0604020202020204" pitchFamily="34" charset="0"/>
              </a:rPr>
              <a:t>Director </a:t>
            </a:r>
            <a:r>
              <a:rPr lang="en-US" sz="1300" dirty="0">
                <a:solidFill>
                  <a:prstClr val="white"/>
                </a:solidFill>
                <a:cs typeface="Arial" panose="020B0604020202020204" pitchFamily="34" charset="0"/>
              </a:rPr>
              <a:t>| Overview</a:t>
            </a:r>
          </a:p>
        </p:txBody>
      </p:sp>
      <p:sp>
        <p:nvSpPr>
          <p:cNvPr id="3" name="Title 2"/>
          <p:cNvSpPr>
            <a:spLocks noGrp="1"/>
          </p:cNvSpPr>
          <p:nvPr>
            <p:ph type="title"/>
          </p:nvPr>
        </p:nvSpPr>
        <p:spPr/>
        <p:txBody>
          <a:bodyPr>
            <a:normAutofit/>
          </a:bodyPr>
          <a:lstStyle/>
          <a:p>
            <a:r>
              <a:rPr lang="en-US" sz="2800" dirty="0" smtClean="0"/>
              <a:t>GLERL Workforce</a:t>
            </a:r>
            <a:endParaRPr lang="en-US" sz="2800" dirty="0"/>
          </a:p>
        </p:txBody>
      </p:sp>
      <p:pic>
        <p:nvPicPr>
          <p:cNvPr id="10" name="Picture 2" descr="C:\Users\lansing\Downloads\strategicplanorgchart (1).png"/>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696025" y="1219204"/>
            <a:ext cx="7751954"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984231"/>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7323" y="45720"/>
            <a:ext cx="300680" cy="30785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45734"/>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r>
              <a:rPr lang="en-US" sz="1300" b="1" dirty="0">
                <a:solidFill>
                  <a:prstClr val="white"/>
                </a:solidFill>
                <a:cs typeface="Arial" panose="020B0604020202020204" pitchFamily="34" charset="0"/>
              </a:rPr>
              <a:t>Director </a:t>
            </a:r>
            <a:r>
              <a:rPr lang="en-US" sz="1300" dirty="0">
                <a:solidFill>
                  <a:prstClr val="white"/>
                </a:solidFill>
                <a:cs typeface="Arial" panose="020B0604020202020204" pitchFamily="34" charset="0"/>
              </a:rPr>
              <a:t>| Overview</a:t>
            </a:r>
          </a:p>
        </p:txBody>
      </p:sp>
      <p:sp>
        <p:nvSpPr>
          <p:cNvPr id="4" name="TextBox 3"/>
          <p:cNvSpPr txBox="1"/>
          <p:nvPr/>
        </p:nvSpPr>
        <p:spPr>
          <a:xfrm>
            <a:off x="76202" y="533400"/>
            <a:ext cx="9001801" cy="523220"/>
          </a:xfrm>
          <a:prstGeom prst="rect">
            <a:avLst/>
          </a:prstGeom>
          <a:noFill/>
        </p:spPr>
        <p:txBody>
          <a:bodyPr wrap="square" rtlCol="0">
            <a:spAutoFit/>
          </a:bodyPr>
          <a:lstStyle/>
          <a:p>
            <a:r>
              <a:rPr lang="en-US" sz="2800" dirty="0">
                <a:solidFill>
                  <a:srgbClr val="002060"/>
                </a:solidFill>
                <a:cs typeface="Arial" panose="020B0604020202020204" pitchFamily="34" charset="0"/>
              </a:rPr>
              <a:t>GLERL 2005 – 2016 Staffing Profile</a:t>
            </a:r>
          </a:p>
        </p:txBody>
      </p:sp>
      <p:graphicFrame>
        <p:nvGraphicFramePr>
          <p:cNvPr id="10" name="Chart 9"/>
          <p:cNvGraphicFramePr>
            <a:graphicFrameLocks/>
          </p:cNvGraphicFramePr>
          <p:nvPr>
            <p:extLst>
              <p:ext uri="{D42A27DB-BD31-4B8C-83A1-F6EECF244321}">
                <p14:modId xmlns:p14="http://schemas.microsoft.com/office/powerpoint/2010/main" val="2178313363"/>
              </p:ext>
            </p:extLst>
          </p:nvPr>
        </p:nvGraphicFramePr>
        <p:xfrm>
          <a:off x="576600" y="1558052"/>
          <a:ext cx="8034000" cy="469213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231657774"/>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7323" y="45720"/>
            <a:ext cx="300680" cy="30785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200" y="45734"/>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r>
              <a:rPr lang="en-US" sz="1300" b="1" dirty="0">
                <a:solidFill>
                  <a:prstClr val="white"/>
                </a:solidFill>
                <a:cs typeface="Arial" panose="020B0604020202020204" pitchFamily="34" charset="0"/>
              </a:rPr>
              <a:t>Director </a:t>
            </a:r>
            <a:r>
              <a:rPr lang="en-US" sz="1300" dirty="0">
                <a:solidFill>
                  <a:prstClr val="white"/>
                </a:solidFill>
                <a:cs typeface="Arial" panose="020B0604020202020204" pitchFamily="34" charset="0"/>
              </a:rPr>
              <a:t>| Overview</a:t>
            </a:r>
          </a:p>
        </p:txBody>
      </p:sp>
      <p:sp>
        <p:nvSpPr>
          <p:cNvPr id="10" name="Content Placeholder 3"/>
          <p:cNvSpPr>
            <a:spLocks noGrp="1"/>
          </p:cNvSpPr>
          <p:nvPr>
            <p:ph idx="4294967295"/>
          </p:nvPr>
        </p:nvSpPr>
        <p:spPr>
          <a:xfrm>
            <a:off x="587672" y="940869"/>
            <a:ext cx="4038600" cy="5654675"/>
          </a:xfrm>
        </p:spPr>
        <p:txBody>
          <a:bodyPr>
            <a:noAutofit/>
          </a:bodyPr>
          <a:lstStyle/>
          <a:p>
            <a:pPr marL="0" lvl="1" indent="0">
              <a:lnSpc>
                <a:spcPct val="80000"/>
              </a:lnSpc>
              <a:spcBef>
                <a:spcPts val="300"/>
              </a:spcBef>
              <a:buNone/>
            </a:pPr>
            <a:r>
              <a:rPr lang="en-US" sz="1800" b="1" dirty="0" smtClean="0"/>
              <a:t>Great </a:t>
            </a:r>
            <a:r>
              <a:rPr lang="en-US" sz="1800" b="1" dirty="0"/>
              <a:t>Lakes </a:t>
            </a:r>
            <a:r>
              <a:rPr lang="en-US" sz="1800" b="1" dirty="0" smtClean="0"/>
              <a:t>Overview</a:t>
            </a:r>
          </a:p>
          <a:p>
            <a:pPr marL="0" lvl="1" indent="0">
              <a:lnSpc>
                <a:spcPct val="80000"/>
              </a:lnSpc>
              <a:spcBef>
                <a:spcPts val="300"/>
              </a:spcBef>
              <a:buNone/>
            </a:pPr>
            <a:r>
              <a:rPr lang="en-US" sz="1800" b="1" dirty="0" smtClean="0"/>
              <a:t>GLERL </a:t>
            </a:r>
            <a:r>
              <a:rPr lang="en-US" sz="1800" b="1" dirty="0"/>
              <a:t>Overview</a:t>
            </a:r>
          </a:p>
          <a:p>
            <a:pPr lvl="1">
              <a:lnSpc>
                <a:spcPct val="80000"/>
              </a:lnSpc>
              <a:spcBef>
                <a:spcPts val="300"/>
              </a:spcBef>
            </a:pPr>
            <a:r>
              <a:rPr lang="en-US" sz="1800" b="1" dirty="0"/>
              <a:t>Who Is GLERL?</a:t>
            </a:r>
          </a:p>
          <a:p>
            <a:pPr lvl="1">
              <a:lnSpc>
                <a:spcPct val="80000"/>
              </a:lnSpc>
              <a:spcBef>
                <a:spcPts val="300"/>
              </a:spcBef>
            </a:pPr>
            <a:r>
              <a:rPr lang="en-US" sz="1800" b="1" dirty="0"/>
              <a:t>Workforce</a:t>
            </a:r>
          </a:p>
          <a:p>
            <a:pPr lvl="1">
              <a:lnSpc>
                <a:spcPct val="80000"/>
              </a:lnSpc>
              <a:spcBef>
                <a:spcPts val="300"/>
              </a:spcBef>
            </a:pPr>
            <a:r>
              <a:rPr lang="en-US" sz="1800" b="1" dirty="0"/>
              <a:t>Budget</a:t>
            </a:r>
          </a:p>
          <a:p>
            <a:pPr marL="0" indent="0">
              <a:spcBef>
                <a:spcPts val="300"/>
              </a:spcBef>
              <a:buNone/>
            </a:pPr>
            <a:r>
              <a:rPr lang="en-US" sz="1800" b="1" dirty="0" smtClean="0"/>
              <a:t>Quality</a:t>
            </a:r>
            <a:endParaRPr lang="en-US" sz="1800" b="1" dirty="0"/>
          </a:p>
          <a:p>
            <a:pPr lvl="1">
              <a:spcBef>
                <a:spcPts val="300"/>
              </a:spcBef>
            </a:pPr>
            <a:r>
              <a:rPr lang="en-US" sz="1800" b="1" dirty="0"/>
              <a:t>Awards</a:t>
            </a:r>
          </a:p>
          <a:p>
            <a:pPr lvl="1">
              <a:spcBef>
                <a:spcPts val="300"/>
              </a:spcBef>
            </a:pPr>
            <a:r>
              <a:rPr lang="en-US" sz="1800" b="1" dirty="0"/>
              <a:t>Service</a:t>
            </a:r>
          </a:p>
          <a:p>
            <a:pPr lvl="1">
              <a:spcBef>
                <a:spcPts val="300"/>
              </a:spcBef>
            </a:pPr>
            <a:r>
              <a:rPr lang="en-US" sz="1800" b="1" dirty="0" smtClean="0"/>
              <a:t>Publications</a:t>
            </a:r>
            <a:endParaRPr lang="en-US" sz="1800" b="1" dirty="0"/>
          </a:p>
          <a:p>
            <a:pPr marL="0" indent="0">
              <a:spcBef>
                <a:spcPts val="300"/>
              </a:spcBef>
              <a:buNone/>
            </a:pPr>
            <a:r>
              <a:rPr lang="en-US" sz="1800" b="1" dirty="0"/>
              <a:t>Relevance</a:t>
            </a:r>
          </a:p>
          <a:p>
            <a:pPr lvl="1">
              <a:spcBef>
                <a:spcPts val="300"/>
              </a:spcBef>
            </a:pPr>
            <a:r>
              <a:rPr lang="en-US" sz="1800" b="1" dirty="0"/>
              <a:t>To NOAA, OAR, Congress</a:t>
            </a:r>
          </a:p>
          <a:p>
            <a:pPr lvl="1">
              <a:spcBef>
                <a:spcPts val="300"/>
              </a:spcBef>
            </a:pPr>
            <a:r>
              <a:rPr lang="en-US" sz="1800" b="1" dirty="0"/>
              <a:t>To </a:t>
            </a:r>
            <a:r>
              <a:rPr lang="en-US" sz="1800" b="1" dirty="0" smtClean="0"/>
              <a:t>Decision-makers</a:t>
            </a:r>
            <a:endParaRPr lang="en-US" sz="1800" b="1" dirty="0"/>
          </a:p>
          <a:p>
            <a:pPr lvl="1">
              <a:spcBef>
                <a:spcPts val="300"/>
              </a:spcBef>
            </a:pPr>
            <a:r>
              <a:rPr lang="en-US" sz="1800" b="1" dirty="0" smtClean="0"/>
              <a:t>To Stakeholders</a:t>
            </a:r>
            <a:endParaRPr lang="en-US" sz="1800" b="1" dirty="0"/>
          </a:p>
          <a:p>
            <a:pPr marL="0" lvl="1" indent="0">
              <a:spcBef>
                <a:spcPts val="300"/>
              </a:spcBef>
              <a:buNone/>
            </a:pPr>
            <a:r>
              <a:rPr lang="en-US" sz="1800" b="1" dirty="0"/>
              <a:t>Performance</a:t>
            </a:r>
          </a:p>
          <a:p>
            <a:pPr lvl="1">
              <a:spcBef>
                <a:spcPts val="300"/>
              </a:spcBef>
            </a:pPr>
            <a:r>
              <a:rPr lang="en-US" sz="1800" b="1" dirty="0"/>
              <a:t>Strategic Accomplishments</a:t>
            </a:r>
          </a:p>
          <a:p>
            <a:pPr lvl="1">
              <a:spcBef>
                <a:spcPts val="300"/>
              </a:spcBef>
            </a:pPr>
            <a:r>
              <a:rPr lang="en-US" sz="1800" b="1" dirty="0"/>
              <a:t>Leveraging Collaborations</a:t>
            </a:r>
          </a:p>
          <a:p>
            <a:pPr lvl="1">
              <a:spcBef>
                <a:spcPts val="300"/>
              </a:spcBef>
            </a:pPr>
            <a:r>
              <a:rPr lang="en-US" sz="1800" b="1" dirty="0"/>
              <a:t>Leadership &amp; Innovation</a:t>
            </a:r>
          </a:p>
          <a:p>
            <a:pPr marL="0" lvl="1" indent="0">
              <a:spcBef>
                <a:spcPts val="300"/>
              </a:spcBef>
              <a:buNone/>
            </a:pPr>
            <a:r>
              <a:rPr lang="en-US" sz="1800" b="1" dirty="0"/>
              <a:t>Path to the future</a:t>
            </a:r>
          </a:p>
          <a:p>
            <a:pPr marL="0" lvl="1" indent="0">
              <a:spcBef>
                <a:spcPts val="300"/>
              </a:spcBef>
              <a:buNone/>
            </a:pPr>
            <a:r>
              <a:rPr lang="en-US" sz="1800" b="1" dirty="0"/>
              <a:t>Next Three Days</a:t>
            </a:r>
          </a:p>
          <a:p>
            <a:pPr marL="0" lvl="1" indent="0">
              <a:spcBef>
                <a:spcPts val="300"/>
              </a:spcBef>
              <a:buNone/>
            </a:pPr>
            <a:endParaRPr lang="en-US" sz="2000" b="1" dirty="0"/>
          </a:p>
          <a:p>
            <a:pPr marL="0" indent="0">
              <a:spcBef>
                <a:spcPts val="300"/>
              </a:spcBef>
              <a:buNone/>
            </a:pPr>
            <a:endParaRPr lang="en-US" sz="1800" b="1" dirty="0" smtClean="0"/>
          </a:p>
          <a:p>
            <a:pPr lvl="1">
              <a:spcBef>
                <a:spcPts val="300"/>
              </a:spcBef>
            </a:pPr>
            <a:endParaRPr lang="en-US" sz="1800" b="1" dirty="0"/>
          </a:p>
          <a:p>
            <a:pPr lvl="1">
              <a:spcBef>
                <a:spcPts val="300"/>
              </a:spcBef>
            </a:pPr>
            <a:endParaRPr lang="en-US" sz="1800" b="1" dirty="0"/>
          </a:p>
          <a:p>
            <a:pPr lvl="1">
              <a:spcBef>
                <a:spcPts val="300"/>
              </a:spcBef>
            </a:pPr>
            <a:endParaRPr lang="en-US" sz="1800" b="1" dirty="0" smtClean="0"/>
          </a:p>
          <a:p>
            <a:pPr>
              <a:spcBef>
                <a:spcPts val="300"/>
              </a:spcBef>
            </a:pPr>
            <a:endParaRPr lang="en-US" sz="1800" b="1" dirty="0" smtClean="0"/>
          </a:p>
          <a:p>
            <a:pPr marL="0" indent="0">
              <a:spcBef>
                <a:spcPts val="300"/>
              </a:spcBef>
              <a:buNone/>
            </a:pPr>
            <a:endParaRPr lang="en-US" sz="1800" b="1" dirty="0" smtClean="0"/>
          </a:p>
          <a:p>
            <a:pPr>
              <a:spcBef>
                <a:spcPts val="300"/>
              </a:spcBef>
            </a:pPr>
            <a:endParaRPr lang="en-US" sz="1800" b="1" dirty="0"/>
          </a:p>
        </p:txBody>
      </p:sp>
      <p:sp>
        <p:nvSpPr>
          <p:cNvPr id="14" name="Content Placeholder 4"/>
          <p:cNvSpPr txBox="1">
            <a:spLocks/>
          </p:cNvSpPr>
          <p:nvPr/>
        </p:nvSpPr>
        <p:spPr>
          <a:xfrm>
            <a:off x="4114800" y="838200"/>
            <a:ext cx="4800600" cy="68580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dirty="0" smtClean="0">
              <a:solidFill>
                <a:srgbClr val="002060"/>
              </a:solidFill>
            </a:endParaRPr>
          </a:p>
          <a:p>
            <a:pPr marL="0" lvl="1" indent="0">
              <a:lnSpc>
                <a:spcPct val="80000"/>
              </a:lnSpc>
              <a:buFont typeface="Arial" panose="020B0604020202020204" pitchFamily="34" charset="0"/>
              <a:buNone/>
            </a:pPr>
            <a:endParaRPr lang="en-US" sz="3200" dirty="0" smtClean="0">
              <a:solidFill>
                <a:srgbClr val="002060"/>
              </a:solidFill>
            </a:endParaRPr>
          </a:p>
        </p:txBody>
      </p:sp>
      <p:sp>
        <p:nvSpPr>
          <p:cNvPr id="3" name="TextBox 2"/>
          <p:cNvSpPr txBox="1"/>
          <p:nvPr/>
        </p:nvSpPr>
        <p:spPr>
          <a:xfrm>
            <a:off x="2514607" y="914414"/>
            <a:ext cx="184731" cy="584775"/>
          </a:xfrm>
          <a:prstGeom prst="rect">
            <a:avLst/>
          </a:prstGeom>
          <a:noFill/>
        </p:spPr>
        <p:txBody>
          <a:bodyPr wrap="none" rtlCol="0">
            <a:spAutoFit/>
          </a:bodyPr>
          <a:lstStyle/>
          <a:p>
            <a:endParaRPr lang="en-US" sz="3200" dirty="0">
              <a:solidFill>
                <a:srgbClr val="002060"/>
              </a:solidFill>
              <a:cs typeface="Arial" panose="020B0604020202020204" pitchFamily="34" charset="0"/>
            </a:endParaRPr>
          </a:p>
        </p:txBody>
      </p:sp>
      <p:sp>
        <p:nvSpPr>
          <p:cNvPr id="4" name="TextBox 3"/>
          <p:cNvSpPr txBox="1"/>
          <p:nvPr/>
        </p:nvSpPr>
        <p:spPr>
          <a:xfrm>
            <a:off x="1" y="365756"/>
            <a:ext cx="9078000" cy="523220"/>
          </a:xfrm>
          <a:prstGeom prst="rect">
            <a:avLst/>
          </a:prstGeom>
          <a:noFill/>
        </p:spPr>
        <p:txBody>
          <a:bodyPr wrap="square" rtlCol="0">
            <a:spAutoFit/>
          </a:bodyPr>
          <a:lstStyle/>
          <a:p>
            <a:pPr algn="ctr"/>
            <a:r>
              <a:rPr lang="en-US" sz="2800" b="1" dirty="0">
                <a:solidFill>
                  <a:srgbClr val="002060"/>
                </a:solidFill>
                <a:cs typeface="Arial" panose="020B0604020202020204" pitchFamily="34" charset="0"/>
              </a:rPr>
              <a:t>Outline</a:t>
            </a:r>
          </a:p>
        </p:txBody>
      </p:sp>
      <p:sp>
        <p:nvSpPr>
          <p:cNvPr id="12" name="Content Placeholder 3"/>
          <p:cNvSpPr txBox="1">
            <a:spLocks/>
          </p:cNvSpPr>
          <p:nvPr/>
        </p:nvSpPr>
        <p:spPr>
          <a:xfrm>
            <a:off x="4876800" y="940869"/>
            <a:ext cx="4038600" cy="515513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dirty="0" smtClean="0">
              <a:solidFill>
                <a:srgbClr val="002060"/>
              </a:solidFill>
            </a:endParaRPr>
          </a:p>
          <a:p>
            <a:endParaRPr lang="en-US" dirty="0" smtClean="0">
              <a:solidFill>
                <a:srgbClr val="002060"/>
              </a:solidFill>
            </a:endParaRPr>
          </a:p>
          <a:p>
            <a:pPr marL="0" indent="0">
              <a:buFont typeface="Arial" panose="020B0604020202020204" pitchFamily="34" charset="0"/>
              <a:buNone/>
            </a:pPr>
            <a:endParaRPr lang="en-US" dirty="0" smtClean="0">
              <a:solidFill>
                <a:srgbClr val="002060"/>
              </a:solidFill>
            </a:endParaRPr>
          </a:p>
          <a:p>
            <a:endParaRPr lang="en-US" dirty="0">
              <a:solidFill>
                <a:srgbClr val="002060"/>
              </a:solidFill>
            </a:endParaRPr>
          </a:p>
        </p:txBody>
      </p:sp>
    </p:spTree>
    <p:extLst>
      <p:ext uri="{BB962C8B-B14F-4D97-AF65-F5344CB8AC3E}">
        <p14:creationId xmlns:p14="http://schemas.microsoft.com/office/powerpoint/2010/main" val="3568680755"/>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7323" y="45720"/>
            <a:ext cx="300680" cy="30785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45734"/>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r>
              <a:rPr lang="en-US" sz="1300" b="1" dirty="0">
                <a:solidFill>
                  <a:prstClr val="white"/>
                </a:solidFill>
                <a:cs typeface="Arial" panose="020B0604020202020204" pitchFamily="34" charset="0"/>
              </a:rPr>
              <a:t>Director </a:t>
            </a:r>
            <a:r>
              <a:rPr lang="en-US" sz="1300" dirty="0">
                <a:solidFill>
                  <a:prstClr val="white"/>
                </a:solidFill>
                <a:cs typeface="Arial" panose="020B0604020202020204" pitchFamily="34" charset="0"/>
              </a:rPr>
              <a:t>| Overview</a:t>
            </a:r>
          </a:p>
        </p:txBody>
      </p:sp>
      <p:sp>
        <p:nvSpPr>
          <p:cNvPr id="4" name="TextBox 3"/>
          <p:cNvSpPr txBox="1"/>
          <p:nvPr/>
        </p:nvSpPr>
        <p:spPr>
          <a:xfrm>
            <a:off x="76202" y="533400"/>
            <a:ext cx="9001801" cy="523220"/>
          </a:xfrm>
          <a:prstGeom prst="rect">
            <a:avLst/>
          </a:prstGeom>
          <a:noFill/>
        </p:spPr>
        <p:txBody>
          <a:bodyPr wrap="square" rtlCol="0">
            <a:spAutoFit/>
          </a:bodyPr>
          <a:lstStyle/>
          <a:p>
            <a:r>
              <a:rPr lang="en-US" sz="2800" dirty="0">
                <a:solidFill>
                  <a:srgbClr val="002060"/>
                </a:solidFill>
                <a:cs typeface="Arial" panose="020B0604020202020204" pitchFamily="34" charset="0"/>
              </a:rPr>
              <a:t>FY16 Federal Staff Diversity</a:t>
            </a:r>
          </a:p>
        </p:txBody>
      </p:sp>
      <p:sp>
        <p:nvSpPr>
          <p:cNvPr id="12" name="TextBox 11"/>
          <p:cNvSpPr txBox="1"/>
          <p:nvPr/>
        </p:nvSpPr>
        <p:spPr>
          <a:xfrm>
            <a:off x="92050" y="1219200"/>
            <a:ext cx="4556150" cy="369332"/>
          </a:xfrm>
          <a:prstGeom prst="rect">
            <a:avLst/>
          </a:prstGeom>
          <a:noFill/>
        </p:spPr>
        <p:txBody>
          <a:bodyPr wrap="square" rtlCol="0">
            <a:spAutoFit/>
          </a:bodyPr>
          <a:lstStyle/>
          <a:p>
            <a:endParaRPr lang="en-US" dirty="0">
              <a:solidFill>
                <a:srgbClr val="002060"/>
              </a:solidFill>
              <a:cs typeface="Arial"/>
            </a:endParaRPr>
          </a:p>
        </p:txBody>
      </p:sp>
      <p:graphicFrame>
        <p:nvGraphicFramePr>
          <p:cNvPr id="14" name="Chart 13"/>
          <p:cNvGraphicFramePr>
            <a:graphicFrameLocks/>
          </p:cNvGraphicFramePr>
          <p:nvPr>
            <p:extLst>
              <p:ext uri="{D42A27DB-BD31-4B8C-83A1-F6EECF244321}">
                <p14:modId xmlns:p14="http://schemas.microsoft.com/office/powerpoint/2010/main" val="3084465917"/>
              </p:ext>
            </p:extLst>
          </p:nvPr>
        </p:nvGraphicFramePr>
        <p:xfrm>
          <a:off x="304800" y="1307068"/>
          <a:ext cx="7086600" cy="47244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Table 2"/>
          <p:cNvGraphicFramePr>
            <a:graphicFrameLocks noGrp="1"/>
          </p:cNvGraphicFramePr>
          <p:nvPr>
            <p:extLst>
              <p:ext uri="{D42A27DB-BD31-4B8C-83A1-F6EECF244321}">
                <p14:modId xmlns:p14="http://schemas.microsoft.com/office/powerpoint/2010/main" val="4277968438"/>
              </p:ext>
            </p:extLst>
          </p:nvPr>
        </p:nvGraphicFramePr>
        <p:xfrm>
          <a:off x="5988052" y="1598414"/>
          <a:ext cx="2501900" cy="1174750"/>
        </p:xfrm>
        <a:graphic>
          <a:graphicData uri="http://schemas.openxmlformats.org/drawingml/2006/table">
            <a:tbl>
              <a:tblPr/>
              <a:tblGrid>
                <a:gridCol w="1892300">
                  <a:extLst>
                    <a:ext uri="{9D8B030D-6E8A-4147-A177-3AD203B41FA5}">
                      <a16:colId xmlns="" xmlns:a16="http://schemas.microsoft.com/office/drawing/2014/main" val="20000"/>
                    </a:ext>
                  </a:extLst>
                </a:gridCol>
                <a:gridCol w="609600">
                  <a:extLst>
                    <a:ext uri="{9D8B030D-6E8A-4147-A177-3AD203B41FA5}">
                      <a16:colId xmlns="" xmlns:a16="http://schemas.microsoft.com/office/drawing/2014/main" val="20001"/>
                    </a:ext>
                  </a:extLst>
                </a:gridCol>
              </a:tblGrid>
              <a:tr h="234950">
                <a:tc>
                  <a:txBody>
                    <a:bodyPr/>
                    <a:lstStyle/>
                    <a:p>
                      <a:pPr algn="l" fontAlgn="b"/>
                      <a:r>
                        <a:rPr lang="en-US" sz="1400" b="1" i="0" u="none" strike="noStrike" dirty="0">
                          <a:solidFill>
                            <a:srgbClr val="000000"/>
                          </a:solidFill>
                          <a:effectLst/>
                          <a:latin typeface="Calibri"/>
                        </a:rPr>
                        <a:t>Ethnicity </a:t>
                      </a:r>
                    </a:p>
                  </a:txBody>
                  <a:tcPr marL="6350" marR="6350" marT="6350" marB="0" anchor="b">
                    <a:lnL>
                      <a:noFill/>
                    </a:lnL>
                    <a:lnR>
                      <a:noFill/>
                    </a:lnR>
                    <a:lnT>
                      <a:noFill/>
                    </a:lnT>
                    <a:lnB>
                      <a:noFill/>
                    </a:lnB>
                    <a:solidFill>
                      <a:srgbClr val="538DD5"/>
                    </a:solidFill>
                  </a:tcPr>
                </a:tc>
                <a:tc>
                  <a:txBody>
                    <a:bodyPr/>
                    <a:lstStyle/>
                    <a:p>
                      <a:pPr algn="ctr" fontAlgn="b"/>
                      <a:r>
                        <a:rPr lang="en-US" sz="1400" b="1" i="0" u="none" strike="noStrike" dirty="0">
                          <a:solidFill>
                            <a:srgbClr val="000000"/>
                          </a:solidFill>
                          <a:effectLst/>
                          <a:latin typeface="Calibri"/>
                        </a:rPr>
                        <a:t>#</a:t>
                      </a:r>
                    </a:p>
                  </a:txBody>
                  <a:tcPr marL="6350" marR="6350" marT="6350" marB="0" anchor="b">
                    <a:lnL>
                      <a:noFill/>
                    </a:lnL>
                    <a:lnR>
                      <a:noFill/>
                    </a:lnR>
                    <a:lnT>
                      <a:noFill/>
                    </a:lnT>
                    <a:lnB>
                      <a:noFill/>
                    </a:lnB>
                    <a:solidFill>
                      <a:srgbClr val="538DD5"/>
                    </a:solidFill>
                  </a:tcPr>
                </a:tc>
                <a:extLst>
                  <a:ext uri="{0D108BD9-81ED-4DB2-BD59-A6C34878D82A}">
                    <a16:rowId xmlns="" xmlns:a16="http://schemas.microsoft.com/office/drawing/2014/main" val="10000"/>
                  </a:ext>
                </a:extLst>
              </a:tr>
              <a:tr h="234950">
                <a:tc>
                  <a:txBody>
                    <a:bodyPr/>
                    <a:lstStyle/>
                    <a:p>
                      <a:pPr algn="l" fontAlgn="b"/>
                      <a:r>
                        <a:rPr lang="en-US" sz="1400" b="1" i="0" u="none" strike="noStrike" dirty="0">
                          <a:solidFill>
                            <a:srgbClr val="000000"/>
                          </a:solidFill>
                          <a:effectLst/>
                          <a:latin typeface="Calibri"/>
                        </a:rPr>
                        <a:t>White/Caucasian</a:t>
                      </a:r>
                    </a:p>
                  </a:txBody>
                  <a:tcPr marL="6350" marR="6350" marT="6350" marB="0" anchor="b">
                    <a:lnL>
                      <a:noFill/>
                    </a:lnL>
                    <a:lnR>
                      <a:noFill/>
                    </a:lnR>
                    <a:lnT>
                      <a:noFill/>
                    </a:lnT>
                    <a:lnB>
                      <a:noFill/>
                    </a:lnB>
                    <a:solidFill>
                      <a:srgbClr val="C5D9F1"/>
                    </a:solidFill>
                  </a:tcPr>
                </a:tc>
                <a:tc>
                  <a:txBody>
                    <a:bodyPr/>
                    <a:lstStyle/>
                    <a:p>
                      <a:pPr algn="ctr" fontAlgn="b"/>
                      <a:r>
                        <a:rPr lang="en-US" sz="1400" b="1" i="0" u="none" strike="noStrike" dirty="0">
                          <a:solidFill>
                            <a:srgbClr val="000000"/>
                          </a:solidFill>
                          <a:effectLst/>
                          <a:latin typeface="Calibri"/>
                        </a:rPr>
                        <a:t>37</a:t>
                      </a:r>
                    </a:p>
                  </a:txBody>
                  <a:tcPr marL="6350" marR="6350" marT="6350" marB="0" anchor="b">
                    <a:lnL>
                      <a:noFill/>
                    </a:lnL>
                    <a:lnR>
                      <a:noFill/>
                    </a:lnR>
                    <a:lnT>
                      <a:noFill/>
                    </a:lnT>
                    <a:lnB>
                      <a:noFill/>
                    </a:lnB>
                    <a:solidFill>
                      <a:srgbClr val="C5D9F1"/>
                    </a:solidFill>
                  </a:tcPr>
                </a:tc>
                <a:extLst>
                  <a:ext uri="{0D108BD9-81ED-4DB2-BD59-A6C34878D82A}">
                    <a16:rowId xmlns="" xmlns:a16="http://schemas.microsoft.com/office/drawing/2014/main" val="10001"/>
                  </a:ext>
                </a:extLst>
              </a:tr>
              <a:tr h="234950">
                <a:tc>
                  <a:txBody>
                    <a:bodyPr/>
                    <a:lstStyle/>
                    <a:p>
                      <a:pPr algn="l" fontAlgn="b"/>
                      <a:r>
                        <a:rPr lang="en-US" sz="1400" b="1" i="0" u="none" strike="noStrike" dirty="0">
                          <a:solidFill>
                            <a:srgbClr val="000000"/>
                          </a:solidFill>
                          <a:effectLst/>
                          <a:latin typeface="Calibri"/>
                        </a:rPr>
                        <a:t>Asian</a:t>
                      </a:r>
                    </a:p>
                  </a:txBody>
                  <a:tcPr marL="6350" marR="6350" marT="6350" marB="0" anchor="b">
                    <a:lnL>
                      <a:noFill/>
                    </a:lnL>
                    <a:lnR>
                      <a:noFill/>
                    </a:lnR>
                    <a:lnT>
                      <a:noFill/>
                    </a:lnT>
                    <a:lnB>
                      <a:noFill/>
                    </a:lnB>
                    <a:solidFill>
                      <a:srgbClr val="C5D9F1"/>
                    </a:solidFill>
                  </a:tcPr>
                </a:tc>
                <a:tc>
                  <a:txBody>
                    <a:bodyPr/>
                    <a:lstStyle/>
                    <a:p>
                      <a:pPr algn="ctr" fontAlgn="b"/>
                      <a:r>
                        <a:rPr lang="en-US" sz="1400" b="1" i="0" u="none" strike="noStrike" dirty="0">
                          <a:solidFill>
                            <a:srgbClr val="000000"/>
                          </a:solidFill>
                          <a:effectLst/>
                          <a:latin typeface="Calibri"/>
                        </a:rPr>
                        <a:t>2</a:t>
                      </a:r>
                    </a:p>
                  </a:txBody>
                  <a:tcPr marL="6350" marR="6350" marT="6350" marB="0" anchor="b">
                    <a:lnL>
                      <a:noFill/>
                    </a:lnL>
                    <a:lnR>
                      <a:noFill/>
                    </a:lnR>
                    <a:lnT>
                      <a:noFill/>
                    </a:lnT>
                    <a:lnB>
                      <a:noFill/>
                    </a:lnB>
                    <a:solidFill>
                      <a:srgbClr val="C5D9F1"/>
                    </a:solidFill>
                  </a:tcPr>
                </a:tc>
                <a:extLst>
                  <a:ext uri="{0D108BD9-81ED-4DB2-BD59-A6C34878D82A}">
                    <a16:rowId xmlns="" xmlns:a16="http://schemas.microsoft.com/office/drawing/2014/main" val="10002"/>
                  </a:ext>
                </a:extLst>
              </a:tr>
              <a:tr h="234950">
                <a:tc>
                  <a:txBody>
                    <a:bodyPr/>
                    <a:lstStyle/>
                    <a:p>
                      <a:pPr algn="l" fontAlgn="b"/>
                      <a:r>
                        <a:rPr lang="en-US" sz="1400" b="1" i="0" u="none" strike="noStrike" dirty="0">
                          <a:solidFill>
                            <a:srgbClr val="000000"/>
                          </a:solidFill>
                          <a:effectLst/>
                          <a:latin typeface="Calibri"/>
                        </a:rPr>
                        <a:t>African American</a:t>
                      </a:r>
                    </a:p>
                  </a:txBody>
                  <a:tcPr marL="6350" marR="6350" marT="6350" marB="0" anchor="b">
                    <a:lnL>
                      <a:noFill/>
                    </a:lnL>
                    <a:lnR>
                      <a:noFill/>
                    </a:lnR>
                    <a:lnT>
                      <a:noFill/>
                    </a:lnT>
                    <a:lnB>
                      <a:noFill/>
                    </a:lnB>
                    <a:solidFill>
                      <a:srgbClr val="C5D9F1"/>
                    </a:solidFill>
                  </a:tcPr>
                </a:tc>
                <a:tc>
                  <a:txBody>
                    <a:bodyPr/>
                    <a:lstStyle/>
                    <a:p>
                      <a:pPr algn="ctr" fontAlgn="b"/>
                      <a:r>
                        <a:rPr lang="en-US" sz="1400" b="1" i="0" u="none" strike="noStrike" dirty="0">
                          <a:solidFill>
                            <a:srgbClr val="000000"/>
                          </a:solidFill>
                          <a:effectLst/>
                          <a:latin typeface="Calibri"/>
                        </a:rPr>
                        <a:t>1</a:t>
                      </a:r>
                    </a:p>
                  </a:txBody>
                  <a:tcPr marL="6350" marR="6350" marT="6350" marB="0" anchor="b">
                    <a:lnL>
                      <a:noFill/>
                    </a:lnL>
                    <a:lnR>
                      <a:noFill/>
                    </a:lnR>
                    <a:lnT>
                      <a:noFill/>
                    </a:lnT>
                    <a:lnB>
                      <a:noFill/>
                    </a:lnB>
                    <a:solidFill>
                      <a:srgbClr val="C5D9F1"/>
                    </a:solidFill>
                  </a:tcPr>
                </a:tc>
                <a:extLst>
                  <a:ext uri="{0D108BD9-81ED-4DB2-BD59-A6C34878D82A}">
                    <a16:rowId xmlns="" xmlns:a16="http://schemas.microsoft.com/office/drawing/2014/main" val="10003"/>
                  </a:ext>
                </a:extLst>
              </a:tr>
              <a:tr h="234950">
                <a:tc>
                  <a:txBody>
                    <a:bodyPr/>
                    <a:lstStyle/>
                    <a:p>
                      <a:pPr algn="l" fontAlgn="b"/>
                      <a:r>
                        <a:rPr lang="en-US" sz="1400" b="1" i="0" u="none" strike="noStrike" dirty="0">
                          <a:solidFill>
                            <a:srgbClr val="000000"/>
                          </a:solidFill>
                          <a:effectLst/>
                          <a:latin typeface="Calibri"/>
                        </a:rPr>
                        <a:t>Native American</a:t>
                      </a:r>
                    </a:p>
                  </a:txBody>
                  <a:tcPr marL="6350" marR="6350" marT="6350" marB="0" anchor="b">
                    <a:lnL>
                      <a:noFill/>
                    </a:lnL>
                    <a:lnR>
                      <a:noFill/>
                    </a:lnR>
                    <a:lnT>
                      <a:noFill/>
                    </a:lnT>
                    <a:lnB>
                      <a:noFill/>
                    </a:lnB>
                    <a:solidFill>
                      <a:srgbClr val="C5D9F1"/>
                    </a:solidFill>
                  </a:tcPr>
                </a:tc>
                <a:tc>
                  <a:txBody>
                    <a:bodyPr/>
                    <a:lstStyle/>
                    <a:p>
                      <a:pPr algn="ctr" fontAlgn="b"/>
                      <a:r>
                        <a:rPr lang="en-US" sz="1400" b="1" i="0" u="none" strike="noStrike" dirty="0">
                          <a:solidFill>
                            <a:srgbClr val="000000"/>
                          </a:solidFill>
                          <a:effectLst/>
                          <a:latin typeface="Calibri"/>
                        </a:rPr>
                        <a:t>1</a:t>
                      </a:r>
                    </a:p>
                  </a:txBody>
                  <a:tcPr marL="6350" marR="6350" marT="6350" marB="0" anchor="b">
                    <a:lnL>
                      <a:noFill/>
                    </a:lnL>
                    <a:lnR>
                      <a:noFill/>
                    </a:lnR>
                    <a:lnT>
                      <a:noFill/>
                    </a:lnT>
                    <a:lnB>
                      <a:noFill/>
                    </a:lnB>
                    <a:solidFill>
                      <a:srgbClr val="C5D9F1"/>
                    </a:solidFill>
                  </a:tcPr>
                </a:tc>
                <a:extLst>
                  <a:ext uri="{0D108BD9-81ED-4DB2-BD59-A6C34878D82A}">
                    <a16:rowId xmlns="" xmlns:a16="http://schemas.microsoft.com/office/drawing/2014/main" val="10004"/>
                  </a:ext>
                </a:extLst>
              </a:tr>
            </a:tbl>
          </a:graphicData>
        </a:graphic>
      </p:graphicFrame>
      <p:sp>
        <p:nvSpPr>
          <p:cNvPr id="5" name="TextBox 4"/>
          <p:cNvSpPr txBox="1"/>
          <p:nvPr/>
        </p:nvSpPr>
        <p:spPr>
          <a:xfrm>
            <a:off x="2895601" y="1476506"/>
            <a:ext cx="560030" cy="276999"/>
          </a:xfrm>
          <a:prstGeom prst="rect">
            <a:avLst/>
          </a:prstGeom>
          <a:noFill/>
        </p:spPr>
        <p:txBody>
          <a:bodyPr wrap="square" rtlCol="0">
            <a:spAutoFit/>
          </a:bodyPr>
          <a:lstStyle/>
          <a:p>
            <a:r>
              <a:rPr lang="en-US" sz="1200" b="1" dirty="0">
                <a:solidFill>
                  <a:srgbClr val="002060"/>
                </a:solidFill>
                <a:cs typeface="Arial" panose="020B0604020202020204" pitchFamily="34" charset="0"/>
              </a:rPr>
              <a:t>(29)</a:t>
            </a:r>
          </a:p>
        </p:txBody>
      </p:sp>
      <p:sp>
        <p:nvSpPr>
          <p:cNvPr id="15" name="TextBox 14"/>
          <p:cNvSpPr txBox="1"/>
          <p:nvPr/>
        </p:nvSpPr>
        <p:spPr>
          <a:xfrm>
            <a:off x="4648201" y="1476506"/>
            <a:ext cx="560030" cy="276999"/>
          </a:xfrm>
          <a:prstGeom prst="rect">
            <a:avLst/>
          </a:prstGeom>
          <a:noFill/>
        </p:spPr>
        <p:txBody>
          <a:bodyPr wrap="square" rtlCol="0">
            <a:spAutoFit/>
          </a:bodyPr>
          <a:lstStyle/>
          <a:p>
            <a:r>
              <a:rPr lang="en-US" sz="1200" b="1" dirty="0">
                <a:solidFill>
                  <a:srgbClr val="002060"/>
                </a:solidFill>
                <a:cs typeface="Arial" panose="020B0604020202020204" pitchFamily="34" charset="0"/>
              </a:rPr>
              <a:t>(12)</a:t>
            </a:r>
          </a:p>
        </p:txBody>
      </p:sp>
      <p:sp>
        <p:nvSpPr>
          <p:cNvPr id="6" name="TextBox 5"/>
          <p:cNvSpPr txBox="1"/>
          <p:nvPr/>
        </p:nvSpPr>
        <p:spPr>
          <a:xfrm>
            <a:off x="2437907" y="6031468"/>
            <a:ext cx="2363187" cy="369332"/>
          </a:xfrm>
          <a:prstGeom prst="rect">
            <a:avLst/>
          </a:prstGeom>
          <a:noFill/>
        </p:spPr>
        <p:txBody>
          <a:bodyPr wrap="square" rtlCol="0">
            <a:spAutoFit/>
          </a:bodyPr>
          <a:lstStyle/>
          <a:p>
            <a:pPr algn="ctr"/>
            <a:r>
              <a:rPr lang="en-US" dirty="0">
                <a:solidFill>
                  <a:srgbClr val="002060"/>
                </a:solidFill>
                <a:cs typeface="Arial" panose="020B0604020202020204" pitchFamily="34" charset="0"/>
              </a:rPr>
              <a:t>Age</a:t>
            </a:r>
          </a:p>
        </p:txBody>
      </p:sp>
    </p:spTree>
    <p:extLst>
      <p:ext uri="{BB962C8B-B14F-4D97-AF65-F5344CB8AC3E}">
        <p14:creationId xmlns:p14="http://schemas.microsoft.com/office/powerpoint/2010/main" val="3956842878"/>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7323" y="45720"/>
            <a:ext cx="300680" cy="30785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45734"/>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r>
              <a:rPr lang="en-US" sz="1300" b="1" dirty="0">
                <a:solidFill>
                  <a:prstClr val="white"/>
                </a:solidFill>
                <a:cs typeface="Arial" panose="020B0604020202020204" pitchFamily="34" charset="0"/>
              </a:rPr>
              <a:t>Director </a:t>
            </a:r>
            <a:r>
              <a:rPr lang="en-US" sz="1300" dirty="0">
                <a:solidFill>
                  <a:prstClr val="white"/>
                </a:solidFill>
                <a:cs typeface="Arial" panose="020B0604020202020204" pitchFamily="34" charset="0"/>
              </a:rPr>
              <a:t>| Overview</a:t>
            </a:r>
          </a:p>
        </p:txBody>
      </p:sp>
      <p:sp>
        <p:nvSpPr>
          <p:cNvPr id="4" name="TextBox 3"/>
          <p:cNvSpPr txBox="1"/>
          <p:nvPr/>
        </p:nvSpPr>
        <p:spPr>
          <a:xfrm>
            <a:off x="76202" y="533400"/>
            <a:ext cx="9001801" cy="523220"/>
          </a:xfrm>
          <a:prstGeom prst="rect">
            <a:avLst/>
          </a:prstGeom>
          <a:noFill/>
        </p:spPr>
        <p:txBody>
          <a:bodyPr wrap="square" rtlCol="0">
            <a:spAutoFit/>
          </a:bodyPr>
          <a:lstStyle/>
          <a:p>
            <a:r>
              <a:rPr lang="en-US" sz="2800" dirty="0" smtClean="0">
                <a:solidFill>
                  <a:srgbClr val="002060"/>
                </a:solidFill>
                <a:cs typeface="Arial" panose="020B0604020202020204" pitchFamily="34" charset="0"/>
              </a:rPr>
              <a:t>FY16 Federal Staff </a:t>
            </a:r>
            <a:r>
              <a:rPr lang="en-US" sz="2800" dirty="0">
                <a:solidFill>
                  <a:srgbClr val="002060"/>
                </a:solidFill>
                <a:cs typeface="Arial" panose="020B0604020202020204" pitchFamily="34" charset="0"/>
              </a:rPr>
              <a:t>Diversity</a:t>
            </a:r>
          </a:p>
        </p:txBody>
      </p:sp>
      <p:sp>
        <p:nvSpPr>
          <p:cNvPr id="12" name="TextBox 11"/>
          <p:cNvSpPr txBox="1"/>
          <p:nvPr/>
        </p:nvSpPr>
        <p:spPr>
          <a:xfrm>
            <a:off x="92050" y="1219200"/>
            <a:ext cx="4556150" cy="369332"/>
          </a:xfrm>
          <a:prstGeom prst="rect">
            <a:avLst/>
          </a:prstGeom>
          <a:noFill/>
        </p:spPr>
        <p:txBody>
          <a:bodyPr wrap="square" rtlCol="0">
            <a:spAutoFit/>
          </a:bodyPr>
          <a:lstStyle/>
          <a:p>
            <a:endParaRPr lang="en-US" dirty="0">
              <a:solidFill>
                <a:srgbClr val="002060"/>
              </a:solidFill>
              <a:cs typeface="Arial"/>
            </a:endParaRPr>
          </a:p>
        </p:txBody>
      </p:sp>
      <p:graphicFrame>
        <p:nvGraphicFramePr>
          <p:cNvPr id="26" name="Chart 25"/>
          <p:cNvGraphicFramePr/>
          <p:nvPr>
            <p:extLst>
              <p:ext uri="{D42A27DB-BD31-4B8C-83A1-F6EECF244321}">
                <p14:modId xmlns:p14="http://schemas.microsoft.com/office/powerpoint/2010/main" val="3063790182"/>
              </p:ext>
            </p:extLst>
          </p:nvPr>
        </p:nvGraphicFramePr>
        <p:xfrm>
          <a:off x="4658565" y="1219200"/>
          <a:ext cx="4224867" cy="29718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7" name="Chart 26"/>
          <p:cNvGraphicFramePr/>
          <p:nvPr>
            <p:extLst>
              <p:ext uri="{D42A27DB-BD31-4B8C-83A1-F6EECF244321}">
                <p14:modId xmlns:p14="http://schemas.microsoft.com/office/powerpoint/2010/main" val="2399581450"/>
              </p:ext>
            </p:extLst>
          </p:nvPr>
        </p:nvGraphicFramePr>
        <p:xfrm>
          <a:off x="1905000" y="3276600"/>
          <a:ext cx="4680169" cy="3429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Chart 27"/>
          <p:cNvGraphicFramePr/>
          <p:nvPr>
            <p:extLst>
              <p:ext uri="{D42A27DB-BD31-4B8C-83A1-F6EECF244321}">
                <p14:modId xmlns:p14="http://schemas.microsoft.com/office/powerpoint/2010/main" val="342662031"/>
              </p:ext>
            </p:extLst>
          </p:nvPr>
        </p:nvGraphicFramePr>
        <p:xfrm>
          <a:off x="260569" y="1219200"/>
          <a:ext cx="3852334" cy="29718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05224827"/>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524" y="-25655"/>
            <a:ext cx="9318732" cy="6989050"/>
          </a:xfrm>
          <a:prstGeom prst="rect">
            <a:avLst/>
          </a:prstGeom>
        </p:spPr>
      </p:pic>
      <p:sp>
        <p:nvSpPr>
          <p:cNvPr id="11" name="Rectangle 10"/>
          <p:cNvSpPr/>
          <p:nvPr/>
        </p:nvSpPr>
        <p:spPr>
          <a:xfrm>
            <a:off x="0" y="6596404"/>
            <a:ext cx="9144000" cy="246221"/>
          </a:xfrm>
          <a:prstGeom prst="rect">
            <a:avLst/>
          </a:prstGeom>
        </p:spPr>
        <p:txBody>
          <a:bodyPr wrap="square">
            <a:spAutoFit/>
          </a:bodyPr>
          <a:lstStyle/>
          <a:p>
            <a:pPr algn="r"/>
            <a:fld id="{454D4CDE-4B8A-4257-AF66-72AEB2E3FD10}" type="slidenum">
              <a:rPr lang="en-US" sz="1000">
                <a:solidFill>
                  <a:srgbClr val="002060"/>
                </a:solidFill>
                <a:cs typeface="Arial" panose="020B0604020202020204" pitchFamily="34" charset="0"/>
              </a:rPr>
              <a:pPr algn="r"/>
              <a:t>22</a:t>
            </a:fld>
            <a:r>
              <a:rPr lang="en-US" sz="1000" dirty="0">
                <a:solidFill>
                  <a:srgbClr val="002060"/>
                </a:solidFill>
                <a:cs typeface="Arial" panose="020B0604020202020204" pitchFamily="34" charset="0"/>
              </a:rPr>
              <a:t>/30</a:t>
            </a:r>
          </a:p>
        </p:txBody>
      </p:sp>
      <p:sp>
        <p:nvSpPr>
          <p:cNvPr id="6" name="Title 2"/>
          <p:cNvSpPr>
            <a:spLocks noGrp="1"/>
          </p:cNvSpPr>
          <p:nvPr>
            <p:ph type="title"/>
          </p:nvPr>
        </p:nvSpPr>
        <p:spPr>
          <a:xfrm>
            <a:off x="-76200" y="5334000"/>
            <a:ext cx="9144000" cy="1143000"/>
          </a:xfrm>
        </p:spPr>
        <p:txBody>
          <a:bodyPr/>
          <a:lstStyle/>
          <a:p>
            <a:r>
              <a:rPr lang="en-US" b="1" dirty="0" smtClean="0">
                <a:solidFill>
                  <a:schemeClr val="bg1">
                    <a:lumMod val="95000"/>
                  </a:schemeClr>
                </a:solidFill>
                <a:effectLst>
                  <a:outerShdw blurRad="38100" dist="38100" dir="2700000" algn="tl">
                    <a:srgbClr val="000000">
                      <a:alpha val="43137"/>
                    </a:srgbClr>
                  </a:outerShdw>
                </a:effectLst>
              </a:rPr>
              <a:t>GLERL Budget</a:t>
            </a:r>
            <a:endParaRPr lang="en-US" b="1" dirty="0">
              <a:solidFill>
                <a:schemeClr val="bg1">
                  <a:lumMod val="9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1180920"/>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7323" y="45720"/>
            <a:ext cx="300680" cy="30785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45734"/>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r>
              <a:rPr lang="en-US" sz="1300" b="1" dirty="0">
                <a:solidFill>
                  <a:prstClr val="white"/>
                </a:solidFill>
                <a:cs typeface="Arial" panose="020B0604020202020204" pitchFamily="34" charset="0"/>
              </a:rPr>
              <a:t>Director </a:t>
            </a:r>
            <a:r>
              <a:rPr lang="en-US" sz="1300" dirty="0">
                <a:solidFill>
                  <a:prstClr val="white"/>
                </a:solidFill>
                <a:cs typeface="Arial" panose="020B0604020202020204" pitchFamily="34" charset="0"/>
              </a:rPr>
              <a:t>| Overview</a:t>
            </a:r>
          </a:p>
        </p:txBody>
      </p:sp>
      <p:sp>
        <p:nvSpPr>
          <p:cNvPr id="4" name="TextBox 3"/>
          <p:cNvSpPr txBox="1"/>
          <p:nvPr/>
        </p:nvSpPr>
        <p:spPr>
          <a:xfrm>
            <a:off x="76202" y="533400"/>
            <a:ext cx="9001801" cy="523220"/>
          </a:xfrm>
          <a:prstGeom prst="rect">
            <a:avLst/>
          </a:prstGeom>
          <a:noFill/>
        </p:spPr>
        <p:txBody>
          <a:bodyPr wrap="square" rtlCol="0">
            <a:spAutoFit/>
          </a:bodyPr>
          <a:lstStyle/>
          <a:p>
            <a:r>
              <a:rPr lang="en-US" sz="2800" dirty="0">
                <a:solidFill>
                  <a:srgbClr val="002060"/>
                </a:solidFill>
                <a:cs typeface="Arial" panose="020B0604020202020204" pitchFamily="34" charset="0"/>
              </a:rPr>
              <a:t>10-Year Funding Profile</a:t>
            </a:r>
          </a:p>
        </p:txBody>
      </p:sp>
      <p:sp>
        <p:nvSpPr>
          <p:cNvPr id="12" name="TextBox 11"/>
          <p:cNvSpPr txBox="1"/>
          <p:nvPr/>
        </p:nvSpPr>
        <p:spPr>
          <a:xfrm>
            <a:off x="92050" y="1219200"/>
            <a:ext cx="4556150" cy="369332"/>
          </a:xfrm>
          <a:prstGeom prst="rect">
            <a:avLst/>
          </a:prstGeom>
          <a:noFill/>
        </p:spPr>
        <p:txBody>
          <a:bodyPr wrap="square" rtlCol="0">
            <a:spAutoFit/>
          </a:bodyPr>
          <a:lstStyle/>
          <a:p>
            <a:r>
              <a:rPr lang="en-US" dirty="0">
                <a:solidFill>
                  <a:srgbClr val="002060"/>
                </a:solidFill>
                <a:cs typeface="Arial"/>
              </a:rPr>
              <a:t>Income by Source ($ in thousands)</a:t>
            </a:r>
          </a:p>
        </p:txBody>
      </p:sp>
      <p:graphicFrame>
        <p:nvGraphicFramePr>
          <p:cNvPr id="15" name="Chart 14"/>
          <p:cNvGraphicFramePr>
            <a:graphicFrameLocks/>
          </p:cNvGraphicFramePr>
          <p:nvPr>
            <p:extLst>
              <p:ext uri="{D42A27DB-BD31-4B8C-83A1-F6EECF244321}">
                <p14:modId xmlns:p14="http://schemas.microsoft.com/office/powerpoint/2010/main" val="1572315995"/>
              </p:ext>
            </p:extLst>
          </p:nvPr>
        </p:nvGraphicFramePr>
        <p:xfrm>
          <a:off x="1295400" y="1676400"/>
          <a:ext cx="7315200" cy="467749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33918730"/>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7323" y="45720"/>
            <a:ext cx="300680" cy="30785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45734"/>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r>
              <a:rPr lang="en-US" sz="1300" b="1" dirty="0">
                <a:solidFill>
                  <a:prstClr val="white"/>
                </a:solidFill>
                <a:cs typeface="Arial" panose="020B0604020202020204" pitchFamily="34" charset="0"/>
              </a:rPr>
              <a:t>Director </a:t>
            </a:r>
            <a:r>
              <a:rPr lang="en-US" sz="1300" dirty="0">
                <a:solidFill>
                  <a:prstClr val="white"/>
                </a:solidFill>
                <a:cs typeface="Arial" panose="020B0604020202020204" pitchFamily="34" charset="0"/>
              </a:rPr>
              <a:t>| Overview</a:t>
            </a:r>
          </a:p>
        </p:txBody>
      </p:sp>
      <p:sp>
        <p:nvSpPr>
          <p:cNvPr id="4" name="TextBox 3"/>
          <p:cNvSpPr txBox="1"/>
          <p:nvPr/>
        </p:nvSpPr>
        <p:spPr>
          <a:xfrm>
            <a:off x="76202" y="533400"/>
            <a:ext cx="9001801" cy="523220"/>
          </a:xfrm>
          <a:prstGeom prst="rect">
            <a:avLst/>
          </a:prstGeom>
          <a:noFill/>
        </p:spPr>
        <p:txBody>
          <a:bodyPr wrap="square" rtlCol="0">
            <a:spAutoFit/>
          </a:bodyPr>
          <a:lstStyle/>
          <a:p>
            <a:r>
              <a:rPr lang="en-US" sz="2800" dirty="0">
                <a:solidFill>
                  <a:srgbClr val="002060"/>
                </a:solidFill>
                <a:cs typeface="Arial" panose="020B0604020202020204" pitchFamily="34" charset="0"/>
              </a:rPr>
              <a:t>FY15 Base Funding Expenditures</a:t>
            </a:r>
          </a:p>
        </p:txBody>
      </p:sp>
      <p:sp>
        <p:nvSpPr>
          <p:cNvPr id="12" name="TextBox 11"/>
          <p:cNvSpPr txBox="1"/>
          <p:nvPr/>
        </p:nvSpPr>
        <p:spPr>
          <a:xfrm>
            <a:off x="92050" y="1219200"/>
            <a:ext cx="4556150" cy="369332"/>
          </a:xfrm>
          <a:prstGeom prst="rect">
            <a:avLst/>
          </a:prstGeom>
          <a:noFill/>
        </p:spPr>
        <p:txBody>
          <a:bodyPr wrap="square" rtlCol="0">
            <a:spAutoFit/>
          </a:bodyPr>
          <a:lstStyle/>
          <a:p>
            <a:r>
              <a:rPr lang="en-US" b="1" dirty="0">
                <a:solidFill>
                  <a:srgbClr val="002060"/>
                </a:solidFill>
              </a:rPr>
              <a:t>$9.97M</a:t>
            </a:r>
          </a:p>
        </p:txBody>
      </p:sp>
      <p:graphicFrame>
        <p:nvGraphicFramePr>
          <p:cNvPr id="10" name="Chart 9"/>
          <p:cNvGraphicFramePr>
            <a:graphicFrameLocks noGrp="1"/>
          </p:cNvGraphicFramePr>
          <p:nvPr>
            <p:extLst>
              <p:ext uri="{D42A27DB-BD31-4B8C-83A1-F6EECF244321}">
                <p14:modId xmlns:p14="http://schemas.microsoft.com/office/powerpoint/2010/main" val="3964748779"/>
              </p:ext>
            </p:extLst>
          </p:nvPr>
        </p:nvGraphicFramePr>
        <p:xfrm>
          <a:off x="586059" y="1056621"/>
          <a:ext cx="7795942" cy="553977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hart 10"/>
          <p:cNvGraphicFramePr>
            <a:graphicFrameLocks noGrp="1"/>
          </p:cNvGraphicFramePr>
          <p:nvPr>
            <p:extLst>
              <p:ext uri="{D42A27DB-BD31-4B8C-83A1-F6EECF244321}">
                <p14:modId xmlns:p14="http://schemas.microsoft.com/office/powerpoint/2010/main" val="568852583"/>
              </p:ext>
            </p:extLst>
          </p:nvPr>
        </p:nvGraphicFramePr>
        <p:xfrm>
          <a:off x="685800" y="1188493"/>
          <a:ext cx="7505700" cy="48006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330363165"/>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7321" y="45720"/>
            <a:ext cx="300680" cy="30785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45720"/>
            <a:ext cx="990600" cy="307851"/>
          </a:xfrm>
          <a:prstGeom prst="rect">
            <a:avLst/>
          </a:prstGeom>
        </p:spPr>
      </p:pic>
      <p:sp>
        <p:nvSpPr>
          <p:cNvPr id="11" name="Rectangle 10"/>
          <p:cNvSpPr/>
          <p:nvPr/>
        </p:nvSpPr>
        <p:spPr>
          <a:xfrm>
            <a:off x="0" y="6596390"/>
            <a:ext cx="9144000" cy="246221"/>
          </a:xfrm>
          <a:prstGeom prst="rect">
            <a:avLst/>
          </a:prstGeom>
        </p:spPr>
        <p:txBody>
          <a:bodyPr wrap="square">
            <a:spAutoFit/>
          </a:bodyPr>
          <a:lstStyle/>
          <a:p>
            <a:pPr algn="r"/>
            <a:fld id="{454D4CDE-4B8A-4257-AF66-72AEB2E3FD10}" type="slidenum">
              <a:rPr lang="en-US" sz="1000">
                <a:solidFill>
                  <a:srgbClr val="002060"/>
                </a:solidFill>
                <a:cs typeface="Arial" panose="020B0604020202020204" pitchFamily="34" charset="0"/>
              </a:rPr>
              <a:pPr algn="r"/>
              <a:t>25</a:t>
            </a:fld>
            <a:r>
              <a:rPr lang="en-US" sz="1000" dirty="0">
                <a:solidFill>
                  <a:srgbClr val="002060"/>
                </a:solidFill>
                <a:cs typeface="Arial" panose="020B0604020202020204" pitchFamily="34" charset="0"/>
              </a:rPr>
              <a:t>/30</a:t>
            </a:r>
          </a:p>
        </p:txBody>
      </p:sp>
      <p:sp>
        <p:nvSpPr>
          <p:cNvPr id="2" name="TextBox 1"/>
          <p:cNvSpPr txBox="1"/>
          <p:nvPr/>
        </p:nvSpPr>
        <p:spPr>
          <a:xfrm>
            <a:off x="0" y="45720"/>
            <a:ext cx="7239000" cy="292388"/>
          </a:xfrm>
          <a:prstGeom prst="rect">
            <a:avLst/>
          </a:prstGeom>
          <a:noFill/>
        </p:spPr>
        <p:txBody>
          <a:bodyPr wrap="square" rtlCol="0">
            <a:spAutoFit/>
          </a:bodyPr>
          <a:lstStyle/>
          <a:p>
            <a:r>
              <a:rPr lang="en-US" sz="1300" b="1" dirty="0">
                <a:solidFill>
                  <a:prstClr val="white"/>
                </a:solidFill>
                <a:cs typeface="Arial" panose="020B0604020202020204" pitchFamily="34" charset="0"/>
              </a:rPr>
              <a:t>Director </a:t>
            </a:r>
            <a:r>
              <a:rPr lang="en-US" sz="1300" dirty="0">
                <a:solidFill>
                  <a:prstClr val="white"/>
                </a:solidFill>
                <a:cs typeface="Arial" panose="020B0604020202020204" pitchFamily="34" charset="0"/>
              </a:rPr>
              <a:t>| Overview</a:t>
            </a:r>
          </a:p>
        </p:txBody>
      </p:sp>
      <p:sp>
        <p:nvSpPr>
          <p:cNvPr id="4" name="TextBox 3"/>
          <p:cNvSpPr txBox="1"/>
          <p:nvPr/>
        </p:nvSpPr>
        <p:spPr>
          <a:xfrm>
            <a:off x="76200" y="533400"/>
            <a:ext cx="9001801" cy="523220"/>
          </a:xfrm>
          <a:prstGeom prst="rect">
            <a:avLst/>
          </a:prstGeom>
          <a:noFill/>
        </p:spPr>
        <p:txBody>
          <a:bodyPr wrap="square" rtlCol="0">
            <a:spAutoFit/>
          </a:bodyPr>
          <a:lstStyle/>
          <a:p>
            <a:r>
              <a:rPr lang="en-US" sz="2800" dirty="0">
                <a:solidFill>
                  <a:srgbClr val="002060"/>
                </a:solidFill>
                <a:cs typeface="Arial" panose="020B0604020202020204" pitchFamily="34" charset="0"/>
              </a:rPr>
              <a:t>FY15 Base Science Expenditures</a:t>
            </a:r>
          </a:p>
        </p:txBody>
      </p:sp>
      <p:sp>
        <p:nvSpPr>
          <p:cNvPr id="12" name="TextBox 11"/>
          <p:cNvSpPr txBox="1"/>
          <p:nvPr/>
        </p:nvSpPr>
        <p:spPr>
          <a:xfrm>
            <a:off x="92050" y="1219200"/>
            <a:ext cx="4556150" cy="369332"/>
          </a:xfrm>
          <a:prstGeom prst="rect">
            <a:avLst/>
          </a:prstGeom>
          <a:noFill/>
        </p:spPr>
        <p:txBody>
          <a:bodyPr wrap="square" rtlCol="0">
            <a:spAutoFit/>
          </a:bodyPr>
          <a:lstStyle/>
          <a:p>
            <a:r>
              <a:rPr lang="en-US" b="1" dirty="0">
                <a:solidFill>
                  <a:srgbClr val="002060"/>
                </a:solidFill>
              </a:rPr>
              <a:t>$1,044.6K</a:t>
            </a:r>
          </a:p>
        </p:txBody>
      </p:sp>
      <p:graphicFrame>
        <p:nvGraphicFramePr>
          <p:cNvPr id="21" name="Chart 20"/>
          <p:cNvGraphicFramePr>
            <a:graphicFrameLocks/>
          </p:cNvGraphicFramePr>
          <p:nvPr>
            <p:extLst>
              <p:ext uri="{D42A27DB-BD31-4B8C-83A1-F6EECF244321}">
                <p14:modId xmlns:p14="http://schemas.microsoft.com/office/powerpoint/2010/main" val="1888540272"/>
              </p:ext>
            </p:extLst>
          </p:nvPr>
        </p:nvGraphicFramePr>
        <p:xfrm>
          <a:off x="990600" y="1436553"/>
          <a:ext cx="6934200" cy="4735647"/>
        </p:xfrm>
        <a:graphic>
          <a:graphicData uri="http://schemas.openxmlformats.org/drawingml/2006/chart">
            <c:chart xmlns:c="http://schemas.openxmlformats.org/drawingml/2006/chart" xmlns:r="http://schemas.openxmlformats.org/officeDocument/2006/relationships" r:id="rId5"/>
          </a:graphicData>
        </a:graphic>
      </p:graphicFrame>
      <p:sp>
        <p:nvSpPr>
          <p:cNvPr id="22" name="TextBox 21"/>
          <p:cNvSpPr txBox="1"/>
          <p:nvPr/>
        </p:nvSpPr>
        <p:spPr>
          <a:xfrm>
            <a:off x="3481754" y="2989385"/>
            <a:ext cx="624254" cy="307777"/>
          </a:xfrm>
          <a:prstGeom prst="rect">
            <a:avLst/>
          </a:prstGeom>
          <a:noFill/>
        </p:spPr>
        <p:txBody>
          <a:bodyPr wrap="square" rtlCol="0">
            <a:spAutoFit/>
          </a:bodyPr>
          <a:lstStyle/>
          <a:p>
            <a:pPr algn="ctr"/>
            <a:r>
              <a:rPr lang="en-US" sz="1400" b="1" dirty="0" smtClean="0">
                <a:solidFill>
                  <a:srgbClr val="000000"/>
                </a:solidFill>
              </a:rPr>
              <a:t>20%</a:t>
            </a:r>
            <a:endParaRPr lang="en-US" sz="1400" b="1" dirty="0">
              <a:solidFill>
                <a:srgbClr val="000000"/>
              </a:solidFill>
            </a:endParaRPr>
          </a:p>
        </p:txBody>
      </p:sp>
      <p:sp>
        <p:nvSpPr>
          <p:cNvPr id="23" name="TextBox 22"/>
          <p:cNvSpPr txBox="1"/>
          <p:nvPr/>
        </p:nvSpPr>
        <p:spPr>
          <a:xfrm>
            <a:off x="5164015" y="3555024"/>
            <a:ext cx="624254" cy="307777"/>
          </a:xfrm>
          <a:prstGeom prst="rect">
            <a:avLst/>
          </a:prstGeom>
          <a:noFill/>
        </p:spPr>
        <p:txBody>
          <a:bodyPr wrap="square" rtlCol="0">
            <a:spAutoFit/>
          </a:bodyPr>
          <a:lstStyle/>
          <a:p>
            <a:pPr algn="ctr"/>
            <a:r>
              <a:rPr lang="en-US" sz="1400" b="1" dirty="0" smtClean="0">
                <a:solidFill>
                  <a:srgbClr val="000000"/>
                </a:solidFill>
              </a:rPr>
              <a:t>39%</a:t>
            </a:r>
            <a:endParaRPr lang="en-US" sz="1400" b="1" dirty="0">
              <a:solidFill>
                <a:srgbClr val="000000"/>
              </a:solidFill>
            </a:endParaRPr>
          </a:p>
        </p:txBody>
      </p:sp>
      <p:sp>
        <p:nvSpPr>
          <p:cNvPr id="24" name="TextBox 23"/>
          <p:cNvSpPr txBox="1"/>
          <p:nvPr/>
        </p:nvSpPr>
        <p:spPr>
          <a:xfrm>
            <a:off x="3619500" y="4407877"/>
            <a:ext cx="624254" cy="307777"/>
          </a:xfrm>
          <a:prstGeom prst="rect">
            <a:avLst/>
          </a:prstGeom>
          <a:noFill/>
        </p:spPr>
        <p:txBody>
          <a:bodyPr wrap="square" rtlCol="0">
            <a:spAutoFit/>
          </a:bodyPr>
          <a:lstStyle/>
          <a:p>
            <a:pPr algn="ctr"/>
            <a:r>
              <a:rPr lang="en-US" sz="1400" b="1" dirty="0" smtClean="0">
                <a:solidFill>
                  <a:srgbClr val="000000"/>
                </a:solidFill>
              </a:rPr>
              <a:t>41%</a:t>
            </a:r>
            <a:endParaRPr lang="en-US" sz="1400" b="1" dirty="0">
              <a:solidFill>
                <a:srgbClr val="000000"/>
              </a:solidFill>
            </a:endParaRPr>
          </a:p>
        </p:txBody>
      </p:sp>
    </p:spTree>
    <p:extLst>
      <p:ext uri="{BB962C8B-B14F-4D97-AF65-F5344CB8AC3E}">
        <p14:creationId xmlns:p14="http://schemas.microsoft.com/office/powerpoint/2010/main" val="1176513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7323" y="45720"/>
            <a:ext cx="300680" cy="30785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45734"/>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r>
              <a:rPr lang="en-US" sz="1300" b="1" dirty="0">
                <a:solidFill>
                  <a:prstClr val="white"/>
                </a:solidFill>
                <a:cs typeface="Arial" panose="020B0604020202020204" pitchFamily="34" charset="0"/>
              </a:rPr>
              <a:t>Director </a:t>
            </a:r>
            <a:r>
              <a:rPr lang="en-US" sz="1300" dirty="0">
                <a:solidFill>
                  <a:prstClr val="white"/>
                </a:solidFill>
                <a:cs typeface="Arial" panose="020B0604020202020204" pitchFamily="34" charset="0"/>
              </a:rPr>
              <a:t>| Overview</a:t>
            </a:r>
          </a:p>
        </p:txBody>
      </p:sp>
      <p:sp>
        <p:nvSpPr>
          <p:cNvPr id="4" name="TextBox 3"/>
          <p:cNvSpPr txBox="1"/>
          <p:nvPr/>
        </p:nvSpPr>
        <p:spPr>
          <a:xfrm>
            <a:off x="76202" y="533400"/>
            <a:ext cx="9001801" cy="523220"/>
          </a:xfrm>
          <a:prstGeom prst="rect">
            <a:avLst/>
          </a:prstGeom>
          <a:noFill/>
        </p:spPr>
        <p:txBody>
          <a:bodyPr wrap="square" rtlCol="0">
            <a:spAutoFit/>
          </a:bodyPr>
          <a:lstStyle/>
          <a:p>
            <a:r>
              <a:rPr lang="en-US" sz="2800" dirty="0">
                <a:solidFill>
                  <a:srgbClr val="002060"/>
                </a:solidFill>
                <a:cs typeface="Arial" panose="020B0604020202020204" pitchFamily="34" charset="0"/>
              </a:rPr>
              <a:t>Great Lakes Restoration Initiative</a:t>
            </a:r>
          </a:p>
        </p:txBody>
      </p:sp>
      <p:sp>
        <p:nvSpPr>
          <p:cNvPr id="12" name="TextBox 11"/>
          <p:cNvSpPr txBox="1"/>
          <p:nvPr/>
        </p:nvSpPr>
        <p:spPr>
          <a:xfrm>
            <a:off x="92056" y="1219214"/>
            <a:ext cx="8685271" cy="646331"/>
          </a:xfrm>
          <a:prstGeom prst="rect">
            <a:avLst/>
          </a:prstGeom>
          <a:noFill/>
        </p:spPr>
        <p:txBody>
          <a:bodyPr wrap="square" rtlCol="0">
            <a:spAutoFit/>
          </a:bodyPr>
          <a:lstStyle/>
          <a:p>
            <a:r>
              <a:rPr lang="en-US" dirty="0">
                <a:solidFill>
                  <a:srgbClr val="002060"/>
                </a:solidFill>
                <a:cs typeface="Arial"/>
              </a:rPr>
              <a:t>FY15 GLERL Funds = $2,324.3</a:t>
            </a:r>
          </a:p>
          <a:p>
            <a:endParaRPr lang="en-US" dirty="0">
              <a:solidFill>
                <a:srgbClr val="002060"/>
              </a:solidFill>
              <a:cs typeface="Arial"/>
            </a:endParaRPr>
          </a:p>
        </p:txBody>
      </p:sp>
      <p:graphicFrame>
        <p:nvGraphicFramePr>
          <p:cNvPr id="11" name="Chart 10"/>
          <p:cNvGraphicFramePr>
            <a:graphicFrameLocks/>
          </p:cNvGraphicFramePr>
          <p:nvPr>
            <p:extLst>
              <p:ext uri="{D42A27DB-BD31-4B8C-83A1-F6EECF244321}">
                <p14:modId xmlns:p14="http://schemas.microsoft.com/office/powerpoint/2010/main" val="3996482205"/>
              </p:ext>
            </p:extLst>
          </p:nvPr>
        </p:nvGraphicFramePr>
        <p:xfrm>
          <a:off x="1602261" y="1542379"/>
          <a:ext cx="7175062" cy="4724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464803875"/>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911" y="1600200"/>
            <a:ext cx="8692178" cy="3517101"/>
          </a:xfrm>
          <a:prstGeom prst="rect">
            <a:avLst/>
          </a:prstGeom>
        </p:spPr>
      </p:pic>
      <p:sp>
        <p:nvSpPr>
          <p:cNvPr id="4" name="Title 1"/>
          <p:cNvSpPr txBox="1">
            <a:spLocks/>
          </p:cNvSpPr>
          <p:nvPr/>
        </p:nvSpPr>
        <p:spPr>
          <a:xfrm>
            <a:off x="76200" y="381000"/>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t>GLERL Key Activities:</a:t>
            </a:r>
          </a:p>
          <a:p>
            <a:pPr algn="l"/>
            <a:endParaRPr lang="en-US" sz="2800" dirty="0"/>
          </a:p>
        </p:txBody>
      </p:sp>
      <p:sp>
        <p:nvSpPr>
          <p:cNvPr id="2" name="Slide Number Placeholder 1"/>
          <p:cNvSpPr>
            <a:spLocks noGrp="1"/>
          </p:cNvSpPr>
          <p:nvPr>
            <p:ph type="sldNum" sz="quarter" idx="12"/>
          </p:nvPr>
        </p:nvSpPr>
        <p:spPr/>
        <p:txBody>
          <a:bodyPr/>
          <a:lstStyle/>
          <a:p>
            <a:fld id="{16E06BBB-D973-460C-BC53-057B7405D1C2}" type="slidenum">
              <a:rPr lang="en-US" smtClean="0">
                <a:solidFill>
                  <a:prstClr val="white"/>
                </a:solidFill>
              </a:rPr>
              <a:pPr/>
              <a:t>27</a:t>
            </a:fld>
            <a:endParaRPr lang="en-US" dirty="0">
              <a:solidFill>
                <a:prstClr val="white"/>
              </a:solidFill>
            </a:endParaRPr>
          </a:p>
        </p:txBody>
      </p:sp>
      <p:sp>
        <p:nvSpPr>
          <p:cNvPr id="3" name="Rectangle 2"/>
          <p:cNvSpPr/>
          <p:nvPr/>
        </p:nvSpPr>
        <p:spPr>
          <a:xfrm>
            <a:off x="3352800" y="1600200"/>
            <a:ext cx="914400" cy="3429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990600" y="1600200"/>
            <a:ext cx="838200" cy="3429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153400" y="1600200"/>
            <a:ext cx="762000" cy="3429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7321" y="45720"/>
            <a:ext cx="300680" cy="30785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200" y="45720"/>
            <a:ext cx="990600" cy="307851"/>
          </a:xfrm>
          <a:prstGeom prst="rect">
            <a:avLst/>
          </a:prstGeom>
        </p:spPr>
      </p:pic>
      <p:sp>
        <p:nvSpPr>
          <p:cNvPr id="13" name="TextBox 12"/>
          <p:cNvSpPr txBox="1"/>
          <p:nvPr/>
        </p:nvSpPr>
        <p:spPr>
          <a:xfrm>
            <a:off x="0" y="45720"/>
            <a:ext cx="7239000" cy="292388"/>
          </a:xfrm>
          <a:prstGeom prst="rect">
            <a:avLst/>
          </a:prstGeom>
          <a:noFill/>
        </p:spPr>
        <p:txBody>
          <a:bodyPr wrap="square" rtlCol="0">
            <a:spAutoFit/>
          </a:bodyPr>
          <a:lstStyle/>
          <a:p>
            <a:r>
              <a:rPr lang="en-US" sz="1300" b="1" dirty="0">
                <a:solidFill>
                  <a:prstClr val="white"/>
                </a:solidFill>
                <a:cs typeface="Arial" panose="020B0604020202020204" pitchFamily="34" charset="0"/>
              </a:rPr>
              <a:t>Director </a:t>
            </a:r>
            <a:r>
              <a:rPr lang="en-US" sz="1300" dirty="0">
                <a:solidFill>
                  <a:prstClr val="white"/>
                </a:solidFill>
                <a:cs typeface="Arial" panose="020B0604020202020204" pitchFamily="34" charset="0"/>
              </a:rPr>
              <a:t>| Overview</a:t>
            </a:r>
          </a:p>
        </p:txBody>
      </p:sp>
    </p:spTree>
    <p:extLst>
      <p:ext uri="{BB962C8B-B14F-4D97-AF65-F5344CB8AC3E}">
        <p14:creationId xmlns:p14="http://schemas.microsoft.com/office/powerpoint/2010/main" val="2595550554"/>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7323" y="45720"/>
            <a:ext cx="300680" cy="30785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45734"/>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r>
              <a:rPr lang="en-US" sz="1300" b="1" dirty="0">
                <a:solidFill>
                  <a:prstClr val="white"/>
                </a:solidFill>
                <a:cs typeface="Arial" panose="020B0604020202020204" pitchFamily="34" charset="0"/>
              </a:rPr>
              <a:t>Director </a:t>
            </a:r>
            <a:r>
              <a:rPr lang="en-US" sz="1300" dirty="0">
                <a:solidFill>
                  <a:prstClr val="white"/>
                </a:solidFill>
                <a:cs typeface="Arial" panose="020B0604020202020204" pitchFamily="34" charset="0"/>
              </a:rPr>
              <a:t>| Overview</a:t>
            </a:r>
          </a:p>
        </p:txBody>
      </p:sp>
      <p:sp>
        <p:nvSpPr>
          <p:cNvPr id="12" name="TextBox 11"/>
          <p:cNvSpPr txBox="1"/>
          <p:nvPr/>
        </p:nvSpPr>
        <p:spPr>
          <a:xfrm>
            <a:off x="5067300" y="1371600"/>
            <a:ext cx="3238500" cy="2123658"/>
          </a:xfrm>
          <a:prstGeom prst="rect">
            <a:avLst/>
          </a:prstGeom>
          <a:noFill/>
        </p:spPr>
        <p:txBody>
          <a:bodyPr wrap="square" rtlCol="0">
            <a:spAutoFit/>
          </a:bodyPr>
          <a:lstStyle/>
          <a:p>
            <a:pPr algn="ctr"/>
            <a:r>
              <a:rPr lang="en-US" sz="4400" b="1" dirty="0">
                <a:solidFill>
                  <a:srgbClr val="002060"/>
                </a:solidFill>
                <a:cs typeface="Arial"/>
              </a:rPr>
              <a:t>Evaluation Criterion: </a:t>
            </a:r>
            <a:endParaRPr lang="en-US" sz="4400" b="1" dirty="0" smtClean="0">
              <a:solidFill>
                <a:srgbClr val="002060"/>
              </a:solidFill>
              <a:cs typeface="Arial"/>
            </a:endParaRPr>
          </a:p>
          <a:p>
            <a:pPr algn="ctr"/>
            <a:r>
              <a:rPr lang="en-US" sz="4400" b="1" dirty="0" smtClean="0">
                <a:solidFill>
                  <a:srgbClr val="002060"/>
                </a:solidFill>
                <a:cs typeface="Arial"/>
              </a:rPr>
              <a:t>Quality</a:t>
            </a:r>
            <a:endParaRPr lang="en-US" sz="4400" b="1" dirty="0">
              <a:solidFill>
                <a:srgbClr val="002060"/>
              </a:solidFill>
              <a:cs typeface="Arial"/>
            </a:endParaRPr>
          </a:p>
        </p:txBody>
      </p:sp>
      <p:sp>
        <p:nvSpPr>
          <p:cNvPr id="3" name="TextBox 2"/>
          <p:cNvSpPr txBox="1"/>
          <p:nvPr/>
        </p:nvSpPr>
        <p:spPr>
          <a:xfrm>
            <a:off x="586840" y="4267200"/>
            <a:ext cx="8023760" cy="1077218"/>
          </a:xfrm>
          <a:prstGeom prst="rect">
            <a:avLst/>
          </a:prstGeom>
          <a:noFill/>
        </p:spPr>
        <p:txBody>
          <a:bodyPr wrap="square" rtlCol="0">
            <a:spAutoFit/>
          </a:bodyPr>
          <a:lstStyle/>
          <a:p>
            <a:r>
              <a:rPr lang="en-US" sz="2400" b="1" dirty="0" smtClean="0">
                <a:solidFill>
                  <a:srgbClr val="002060"/>
                </a:solidFill>
              </a:rPr>
              <a:t>“</a:t>
            </a:r>
            <a:r>
              <a:rPr lang="en-US" sz="2400" b="1" dirty="0">
                <a:solidFill>
                  <a:srgbClr val="002060"/>
                </a:solidFill>
              </a:rPr>
              <a:t>Quality” </a:t>
            </a:r>
            <a:r>
              <a:rPr lang="en-US" sz="2000" dirty="0">
                <a:solidFill>
                  <a:srgbClr val="002060"/>
                </a:solidFill>
              </a:rPr>
              <a:t>is “a measure of the </a:t>
            </a:r>
            <a:r>
              <a:rPr lang="en-US" sz="2000" dirty="0">
                <a:solidFill>
                  <a:srgbClr val="002060">
                    <a:lumMod val="50000"/>
                    <a:lumOff val="50000"/>
                  </a:srgbClr>
                </a:solidFill>
              </a:rPr>
              <a:t>novelty, soundness, accuracy</a:t>
            </a:r>
            <a:r>
              <a:rPr lang="en-US" sz="2000" dirty="0">
                <a:solidFill>
                  <a:srgbClr val="002060"/>
                </a:solidFill>
              </a:rPr>
              <a:t>, and reproducibility of a specific body of research.” This refers to the merit of </a:t>
            </a:r>
            <a:r>
              <a:rPr lang="en-US" sz="2000" dirty="0" smtClean="0">
                <a:solidFill>
                  <a:srgbClr val="002060"/>
                </a:solidFill>
              </a:rPr>
              <a:t>Research and Development (R&amp;D) </a:t>
            </a:r>
            <a:r>
              <a:rPr lang="en-US" sz="2000" dirty="0">
                <a:solidFill>
                  <a:srgbClr val="002060">
                    <a:lumMod val="50000"/>
                    <a:lumOff val="50000"/>
                  </a:srgbClr>
                </a:solidFill>
              </a:rPr>
              <a:t>within</a:t>
            </a:r>
            <a:r>
              <a:rPr lang="en-US" sz="2000" dirty="0">
                <a:solidFill>
                  <a:srgbClr val="002060"/>
                </a:solidFill>
              </a:rPr>
              <a:t> the scientific community. </a:t>
            </a:r>
          </a:p>
        </p:txBody>
      </p:sp>
      <p:pic>
        <p:nvPicPr>
          <p:cNvPr id="14" name="Picture 13" descr="Georg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9800" y="915357"/>
            <a:ext cx="3937000" cy="2970843"/>
          </a:xfrm>
          <a:prstGeom prst="rect">
            <a:avLst/>
          </a:prstGeom>
        </p:spPr>
      </p:pic>
    </p:spTree>
    <p:extLst>
      <p:ext uri="{BB962C8B-B14F-4D97-AF65-F5344CB8AC3E}">
        <p14:creationId xmlns:p14="http://schemas.microsoft.com/office/powerpoint/2010/main" val="2341323404"/>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7323" y="45720"/>
            <a:ext cx="300680" cy="30785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45734"/>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r>
              <a:rPr lang="en-US" sz="1300" b="1" dirty="0">
                <a:solidFill>
                  <a:prstClr val="white"/>
                </a:solidFill>
                <a:cs typeface="Arial" panose="020B0604020202020204" pitchFamily="34" charset="0"/>
              </a:rPr>
              <a:t>Director </a:t>
            </a:r>
            <a:r>
              <a:rPr lang="en-US" sz="1300" dirty="0">
                <a:solidFill>
                  <a:prstClr val="white"/>
                </a:solidFill>
                <a:cs typeface="Arial" panose="020B0604020202020204" pitchFamily="34" charset="0"/>
              </a:rPr>
              <a:t>| Overview</a:t>
            </a:r>
          </a:p>
        </p:txBody>
      </p:sp>
      <p:sp>
        <p:nvSpPr>
          <p:cNvPr id="12" name="TextBox 11"/>
          <p:cNvSpPr txBox="1"/>
          <p:nvPr/>
        </p:nvSpPr>
        <p:spPr>
          <a:xfrm>
            <a:off x="0" y="449773"/>
            <a:ext cx="9144000" cy="523220"/>
          </a:xfrm>
          <a:prstGeom prst="rect">
            <a:avLst/>
          </a:prstGeom>
          <a:noFill/>
        </p:spPr>
        <p:txBody>
          <a:bodyPr wrap="square" rtlCol="0">
            <a:spAutoFit/>
          </a:bodyPr>
          <a:lstStyle/>
          <a:p>
            <a:r>
              <a:rPr lang="en-US" sz="2800" b="1" dirty="0" smtClean="0">
                <a:solidFill>
                  <a:srgbClr val="002060"/>
                </a:solidFill>
                <a:cs typeface="Arial"/>
              </a:rPr>
              <a:t> Quality</a:t>
            </a:r>
            <a:r>
              <a:rPr lang="en-US" sz="2800" b="1" dirty="0">
                <a:solidFill>
                  <a:srgbClr val="002060"/>
                </a:solidFill>
                <a:cs typeface="Arial"/>
              </a:rPr>
              <a:t>: </a:t>
            </a:r>
            <a:r>
              <a:rPr lang="en-US" sz="2800" dirty="0">
                <a:solidFill>
                  <a:srgbClr val="002060"/>
                </a:solidFill>
                <a:cs typeface="Arial"/>
              </a:rPr>
              <a:t>DOC and NOAA Awards</a:t>
            </a:r>
          </a:p>
        </p:txBody>
      </p:sp>
      <p:grpSp>
        <p:nvGrpSpPr>
          <p:cNvPr id="3" name="Group 2"/>
          <p:cNvGrpSpPr/>
          <p:nvPr/>
        </p:nvGrpSpPr>
        <p:grpSpPr>
          <a:xfrm>
            <a:off x="677305" y="1143000"/>
            <a:ext cx="8100019" cy="5443863"/>
            <a:chOff x="677305" y="1296280"/>
            <a:chExt cx="8100019" cy="5443863"/>
          </a:xfrm>
        </p:grpSpPr>
        <p:sp>
          <p:nvSpPr>
            <p:cNvPr id="14" name="Freeform 13"/>
            <p:cNvSpPr/>
            <p:nvPr/>
          </p:nvSpPr>
          <p:spPr>
            <a:xfrm>
              <a:off x="1905010" y="4114799"/>
              <a:ext cx="6858008" cy="726572"/>
            </a:xfrm>
            <a:custGeom>
              <a:avLst/>
              <a:gdLst>
                <a:gd name="connsiteX0" fmla="*/ 0 w 5995494"/>
                <a:gd name="connsiteY0" fmla="*/ 0 h 726571"/>
                <a:gd name="connsiteX1" fmla="*/ 5632209 w 5995494"/>
                <a:gd name="connsiteY1" fmla="*/ 0 h 726571"/>
                <a:gd name="connsiteX2" fmla="*/ 5995494 w 5995494"/>
                <a:gd name="connsiteY2" fmla="*/ 363286 h 726571"/>
                <a:gd name="connsiteX3" fmla="*/ 5632209 w 5995494"/>
                <a:gd name="connsiteY3" fmla="*/ 726571 h 726571"/>
                <a:gd name="connsiteX4" fmla="*/ 0 w 5995494"/>
                <a:gd name="connsiteY4" fmla="*/ 726571 h 726571"/>
                <a:gd name="connsiteX5" fmla="*/ 0 w 5995494"/>
                <a:gd name="connsiteY5" fmla="*/ 0 h 72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95494" h="726571">
                  <a:moveTo>
                    <a:pt x="5995494" y="726570"/>
                  </a:moveTo>
                  <a:lnTo>
                    <a:pt x="363285" y="726570"/>
                  </a:lnTo>
                  <a:lnTo>
                    <a:pt x="0" y="363285"/>
                  </a:lnTo>
                  <a:lnTo>
                    <a:pt x="363285" y="1"/>
                  </a:lnTo>
                  <a:lnTo>
                    <a:pt x="5995494" y="1"/>
                  </a:lnTo>
                  <a:lnTo>
                    <a:pt x="5995494" y="726570"/>
                  </a:lnTo>
                  <a:close/>
                </a:path>
              </a:pathLst>
            </a:custGeom>
            <a:solidFill>
              <a:srgbClr val="990000"/>
            </a:solidFill>
            <a:ln>
              <a:solidFill>
                <a:srgbClr val="002060"/>
              </a:solidFill>
            </a:ln>
            <a:effectLst>
              <a:innerShdw blurRad="63500" dist="50800" dir="5400000">
                <a:prstClr val="black">
                  <a:alpha val="50000"/>
                </a:prstClr>
              </a:innerShdw>
            </a:effectLst>
            <a:scene3d>
              <a:camera prst="orthographicFront"/>
              <a:lightRig rig="threePt" dir="t">
                <a:rot lat="0" lon="0" rev="7500000"/>
              </a:lightRig>
            </a:scene3d>
            <a:sp3d prstMaterial="plastic">
              <a:bevelT w="127000" h="25400" prst="angle"/>
            </a:sp3d>
          </p:spPr>
          <p:style>
            <a:lnRef idx="0">
              <a:scrgbClr r="0" g="0" b="0"/>
            </a:lnRef>
            <a:fillRef idx="3">
              <a:scrgbClr r="0" g="0" b="0"/>
            </a:fillRef>
            <a:effectRef idx="2">
              <a:scrgbClr r="0" g="0" b="0"/>
            </a:effectRef>
            <a:fontRef idx="minor">
              <a:schemeClr val="lt1"/>
            </a:fontRef>
          </p:style>
          <p:txBody>
            <a:bodyPr spcFirstLastPara="0" vert="horz" wrap="square" lIns="502041" tIns="53341" rIns="99568" bIns="53340" numCol="1" spcCol="1270" anchor="ctr" anchorCtr="0">
              <a:noAutofit/>
            </a:bodyPr>
            <a:lstStyle/>
            <a:p>
              <a:pPr defTabSz="622300">
                <a:lnSpc>
                  <a:spcPct val="90000"/>
                </a:lnSpc>
                <a:spcBef>
                  <a:spcPct val="0"/>
                </a:spcBef>
                <a:spcAft>
                  <a:spcPct val="35000"/>
                </a:spcAft>
              </a:pPr>
              <a:r>
                <a:rPr lang="en-US" sz="1400" b="1" dirty="0">
                  <a:solidFill>
                    <a:prstClr val="white"/>
                  </a:solidFill>
                  <a:latin typeface="Calibri" panose="020F0502020204030204" pitchFamily="34" charset="0"/>
                </a:rPr>
                <a:t>2014 NOAA Research Employee of the Year – George Leshkevich</a:t>
              </a:r>
            </a:p>
            <a:p>
              <a:pPr defTabSz="622300">
                <a:lnSpc>
                  <a:spcPct val="90000"/>
                </a:lnSpc>
                <a:spcBef>
                  <a:spcPct val="0"/>
                </a:spcBef>
                <a:spcAft>
                  <a:spcPct val="35000"/>
                </a:spcAft>
              </a:pPr>
              <a:r>
                <a:rPr lang="en-US" sz="1400" b="1" dirty="0">
                  <a:solidFill>
                    <a:prstClr val="white"/>
                  </a:solidFill>
                  <a:latin typeface="Calibri" panose="020F0502020204030204" pitchFamily="34" charset="0"/>
                </a:rPr>
                <a:t>Harmful Algal Bloom crisis in the western Lake Erie basin and record Great Lakes ice cover</a:t>
              </a:r>
            </a:p>
          </p:txBody>
        </p:sp>
        <p:sp>
          <p:nvSpPr>
            <p:cNvPr id="5" name="Freeform 4"/>
            <p:cNvSpPr/>
            <p:nvPr/>
          </p:nvSpPr>
          <p:spPr>
            <a:xfrm rot="21600000">
              <a:off x="1116755" y="1296280"/>
              <a:ext cx="7646263" cy="726573"/>
            </a:xfrm>
            <a:custGeom>
              <a:avLst/>
              <a:gdLst>
                <a:gd name="connsiteX0" fmla="*/ 0 w 7646263"/>
                <a:gd name="connsiteY0" fmla="*/ 0 h 726571"/>
                <a:gd name="connsiteX1" fmla="*/ 7282978 w 7646263"/>
                <a:gd name="connsiteY1" fmla="*/ 0 h 726571"/>
                <a:gd name="connsiteX2" fmla="*/ 7646263 w 7646263"/>
                <a:gd name="connsiteY2" fmla="*/ 363286 h 726571"/>
                <a:gd name="connsiteX3" fmla="*/ 7282978 w 7646263"/>
                <a:gd name="connsiteY3" fmla="*/ 726571 h 726571"/>
                <a:gd name="connsiteX4" fmla="*/ 0 w 7646263"/>
                <a:gd name="connsiteY4" fmla="*/ 726571 h 726571"/>
                <a:gd name="connsiteX5" fmla="*/ 0 w 7646263"/>
                <a:gd name="connsiteY5" fmla="*/ 0 h 72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6263" h="726571">
                  <a:moveTo>
                    <a:pt x="7646263" y="726570"/>
                  </a:moveTo>
                  <a:lnTo>
                    <a:pt x="363285" y="726570"/>
                  </a:lnTo>
                  <a:lnTo>
                    <a:pt x="0" y="363285"/>
                  </a:lnTo>
                  <a:lnTo>
                    <a:pt x="363285" y="1"/>
                  </a:lnTo>
                  <a:lnTo>
                    <a:pt x="7646263" y="1"/>
                  </a:lnTo>
                  <a:lnTo>
                    <a:pt x="7646263" y="726570"/>
                  </a:lnTo>
                  <a:close/>
                </a:path>
              </a:pathLst>
            </a:custGeom>
            <a:solidFill>
              <a:srgbClr val="990000"/>
            </a:solidFill>
            <a:ln>
              <a:solidFill>
                <a:srgbClr val="002060"/>
              </a:solidFill>
            </a:ln>
            <a:effectLst>
              <a:innerShdw blurRad="63500" dist="50800" dir="5400000">
                <a:prstClr val="black">
                  <a:alpha val="50000"/>
                </a:prstClr>
              </a:innerShdw>
            </a:effectLst>
            <a:scene3d>
              <a:camera prst="orthographicFront"/>
              <a:lightRig rig="threePt" dir="t">
                <a:rot lat="0" lon="0" rev="7500000"/>
              </a:lightRig>
            </a:scene3d>
            <a:sp3d prstMaterial="plastic">
              <a:bevelT w="127000" h="25400" prst="angle"/>
            </a:sp3d>
          </p:spPr>
          <p:style>
            <a:lnRef idx="0">
              <a:scrgbClr r="0" g="0" b="0"/>
            </a:lnRef>
            <a:fillRef idx="3">
              <a:scrgbClr r="0" g="0" b="0"/>
            </a:fillRef>
            <a:effectRef idx="2">
              <a:scrgbClr r="0" g="0" b="0"/>
            </a:effectRef>
            <a:fontRef idx="minor">
              <a:schemeClr val="lt1"/>
            </a:fontRef>
          </p:style>
          <p:txBody>
            <a:bodyPr spcFirstLastPara="0" vert="horz" wrap="square" lIns="502041" tIns="53341" rIns="99568" bIns="53341" numCol="1" spcCol="1270" anchor="ctr" anchorCtr="0">
              <a:noAutofit/>
            </a:bodyPr>
            <a:lstStyle/>
            <a:p>
              <a:pPr defTabSz="622300">
                <a:lnSpc>
                  <a:spcPct val="90000"/>
                </a:lnSpc>
                <a:spcBef>
                  <a:spcPct val="0"/>
                </a:spcBef>
                <a:spcAft>
                  <a:spcPct val="35000"/>
                </a:spcAft>
              </a:pPr>
              <a:r>
                <a:rPr lang="en-US" sz="1400" b="1" dirty="0">
                  <a:solidFill>
                    <a:prstClr val="white"/>
                  </a:solidFill>
                  <a:latin typeface="Calibri" panose="020F0502020204030204" pitchFamily="34" charset="0"/>
                </a:rPr>
                <a:t>2013 </a:t>
              </a:r>
              <a:r>
                <a:rPr lang="en-US" sz="1400" b="1" dirty="0" smtClean="0">
                  <a:solidFill>
                    <a:prstClr val="white"/>
                  </a:solidFill>
                  <a:latin typeface="Calibri" panose="020F0502020204030204" pitchFamily="34" charset="0"/>
                </a:rPr>
                <a:t>DOC </a:t>
              </a:r>
              <a:r>
                <a:rPr lang="en-US" sz="1400" b="1" dirty="0">
                  <a:solidFill>
                    <a:prstClr val="white"/>
                  </a:solidFill>
                  <a:latin typeface="Calibri" panose="020F0502020204030204" pitchFamily="34" charset="0"/>
                </a:rPr>
                <a:t>Bronze Medal Award – George Leshkevich</a:t>
              </a:r>
            </a:p>
            <a:p>
              <a:pPr defTabSz="622300">
                <a:lnSpc>
                  <a:spcPct val="90000"/>
                </a:lnSpc>
                <a:spcBef>
                  <a:spcPct val="0"/>
                </a:spcBef>
                <a:spcAft>
                  <a:spcPct val="35000"/>
                </a:spcAft>
              </a:pPr>
              <a:r>
                <a:rPr lang="en-US" sz="1400" b="1" dirty="0">
                  <a:solidFill>
                    <a:prstClr val="white"/>
                  </a:solidFill>
                  <a:latin typeface="Calibri" panose="020F0502020204030204" pitchFamily="34" charset="0"/>
                </a:rPr>
                <a:t>Communicating the meaning and value of NOAA-related science and research to non-scientific </a:t>
              </a:r>
              <a:r>
                <a:rPr lang="en-US" sz="1400" b="1" dirty="0" smtClean="0">
                  <a:solidFill>
                    <a:prstClr val="white"/>
                  </a:solidFill>
                  <a:latin typeface="Calibri" panose="020F0502020204030204" pitchFamily="34" charset="0"/>
                </a:rPr>
                <a:t>audiences</a:t>
              </a:r>
              <a:endParaRPr lang="en-US" sz="1400" b="1" dirty="0">
                <a:solidFill>
                  <a:prstClr val="white"/>
                </a:solidFill>
                <a:latin typeface="Calibri" panose="020F0502020204030204" pitchFamily="34" charset="0"/>
              </a:endParaRPr>
            </a:p>
          </p:txBody>
        </p:sp>
        <p:sp>
          <p:nvSpPr>
            <p:cNvPr id="6" name="Oval 5"/>
            <p:cNvSpPr/>
            <p:nvPr/>
          </p:nvSpPr>
          <p:spPr>
            <a:xfrm>
              <a:off x="677305" y="1296281"/>
              <a:ext cx="726571" cy="726571"/>
            </a:xfrm>
            <a:prstGeom prst="ellipse">
              <a:avLst/>
            </a:prstGeom>
            <a:blipFill>
              <a:blip r:embed="rId5">
                <a:extLst>
                  <a:ext uri="{28A0092B-C50C-407E-A947-70E740481C1C}">
                    <a14:useLocalDpi xmlns:a14="http://schemas.microsoft.com/office/drawing/2010/main" val="0"/>
                  </a:ext>
                </a:extLst>
              </a:blip>
              <a:srcRect/>
              <a:stretch>
                <a:fillRect/>
              </a:stretch>
            </a:blipFill>
            <a:scene3d>
              <a:camera prst="orthographicFront"/>
              <a:lightRig rig="threePt" dir="t">
                <a:rot lat="0" lon="0" rev="7500000"/>
              </a:lightRig>
            </a:scene3d>
            <a:sp3d z="152400" extrusionH="63500" prstMaterial="matte">
              <a:bevelT w="50800" h="19050" prst="relaxedInset"/>
              <a:contourClr>
                <a:schemeClr val="bg1"/>
              </a:contourClr>
            </a:sp3d>
          </p:spPr>
          <p:style>
            <a:lnRef idx="0">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8" name="Freeform 7"/>
            <p:cNvSpPr/>
            <p:nvPr/>
          </p:nvSpPr>
          <p:spPr>
            <a:xfrm>
              <a:off x="1904999" y="3124200"/>
              <a:ext cx="6872324" cy="726572"/>
            </a:xfrm>
            <a:custGeom>
              <a:avLst/>
              <a:gdLst>
                <a:gd name="connsiteX0" fmla="*/ 0 w 5937192"/>
                <a:gd name="connsiteY0" fmla="*/ 0 h 726571"/>
                <a:gd name="connsiteX1" fmla="*/ 5573907 w 5937192"/>
                <a:gd name="connsiteY1" fmla="*/ 0 h 726571"/>
                <a:gd name="connsiteX2" fmla="*/ 5937192 w 5937192"/>
                <a:gd name="connsiteY2" fmla="*/ 363286 h 726571"/>
                <a:gd name="connsiteX3" fmla="*/ 5573907 w 5937192"/>
                <a:gd name="connsiteY3" fmla="*/ 726571 h 726571"/>
                <a:gd name="connsiteX4" fmla="*/ 0 w 5937192"/>
                <a:gd name="connsiteY4" fmla="*/ 726571 h 726571"/>
                <a:gd name="connsiteX5" fmla="*/ 0 w 5937192"/>
                <a:gd name="connsiteY5" fmla="*/ 0 h 72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7192" h="726571">
                  <a:moveTo>
                    <a:pt x="5937192" y="726570"/>
                  </a:moveTo>
                  <a:lnTo>
                    <a:pt x="363285" y="726570"/>
                  </a:lnTo>
                  <a:lnTo>
                    <a:pt x="0" y="363285"/>
                  </a:lnTo>
                  <a:lnTo>
                    <a:pt x="363285" y="1"/>
                  </a:lnTo>
                  <a:lnTo>
                    <a:pt x="5937192" y="1"/>
                  </a:lnTo>
                  <a:lnTo>
                    <a:pt x="5937192" y="726570"/>
                  </a:lnTo>
                  <a:close/>
                </a:path>
              </a:pathLst>
            </a:custGeom>
            <a:solidFill>
              <a:srgbClr val="990000"/>
            </a:solidFill>
            <a:ln>
              <a:solidFill>
                <a:srgbClr val="002060"/>
              </a:solidFill>
            </a:ln>
            <a:effectLst>
              <a:innerShdw blurRad="63500" dist="50800" dir="5400000">
                <a:prstClr val="black">
                  <a:alpha val="50000"/>
                </a:prstClr>
              </a:innerShdw>
            </a:effectLst>
            <a:scene3d>
              <a:camera prst="orthographicFront"/>
              <a:lightRig rig="threePt" dir="t">
                <a:rot lat="0" lon="0" rev="7500000"/>
              </a:lightRig>
            </a:scene3d>
            <a:sp3d prstMaterial="plastic">
              <a:bevelT w="127000" h="25400" prst="angle"/>
            </a:sp3d>
          </p:spPr>
          <p:style>
            <a:lnRef idx="0">
              <a:scrgbClr r="0" g="0" b="0"/>
            </a:lnRef>
            <a:fillRef idx="3">
              <a:scrgbClr r="0" g="0" b="0"/>
            </a:fillRef>
            <a:effectRef idx="2">
              <a:scrgbClr r="0" g="0" b="0"/>
            </a:effectRef>
            <a:fontRef idx="minor">
              <a:schemeClr val="lt1"/>
            </a:fontRef>
          </p:style>
          <p:txBody>
            <a:bodyPr spcFirstLastPara="0" vert="horz" wrap="square" lIns="502041" tIns="53341" rIns="99568" bIns="53340" numCol="1" spcCol="1270" anchor="ctr" anchorCtr="0">
              <a:noAutofit/>
            </a:bodyPr>
            <a:lstStyle/>
            <a:p>
              <a:pPr defTabSz="622300">
                <a:lnSpc>
                  <a:spcPct val="90000"/>
                </a:lnSpc>
                <a:spcBef>
                  <a:spcPct val="0"/>
                </a:spcBef>
                <a:spcAft>
                  <a:spcPct val="35000"/>
                </a:spcAft>
              </a:pPr>
              <a:r>
                <a:rPr lang="en-US" sz="1400" b="1" dirty="0">
                  <a:solidFill>
                    <a:prstClr val="white"/>
                  </a:solidFill>
                  <a:latin typeface="Calibri" panose="020F0502020204030204" pitchFamily="34" charset="0"/>
                </a:rPr>
                <a:t>2015 NOAA Technology Transfer Award – Tim Hunter</a:t>
              </a:r>
            </a:p>
            <a:p>
              <a:pPr defTabSz="622300">
                <a:lnSpc>
                  <a:spcPct val="90000"/>
                </a:lnSpc>
                <a:spcBef>
                  <a:spcPct val="0"/>
                </a:spcBef>
                <a:spcAft>
                  <a:spcPct val="35000"/>
                </a:spcAft>
              </a:pPr>
              <a:r>
                <a:rPr lang="en-US" sz="1400" b="1" dirty="0">
                  <a:solidFill>
                    <a:prstClr val="white"/>
                  </a:solidFill>
                  <a:latin typeface="Calibri" panose="020F0502020204030204" pitchFamily="34" charset="0"/>
                </a:rPr>
                <a:t>Transferring hydrometeorological research to operations which was well beyond his programmer and IT specialist role</a:t>
              </a:r>
            </a:p>
          </p:txBody>
        </p:sp>
        <p:sp>
          <p:nvSpPr>
            <p:cNvPr id="10" name="Oval 9"/>
            <p:cNvSpPr/>
            <p:nvPr/>
          </p:nvSpPr>
          <p:spPr>
            <a:xfrm>
              <a:off x="1385227" y="4038600"/>
              <a:ext cx="726571" cy="726571"/>
            </a:xfrm>
            <a:prstGeom prst="ellipse">
              <a:avLst/>
            </a:prstGeom>
            <a:blipFill>
              <a:blip r:embed="rId6" cstate="print">
                <a:extLst>
                  <a:ext uri="{28A0092B-C50C-407E-A947-70E740481C1C}">
                    <a14:useLocalDpi xmlns:a14="http://schemas.microsoft.com/office/drawing/2010/main" val="0"/>
                  </a:ext>
                </a:extLst>
              </a:blip>
              <a:srcRect/>
              <a:stretch>
                <a:fillRect/>
              </a:stretch>
            </a:blipFill>
            <a:scene3d>
              <a:camera prst="orthographicFront"/>
              <a:lightRig rig="threePt" dir="t">
                <a:rot lat="0" lon="0" rev="7500000"/>
              </a:lightRig>
            </a:scene3d>
            <a:sp3d z="152400" extrusionH="63500" prstMaterial="matte">
              <a:bevelT w="50800" h="19050" prst="relaxedInset"/>
              <a:contourClr>
                <a:schemeClr val="bg1"/>
              </a:contourClr>
            </a:sp3d>
          </p:spPr>
          <p:style>
            <a:lnRef idx="0">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5" name="Oval 14"/>
            <p:cNvSpPr/>
            <p:nvPr/>
          </p:nvSpPr>
          <p:spPr>
            <a:xfrm>
              <a:off x="1370651" y="3124200"/>
              <a:ext cx="726571" cy="726571"/>
            </a:xfrm>
            <a:prstGeom prst="ellipse">
              <a:avLst/>
            </a:prstGeom>
            <a:blipFill>
              <a:blip r:embed="rId6" cstate="print">
                <a:extLst>
                  <a:ext uri="{28A0092B-C50C-407E-A947-70E740481C1C}">
                    <a14:useLocalDpi xmlns:a14="http://schemas.microsoft.com/office/drawing/2010/main" val="0"/>
                  </a:ext>
                </a:extLst>
              </a:blip>
              <a:srcRect/>
              <a:stretch>
                <a:fillRect/>
              </a:stretch>
            </a:blipFill>
            <a:scene3d>
              <a:camera prst="orthographicFront"/>
              <a:lightRig rig="threePt" dir="t">
                <a:rot lat="0" lon="0" rev="7500000"/>
              </a:lightRig>
            </a:scene3d>
            <a:sp3d z="152400" extrusionH="63500" prstMaterial="matte">
              <a:bevelT w="50800" h="19050" prst="relaxedInset"/>
              <a:contourClr>
                <a:schemeClr val="bg1"/>
              </a:contourClr>
            </a:sp3d>
          </p:spPr>
          <p:style>
            <a:lnRef idx="0">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6" name="Freeform 15"/>
            <p:cNvSpPr/>
            <p:nvPr/>
          </p:nvSpPr>
          <p:spPr>
            <a:xfrm>
              <a:off x="1143002" y="2220933"/>
              <a:ext cx="7614678" cy="674667"/>
            </a:xfrm>
            <a:custGeom>
              <a:avLst/>
              <a:gdLst>
                <a:gd name="connsiteX0" fmla="*/ 0 w 7614678"/>
                <a:gd name="connsiteY0" fmla="*/ 0 h 674665"/>
                <a:gd name="connsiteX1" fmla="*/ 7277346 w 7614678"/>
                <a:gd name="connsiteY1" fmla="*/ 0 h 674665"/>
                <a:gd name="connsiteX2" fmla="*/ 7614678 w 7614678"/>
                <a:gd name="connsiteY2" fmla="*/ 337333 h 674665"/>
                <a:gd name="connsiteX3" fmla="*/ 7277346 w 7614678"/>
                <a:gd name="connsiteY3" fmla="*/ 674665 h 674665"/>
                <a:gd name="connsiteX4" fmla="*/ 0 w 7614678"/>
                <a:gd name="connsiteY4" fmla="*/ 674665 h 674665"/>
                <a:gd name="connsiteX5" fmla="*/ 0 w 7614678"/>
                <a:gd name="connsiteY5" fmla="*/ 0 h 67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14678" h="674665">
                  <a:moveTo>
                    <a:pt x="7614678" y="674664"/>
                  </a:moveTo>
                  <a:lnTo>
                    <a:pt x="337332" y="674664"/>
                  </a:lnTo>
                  <a:lnTo>
                    <a:pt x="0" y="337332"/>
                  </a:lnTo>
                  <a:lnTo>
                    <a:pt x="337332" y="1"/>
                  </a:lnTo>
                  <a:lnTo>
                    <a:pt x="7614678" y="1"/>
                  </a:lnTo>
                  <a:lnTo>
                    <a:pt x="7614678" y="674664"/>
                  </a:lnTo>
                  <a:close/>
                </a:path>
              </a:pathLst>
            </a:custGeom>
            <a:solidFill>
              <a:srgbClr val="990000"/>
            </a:solidFill>
            <a:ln>
              <a:solidFill>
                <a:srgbClr val="002060"/>
              </a:solidFill>
            </a:ln>
            <a:effectLst>
              <a:innerShdw blurRad="63500" dist="50800" dir="5400000">
                <a:prstClr val="black">
                  <a:alpha val="50000"/>
                </a:prstClr>
              </a:innerShdw>
            </a:effectLst>
            <a:scene3d>
              <a:camera prst="orthographicFront"/>
              <a:lightRig rig="threePt" dir="t">
                <a:rot lat="0" lon="0" rev="7500000"/>
              </a:lightRig>
            </a:scene3d>
            <a:sp3d prstMaterial="plastic">
              <a:bevelT w="127000" h="25400" prst="angle"/>
            </a:sp3d>
          </p:spPr>
          <p:style>
            <a:lnRef idx="0">
              <a:scrgbClr r="0" g="0" b="0"/>
            </a:lnRef>
            <a:fillRef idx="3">
              <a:scrgbClr r="0" g="0" b="0"/>
            </a:fillRef>
            <a:effectRef idx="2">
              <a:scrgbClr r="0" g="0" b="0"/>
            </a:effectRef>
            <a:fontRef idx="minor">
              <a:schemeClr val="lt1"/>
            </a:fontRef>
          </p:style>
          <p:txBody>
            <a:bodyPr spcFirstLastPara="0" vert="horz" wrap="square" lIns="489064" tIns="53341" rIns="99568" bIns="53341" numCol="1" spcCol="1270" anchor="ctr" anchorCtr="0">
              <a:noAutofit/>
            </a:bodyPr>
            <a:lstStyle/>
            <a:p>
              <a:pPr defTabSz="622300">
                <a:lnSpc>
                  <a:spcPct val="90000"/>
                </a:lnSpc>
                <a:spcBef>
                  <a:spcPct val="0"/>
                </a:spcBef>
                <a:spcAft>
                  <a:spcPct val="35000"/>
                </a:spcAft>
              </a:pPr>
              <a:r>
                <a:rPr lang="en-US" sz="1400" b="1" dirty="0">
                  <a:solidFill>
                    <a:prstClr val="white"/>
                  </a:solidFill>
                  <a:latin typeface="Calibri" panose="020F0502020204030204" pitchFamily="34" charset="0"/>
                </a:rPr>
                <a:t>2011  DOC Bronze Medal 2011 - Greg Lang, Dave Schwab</a:t>
              </a:r>
            </a:p>
            <a:p>
              <a:pPr defTabSz="622300">
                <a:lnSpc>
                  <a:spcPct val="90000"/>
                </a:lnSpc>
                <a:spcBef>
                  <a:spcPct val="0"/>
                </a:spcBef>
                <a:spcAft>
                  <a:spcPct val="35000"/>
                </a:spcAft>
              </a:pPr>
              <a:r>
                <a:rPr lang="en-US" sz="1400" b="1" dirty="0" smtClean="0">
                  <a:solidFill>
                    <a:prstClr val="white"/>
                  </a:solidFill>
                  <a:latin typeface="Calibri" panose="020F0502020204030204" pitchFamily="34" charset="0"/>
                </a:rPr>
                <a:t>Implementation </a:t>
              </a:r>
              <a:r>
                <a:rPr lang="en-US" sz="1400" b="1" dirty="0">
                  <a:solidFill>
                    <a:prstClr val="white"/>
                  </a:solidFill>
                  <a:latin typeface="Calibri" panose="020F0502020204030204" pitchFamily="34" charset="0"/>
                </a:rPr>
                <a:t>of the Great Lakes Operational Forecast System in NOAA’s high performance computing </a:t>
              </a:r>
              <a:r>
                <a:rPr lang="en-US" sz="1400" b="1" dirty="0" smtClean="0">
                  <a:solidFill>
                    <a:prstClr val="white"/>
                  </a:solidFill>
                  <a:latin typeface="Calibri" panose="020F0502020204030204" pitchFamily="34" charset="0"/>
                </a:rPr>
                <a:t>environment</a:t>
              </a:r>
              <a:endParaRPr lang="en-US" sz="1400" b="1" dirty="0">
                <a:solidFill>
                  <a:prstClr val="white"/>
                </a:solidFill>
                <a:latin typeface="Calibri" panose="020F0502020204030204" pitchFamily="34" charset="0"/>
              </a:endParaRPr>
            </a:p>
          </p:txBody>
        </p:sp>
        <p:sp>
          <p:nvSpPr>
            <p:cNvPr id="17" name="Oval 16"/>
            <p:cNvSpPr/>
            <p:nvPr/>
          </p:nvSpPr>
          <p:spPr>
            <a:xfrm>
              <a:off x="677305" y="2219827"/>
              <a:ext cx="726571" cy="726571"/>
            </a:xfrm>
            <a:prstGeom prst="ellipse">
              <a:avLst/>
            </a:prstGeom>
            <a:blipFill>
              <a:blip r:embed="rId5">
                <a:extLst>
                  <a:ext uri="{28A0092B-C50C-407E-A947-70E740481C1C}">
                    <a14:useLocalDpi xmlns:a14="http://schemas.microsoft.com/office/drawing/2010/main" val="0"/>
                  </a:ext>
                </a:extLst>
              </a:blip>
              <a:srcRect/>
              <a:stretch>
                <a:fillRect/>
              </a:stretch>
            </a:blipFill>
            <a:scene3d>
              <a:camera prst="orthographicFront"/>
              <a:lightRig rig="threePt" dir="t">
                <a:rot lat="0" lon="0" rev="7500000"/>
              </a:lightRig>
            </a:scene3d>
            <a:sp3d z="152400" extrusionH="63500" prstMaterial="matte">
              <a:bevelT w="50800" h="19050" prst="relaxedInset"/>
              <a:contourClr>
                <a:schemeClr val="bg1"/>
              </a:contourClr>
            </a:sp3d>
          </p:spPr>
          <p:style>
            <a:lnRef idx="0">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8" name="Freeform 17"/>
            <p:cNvSpPr/>
            <p:nvPr/>
          </p:nvSpPr>
          <p:spPr>
            <a:xfrm>
              <a:off x="1885928" y="5096066"/>
              <a:ext cx="6891396" cy="674666"/>
            </a:xfrm>
            <a:custGeom>
              <a:avLst/>
              <a:gdLst>
                <a:gd name="connsiteX0" fmla="*/ 0 w 6030011"/>
                <a:gd name="connsiteY0" fmla="*/ 0 h 674665"/>
                <a:gd name="connsiteX1" fmla="*/ 5692679 w 6030011"/>
                <a:gd name="connsiteY1" fmla="*/ 0 h 674665"/>
                <a:gd name="connsiteX2" fmla="*/ 6030011 w 6030011"/>
                <a:gd name="connsiteY2" fmla="*/ 337333 h 674665"/>
                <a:gd name="connsiteX3" fmla="*/ 5692679 w 6030011"/>
                <a:gd name="connsiteY3" fmla="*/ 674665 h 674665"/>
                <a:gd name="connsiteX4" fmla="*/ 0 w 6030011"/>
                <a:gd name="connsiteY4" fmla="*/ 674665 h 674665"/>
                <a:gd name="connsiteX5" fmla="*/ 0 w 6030011"/>
                <a:gd name="connsiteY5" fmla="*/ 0 h 67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011" h="674665">
                  <a:moveTo>
                    <a:pt x="6030011" y="674664"/>
                  </a:moveTo>
                  <a:lnTo>
                    <a:pt x="337332" y="674664"/>
                  </a:lnTo>
                  <a:lnTo>
                    <a:pt x="0" y="337332"/>
                  </a:lnTo>
                  <a:lnTo>
                    <a:pt x="337332" y="1"/>
                  </a:lnTo>
                  <a:lnTo>
                    <a:pt x="6030011" y="1"/>
                  </a:lnTo>
                  <a:lnTo>
                    <a:pt x="6030011" y="674664"/>
                  </a:lnTo>
                  <a:close/>
                </a:path>
              </a:pathLst>
            </a:custGeom>
            <a:solidFill>
              <a:srgbClr val="990000"/>
            </a:solidFill>
            <a:ln>
              <a:solidFill>
                <a:srgbClr val="002060"/>
              </a:solidFill>
            </a:ln>
            <a:effectLst>
              <a:innerShdw blurRad="63500" dist="50800" dir="5400000">
                <a:prstClr val="black">
                  <a:alpha val="50000"/>
                </a:prstClr>
              </a:innerShdw>
            </a:effectLst>
            <a:scene3d>
              <a:camera prst="orthographicFront"/>
              <a:lightRig rig="threePt" dir="t">
                <a:rot lat="0" lon="0" rev="7500000"/>
              </a:lightRig>
            </a:scene3d>
            <a:sp3d prstMaterial="plastic">
              <a:bevelT w="127000" h="25400" prst="angle"/>
            </a:sp3d>
          </p:spPr>
          <p:style>
            <a:lnRef idx="0">
              <a:scrgbClr r="0" g="0" b="0"/>
            </a:lnRef>
            <a:fillRef idx="3">
              <a:scrgbClr r="0" g="0" b="0"/>
            </a:fillRef>
            <a:effectRef idx="2">
              <a:scrgbClr r="0" g="0" b="0"/>
            </a:effectRef>
            <a:fontRef idx="minor">
              <a:schemeClr val="lt1"/>
            </a:fontRef>
          </p:style>
          <p:txBody>
            <a:bodyPr spcFirstLastPara="0" vert="horz" wrap="square" lIns="489064" tIns="53341" rIns="99569" bIns="53340" numCol="1" spcCol="1270" anchor="ctr" anchorCtr="0">
              <a:noAutofit/>
            </a:bodyPr>
            <a:lstStyle/>
            <a:p>
              <a:pPr defTabSz="622300">
                <a:lnSpc>
                  <a:spcPct val="90000"/>
                </a:lnSpc>
                <a:spcBef>
                  <a:spcPct val="0"/>
                </a:spcBef>
                <a:spcAft>
                  <a:spcPts val="1200"/>
                </a:spcAft>
              </a:pPr>
              <a:r>
                <a:rPr lang="en-US" sz="1400" b="1" dirty="0">
                  <a:solidFill>
                    <a:prstClr val="white"/>
                  </a:solidFill>
                  <a:latin typeface="Calibri" panose="020F0502020204030204" pitchFamily="34" charset="0"/>
                </a:rPr>
                <a:t>2013 NOAA Research Outstanding Science Communicator Award – Margaret Lansing Communicating the meaning and value of NOAA-related science and research to non-scientific audiences</a:t>
              </a:r>
            </a:p>
          </p:txBody>
        </p:sp>
        <p:sp>
          <p:nvSpPr>
            <p:cNvPr id="19" name="Oval 18"/>
            <p:cNvSpPr/>
            <p:nvPr/>
          </p:nvSpPr>
          <p:spPr>
            <a:xfrm>
              <a:off x="1362022" y="5070114"/>
              <a:ext cx="726571" cy="726571"/>
            </a:xfrm>
            <a:prstGeom prst="ellipse">
              <a:avLst/>
            </a:prstGeom>
            <a:blipFill>
              <a:blip r:embed="rId6" cstate="print">
                <a:extLst>
                  <a:ext uri="{28A0092B-C50C-407E-A947-70E740481C1C}">
                    <a14:useLocalDpi xmlns:a14="http://schemas.microsoft.com/office/drawing/2010/main" val="0"/>
                  </a:ext>
                </a:extLst>
              </a:blip>
              <a:srcRect/>
              <a:stretch>
                <a:fillRect/>
              </a:stretch>
            </a:blipFill>
            <a:scene3d>
              <a:camera prst="orthographicFront"/>
              <a:lightRig rig="threePt" dir="t">
                <a:rot lat="0" lon="0" rev="7500000"/>
              </a:lightRig>
            </a:scene3d>
            <a:sp3d z="152400" extrusionH="63500" prstMaterial="matte">
              <a:bevelT w="50800" h="19050" prst="relaxedInset"/>
              <a:contourClr>
                <a:schemeClr val="bg1"/>
              </a:contourClr>
            </a:sp3d>
          </p:spPr>
          <p:style>
            <a:lnRef idx="0">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0" name="Freeform 19"/>
            <p:cNvSpPr/>
            <p:nvPr/>
          </p:nvSpPr>
          <p:spPr>
            <a:xfrm>
              <a:off x="1885928" y="6039524"/>
              <a:ext cx="6891396" cy="674666"/>
            </a:xfrm>
            <a:custGeom>
              <a:avLst/>
              <a:gdLst>
                <a:gd name="connsiteX0" fmla="*/ 0 w 6030011"/>
                <a:gd name="connsiteY0" fmla="*/ 0 h 674665"/>
                <a:gd name="connsiteX1" fmla="*/ 5692679 w 6030011"/>
                <a:gd name="connsiteY1" fmla="*/ 0 h 674665"/>
                <a:gd name="connsiteX2" fmla="*/ 6030011 w 6030011"/>
                <a:gd name="connsiteY2" fmla="*/ 337333 h 674665"/>
                <a:gd name="connsiteX3" fmla="*/ 5692679 w 6030011"/>
                <a:gd name="connsiteY3" fmla="*/ 674665 h 674665"/>
                <a:gd name="connsiteX4" fmla="*/ 0 w 6030011"/>
                <a:gd name="connsiteY4" fmla="*/ 674665 h 674665"/>
                <a:gd name="connsiteX5" fmla="*/ 0 w 6030011"/>
                <a:gd name="connsiteY5" fmla="*/ 0 h 67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011" h="674665">
                  <a:moveTo>
                    <a:pt x="6030011" y="674664"/>
                  </a:moveTo>
                  <a:lnTo>
                    <a:pt x="337332" y="674664"/>
                  </a:lnTo>
                  <a:lnTo>
                    <a:pt x="0" y="337332"/>
                  </a:lnTo>
                  <a:lnTo>
                    <a:pt x="337332" y="1"/>
                  </a:lnTo>
                  <a:lnTo>
                    <a:pt x="6030011" y="1"/>
                  </a:lnTo>
                  <a:lnTo>
                    <a:pt x="6030011" y="674664"/>
                  </a:lnTo>
                  <a:close/>
                </a:path>
              </a:pathLst>
            </a:custGeom>
            <a:solidFill>
              <a:srgbClr val="990000"/>
            </a:solidFill>
            <a:ln>
              <a:solidFill>
                <a:srgbClr val="002060"/>
              </a:solidFill>
            </a:ln>
            <a:effectLst>
              <a:innerShdw blurRad="63500" dist="50800" dir="5400000">
                <a:prstClr val="black">
                  <a:alpha val="50000"/>
                </a:prstClr>
              </a:innerShdw>
            </a:effectLst>
            <a:scene3d>
              <a:camera prst="orthographicFront"/>
              <a:lightRig rig="threePt" dir="t">
                <a:rot lat="0" lon="0" rev="7500000"/>
              </a:lightRig>
            </a:scene3d>
            <a:sp3d prstMaterial="plastic">
              <a:bevelT w="127000" h="25400" prst="angle"/>
            </a:sp3d>
          </p:spPr>
          <p:style>
            <a:lnRef idx="0">
              <a:scrgbClr r="0" g="0" b="0"/>
            </a:lnRef>
            <a:fillRef idx="3">
              <a:scrgbClr r="0" g="0" b="0"/>
            </a:fillRef>
            <a:effectRef idx="2">
              <a:scrgbClr r="0" g="0" b="0"/>
            </a:effectRef>
            <a:fontRef idx="minor">
              <a:schemeClr val="lt1"/>
            </a:fontRef>
          </p:style>
          <p:txBody>
            <a:bodyPr spcFirstLastPara="0" vert="horz" wrap="square" lIns="489064" tIns="53341" rIns="99569" bIns="53340" numCol="1" spcCol="1270" anchor="ctr" anchorCtr="0">
              <a:noAutofit/>
            </a:bodyPr>
            <a:lstStyle/>
            <a:p>
              <a:pPr defTabSz="622300">
                <a:lnSpc>
                  <a:spcPct val="90000"/>
                </a:lnSpc>
                <a:spcBef>
                  <a:spcPct val="0"/>
                </a:spcBef>
                <a:spcAft>
                  <a:spcPct val="35000"/>
                </a:spcAft>
              </a:pPr>
              <a:r>
                <a:rPr lang="en-US" sz="1400" b="1" dirty="0">
                  <a:solidFill>
                    <a:prstClr val="white"/>
                  </a:solidFill>
                  <a:latin typeface="Calibri" panose="020F0502020204030204" pitchFamily="34" charset="0"/>
                </a:rPr>
                <a:t>2012 NOAA’s Administrator Award - Greg Lang, Dave Schwab</a:t>
              </a:r>
            </a:p>
            <a:p>
              <a:pPr defTabSz="622300">
                <a:lnSpc>
                  <a:spcPct val="90000"/>
                </a:lnSpc>
                <a:spcBef>
                  <a:spcPct val="0"/>
                </a:spcBef>
                <a:spcAft>
                  <a:spcPct val="35000"/>
                </a:spcAft>
              </a:pPr>
              <a:r>
                <a:rPr lang="en-US" sz="1400" b="1" dirty="0">
                  <a:solidFill>
                    <a:prstClr val="white"/>
                  </a:solidFill>
                  <a:latin typeface="Calibri" panose="020F0502020204030204" pitchFamily="34" charset="0"/>
                </a:rPr>
                <a:t>Integration of Great Lakes marine forecasts from NOAA line offices, assuring consistency throughout the NOAA marine product suite.</a:t>
              </a:r>
            </a:p>
          </p:txBody>
        </p:sp>
        <p:sp>
          <p:nvSpPr>
            <p:cNvPr id="21" name="Oval 20"/>
            <p:cNvSpPr/>
            <p:nvPr/>
          </p:nvSpPr>
          <p:spPr>
            <a:xfrm>
              <a:off x="1362022" y="6013572"/>
              <a:ext cx="726571" cy="726571"/>
            </a:xfrm>
            <a:prstGeom prst="ellipse">
              <a:avLst/>
            </a:prstGeom>
            <a:blipFill>
              <a:blip r:embed="rId6" cstate="print">
                <a:extLst>
                  <a:ext uri="{28A0092B-C50C-407E-A947-70E740481C1C}">
                    <a14:useLocalDpi xmlns:a14="http://schemas.microsoft.com/office/drawing/2010/main" val="0"/>
                  </a:ext>
                </a:extLst>
              </a:blip>
              <a:srcRect/>
              <a:stretch>
                <a:fillRect/>
              </a:stretch>
            </a:blipFill>
            <a:scene3d>
              <a:camera prst="orthographicFront"/>
              <a:lightRig rig="threePt" dir="t">
                <a:rot lat="0" lon="0" rev="7500000"/>
              </a:lightRig>
            </a:scene3d>
            <a:sp3d z="152400" extrusionH="63500" prstMaterial="matte">
              <a:bevelT w="50800" h="19050" prst="relaxedInset"/>
              <a:contourClr>
                <a:schemeClr val="bg1"/>
              </a:contourClr>
            </a:sp3d>
          </p:spPr>
          <p:style>
            <a:lnRef idx="0">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3889376892"/>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7323" y="45720"/>
            <a:ext cx="300680" cy="30785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45734"/>
            <a:ext cx="990600" cy="307851"/>
          </a:xfrm>
          <a:prstGeom prst="rect">
            <a:avLst/>
          </a:prstGeom>
        </p:spPr>
      </p:pic>
      <p:sp>
        <p:nvSpPr>
          <p:cNvPr id="4" name="TextBox 3"/>
          <p:cNvSpPr txBox="1"/>
          <p:nvPr/>
        </p:nvSpPr>
        <p:spPr>
          <a:xfrm>
            <a:off x="76200" y="533400"/>
            <a:ext cx="8851463" cy="492443"/>
          </a:xfrm>
          <a:prstGeom prst="rect">
            <a:avLst/>
          </a:prstGeom>
          <a:noFill/>
        </p:spPr>
        <p:txBody>
          <a:bodyPr wrap="square" rtlCol="0">
            <a:spAutoFit/>
          </a:bodyPr>
          <a:lstStyle/>
          <a:p>
            <a:r>
              <a:rPr lang="en-US" sz="2600" b="1" dirty="0" smtClean="0">
                <a:solidFill>
                  <a:srgbClr val="002060"/>
                </a:solidFill>
                <a:cs typeface="Arial"/>
              </a:rPr>
              <a:t>The Great Lakes - Largest </a:t>
            </a:r>
            <a:r>
              <a:rPr lang="en-US" sz="2600" b="1" dirty="0">
                <a:solidFill>
                  <a:srgbClr val="002060"/>
                </a:solidFill>
                <a:cs typeface="Arial"/>
              </a:rPr>
              <a:t>freshwater system on </a:t>
            </a:r>
            <a:r>
              <a:rPr lang="en-US" sz="2600" b="1" dirty="0" smtClean="0">
                <a:solidFill>
                  <a:srgbClr val="002060"/>
                </a:solidFill>
                <a:cs typeface="Arial"/>
              </a:rPr>
              <a:t>Earth</a:t>
            </a:r>
            <a:endParaRPr lang="en-US" sz="2600" b="1" dirty="0">
              <a:solidFill>
                <a:srgbClr val="002060"/>
              </a:solidFill>
              <a:cs typeface="Arial"/>
            </a:endParaRPr>
          </a:p>
        </p:txBody>
      </p:sp>
      <p:sp>
        <p:nvSpPr>
          <p:cNvPr id="17" name="TextBox 16"/>
          <p:cNvSpPr txBox="1"/>
          <p:nvPr/>
        </p:nvSpPr>
        <p:spPr>
          <a:xfrm>
            <a:off x="228600" y="5105400"/>
            <a:ext cx="8688489" cy="1600200"/>
          </a:xfrm>
          <a:prstGeom prst="rect">
            <a:avLst/>
          </a:prstGeom>
          <a:noFill/>
        </p:spPr>
        <p:txBody>
          <a:bodyPr wrap="square" rtlCol="0">
            <a:noAutofit/>
          </a:bodyPr>
          <a:lstStyle/>
          <a:p>
            <a:pPr algn="ctr"/>
            <a:endParaRPr lang="en-US" sz="1600" b="1" dirty="0" smtClean="0">
              <a:solidFill>
                <a:srgbClr val="002060"/>
              </a:solidFill>
              <a:cs typeface="Arial"/>
            </a:endParaRPr>
          </a:p>
          <a:p>
            <a:pPr algn="ctr"/>
            <a:r>
              <a:rPr lang="en-US" sz="2400" dirty="0" smtClean="0"/>
              <a:t>The </a:t>
            </a:r>
            <a:r>
              <a:rPr lang="en-US" sz="2400" dirty="0"/>
              <a:t>Great Lakes hold </a:t>
            </a:r>
            <a:r>
              <a:rPr lang="en-US" sz="2400" b="1" dirty="0"/>
              <a:t>6 quadrillion gallons </a:t>
            </a:r>
            <a:r>
              <a:rPr lang="en-US" sz="2400" dirty="0"/>
              <a:t>of fresh water; this constitutes 20% of the world’s fresh surface water </a:t>
            </a:r>
            <a:endParaRPr lang="en-US" sz="2400" dirty="0" smtClean="0"/>
          </a:p>
          <a:p>
            <a:pPr algn="ctr"/>
            <a:r>
              <a:rPr lang="en-US" sz="2400" dirty="0" smtClean="0"/>
              <a:t>and </a:t>
            </a:r>
            <a:r>
              <a:rPr lang="en-US" sz="2400" dirty="0"/>
              <a:t>95% of the U.S. supply</a:t>
            </a:r>
            <a:r>
              <a:rPr lang="en-US" sz="2400" dirty="0" smtClean="0"/>
              <a:t>.</a:t>
            </a:r>
            <a:endParaRPr lang="en-US" b="1" dirty="0">
              <a:solidFill>
                <a:srgbClr val="002060"/>
              </a:solidFill>
              <a:cs typeface="Arial"/>
            </a:endParaRPr>
          </a:p>
        </p:txBody>
      </p:sp>
      <p:sp>
        <p:nvSpPr>
          <p:cNvPr id="19" name="TextBox 18"/>
          <p:cNvSpPr txBox="1"/>
          <p:nvPr/>
        </p:nvSpPr>
        <p:spPr>
          <a:xfrm>
            <a:off x="152400" y="76200"/>
            <a:ext cx="7239000" cy="292388"/>
          </a:xfrm>
          <a:prstGeom prst="rect">
            <a:avLst/>
          </a:prstGeom>
          <a:noFill/>
        </p:spPr>
        <p:txBody>
          <a:bodyPr wrap="square" rtlCol="0">
            <a:spAutoFit/>
          </a:bodyPr>
          <a:lstStyle/>
          <a:p>
            <a:r>
              <a:rPr lang="en-US" sz="1300" b="1" dirty="0">
                <a:solidFill>
                  <a:prstClr val="white"/>
                </a:solidFill>
                <a:cs typeface="Arial" panose="020B0604020202020204" pitchFamily="34" charset="0"/>
              </a:rPr>
              <a:t>Director </a:t>
            </a:r>
            <a:r>
              <a:rPr lang="en-US" sz="1300" dirty="0">
                <a:solidFill>
                  <a:prstClr val="white"/>
                </a:solidFill>
                <a:cs typeface="Arial" panose="020B0604020202020204" pitchFamily="34" charset="0"/>
              </a:rPr>
              <a:t>| Overview</a:t>
            </a:r>
          </a:p>
        </p:txBody>
      </p:sp>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558936" y="1219200"/>
            <a:ext cx="7975464" cy="3962400"/>
          </a:xfrm>
          <a:prstGeom prst="rect">
            <a:avLst/>
          </a:prstGeom>
        </p:spPr>
      </p:pic>
      <p:pic>
        <p:nvPicPr>
          <p:cNvPr id="1026" name="Picture 2" descr="C:\Users\lansing\Downloads\Great Lakes Depth Profil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85" y="1219200"/>
            <a:ext cx="9144000"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724183"/>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7323" y="45720"/>
            <a:ext cx="300680" cy="30785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45734"/>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r>
              <a:rPr lang="en-US" sz="1300" b="1" dirty="0">
                <a:solidFill>
                  <a:prstClr val="white"/>
                </a:solidFill>
                <a:cs typeface="Arial" panose="020B0604020202020204" pitchFamily="34" charset="0"/>
              </a:rPr>
              <a:t>Director </a:t>
            </a:r>
            <a:r>
              <a:rPr lang="en-US" sz="1300" dirty="0">
                <a:solidFill>
                  <a:prstClr val="white"/>
                </a:solidFill>
                <a:cs typeface="Arial" panose="020B0604020202020204" pitchFamily="34" charset="0"/>
              </a:rPr>
              <a:t>| Overview</a:t>
            </a:r>
          </a:p>
        </p:txBody>
      </p:sp>
      <p:sp>
        <p:nvSpPr>
          <p:cNvPr id="4" name="TextBox 3"/>
          <p:cNvSpPr txBox="1"/>
          <p:nvPr/>
        </p:nvSpPr>
        <p:spPr>
          <a:xfrm>
            <a:off x="76202" y="381004"/>
            <a:ext cx="9001801" cy="954107"/>
          </a:xfrm>
          <a:prstGeom prst="rect">
            <a:avLst/>
          </a:prstGeom>
          <a:noFill/>
        </p:spPr>
        <p:txBody>
          <a:bodyPr wrap="square" rtlCol="0">
            <a:spAutoFit/>
          </a:bodyPr>
          <a:lstStyle/>
          <a:p>
            <a:r>
              <a:rPr lang="en-US" sz="2800" b="1" dirty="0">
                <a:solidFill>
                  <a:srgbClr val="002060"/>
                </a:solidFill>
                <a:cs typeface="Arial" panose="020B0604020202020204" pitchFamily="34" charset="0"/>
              </a:rPr>
              <a:t>Quality: </a:t>
            </a:r>
            <a:r>
              <a:rPr lang="en-US" sz="2800" dirty="0" smtClean="0">
                <a:solidFill>
                  <a:srgbClr val="002060"/>
                </a:solidFill>
                <a:cs typeface="Arial" panose="020B0604020202020204" pitchFamily="34" charset="0"/>
              </a:rPr>
              <a:t>Service</a:t>
            </a:r>
            <a:endParaRPr lang="en-US" sz="2800" dirty="0">
              <a:solidFill>
                <a:srgbClr val="002060"/>
              </a:solidFill>
              <a:cs typeface="Arial" panose="020B0604020202020204" pitchFamily="34" charset="0"/>
            </a:endParaRPr>
          </a:p>
          <a:p>
            <a:r>
              <a:rPr lang="en-US" sz="2800" b="1" dirty="0">
                <a:solidFill>
                  <a:srgbClr val="002060"/>
                </a:solidFill>
                <a:cs typeface="Arial" panose="020B0604020202020204" pitchFamily="34" charset="0"/>
              </a:rPr>
              <a:t> </a:t>
            </a:r>
            <a:endParaRPr lang="en-US" sz="2800" dirty="0">
              <a:solidFill>
                <a:srgbClr val="002060"/>
              </a:solidFill>
              <a:cs typeface="Arial" panose="020B0604020202020204" pitchFamily="34" charset="0"/>
            </a:endParaRPr>
          </a:p>
        </p:txBody>
      </p:sp>
      <p:sp>
        <p:nvSpPr>
          <p:cNvPr id="5" name="Rectangle 4"/>
          <p:cNvSpPr/>
          <p:nvPr/>
        </p:nvSpPr>
        <p:spPr>
          <a:xfrm>
            <a:off x="0" y="3581406"/>
            <a:ext cx="9144000" cy="369332"/>
          </a:xfrm>
          <a:prstGeom prst="rect">
            <a:avLst/>
          </a:prstGeom>
        </p:spPr>
        <p:txBody>
          <a:bodyPr wrap="square">
            <a:spAutoFit/>
          </a:bodyPr>
          <a:lstStyle/>
          <a:p>
            <a:r>
              <a:rPr lang="en-US" dirty="0">
                <a:solidFill>
                  <a:srgbClr val="002060"/>
                </a:solidFill>
                <a:cs typeface="Arial"/>
              </a:rPr>
              <a:t> </a:t>
            </a:r>
          </a:p>
        </p:txBody>
      </p:sp>
      <p:sp>
        <p:nvSpPr>
          <p:cNvPr id="12" name="TextBox 11"/>
          <p:cNvSpPr txBox="1"/>
          <p:nvPr/>
        </p:nvSpPr>
        <p:spPr>
          <a:xfrm>
            <a:off x="533400" y="2895600"/>
            <a:ext cx="8153400" cy="3385542"/>
          </a:xfrm>
          <a:prstGeom prst="rect">
            <a:avLst/>
          </a:prstGeom>
          <a:noFill/>
        </p:spPr>
        <p:txBody>
          <a:bodyPr wrap="square" rtlCol="0">
            <a:spAutoFit/>
          </a:bodyPr>
          <a:lstStyle/>
          <a:p>
            <a:pPr algn="ctr">
              <a:spcAft>
                <a:spcPts val="1200"/>
              </a:spcAft>
            </a:pPr>
            <a:r>
              <a:rPr lang="en-US" b="1" dirty="0">
                <a:solidFill>
                  <a:srgbClr val="002060"/>
                </a:solidFill>
                <a:cs typeface="Arial"/>
              </a:rPr>
              <a:t>IAGLR Chandler-Misener </a:t>
            </a:r>
            <a:r>
              <a:rPr lang="en-US" b="1" dirty="0" smtClean="0">
                <a:solidFill>
                  <a:srgbClr val="002060"/>
                </a:solidFill>
                <a:cs typeface="Arial"/>
              </a:rPr>
              <a:t>Award – Most Notable Paper   </a:t>
            </a:r>
          </a:p>
          <a:p>
            <a:pPr lvl="1" algn="ctr">
              <a:spcAft>
                <a:spcPts val="1200"/>
              </a:spcAft>
            </a:pPr>
            <a:r>
              <a:rPr lang="en-US" b="1" dirty="0">
                <a:solidFill>
                  <a:srgbClr val="002060"/>
                </a:solidFill>
                <a:cs typeface="Arial"/>
              </a:rPr>
              <a:t>2015 - </a:t>
            </a:r>
            <a:r>
              <a:rPr lang="en-US" dirty="0">
                <a:solidFill>
                  <a:srgbClr val="002060"/>
                </a:solidFill>
                <a:cs typeface="Arial"/>
              </a:rPr>
              <a:t>Dmitry Beletsky, Ed Rutherford, Hongyan Zhang, Doran Mason</a:t>
            </a:r>
            <a:endParaRPr lang="en-US" b="1" dirty="0">
              <a:solidFill>
                <a:srgbClr val="002060"/>
              </a:solidFill>
              <a:cs typeface="Arial"/>
            </a:endParaRPr>
          </a:p>
          <a:p>
            <a:pPr algn="ctr">
              <a:spcAft>
                <a:spcPts val="1200"/>
              </a:spcAft>
            </a:pPr>
            <a:r>
              <a:rPr lang="en-US" b="1" dirty="0" smtClean="0">
                <a:solidFill>
                  <a:srgbClr val="002060"/>
                </a:solidFill>
                <a:cs typeface="Arial"/>
              </a:rPr>
              <a:t>2011 - </a:t>
            </a:r>
            <a:r>
              <a:rPr lang="en-US" dirty="0">
                <a:solidFill>
                  <a:srgbClr val="002060"/>
                </a:solidFill>
                <a:cs typeface="Arial"/>
              </a:rPr>
              <a:t>David J. Schwab, Henry </a:t>
            </a:r>
            <a:r>
              <a:rPr lang="en-US" dirty="0" smtClean="0">
                <a:solidFill>
                  <a:srgbClr val="002060"/>
                </a:solidFill>
                <a:cs typeface="Arial"/>
              </a:rPr>
              <a:t>Vanderploeg</a:t>
            </a:r>
            <a:r>
              <a:rPr lang="en-US" b="1" dirty="0" smtClean="0">
                <a:solidFill>
                  <a:srgbClr val="002060"/>
                </a:solidFill>
                <a:cs typeface="Arial"/>
              </a:rPr>
              <a:t> </a:t>
            </a:r>
          </a:p>
          <a:p>
            <a:pPr algn="ctr">
              <a:spcAft>
                <a:spcPts val="1200"/>
              </a:spcAft>
            </a:pPr>
            <a:r>
              <a:rPr lang="en-US" b="1" dirty="0" smtClean="0">
                <a:solidFill>
                  <a:srgbClr val="002060"/>
                </a:solidFill>
                <a:cs typeface="Arial"/>
              </a:rPr>
              <a:t>IAGLR </a:t>
            </a:r>
            <a:r>
              <a:rPr lang="en-US" b="1" dirty="0">
                <a:solidFill>
                  <a:srgbClr val="002060"/>
                </a:solidFill>
                <a:cs typeface="Arial"/>
              </a:rPr>
              <a:t>Lifetime Achievement Award 2013 – </a:t>
            </a:r>
            <a:r>
              <a:rPr lang="en-US" dirty="0">
                <a:solidFill>
                  <a:srgbClr val="002060"/>
                </a:solidFill>
                <a:cs typeface="Arial"/>
              </a:rPr>
              <a:t>David J. Schwab</a:t>
            </a:r>
          </a:p>
          <a:p>
            <a:pPr algn="ctr">
              <a:spcAft>
                <a:spcPts val="1200"/>
              </a:spcAft>
            </a:pPr>
            <a:r>
              <a:rPr lang="en-US" b="1" dirty="0" smtClean="0">
                <a:solidFill>
                  <a:srgbClr val="002060"/>
                </a:solidFill>
                <a:cs typeface="Arial"/>
              </a:rPr>
              <a:t>    IAGLR </a:t>
            </a:r>
            <a:r>
              <a:rPr lang="en-US" b="1" dirty="0">
                <a:solidFill>
                  <a:srgbClr val="002060"/>
                </a:solidFill>
                <a:cs typeface="Arial"/>
              </a:rPr>
              <a:t>Editor’s Award</a:t>
            </a:r>
          </a:p>
          <a:p>
            <a:pPr lvl="1" algn="ctr">
              <a:spcAft>
                <a:spcPts val="1200"/>
              </a:spcAft>
            </a:pPr>
            <a:r>
              <a:rPr lang="en-US" b="1" dirty="0">
                <a:solidFill>
                  <a:srgbClr val="002060"/>
                </a:solidFill>
                <a:cs typeface="Arial"/>
              </a:rPr>
              <a:t>2013 </a:t>
            </a:r>
            <a:r>
              <a:rPr lang="en-US" b="1" dirty="0" smtClean="0">
                <a:solidFill>
                  <a:srgbClr val="002060"/>
                </a:solidFill>
                <a:cs typeface="Arial"/>
              </a:rPr>
              <a:t>- </a:t>
            </a:r>
            <a:r>
              <a:rPr lang="en-US" dirty="0">
                <a:solidFill>
                  <a:srgbClr val="002060"/>
                </a:solidFill>
                <a:cs typeface="Arial"/>
              </a:rPr>
              <a:t>Edward Rutherford</a:t>
            </a:r>
          </a:p>
          <a:p>
            <a:pPr algn="ctr">
              <a:spcAft>
                <a:spcPts val="1200"/>
              </a:spcAft>
            </a:pPr>
            <a:r>
              <a:rPr lang="en-US" b="1" dirty="0" smtClean="0">
                <a:solidFill>
                  <a:srgbClr val="002060"/>
                </a:solidFill>
                <a:cs typeface="Arial"/>
              </a:rPr>
              <a:t>    2011 </a:t>
            </a:r>
            <a:r>
              <a:rPr lang="en-US" b="1" dirty="0">
                <a:solidFill>
                  <a:srgbClr val="002060"/>
                </a:solidFill>
                <a:cs typeface="Arial"/>
              </a:rPr>
              <a:t>- </a:t>
            </a:r>
            <a:r>
              <a:rPr lang="en-US" dirty="0" smtClean="0">
                <a:solidFill>
                  <a:srgbClr val="002060"/>
                </a:solidFill>
                <a:cs typeface="Arial"/>
              </a:rPr>
              <a:t>Gary Fahnenstiel </a:t>
            </a:r>
            <a:endParaRPr lang="en-US" dirty="0">
              <a:solidFill>
                <a:srgbClr val="002060"/>
              </a:solidFill>
              <a:cs typeface="Arial"/>
            </a:endParaRPr>
          </a:p>
          <a:p>
            <a:pPr algn="ctr">
              <a:spcAft>
                <a:spcPts val="1200"/>
              </a:spcAft>
            </a:pPr>
            <a:r>
              <a:rPr lang="en-US" b="1" dirty="0">
                <a:solidFill>
                  <a:srgbClr val="002060"/>
                </a:solidFill>
                <a:cs typeface="Arial"/>
              </a:rPr>
              <a:t>IAGLR Anderson - Everett Award 2011 –  </a:t>
            </a:r>
            <a:r>
              <a:rPr lang="en-US" dirty="0">
                <a:solidFill>
                  <a:srgbClr val="002060"/>
                </a:solidFill>
                <a:cs typeface="Arial"/>
              </a:rPr>
              <a:t>GLERL</a:t>
            </a:r>
            <a:r>
              <a:rPr lang="en-US" b="1" dirty="0">
                <a:solidFill>
                  <a:srgbClr val="002060"/>
                </a:solidFill>
                <a:cs typeface="Arial"/>
              </a:rPr>
              <a:t> </a:t>
            </a: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1600200"/>
            <a:ext cx="2533650" cy="1193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371600" y="1143000"/>
            <a:ext cx="6629400" cy="369332"/>
          </a:xfrm>
          <a:prstGeom prst="rect">
            <a:avLst/>
          </a:prstGeom>
          <a:noFill/>
        </p:spPr>
        <p:txBody>
          <a:bodyPr wrap="square" rtlCol="0">
            <a:spAutoFit/>
          </a:bodyPr>
          <a:lstStyle/>
          <a:p>
            <a:r>
              <a:rPr lang="en-US" b="1" dirty="0">
                <a:solidFill>
                  <a:srgbClr val="000000"/>
                </a:solidFill>
              </a:rPr>
              <a:t>The International Association for Great Lakes Research </a:t>
            </a:r>
            <a:endParaRPr lang="en-US" b="1" dirty="0" smtClean="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0356197"/>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7321" y="45720"/>
            <a:ext cx="300680" cy="30785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45720"/>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r>
              <a:rPr lang="en-US" sz="1300" b="1" dirty="0">
                <a:solidFill>
                  <a:prstClr val="white"/>
                </a:solidFill>
                <a:cs typeface="Arial" panose="020B0604020202020204" pitchFamily="34" charset="0"/>
              </a:rPr>
              <a:t>Director </a:t>
            </a:r>
            <a:r>
              <a:rPr lang="en-US" sz="1300" dirty="0">
                <a:solidFill>
                  <a:prstClr val="white"/>
                </a:solidFill>
                <a:cs typeface="Arial" panose="020B0604020202020204" pitchFamily="34" charset="0"/>
              </a:rPr>
              <a:t>| Overview</a:t>
            </a:r>
          </a:p>
        </p:txBody>
      </p:sp>
      <p:graphicFrame>
        <p:nvGraphicFramePr>
          <p:cNvPr id="8" name="Chart 7"/>
          <p:cNvGraphicFramePr>
            <a:graphicFrameLocks/>
          </p:cNvGraphicFramePr>
          <p:nvPr>
            <p:extLst>
              <p:ext uri="{D42A27DB-BD31-4B8C-83A1-F6EECF244321}">
                <p14:modId xmlns:p14="http://schemas.microsoft.com/office/powerpoint/2010/main" val="1905222859"/>
              </p:ext>
            </p:extLst>
          </p:nvPr>
        </p:nvGraphicFramePr>
        <p:xfrm>
          <a:off x="457200" y="990600"/>
          <a:ext cx="8229600" cy="5638800"/>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9"/>
          <p:cNvSpPr txBox="1"/>
          <p:nvPr/>
        </p:nvSpPr>
        <p:spPr>
          <a:xfrm>
            <a:off x="76202" y="381004"/>
            <a:ext cx="9001801" cy="523220"/>
          </a:xfrm>
          <a:prstGeom prst="rect">
            <a:avLst/>
          </a:prstGeom>
          <a:noFill/>
        </p:spPr>
        <p:txBody>
          <a:bodyPr wrap="square" rtlCol="0">
            <a:spAutoFit/>
          </a:bodyPr>
          <a:lstStyle/>
          <a:p>
            <a:r>
              <a:rPr lang="en-US" sz="2800" b="1" dirty="0">
                <a:solidFill>
                  <a:srgbClr val="002060"/>
                </a:solidFill>
                <a:cs typeface="Arial" panose="020B0604020202020204" pitchFamily="34" charset="0"/>
              </a:rPr>
              <a:t>Quality: </a:t>
            </a:r>
            <a:r>
              <a:rPr lang="en-US" sz="2800" dirty="0" smtClean="0">
                <a:solidFill>
                  <a:srgbClr val="002060"/>
                </a:solidFill>
                <a:cs typeface="Arial" panose="020B0604020202020204" pitchFamily="34" charset="0"/>
              </a:rPr>
              <a:t>Publications</a:t>
            </a:r>
            <a:endParaRPr lang="en-US" sz="2800" dirty="0">
              <a:solidFill>
                <a:srgbClr val="002060"/>
              </a:solidFill>
              <a:cs typeface="Arial" panose="020B0604020202020204" pitchFamily="34" charset="0"/>
            </a:endParaRPr>
          </a:p>
        </p:txBody>
      </p:sp>
    </p:spTree>
    <p:extLst>
      <p:ext uri="{BB962C8B-B14F-4D97-AF65-F5344CB8AC3E}">
        <p14:creationId xmlns:p14="http://schemas.microsoft.com/office/powerpoint/2010/main" val="2545768647"/>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
            <a:lum/>
          </a:blip>
          <a:srcRect/>
          <a:stretch>
            <a:fillRect l="-10000" r="-10000"/>
          </a:stretch>
        </a:blipFill>
        <a:effectLst/>
      </p:bgPr>
    </p:bg>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7323" y="45720"/>
            <a:ext cx="300680" cy="30785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200" y="45734"/>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r>
              <a:rPr lang="en-US" sz="1300" b="1" dirty="0">
                <a:solidFill>
                  <a:prstClr val="white"/>
                </a:solidFill>
                <a:cs typeface="Arial" panose="020B0604020202020204" pitchFamily="34" charset="0"/>
              </a:rPr>
              <a:t>Director </a:t>
            </a:r>
            <a:r>
              <a:rPr lang="en-US" sz="1300" dirty="0">
                <a:solidFill>
                  <a:prstClr val="white"/>
                </a:solidFill>
                <a:cs typeface="Arial" panose="020B0604020202020204" pitchFamily="34" charset="0"/>
              </a:rPr>
              <a:t>| Overview</a:t>
            </a:r>
          </a:p>
        </p:txBody>
      </p:sp>
      <p:sp>
        <p:nvSpPr>
          <p:cNvPr id="5" name="Title 4"/>
          <p:cNvSpPr>
            <a:spLocks noGrp="1"/>
          </p:cNvSpPr>
          <p:nvPr>
            <p:ph type="title"/>
          </p:nvPr>
        </p:nvSpPr>
        <p:spPr>
          <a:xfrm>
            <a:off x="46770" y="457200"/>
            <a:ext cx="3962400" cy="1828800"/>
          </a:xfrm>
        </p:spPr>
        <p:txBody>
          <a:bodyPr anchor="t">
            <a:normAutofit/>
          </a:bodyPr>
          <a:lstStyle/>
          <a:p>
            <a:pPr lvl="0" algn="l">
              <a:spcBef>
                <a:spcPts val="0"/>
              </a:spcBef>
            </a:pPr>
            <a:r>
              <a:rPr lang="en-US" sz="2800" b="1" dirty="0" smtClean="0"/>
              <a:t>Quality: </a:t>
            </a:r>
            <a:r>
              <a:rPr lang="en-US" sz="2800" dirty="0" smtClean="0"/>
              <a:t>Citations</a:t>
            </a:r>
            <a:endParaRPr lang="en-US" sz="2800" dirty="0"/>
          </a:p>
        </p:txBody>
      </p:sp>
      <p:graphicFrame>
        <p:nvGraphicFramePr>
          <p:cNvPr id="3" name="Table 2"/>
          <p:cNvGraphicFramePr>
            <a:graphicFrameLocks noGrp="1"/>
          </p:cNvGraphicFramePr>
          <p:nvPr>
            <p:extLst>
              <p:ext uri="{D42A27DB-BD31-4B8C-83A1-F6EECF244321}">
                <p14:modId xmlns:p14="http://schemas.microsoft.com/office/powerpoint/2010/main" val="3550223729"/>
              </p:ext>
            </p:extLst>
          </p:nvPr>
        </p:nvGraphicFramePr>
        <p:xfrm>
          <a:off x="2941968" y="1878058"/>
          <a:ext cx="3260062" cy="4718346"/>
        </p:xfrm>
        <a:graphic>
          <a:graphicData uri="http://schemas.openxmlformats.org/drawingml/2006/table">
            <a:tbl>
              <a:tblPr/>
              <a:tblGrid>
                <a:gridCol w="889108">
                  <a:extLst>
                    <a:ext uri="{9D8B030D-6E8A-4147-A177-3AD203B41FA5}">
                      <a16:colId xmlns="" xmlns:a16="http://schemas.microsoft.com/office/drawing/2014/main" val="20000"/>
                    </a:ext>
                  </a:extLst>
                </a:gridCol>
                <a:gridCol w="1304025">
                  <a:extLst>
                    <a:ext uri="{9D8B030D-6E8A-4147-A177-3AD203B41FA5}">
                      <a16:colId xmlns="" xmlns:a16="http://schemas.microsoft.com/office/drawing/2014/main" val="20001"/>
                    </a:ext>
                  </a:extLst>
                </a:gridCol>
                <a:gridCol w="1066929">
                  <a:extLst>
                    <a:ext uri="{9D8B030D-6E8A-4147-A177-3AD203B41FA5}">
                      <a16:colId xmlns="" xmlns:a16="http://schemas.microsoft.com/office/drawing/2014/main" val="20002"/>
                    </a:ext>
                  </a:extLst>
                </a:gridCol>
              </a:tblGrid>
              <a:tr h="456226">
                <a:tc>
                  <a:txBody>
                    <a:bodyPr/>
                    <a:lstStyle/>
                    <a:p>
                      <a:pPr algn="ctr" rtl="0" fontAlgn="b"/>
                      <a:r>
                        <a:rPr lang="en-US" sz="1500" b="1" dirty="0">
                          <a:effectLst/>
                        </a:rPr>
                        <a:t>H-index</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algn="ctr" rtl="0" fontAlgn="b"/>
                      <a:r>
                        <a:rPr lang="en-US" sz="1500" b="1" dirty="0">
                          <a:effectLst/>
                        </a:rPr>
                        <a:t>Total Publications</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algn="ctr" rtl="0" fontAlgn="b"/>
                      <a:r>
                        <a:rPr lang="en-US" sz="1500" b="1" dirty="0">
                          <a:effectLst/>
                        </a:rPr>
                        <a:t>Total Citations</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extLst>
                  <a:ext uri="{0D108BD9-81ED-4DB2-BD59-A6C34878D82A}">
                    <a16:rowId xmlns="" xmlns:a16="http://schemas.microsoft.com/office/drawing/2014/main" val="10000"/>
                  </a:ext>
                </a:extLst>
              </a:tr>
              <a:tr h="207601">
                <a:tc>
                  <a:txBody>
                    <a:bodyPr/>
                    <a:lstStyle/>
                    <a:p>
                      <a:pPr algn="ctr" rtl="0" fontAlgn="b"/>
                      <a:r>
                        <a:rPr lang="en-US" sz="1300" dirty="0">
                          <a:effectLst/>
                        </a:rPr>
                        <a:t>30</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300" dirty="0">
                          <a:effectLst/>
                        </a:rPr>
                        <a:t>105</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300" dirty="0">
                          <a:effectLst/>
                        </a:rPr>
                        <a:t>2517</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207601">
                <a:tc>
                  <a:txBody>
                    <a:bodyPr/>
                    <a:lstStyle/>
                    <a:p>
                      <a:pPr algn="ctr" rtl="0" fontAlgn="b"/>
                      <a:r>
                        <a:rPr lang="en-US" sz="1300" dirty="0">
                          <a:effectLst/>
                        </a:rPr>
                        <a:t>28</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95000"/>
                      </a:schemeClr>
                    </a:solidFill>
                  </a:tcPr>
                </a:tc>
                <a:tc>
                  <a:txBody>
                    <a:bodyPr/>
                    <a:lstStyle/>
                    <a:p>
                      <a:pPr algn="ctr" rtl="0" fontAlgn="b"/>
                      <a:r>
                        <a:rPr lang="en-US" sz="1300" dirty="0">
                          <a:effectLst/>
                        </a:rPr>
                        <a:t>107</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95000"/>
                      </a:schemeClr>
                    </a:solidFill>
                  </a:tcPr>
                </a:tc>
                <a:tc>
                  <a:txBody>
                    <a:bodyPr/>
                    <a:lstStyle/>
                    <a:p>
                      <a:pPr algn="ctr" rtl="0" fontAlgn="b"/>
                      <a:r>
                        <a:rPr lang="en-US" sz="1300" dirty="0">
                          <a:effectLst/>
                        </a:rPr>
                        <a:t>2893</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95000"/>
                      </a:schemeClr>
                    </a:solidFill>
                  </a:tcPr>
                </a:tc>
                <a:extLst>
                  <a:ext uri="{0D108BD9-81ED-4DB2-BD59-A6C34878D82A}">
                    <a16:rowId xmlns="" xmlns:a16="http://schemas.microsoft.com/office/drawing/2014/main" val="10002"/>
                  </a:ext>
                </a:extLst>
              </a:tr>
              <a:tr h="207601">
                <a:tc>
                  <a:txBody>
                    <a:bodyPr/>
                    <a:lstStyle/>
                    <a:p>
                      <a:pPr algn="ctr" rtl="0" fontAlgn="b"/>
                      <a:r>
                        <a:rPr lang="en-US" sz="1300" dirty="0">
                          <a:effectLst/>
                        </a:rPr>
                        <a:t>23</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300" dirty="0">
                          <a:effectLst/>
                        </a:rPr>
                        <a:t>71</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300" dirty="0">
                          <a:effectLst/>
                        </a:rPr>
                        <a:t>1490</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207601">
                <a:tc>
                  <a:txBody>
                    <a:bodyPr/>
                    <a:lstStyle/>
                    <a:p>
                      <a:pPr algn="ctr" rtl="0" fontAlgn="b"/>
                      <a:r>
                        <a:rPr lang="en-US" sz="1300" dirty="0">
                          <a:effectLst/>
                        </a:rPr>
                        <a:t>22</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95000"/>
                      </a:schemeClr>
                    </a:solidFill>
                  </a:tcPr>
                </a:tc>
                <a:tc>
                  <a:txBody>
                    <a:bodyPr/>
                    <a:lstStyle/>
                    <a:p>
                      <a:pPr algn="ctr" rtl="0" fontAlgn="b"/>
                      <a:r>
                        <a:rPr lang="en-US" sz="1300" dirty="0">
                          <a:effectLst/>
                        </a:rPr>
                        <a:t>37</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95000"/>
                      </a:schemeClr>
                    </a:solidFill>
                  </a:tcPr>
                </a:tc>
                <a:tc>
                  <a:txBody>
                    <a:bodyPr/>
                    <a:lstStyle/>
                    <a:p>
                      <a:pPr algn="ctr" rtl="0" fontAlgn="b"/>
                      <a:r>
                        <a:rPr lang="en-US" sz="1300" dirty="0">
                          <a:effectLst/>
                        </a:rPr>
                        <a:t>1072</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95000"/>
                      </a:schemeClr>
                    </a:solidFill>
                  </a:tcPr>
                </a:tc>
                <a:extLst>
                  <a:ext uri="{0D108BD9-81ED-4DB2-BD59-A6C34878D82A}">
                    <a16:rowId xmlns="" xmlns:a16="http://schemas.microsoft.com/office/drawing/2014/main" val="10004"/>
                  </a:ext>
                </a:extLst>
              </a:tr>
              <a:tr h="207601">
                <a:tc>
                  <a:txBody>
                    <a:bodyPr/>
                    <a:lstStyle/>
                    <a:p>
                      <a:pPr algn="ctr" rtl="0" fontAlgn="b"/>
                      <a:r>
                        <a:rPr lang="en-US" sz="1300" dirty="0">
                          <a:effectLst/>
                        </a:rPr>
                        <a:t>22</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300" dirty="0">
                          <a:effectLst/>
                        </a:rPr>
                        <a:t>48</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300" dirty="0">
                          <a:effectLst/>
                        </a:rPr>
                        <a:t>1246</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r h="207601">
                <a:tc>
                  <a:txBody>
                    <a:bodyPr/>
                    <a:lstStyle/>
                    <a:p>
                      <a:pPr algn="ctr" rtl="0" fontAlgn="b"/>
                      <a:r>
                        <a:rPr lang="en-US" sz="1300" dirty="0">
                          <a:effectLst/>
                        </a:rPr>
                        <a:t>20</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95000"/>
                      </a:schemeClr>
                    </a:solidFill>
                  </a:tcPr>
                </a:tc>
                <a:tc>
                  <a:txBody>
                    <a:bodyPr/>
                    <a:lstStyle/>
                    <a:p>
                      <a:pPr algn="ctr" rtl="0" fontAlgn="b"/>
                      <a:r>
                        <a:rPr lang="en-US" sz="1300" dirty="0">
                          <a:effectLst/>
                        </a:rPr>
                        <a:t>55</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95000"/>
                      </a:schemeClr>
                    </a:solidFill>
                  </a:tcPr>
                </a:tc>
                <a:tc>
                  <a:txBody>
                    <a:bodyPr/>
                    <a:lstStyle/>
                    <a:p>
                      <a:pPr algn="ctr" rtl="0" fontAlgn="b"/>
                      <a:r>
                        <a:rPr lang="en-US" sz="1300" dirty="0">
                          <a:effectLst/>
                        </a:rPr>
                        <a:t>1168</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95000"/>
                      </a:schemeClr>
                    </a:solidFill>
                  </a:tcPr>
                </a:tc>
                <a:extLst>
                  <a:ext uri="{0D108BD9-81ED-4DB2-BD59-A6C34878D82A}">
                    <a16:rowId xmlns="" xmlns:a16="http://schemas.microsoft.com/office/drawing/2014/main" val="10006"/>
                  </a:ext>
                </a:extLst>
              </a:tr>
              <a:tr h="207601">
                <a:tc>
                  <a:txBody>
                    <a:bodyPr/>
                    <a:lstStyle/>
                    <a:p>
                      <a:pPr algn="ctr" rtl="0" fontAlgn="b"/>
                      <a:r>
                        <a:rPr lang="en-US" sz="1300" dirty="0">
                          <a:effectLst/>
                        </a:rPr>
                        <a:t>19</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300" dirty="0">
                          <a:effectLst/>
                        </a:rPr>
                        <a:t>37</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300" dirty="0">
                          <a:effectLst/>
                        </a:rPr>
                        <a:t>1663</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7"/>
                  </a:ext>
                </a:extLst>
              </a:tr>
              <a:tr h="207601">
                <a:tc>
                  <a:txBody>
                    <a:bodyPr/>
                    <a:lstStyle/>
                    <a:p>
                      <a:pPr algn="ctr" rtl="0" fontAlgn="b"/>
                      <a:r>
                        <a:rPr lang="en-US" sz="1300" dirty="0">
                          <a:effectLst/>
                        </a:rPr>
                        <a:t>18</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95000"/>
                      </a:schemeClr>
                    </a:solidFill>
                  </a:tcPr>
                </a:tc>
                <a:tc>
                  <a:txBody>
                    <a:bodyPr/>
                    <a:lstStyle/>
                    <a:p>
                      <a:pPr algn="ctr" rtl="0" fontAlgn="b"/>
                      <a:r>
                        <a:rPr lang="en-US" sz="1300" dirty="0">
                          <a:effectLst/>
                        </a:rPr>
                        <a:t>60</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95000"/>
                      </a:schemeClr>
                    </a:solidFill>
                  </a:tcPr>
                </a:tc>
                <a:tc>
                  <a:txBody>
                    <a:bodyPr/>
                    <a:lstStyle/>
                    <a:p>
                      <a:pPr algn="ctr" rtl="0" fontAlgn="b"/>
                      <a:r>
                        <a:rPr lang="en-US" sz="1300" dirty="0">
                          <a:effectLst/>
                        </a:rPr>
                        <a:t>1039</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95000"/>
                      </a:schemeClr>
                    </a:solidFill>
                  </a:tcPr>
                </a:tc>
                <a:extLst>
                  <a:ext uri="{0D108BD9-81ED-4DB2-BD59-A6C34878D82A}">
                    <a16:rowId xmlns="" xmlns:a16="http://schemas.microsoft.com/office/drawing/2014/main" val="10008"/>
                  </a:ext>
                </a:extLst>
              </a:tr>
              <a:tr h="207601">
                <a:tc>
                  <a:txBody>
                    <a:bodyPr/>
                    <a:lstStyle/>
                    <a:p>
                      <a:pPr algn="ctr" rtl="0" fontAlgn="b"/>
                      <a:r>
                        <a:rPr lang="en-US" sz="1300" dirty="0">
                          <a:effectLst/>
                        </a:rPr>
                        <a:t>17</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300" dirty="0">
                          <a:effectLst/>
                        </a:rPr>
                        <a:t>28</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300" dirty="0">
                          <a:effectLst/>
                        </a:rPr>
                        <a:t>1204</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9"/>
                  </a:ext>
                </a:extLst>
              </a:tr>
              <a:tr h="207601">
                <a:tc>
                  <a:txBody>
                    <a:bodyPr/>
                    <a:lstStyle/>
                    <a:p>
                      <a:pPr algn="ctr" rtl="0" fontAlgn="b"/>
                      <a:r>
                        <a:rPr lang="en-US" sz="1300" dirty="0">
                          <a:effectLst/>
                        </a:rPr>
                        <a:t>15</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95000"/>
                      </a:schemeClr>
                    </a:solidFill>
                  </a:tcPr>
                </a:tc>
                <a:tc>
                  <a:txBody>
                    <a:bodyPr/>
                    <a:lstStyle/>
                    <a:p>
                      <a:pPr algn="ctr" rtl="0" fontAlgn="b"/>
                      <a:r>
                        <a:rPr lang="en-US" sz="1300" dirty="0">
                          <a:effectLst/>
                        </a:rPr>
                        <a:t>22</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95000"/>
                      </a:schemeClr>
                    </a:solidFill>
                  </a:tcPr>
                </a:tc>
                <a:tc>
                  <a:txBody>
                    <a:bodyPr/>
                    <a:lstStyle/>
                    <a:p>
                      <a:pPr algn="ctr" rtl="0" fontAlgn="b"/>
                      <a:r>
                        <a:rPr lang="en-US" sz="1300" dirty="0">
                          <a:effectLst/>
                        </a:rPr>
                        <a:t>551</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95000"/>
                      </a:schemeClr>
                    </a:solidFill>
                  </a:tcPr>
                </a:tc>
                <a:extLst>
                  <a:ext uri="{0D108BD9-81ED-4DB2-BD59-A6C34878D82A}">
                    <a16:rowId xmlns="" xmlns:a16="http://schemas.microsoft.com/office/drawing/2014/main" val="10010"/>
                  </a:ext>
                </a:extLst>
              </a:tr>
              <a:tr h="207601">
                <a:tc>
                  <a:txBody>
                    <a:bodyPr/>
                    <a:lstStyle/>
                    <a:p>
                      <a:pPr algn="ctr" rtl="0" fontAlgn="b"/>
                      <a:r>
                        <a:rPr lang="en-US" sz="1300" dirty="0">
                          <a:effectLst/>
                        </a:rPr>
                        <a:t>14</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300" dirty="0">
                          <a:effectLst/>
                        </a:rPr>
                        <a:t>21</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300" dirty="0">
                          <a:effectLst/>
                        </a:rPr>
                        <a:t>971</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11"/>
                  </a:ext>
                </a:extLst>
              </a:tr>
              <a:tr h="207601">
                <a:tc>
                  <a:txBody>
                    <a:bodyPr/>
                    <a:lstStyle/>
                    <a:p>
                      <a:pPr algn="ctr" rtl="0" fontAlgn="b"/>
                      <a:r>
                        <a:rPr lang="en-US" sz="1300" dirty="0">
                          <a:effectLst/>
                        </a:rPr>
                        <a:t>11</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95000"/>
                      </a:schemeClr>
                    </a:solidFill>
                  </a:tcPr>
                </a:tc>
                <a:tc>
                  <a:txBody>
                    <a:bodyPr/>
                    <a:lstStyle/>
                    <a:p>
                      <a:pPr algn="ctr" rtl="0" fontAlgn="b"/>
                      <a:r>
                        <a:rPr lang="en-US" sz="1300" dirty="0">
                          <a:effectLst/>
                        </a:rPr>
                        <a:t>36</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95000"/>
                      </a:schemeClr>
                    </a:solidFill>
                  </a:tcPr>
                </a:tc>
                <a:tc>
                  <a:txBody>
                    <a:bodyPr/>
                    <a:lstStyle/>
                    <a:p>
                      <a:pPr algn="ctr" rtl="0" fontAlgn="b"/>
                      <a:r>
                        <a:rPr lang="en-US" sz="1300" dirty="0">
                          <a:effectLst/>
                        </a:rPr>
                        <a:t>426</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95000"/>
                      </a:schemeClr>
                    </a:solidFill>
                  </a:tcPr>
                </a:tc>
                <a:extLst>
                  <a:ext uri="{0D108BD9-81ED-4DB2-BD59-A6C34878D82A}">
                    <a16:rowId xmlns="" xmlns:a16="http://schemas.microsoft.com/office/drawing/2014/main" val="10012"/>
                  </a:ext>
                </a:extLst>
              </a:tr>
              <a:tr h="207601">
                <a:tc>
                  <a:txBody>
                    <a:bodyPr/>
                    <a:lstStyle/>
                    <a:p>
                      <a:pPr algn="ctr" rtl="0" fontAlgn="b"/>
                      <a:r>
                        <a:rPr lang="en-US" sz="1300" dirty="0" smtClean="0">
                          <a:effectLst/>
                        </a:rPr>
                        <a:t>10</a:t>
                      </a:r>
                      <a:endParaRPr lang="en-US" sz="1300" dirty="0">
                        <a:effectLst/>
                      </a:endParaRP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300" dirty="0" smtClean="0">
                          <a:effectLst/>
                        </a:rPr>
                        <a:t>23</a:t>
                      </a:r>
                      <a:endParaRPr lang="en-US" sz="1300" dirty="0">
                        <a:effectLst/>
                      </a:endParaRP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300" dirty="0" smtClean="0">
                          <a:effectLst/>
                        </a:rPr>
                        <a:t>371</a:t>
                      </a:r>
                      <a:endParaRPr lang="en-US" sz="1300" dirty="0">
                        <a:effectLst/>
                      </a:endParaRP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13"/>
                  </a:ext>
                </a:extLst>
              </a:tr>
              <a:tr h="207601">
                <a:tc>
                  <a:txBody>
                    <a:bodyPr/>
                    <a:lstStyle/>
                    <a:p>
                      <a:pPr algn="ctr" rtl="0" fontAlgn="b"/>
                      <a:r>
                        <a:rPr lang="en-US" sz="1300" dirty="0">
                          <a:effectLst/>
                        </a:rPr>
                        <a:t>10</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95000"/>
                      </a:schemeClr>
                    </a:solidFill>
                  </a:tcPr>
                </a:tc>
                <a:tc>
                  <a:txBody>
                    <a:bodyPr/>
                    <a:lstStyle/>
                    <a:p>
                      <a:pPr algn="ctr" rtl="0" fontAlgn="b"/>
                      <a:r>
                        <a:rPr lang="en-US" sz="1300" dirty="0">
                          <a:effectLst/>
                        </a:rPr>
                        <a:t>20</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95000"/>
                      </a:schemeClr>
                    </a:solidFill>
                  </a:tcPr>
                </a:tc>
                <a:tc>
                  <a:txBody>
                    <a:bodyPr/>
                    <a:lstStyle/>
                    <a:p>
                      <a:pPr algn="ctr" rtl="0" fontAlgn="b"/>
                      <a:r>
                        <a:rPr lang="en-US" sz="1300" dirty="0">
                          <a:effectLst/>
                        </a:rPr>
                        <a:t>291</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95000"/>
                      </a:schemeClr>
                    </a:solidFill>
                  </a:tcPr>
                </a:tc>
                <a:extLst>
                  <a:ext uri="{0D108BD9-81ED-4DB2-BD59-A6C34878D82A}">
                    <a16:rowId xmlns="" xmlns:a16="http://schemas.microsoft.com/office/drawing/2014/main" val="10014"/>
                  </a:ext>
                </a:extLst>
              </a:tr>
              <a:tr h="207601">
                <a:tc>
                  <a:txBody>
                    <a:bodyPr/>
                    <a:lstStyle/>
                    <a:p>
                      <a:pPr algn="ctr" rtl="0" fontAlgn="b"/>
                      <a:r>
                        <a:rPr lang="en-US" sz="1300" dirty="0">
                          <a:effectLst/>
                        </a:rPr>
                        <a:t>10</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300" dirty="0">
                          <a:effectLst/>
                        </a:rPr>
                        <a:t>16</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300" dirty="0">
                          <a:effectLst/>
                        </a:rPr>
                        <a:t>542</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15"/>
                  </a:ext>
                </a:extLst>
              </a:tr>
              <a:tr h="207601">
                <a:tc>
                  <a:txBody>
                    <a:bodyPr/>
                    <a:lstStyle/>
                    <a:p>
                      <a:pPr algn="ctr" rtl="0" fontAlgn="b"/>
                      <a:r>
                        <a:rPr lang="en-US" sz="1300" dirty="0">
                          <a:effectLst/>
                        </a:rPr>
                        <a:t>10</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95000"/>
                      </a:schemeClr>
                    </a:solidFill>
                  </a:tcPr>
                </a:tc>
                <a:tc>
                  <a:txBody>
                    <a:bodyPr/>
                    <a:lstStyle/>
                    <a:p>
                      <a:pPr algn="ctr" rtl="0" fontAlgn="b"/>
                      <a:r>
                        <a:rPr lang="en-US" sz="1300" dirty="0">
                          <a:effectLst/>
                        </a:rPr>
                        <a:t>37</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95000"/>
                      </a:schemeClr>
                    </a:solidFill>
                  </a:tcPr>
                </a:tc>
                <a:tc>
                  <a:txBody>
                    <a:bodyPr/>
                    <a:lstStyle/>
                    <a:p>
                      <a:pPr algn="ctr" rtl="0" fontAlgn="b"/>
                      <a:r>
                        <a:rPr lang="en-US" sz="1300" dirty="0">
                          <a:effectLst/>
                        </a:rPr>
                        <a:t>278</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95000"/>
                      </a:schemeClr>
                    </a:solidFill>
                  </a:tcPr>
                </a:tc>
                <a:extLst>
                  <a:ext uri="{0D108BD9-81ED-4DB2-BD59-A6C34878D82A}">
                    <a16:rowId xmlns="" xmlns:a16="http://schemas.microsoft.com/office/drawing/2014/main" val="10016"/>
                  </a:ext>
                </a:extLst>
              </a:tr>
              <a:tr h="207601">
                <a:tc>
                  <a:txBody>
                    <a:bodyPr/>
                    <a:lstStyle/>
                    <a:p>
                      <a:pPr algn="ctr" rtl="0" fontAlgn="b"/>
                      <a:r>
                        <a:rPr lang="en-US" sz="1300" dirty="0">
                          <a:effectLst/>
                        </a:rPr>
                        <a:t>9</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300" dirty="0">
                          <a:effectLst/>
                        </a:rPr>
                        <a:t>26</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300" dirty="0">
                          <a:effectLst/>
                        </a:rPr>
                        <a:t>194</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17"/>
                  </a:ext>
                </a:extLst>
              </a:tr>
              <a:tr h="207601">
                <a:tc>
                  <a:txBody>
                    <a:bodyPr/>
                    <a:lstStyle/>
                    <a:p>
                      <a:pPr algn="ctr" rtl="0" fontAlgn="b"/>
                      <a:r>
                        <a:rPr lang="en-US" sz="1300" dirty="0">
                          <a:effectLst/>
                        </a:rPr>
                        <a:t>7</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95000"/>
                      </a:schemeClr>
                    </a:solidFill>
                  </a:tcPr>
                </a:tc>
                <a:tc>
                  <a:txBody>
                    <a:bodyPr/>
                    <a:lstStyle/>
                    <a:p>
                      <a:pPr algn="ctr" rtl="0" fontAlgn="b"/>
                      <a:r>
                        <a:rPr lang="en-US" sz="1300" dirty="0">
                          <a:effectLst/>
                        </a:rPr>
                        <a:t>13</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95000"/>
                      </a:schemeClr>
                    </a:solidFill>
                  </a:tcPr>
                </a:tc>
                <a:tc>
                  <a:txBody>
                    <a:bodyPr/>
                    <a:lstStyle/>
                    <a:p>
                      <a:pPr algn="ctr" rtl="0" fontAlgn="b"/>
                      <a:r>
                        <a:rPr lang="en-US" sz="1300" dirty="0">
                          <a:effectLst/>
                        </a:rPr>
                        <a:t>113</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95000"/>
                      </a:schemeClr>
                    </a:solidFill>
                  </a:tcPr>
                </a:tc>
                <a:extLst>
                  <a:ext uri="{0D108BD9-81ED-4DB2-BD59-A6C34878D82A}">
                    <a16:rowId xmlns="" xmlns:a16="http://schemas.microsoft.com/office/drawing/2014/main" val="10018"/>
                  </a:ext>
                </a:extLst>
              </a:tr>
              <a:tr h="207601">
                <a:tc>
                  <a:txBody>
                    <a:bodyPr/>
                    <a:lstStyle/>
                    <a:p>
                      <a:pPr algn="ctr" rtl="0" fontAlgn="b"/>
                      <a:r>
                        <a:rPr lang="en-US" sz="1300" dirty="0">
                          <a:effectLst/>
                        </a:rPr>
                        <a:t>3</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300" dirty="0">
                          <a:effectLst/>
                        </a:rPr>
                        <a:t>8</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300" dirty="0">
                          <a:effectLst/>
                        </a:rPr>
                        <a:t>81</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19"/>
                  </a:ext>
                </a:extLst>
              </a:tr>
              <a:tr h="207601">
                <a:tc>
                  <a:txBody>
                    <a:bodyPr/>
                    <a:lstStyle/>
                    <a:p>
                      <a:pPr algn="ctr" rtl="0" fontAlgn="b"/>
                      <a:r>
                        <a:rPr lang="en-US" sz="1300" dirty="0">
                          <a:effectLst/>
                        </a:rPr>
                        <a:t>2</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5000"/>
                      </a:schemeClr>
                    </a:solidFill>
                  </a:tcPr>
                </a:tc>
                <a:tc>
                  <a:txBody>
                    <a:bodyPr/>
                    <a:lstStyle/>
                    <a:p>
                      <a:pPr algn="ctr" rtl="0" fontAlgn="b"/>
                      <a:r>
                        <a:rPr lang="en-US" sz="1300" dirty="0">
                          <a:effectLst/>
                        </a:rPr>
                        <a:t>5</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5000"/>
                      </a:schemeClr>
                    </a:solidFill>
                  </a:tcPr>
                </a:tc>
                <a:tc>
                  <a:txBody>
                    <a:bodyPr/>
                    <a:lstStyle/>
                    <a:p>
                      <a:pPr algn="ctr" rtl="0" fontAlgn="b"/>
                      <a:r>
                        <a:rPr lang="en-US" sz="1300" dirty="0">
                          <a:effectLst/>
                        </a:rPr>
                        <a:t>10</a:t>
                      </a:r>
                    </a:p>
                  </a:txBody>
                  <a:tcPr marL="71128" marR="71128" marT="7113" marB="711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5000"/>
                      </a:schemeClr>
                    </a:solidFill>
                  </a:tcPr>
                </a:tc>
                <a:extLst>
                  <a:ext uri="{0D108BD9-81ED-4DB2-BD59-A6C34878D82A}">
                    <a16:rowId xmlns="" xmlns:a16="http://schemas.microsoft.com/office/drawing/2014/main" val="10020"/>
                  </a:ext>
                </a:extLst>
              </a:tr>
            </a:tbl>
          </a:graphicData>
        </a:graphic>
      </p:graphicFrame>
      <p:sp>
        <p:nvSpPr>
          <p:cNvPr id="10" name="Title 4"/>
          <p:cNvSpPr txBox="1">
            <a:spLocks/>
          </p:cNvSpPr>
          <p:nvPr/>
        </p:nvSpPr>
        <p:spPr>
          <a:xfrm>
            <a:off x="652057" y="1066800"/>
            <a:ext cx="7729943" cy="133350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2000" dirty="0" smtClean="0"/>
              <a:t>H-Index values – Individual GLERL research staff </a:t>
            </a:r>
          </a:p>
          <a:p>
            <a:pPr>
              <a:spcBef>
                <a:spcPts val="0"/>
              </a:spcBef>
            </a:pPr>
            <a:r>
              <a:rPr lang="en-US" sz="1600" i="1" dirty="0" smtClean="0"/>
              <a:t>Using the Web of Science Core Collection</a:t>
            </a:r>
            <a:endParaRPr lang="en-US" sz="1600" i="1" dirty="0"/>
          </a:p>
        </p:txBody>
      </p:sp>
      <p:sp>
        <p:nvSpPr>
          <p:cNvPr id="6" name="Rectangle 5"/>
          <p:cNvSpPr/>
          <p:nvPr/>
        </p:nvSpPr>
        <p:spPr>
          <a:xfrm>
            <a:off x="685800" y="6106180"/>
            <a:ext cx="2438400" cy="523220"/>
          </a:xfrm>
          <a:prstGeom prst="rect">
            <a:avLst/>
          </a:prstGeom>
        </p:spPr>
        <p:txBody>
          <a:bodyPr wrap="square">
            <a:spAutoFit/>
          </a:bodyPr>
          <a:lstStyle/>
          <a:p>
            <a:pPr>
              <a:spcBef>
                <a:spcPts val="0"/>
              </a:spcBef>
            </a:pPr>
            <a:r>
              <a:rPr lang="en-US" sz="1400" i="1" dirty="0" smtClean="0"/>
              <a:t>Each row represents an individual scientist.</a:t>
            </a:r>
            <a:endParaRPr lang="en-US" sz="1400" i="1" dirty="0"/>
          </a:p>
        </p:txBody>
      </p:sp>
    </p:spTree>
    <p:extLst>
      <p:ext uri="{BB962C8B-B14F-4D97-AF65-F5344CB8AC3E}">
        <p14:creationId xmlns:p14="http://schemas.microsoft.com/office/powerpoint/2010/main" val="810731846"/>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7323" y="45720"/>
            <a:ext cx="300680" cy="30785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45734"/>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r>
              <a:rPr lang="en-US" sz="1300" b="1" dirty="0">
                <a:solidFill>
                  <a:prstClr val="white"/>
                </a:solidFill>
                <a:cs typeface="Arial" panose="020B0604020202020204" pitchFamily="34" charset="0"/>
              </a:rPr>
              <a:t>Director </a:t>
            </a:r>
            <a:r>
              <a:rPr lang="en-US" sz="1300" dirty="0">
                <a:solidFill>
                  <a:prstClr val="white"/>
                </a:solidFill>
                <a:cs typeface="Arial" panose="020B0604020202020204" pitchFamily="34" charset="0"/>
              </a:rPr>
              <a:t>| Overview</a:t>
            </a:r>
          </a:p>
        </p:txBody>
      </p:sp>
      <p:sp>
        <p:nvSpPr>
          <p:cNvPr id="4" name="TextBox 3"/>
          <p:cNvSpPr txBox="1"/>
          <p:nvPr/>
        </p:nvSpPr>
        <p:spPr>
          <a:xfrm>
            <a:off x="76202" y="381000"/>
            <a:ext cx="9001801" cy="523220"/>
          </a:xfrm>
          <a:prstGeom prst="rect">
            <a:avLst/>
          </a:prstGeom>
          <a:noFill/>
        </p:spPr>
        <p:txBody>
          <a:bodyPr wrap="square" rtlCol="0">
            <a:spAutoFit/>
          </a:bodyPr>
          <a:lstStyle/>
          <a:p>
            <a:r>
              <a:rPr lang="en-US" sz="2800" b="1" dirty="0">
                <a:solidFill>
                  <a:srgbClr val="002060"/>
                </a:solidFill>
                <a:cs typeface="Arial" panose="020B0604020202020204" pitchFamily="34" charset="0"/>
              </a:rPr>
              <a:t>Quality: </a:t>
            </a:r>
            <a:r>
              <a:rPr lang="en-US" sz="2800" dirty="0">
                <a:solidFill>
                  <a:srgbClr val="002060"/>
                </a:solidFill>
                <a:cs typeface="Arial" panose="020B0604020202020204" pitchFamily="34" charset="0"/>
              </a:rPr>
              <a:t>Special Publications 2010-2015</a:t>
            </a:r>
          </a:p>
        </p:txBody>
      </p:sp>
      <p:sp>
        <p:nvSpPr>
          <p:cNvPr id="11" name="Rectangle 10"/>
          <p:cNvSpPr/>
          <p:nvPr/>
        </p:nvSpPr>
        <p:spPr>
          <a:xfrm>
            <a:off x="3276600" y="5334000"/>
            <a:ext cx="5308163" cy="677108"/>
          </a:xfrm>
          <a:prstGeom prst="rect">
            <a:avLst/>
          </a:prstGeom>
        </p:spPr>
        <p:txBody>
          <a:bodyPr wrap="square">
            <a:spAutoFit/>
          </a:bodyPr>
          <a:lstStyle/>
          <a:p>
            <a:pPr algn="ctr"/>
            <a:r>
              <a:rPr lang="en-US" sz="1400" b="1" dirty="0">
                <a:solidFill>
                  <a:srgbClr val="002060"/>
                </a:solidFill>
                <a:cs typeface="Arial" panose="020B0604020202020204" pitchFamily="34" charset="0"/>
              </a:rPr>
              <a:t>2013</a:t>
            </a:r>
            <a:r>
              <a:rPr lang="en-US" sz="1400" dirty="0">
                <a:solidFill>
                  <a:srgbClr val="002060"/>
                </a:solidFill>
                <a:cs typeface="Arial" panose="020B0604020202020204" pitchFamily="34" charset="0"/>
              </a:rPr>
              <a:t> </a:t>
            </a:r>
          </a:p>
          <a:p>
            <a:pPr algn="ctr"/>
            <a:r>
              <a:rPr lang="en-US" sz="1200" dirty="0">
                <a:solidFill>
                  <a:srgbClr val="002060"/>
                </a:solidFill>
                <a:cs typeface="Arial" panose="020B0604020202020204" pitchFamily="34" charset="0"/>
              </a:rPr>
              <a:t>Quagga and Zebra Mussels: Biology, Impacts, and Control, Second Edition</a:t>
            </a:r>
          </a:p>
          <a:p>
            <a:pPr algn="ctr"/>
            <a:r>
              <a:rPr lang="en-US" sz="1200" dirty="0">
                <a:solidFill>
                  <a:srgbClr val="002060"/>
                </a:solidFill>
                <a:cs typeface="Arial" panose="020B0604020202020204" pitchFamily="34" charset="0"/>
              </a:rPr>
              <a:t>by Thomas F. Nalepa and Don W. Schloesser</a:t>
            </a: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6170" y="4484131"/>
            <a:ext cx="1732488" cy="2271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65172" y="931294"/>
            <a:ext cx="2226428" cy="2771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765172" y="3649312"/>
            <a:ext cx="2226428" cy="677108"/>
          </a:xfrm>
          <a:prstGeom prst="rect">
            <a:avLst/>
          </a:prstGeom>
        </p:spPr>
        <p:txBody>
          <a:bodyPr wrap="square">
            <a:spAutoFit/>
          </a:bodyPr>
          <a:lstStyle/>
          <a:p>
            <a:pPr algn="ctr"/>
            <a:r>
              <a:rPr lang="en-US" sz="1400" b="1" dirty="0">
                <a:solidFill>
                  <a:srgbClr val="002060"/>
                </a:solidFill>
              </a:rPr>
              <a:t>In print in April 2016 </a:t>
            </a:r>
            <a:r>
              <a:rPr lang="en-US" sz="1200" dirty="0">
                <a:solidFill>
                  <a:srgbClr val="002060"/>
                </a:solidFill>
              </a:rPr>
              <a:t>Guest Editors: Timothy Davis and Christopher Gobler</a:t>
            </a:r>
            <a:endParaRPr lang="en-US" sz="1400" dirty="0">
              <a:solidFill>
                <a:srgbClr val="002060"/>
              </a:solidFill>
            </a:endParaRPr>
          </a:p>
        </p:txBody>
      </p:sp>
      <p:sp>
        <p:nvSpPr>
          <p:cNvPr id="10" name="Rectangle 9"/>
          <p:cNvSpPr/>
          <p:nvPr/>
        </p:nvSpPr>
        <p:spPr>
          <a:xfrm>
            <a:off x="6758817" y="1981200"/>
            <a:ext cx="1752600" cy="646331"/>
          </a:xfrm>
          <a:prstGeom prst="rect">
            <a:avLst/>
          </a:prstGeom>
        </p:spPr>
        <p:txBody>
          <a:bodyPr wrap="square">
            <a:spAutoFit/>
          </a:bodyPr>
          <a:lstStyle/>
          <a:p>
            <a:r>
              <a:rPr lang="en-US" sz="900" b="1" i="1" dirty="0">
                <a:solidFill>
                  <a:srgbClr val="000000"/>
                </a:solidFill>
              </a:rPr>
              <a:t>Global Expansion of Harmful Cyanobacterial Blooms: Diversity, ecology, causes, and controls </a:t>
            </a:r>
          </a:p>
        </p:txBody>
      </p:sp>
      <p:grpSp>
        <p:nvGrpSpPr>
          <p:cNvPr id="17" name="Group 16"/>
          <p:cNvGrpSpPr/>
          <p:nvPr/>
        </p:nvGrpSpPr>
        <p:grpSpPr>
          <a:xfrm>
            <a:off x="170369" y="917815"/>
            <a:ext cx="2188696" cy="3425585"/>
            <a:chOff x="4970969" y="1906809"/>
            <a:chExt cx="2188696" cy="3425585"/>
          </a:xfrm>
        </p:grpSpPr>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74793" y="1906809"/>
              <a:ext cx="2179171" cy="2771200"/>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15" name="Rectangle 14"/>
            <p:cNvSpPr/>
            <p:nvPr/>
          </p:nvSpPr>
          <p:spPr>
            <a:xfrm>
              <a:off x="4980494" y="4655286"/>
              <a:ext cx="2179171" cy="677108"/>
            </a:xfrm>
            <a:prstGeom prst="rect">
              <a:avLst/>
            </a:prstGeom>
          </p:spPr>
          <p:txBody>
            <a:bodyPr wrap="square">
              <a:spAutoFit/>
            </a:bodyPr>
            <a:lstStyle/>
            <a:p>
              <a:pPr algn="ctr"/>
              <a:r>
                <a:rPr lang="en-US" sz="1400" b="1" kern="0" dirty="0">
                  <a:solidFill>
                    <a:srgbClr val="002060"/>
                  </a:solidFill>
                  <a:cs typeface="Arial"/>
                  <a:sym typeface="Arial"/>
                </a:rPr>
                <a:t>2014</a:t>
              </a:r>
              <a:r>
                <a:rPr lang="en-US" sz="1400" kern="0" dirty="0">
                  <a:solidFill>
                    <a:srgbClr val="002060"/>
                  </a:solidFill>
                  <a:cs typeface="Arial"/>
                  <a:sym typeface="Arial"/>
                </a:rPr>
                <a:t> </a:t>
              </a:r>
            </a:p>
            <a:p>
              <a:pPr algn="ctr"/>
              <a:r>
                <a:rPr lang="en-US" sz="1200" kern="0" dirty="0">
                  <a:solidFill>
                    <a:srgbClr val="002060"/>
                  </a:solidFill>
                  <a:cs typeface="Arial"/>
                  <a:sym typeface="Arial"/>
                </a:rPr>
                <a:t>Andrew D. Gronewold</a:t>
              </a:r>
            </a:p>
            <a:p>
              <a:pPr algn="ctr"/>
              <a:r>
                <a:rPr lang="en-US" sz="1200" kern="0" dirty="0">
                  <a:solidFill>
                    <a:srgbClr val="002060"/>
                  </a:solidFill>
                  <a:cs typeface="Arial"/>
                  <a:sym typeface="Arial"/>
                </a:rPr>
                <a:t> and Craig A. Stow</a:t>
              </a:r>
            </a:p>
          </p:txBody>
        </p:sp>
        <p:sp>
          <p:nvSpPr>
            <p:cNvPr id="16" name="Rectangle 15"/>
            <p:cNvSpPr/>
            <p:nvPr/>
          </p:nvSpPr>
          <p:spPr>
            <a:xfrm>
              <a:off x="4970969" y="3305889"/>
              <a:ext cx="2186817" cy="246221"/>
            </a:xfrm>
            <a:prstGeom prst="rect">
              <a:avLst/>
            </a:prstGeom>
          </p:spPr>
          <p:txBody>
            <a:bodyPr wrap="none">
              <a:spAutoFit/>
            </a:bodyPr>
            <a:lstStyle/>
            <a:p>
              <a:r>
                <a:rPr lang="en-US" sz="1000" b="1" i="1" dirty="0">
                  <a:solidFill>
                    <a:prstClr val="white"/>
                  </a:solidFill>
                </a:rPr>
                <a:t>Water Loss from the Great Lakes</a:t>
              </a:r>
            </a:p>
          </p:txBody>
        </p:sp>
      </p:grpSp>
      <p:grpSp>
        <p:nvGrpSpPr>
          <p:cNvPr id="18" name="Group 17"/>
          <p:cNvGrpSpPr/>
          <p:nvPr/>
        </p:nvGrpSpPr>
        <p:grpSpPr>
          <a:xfrm>
            <a:off x="2392829" y="926377"/>
            <a:ext cx="2179171" cy="3200017"/>
            <a:chOff x="4776850" y="914400"/>
            <a:chExt cx="2179171" cy="3200017"/>
          </a:xfrm>
        </p:grpSpPr>
        <p:pic>
          <p:nvPicPr>
            <p:cNvPr id="3075"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00600" y="914400"/>
              <a:ext cx="2119027" cy="277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a:off x="4776850" y="3621974"/>
              <a:ext cx="2179171" cy="492443"/>
            </a:xfrm>
            <a:prstGeom prst="rect">
              <a:avLst/>
            </a:prstGeom>
          </p:spPr>
          <p:txBody>
            <a:bodyPr wrap="square">
              <a:spAutoFit/>
            </a:bodyPr>
            <a:lstStyle/>
            <a:p>
              <a:pPr algn="ctr"/>
              <a:r>
                <a:rPr lang="en-US" sz="1400" b="1" kern="0" dirty="0">
                  <a:solidFill>
                    <a:srgbClr val="002060"/>
                  </a:solidFill>
                  <a:cs typeface="Arial"/>
                  <a:sym typeface="Arial"/>
                </a:rPr>
                <a:t>2015</a:t>
              </a:r>
              <a:r>
                <a:rPr lang="en-US" sz="1400" kern="0" dirty="0">
                  <a:solidFill>
                    <a:srgbClr val="002060"/>
                  </a:solidFill>
                  <a:cs typeface="Arial"/>
                  <a:sym typeface="Arial"/>
                </a:rPr>
                <a:t> </a:t>
              </a:r>
            </a:p>
            <a:p>
              <a:pPr algn="ctr"/>
              <a:r>
                <a:rPr lang="en-US" sz="1200" kern="0" dirty="0">
                  <a:solidFill>
                    <a:srgbClr val="002060"/>
                  </a:solidFill>
                  <a:cs typeface="Arial"/>
                  <a:sym typeface="Arial"/>
                </a:rPr>
                <a:t>Andrew D. Gronewold et al.</a:t>
              </a:r>
            </a:p>
          </p:txBody>
        </p:sp>
      </p:grpSp>
      <p:grpSp>
        <p:nvGrpSpPr>
          <p:cNvPr id="19" name="Group 18"/>
          <p:cNvGrpSpPr/>
          <p:nvPr/>
        </p:nvGrpSpPr>
        <p:grpSpPr>
          <a:xfrm>
            <a:off x="4381938" y="921129"/>
            <a:ext cx="2461383" cy="3563002"/>
            <a:chOff x="4472817" y="921129"/>
            <a:chExt cx="2461383" cy="3563002"/>
          </a:xfrm>
        </p:grpSpPr>
        <p:sp>
          <p:nvSpPr>
            <p:cNvPr id="25" name="Rectangle 24"/>
            <p:cNvSpPr/>
            <p:nvPr/>
          </p:nvSpPr>
          <p:spPr>
            <a:xfrm>
              <a:off x="4472817" y="3622357"/>
              <a:ext cx="2461383" cy="861774"/>
            </a:xfrm>
            <a:prstGeom prst="rect">
              <a:avLst/>
            </a:prstGeom>
          </p:spPr>
          <p:txBody>
            <a:bodyPr wrap="square">
              <a:spAutoFit/>
            </a:bodyPr>
            <a:lstStyle/>
            <a:p>
              <a:pPr algn="ctr"/>
              <a:r>
                <a:rPr lang="en-US" sz="1400" b="1" kern="0" dirty="0">
                  <a:solidFill>
                    <a:srgbClr val="002060"/>
                  </a:solidFill>
                  <a:cs typeface="Arial"/>
                  <a:sym typeface="Arial"/>
                </a:rPr>
                <a:t>2015</a:t>
              </a:r>
              <a:r>
                <a:rPr lang="en-US" sz="1400" kern="0" dirty="0">
                  <a:solidFill>
                    <a:srgbClr val="002060"/>
                  </a:solidFill>
                  <a:cs typeface="Arial"/>
                  <a:sym typeface="Arial"/>
                </a:rPr>
                <a:t> </a:t>
              </a:r>
            </a:p>
            <a:p>
              <a:pPr algn="ctr"/>
              <a:r>
                <a:rPr lang="en-US" sz="1200" kern="0" dirty="0">
                  <a:solidFill>
                    <a:srgbClr val="002060"/>
                  </a:solidFill>
                  <a:cs typeface="Arial"/>
                  <a:sym typeface="Arial"/>
                </a:rPr>
                <a:t>Editors: Henry A. Vanderploeg, David "Bo" Bunnell, Hunter J. Carrick and Tomas O. Höök</a:t>
              </a:r>
            </a:p>
          </p:txBody>
        </p:sp>
        <p:pic>
          <p:nvPicPr>
            <p:cNvPr id="3077"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75405" y="921129"/>
              <a:ext cx="2082644" cy="2764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800353903"/>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7323" y="45720"/>
            <a:ext cx="300680" cy="30785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45734"/>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r>
              <a:rPr lang="en-US" sz="1300" b="1" dirty="0">
                <a:solidFill>
                  <a:prstClr val="white"/>
                </a:solidFill>
                <a:cs typeface="Arial" panose="020B0604020202020204" pitchFamily="34" charset="0"/>
              </a:rPr>
              <a:t>Director </a:t>
            </a:r>
            <a:r>
              <a:rPr lang="en-US" sz="1300" dirty="0">
                <a:solidFill>
                  <a:prstClr val="white"/>
                </a:solidFill>
                <a:cs typeface="Arial" panose="020B0604020202020204" pitchFamily="34" charset="0"/>
              </a:rPr>
              <a:t>| Overview</a:t>
            </a:r>
          </a:p>
        </p:txBody>
      </p:sp>
      <p:sp>
        <p:nvSpPr>
          <p:cNvPr id="10" name="TextBox 9"/>
          <p:cNvSpPr txBox="1"/>
          <p:nvPr/>
        </p:nvSpPr>
        <p:spPr>
          <a:xfrm>
            <a:off x="647700" y="4343400"/>
            <a:ext cx="7848600" cy="1569660"/>
          </a:xfrm>
          <a:prstGeom prst="rect">
            <a:avLst/>
          </a:prstGeom>
          <a:noFill/>
        </p:spPr>
        <p:txBody>
          <a:bodyPr wrap="square" rtlCol="0">
            <a:spAutoFit/>
          </a:bodyPr>
          <a:lstStyle/>
          <a:p>
            <a:endParaRPr lang="en-US" dirty="0">
              <a:solidFill>
                <a:srgbClr val="002060"/>
              </a:solidFill>
            </a:endParaRPr>
          </a:p>
          <a:p>
            <a:r>
              <a:rPr lang="en-US" dirty="0">
                <a:solidFill>
                  <a:srgbClr val="002060"/>
                </a:solidFill>
              </a:rPr>
              <a:t>“</a:t>
            </a:r>
            <a:r>
              <a:rPr lang="en-US" b="1" dirty="0">
                <a:solidFill>
                  <a:srgbClr val="002060"/>
                </a:solidFill>
              </a:rPr>
              <a:t>Relevance</a:t>
            </a:r>
            <a:r>
              <a:rPr lang="en-US" dirty="0">
                <a:solidFill>
                  <a:srgbClr val="002060"/>
                </a:solidFill>
              </a:rPr>
              <a:t>” is “a measure of how well a specific body of research </a:t>
            </a:r>
            <a:r>
              <a:rPr lang="en-US" sz="2000" dirty="0">
                <a:solidFill>
                  <a:srgbClr val="002060">
                    <a:lumMod val="50000"/>
                    <a:lumOff val="50000"/>
                  </a:srgbClr>
                </a:solidFill>
              </a:rPr>
              <a:t>supports NOAA’s mission </a:t>
            </a:r>
            <a:r>
              <a:rPr lang="en-US" dirty="0">
                <a:solidFill>
                  <a:srgbClr val="002060"/>
                </a:solidFill>
              </a:rPr>
              <a:t>and the </a:t>
            </a:r>
            <a:r>
              <a:rPr lang="en-US" sz="2000" dirty="0">
                <a:solidFill>
                  <a:srgbClr val="002060">
                    <a:lumMod val="50000"/>
                    <a:lumOff val="50000"/>
                  </a:srgbClr>
                </a:solidFill>
              </a:rPr>
              <a:t>needs of users and the broader society</a:t>
            </a:r>
            <a:r>
              <a:rPr lang="en-US" dirty="0">
                <a:solidFill>
                  <a:srgbClr val="002060"/>
                </a:solidFill>
              </a:rPr>
              <a:t>.” Primarily refers to value of R&amp;D to users beyond the scientific community. Includes not only hypothetical value, but </a:t>
            </a:r>
            <a:r>
              <a:rPr lang="en-US" sz="2000" dirty="0">
                <a:solidFill>
                  <a:srgbClr val="002060">
                    <a:lumMod val="50000"/>
                    <a:lumOff val="50000"/>
                  </a:srgbClr>
                </a:solidFill>
              </a:rPr>
              <a:t>actual impact</a:t>
            </a:r>
            <a:r>
              <a:rPr lang="en-US" dirty="0">
                <a:solidFill>
                  <a:srgbClr val="002060"/>
                </a:solidFill>
              </a:rPr>
              <a:t>. </a:t>
            </a:r>
            <a:endParaRPr lang="en-US" dirty="0">
              <a:solidFill>
                <a:srgbClr val="002060"/>
              </a:solidFill>
              <a:cs typeface="Arial"/>
            </a:endParaRPr>
          </a:p>
        </p:txBody>
      </p:sp>
      <p:sp>
        <p:nvSpPr>
          <p:cNvPr id="14" name="TextBox 13"/>
          <p:cNvSpPr txBox="1"/>
          <p:nvPr/>
        </p:nvSpPr>
        <p:spPr>
          <a:xfrm>
            <a:off x="5083168" y="1533942"/>
            <a:ext cx="3679832" cy="2123658"/>
          </a:xfrm>
          <a:prstGeom prst="rect">
            <a:avLst/>
          </a:prstGeom>
          <a:noFill/>
        </p:spPr>
        <p:txBody>
          <a:bodyPr wrap="square" rtlCol="0">
            <a:spAutoFit/>
          </a:bodyPr>
          <a:lstStyle/>
          <a:p>
            <a:pPr algn="ctr"/>
            <a:r>
              <a:rPr lang="en-US" sz="4400" b="1" dirty="0">
                <a:solidFill>
                  <a:srgbClr val="002060"/>
                </a:solidFill>
                <a:cs typeface="Arial"/>
              </a:rPr>
              <a:t>Evaluation Criterion: Relevance</a:t>
            </a: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0996" t="20092" r="13056" b="12511"/>
          <a:stretch/>
        </p:blipFill>
        <p:spPr>
          <a:xfrm>
            <a:off x="710741" y="1062966"/>
            <a:ext cx="4470859" cy="2975634"/>
          </a:xfrm>
          <a:prstGeom prst="rect">
            <a:avLst/>
          </a:prstGeom>
        </p:spPr>
      </p:pic>
    </p:spTree>
    <p:extLst>
      <p:ext uri="{BB962C8B-B14F-4D97-AF65-F5344CB8AC3E}">
        <p14:creationId xmlns:p14="http://schemas.microsoft.com/office/powerpoint/2010/main" val="1926225427"/>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609601" y="1134856"/>
            <a:ext cx="7924800" cy="1074943"/>
          </a:xfrm>
          <a:prstGeom prst="roundRect">
            <a:avLst/>
          </a:prstGeom>
          <a:solidFill>
            <a:srgbClr val="F6EE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28">
              <a:defRPr/>
            </a:pPr>
            <a:r>
              <a:rPr lang="en-US" sz="1600" b="1" dirty="0" smtClean="0">
                <a:solidFill>
                  <a:srgbClr val="002060"/>
                </a:solidFill>
                <a:latin typeface="Calibri"/>
                <a:cs typeface="Arial" pitchFamily="34" charset="0"/>
              </a:rPr>
              <a:t>NOAA Overarching Science and Technology Grand Challenge: </a:t>
            </a:r>
          </a:p>
          <a:p>
            <a:pPr algn="ctr" defTabSz="457128">
              <a:defRPr/>
            </a:pPr>
            <a:r>
              <a:rPr lang="en-US" sz="1600" dirty="0" smtClean="0">
                <a:solidFill>
                  <a:srgbClr val="002060"/>
                </a:solidFill>
                <a:latin typeface="Calibri"/>
                <a:cs typeface="Arial" pitchFamily="34" charset="0"/>
              </a:rPr>
              <a:t>Develop </a:t>
            </a:r>
            <a:r>
              <a:rPr lang="en-US" sz="1600" dirty="0">
                <a:solidFill>
                  <a:srgbClr val="002060"/>
                </a:solidFill>
                <a:latin typeface="Calibri"/>
                <a:cs typeface="Arial" pitchFamily="34" charset="0"/>
              </a:rPr>
              <a:t>and apply holistic, integrated Earth system approaches to understand the processes that connect changes in the atmosphere, ocean, space, land surface, and cryosphere with ecosystems, organisms, and humans over different scales.</a:t>
            </a:r>
            <a:r>
              <a:rPr lang="en-US" sz="1600" b="1" dirty="0">
                <a:solidFill>
                  <a:srgbClr val="002060"/>
                </a:solidFill>
                <a:latin typeface="Calibri"/>
                <a:cs typeface="Arial" pitchFamily="34" charset="0"/>
              </a:rPr>
              <a:t>	</a:t>
            </a:r>
          </a:p>
        </p:txBody>
      </p:sp>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7323" y="45720"/>
            <a:ext cx="300680" cy="30785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45734"/>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r>
              <a:rPr lang="en-US" sz="1300" b="1" dirty="0">
                <a:solidFill>
                  <a:prstClr val="white"/>
                </a:solidFill>
                <a:cs typeface="Arial" panose="020B0604020202020204" pitchFamily="34" charset="0"/>
              </a:rPr>
              <a:t>Director </a:t>
            </a:r>
            <a:r>
              <a:rPr lang="en-US" sz="1300" dirty="0">
                <a:solidFill>
                  <a:prstClr val="white"/>
                </a:solidFill>
                <a:cs typeface="Arial" panose="020B0604020202020204" pitchFamily="34" charset="0"/>
              </a:rPr>
              <a:t>| Overview</a:t>
            </a:r>
          </a:p>
        </p:txBody>
      </p:sp>
      <p:sp>
        <p:nvSpPr>
          <p:cNvPr id="4" name="TextBox 3"/>
          <p:cNvSpPr txBox="1"/>
          <p:nvPr/>
        </p:nvSpPr>
        <p:spPr>
          <a:xfrm>
            <a:off x="76202" y="533400"/>
            <a:ext cx="9001801" cy="461665"/>
          </a:xfrm>
          <a:prstGeom prst="rect">
            <a:avLst/>
          </a:prstGeom>
          <a:noFill/>
        </p:spPr>
        <p:txBody>
          <a:bodyPr wrap="square" rtlCol="0">
            <a:spAutoFit/>
          </a:bodyPr>
          <a:lstStyle/>
          <a:p>
            <a:r>
              <a:rPr lang="en-US" sz="2400" b="1" dirty="0" smtClean="0">
                <a:solidFill>
                  <a:srgbClr val="002060"/>
                </a:solidFill>
                <a:cs typeface="Arial" panose="020B0604020202020204" pitchFamily="34" charset="0"/>
              </a:rPr>
              <a:t>Relevance: </a:t>
            </a:r>
            <a:r>
              <a:rPr lang="en-US" sz="2400" dirty="0" smtClean="0">
                <a:solidFill>
                  <a:srgbClr val="002060"/>
                </a:solidFill>
                <a:cs typeface="Arial" panose="020B0604020202020204" pitchFamily="34" charset="0"/>
              </a:rPr>
              <a:t>NOAA’s Overarching Grand Science Challenge</a:t>
            </a:r>
            <a:endParaRPr lang="en-US" sz="2400" dirty="0">
              <a:solidFill>
                <a:srgbClr val="002060"/>
              </a:solidFill>
              <a:cs typeface="Arial" panose="020B0604020202020204" pitchFamily="34" charset="0"/>
            </a:endParaRPr>
          </a:p>
        </p:txBody>
      </p:sp>
      <p:sp>
        <p:nvSpPr>
          <p:cNvPr id="6" name="Up Arrow 5"/>
          <p:cNvSpPr/>
          <p:nvPr/>
        </p:nvSpPr>
        <p:spPr>
          <a:xfrm>
            <a:off x="3124200" y="2209800"/>
            <a:ext cx="762000" cy="304800"/>
          </a:xfrm>
          <a:prstGeom prst="upArrow">
            <a:avLst/>
          </a:prstGeom>
          <a:solidFill>
            <a:srgbClr val="7793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Up Arrow 13"/>
          <p:cNvSpPr/>
          <p:nvPr/>
        </p:nvSpPr>
        <p:spPr>
          <a:xfrm>
            <a:off x="5105400" y="2209800"/>
            <a:ext cx="762000" cy="304800"/>
          </a:xfrm>
          <a:prstGeom prst="upArrow">
            <a:avLst/>
          </a:prstGeom>
          <a:solidFill>
            <a:srgbClr val="7793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Up Arrow 14"/>
          <p:cNvSpPr/>
          <p:nvPr/>
        </p:nvSpPr>
        <p:spPr>
          <a:xfrm>
            <a:off x="7162800" y="2209800"/>
            <a:ext cx="762000" cy="304800"/>
          </a:xfrm>
          <a:prstGeom prst="upArrow">
            <a:avLst/>
          </a:prstGeom>
          <a:solidFill>
            <a:srgbClr val="7793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17" name="Group 16"/>
          <p:cNvGrpSpPr/>
          <p:nvPr/>
        </p:nvGrpSpPr>
        <p:grpSpPr>
          <a:xfrm>
            <a:off x="735265" y="2514600"/>
            <a:ext cx="1703135" cy="4281108"/>
            <a:chOff x="431439" y="2"/>
            <a:chExt cx="1703135" cy="4281108"/>
          </a:xfrm>
          <a:scene3d>
            <a:camera prst="orthographicFront"/>
            <a:lightRig rig="flat" dir="t"/>
          </a:scene3d>
        </p:grpSpPr>
        <p:sp>
          <p:nvSpPr>
            <p:cNvPr id="18" name="Pentagon 17"/>
            <p:cNvSpPr/>
            <p:nvPr/>
          </p:nvSpPr>
          <p:spPr>
            <a:xfrm>
              <a:off x="431439" y="2"/>
              <a:ext cx="1703135" cy="4281108"/>
            </a:xfrm>
            <a:prstGeom prst="homePlate">
              <a:avLst/>
            </a:prstGeom>
            <a:gradFill rotWithShape="0">
              <a:gsLst>
                <a:gs pos="0">
                  <a:srgbClr val="8064A2">
                    <a:lumMod val="50000"/>
                  </a:srgbClr>
                </a:gs>
                <a:gs pos="47000">
                  <a:srgbClr val="4F81BD">
                    <a:lumMod val="75000"/>
                  </a:srgbClr>
                </a:gs>
                <a:gs pos="100000">
                  <a:srgbClr val="9BBB59">
                    <a:lumMod val="60000"/>
                    <a:lumOff val="40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tyle>
            <a:lnRef idx="0">
              <a:scrgbClr r="0" g="0" b="0"/>
            </a:lnRef>
            <a:fillRef idx="3">
              <a:scrgbClr r="0" g="0" b="0"/>
            </a:fillRef>
            <a:effectRef idx="2">
              <a:scrgbClr r="0" g="0" b="0"/>
            </a:effectRef>
            <a:fontRef idx="minor">
              <a:schemeClr val="lt1"/>
            </a:fontRef>
          </p:style>
        </p:sp>
        <p:sp>
          <p:nvSpPr>
            <p:cNvPr id="19" name="Pentagon 4"/>
            <p:cNvSpPr/>
            <p:nvPr/>
          </p:nvSpPr>
          <p:spPr>
            <a:xfrm>
              <a:off x="431439" y="2"/>
              <a:ext cx="1277351" cy="428110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9568" tIns="53164" rIns="99568" bIns="99568" numCol="1" spcCol="1270" anchor="t" anchorCtr="0">
              <a:noAutofit/>
            </a:bodyPr>
            <a:lstStyle/>
            <a:p>
              <a:pPr marL="114300" lvl="1" indent="-114300" defTabSz="622300">
                <a:lnSpc>
                  <a:spcPct val="90000"/>
                </a:lnSpc>
                <a:spcBef>
                  <a:spcPct val="0"/>
                </a:spcBef>
                <a:spcAft>
                  <a:spcPct val="15000"/>
                </a:spcAft>
                <a:buFontTx/>
                <a:buChar char="••"/>
              </a:pPr>
              <a:endParaRPr lang="en-US" sz="1400" b="1" dirty="0">
                <a:solidFill>
                  <a:sysClr val="window" lastClr="FFFFFF"/>
                </a:solidFill>
                <a:effectLst>
                  <a:outerShdw blurRad="38100" dist="38100" dir="2700000" algn="tl">
                    <a:srgbClr val="000000">
                      <a:alpha val="43137"/>
                    </a:srgbClr>
                  </a:outerShdw>
                </a:effectLst>
                <a:latin typeface="Calibri"/>
              </a:endParaRPr>
            </a:p>
            <a:p>
              <a:pPr marL="0" lvl="1" defTabSz="622300">
                <a:lnSpc>
                  <a:spcPct val="90000"/>
                </a:lnSpc>
                <a:spcBef>
                  <a:spcPct val="0"/>
                </a:spcBef>
                <a:spcAft>
                  <a:spcPct val="15000"/>
                </a:spcAft>
              </a:pPr>
              <a:r>
                <a:rPr lang="en-US" sz="1400" b="1" dirty="0">
                  <a:solidFill>
                    <a:sysClr val="window" lastClr="FFFFFF"/>
                  </a:solidFill>
                  <a:effectLst>
                    <a:outerShdw blurRad="38100" dist="38100" dir="2700000" algn="tl">
                      <a:srgbClr val="000000">
                        <a:alpha val="43137"/>
                      </a:srgbClr>
                    </a:outerShdw>
                  </a:effectLst>
                  <a:latin typeface="Calibri"/>
                </a:rPr>
                <a:t>NOAA</a:t>
              </a:r>
            </a:p>
            <a:p>
              <a:pPr marL="0" lvl="1" defTabSz="622300">
                <a:lnSpc>
                  <a:spcPct val="90000"/>
                </a:lnSpc>
                <a:spcBef>
                  <a:spcPct val="0"/>
                </a:spcBef>
                <a:spcAft>
                  <a:spcPct val="15000"/>
                </a:spcAft>
              </a:pPr>
              <a:r>
                <a:rPr lang="en-US" sz="1400" b="1" dirty="0" smtClean="0">
                  <a:solidFill>
                    <a:sysClr val="window" lastClr="FFFFFF"/>
                  </a:solidFill>
                  <a:effectLst>
                    <a:outerShdw blurRad="38100" dist="38100" dir="2700000" algn="tl">
                      <a:srgbClr val="000000">
                        <a:alpha val="43137"/>
                      </a:srgbClr>
                    </a:outerShdw>
                  </a:effectLst>
                  <a:latin typeface="Calibri"/>
                </a:rPr>
                <a:t>Science </a:t>
              </a:r>
              <a:r>
                <a:rPr lang="en-US" sz="1400" b="1" dirty="0">
                  <a:solidFill>
                    <a:sysClr val="window" lastClr="FFFFFF"/>
                  </a:solidFill>
                  <a:effectLst>
                    <a:outerShdw blurRad="38100" dist="38100" dir="2700000" algn="tl">
                      <a:srgbClr val="000000">
                        <a:alpha val="43137"/>
                      </a:srgbClr>
                    </a:outerShdw>
                  </a:effectLst>
                  <a:latin typeface="Calibri"/>
                </a:rPr>
                <a:t>&amp; Technology Objective</a:t>
              </a:r>
            </a:p>
            <a:p>
              <a:pPr marL="114300" lvl="1" indent="-114300" defTabSz="622300">
                <a:lnSpc>
                  <a:spcPct val="90000"/>
                </a:lnSpc>
                <a:spcBef>
                  <a:spcPct val="0"/>
                </a:spcBef>
                <a:spcAft>
                  <a:spcPct val="15000"/>
                </a:spcAft>
                <a:buFontTx/>
                <a:buChar char="••"/>
              </a:pPr>
              <a:endParaRPr lang="en-US" sz="1400" b="1" dirty="0">
                <a:solidFill>
                  <a:sysClr val="window" lastClr="FFFFFF"/>
                </a:solidFill>
                <a:effectLst>
                  <a:outerShdw blurRad="38100" dist="38100" dir="2700000" algn="tl">
                    <a:srgbClr val="000000">
                      <a:alpha val="43137"/>
                    </a:srgbClr>
                  </a:outerShdw>
                </a:effectLst>
                <a:latin typeface="Calibri"/>
              </a:endParaRPr>
            </a:p>
            <a:p>
              <a:pPr marL="114300" lvl="1" indent="-114300" defTabSz="622300">
                <a:lnSpc>
                  <a:spcPct val="90000"/>
                </a:lnSpc>
                <a:spcBef>
                  <a:spcPct val="0"/>
                </a:spcBef>
                <a:spcAft>
                  <a:spcPct val="15000"/>
                </a:spcAft>
                <a:buFontTx/>
                <a:buChar char="••"/>
              </a:pPr>
              <a:endParaRPr lang="en-US" sz="1400" b="1" dirty="0">
                <a:solidFill>
                  <a:sysClr val="window" lastClr="FFFFFF"/>
                </a:solidFill>
                <a:effectLst>
                  <a:outerShdw blurRad="38100" dist="38100" dir="2700000" algn="tl">
                    <a:srgbClr val="000000">
                      <a:alpha val="43137"/>
                    </a:srgbClr>
                  </a:outerShdw>
                </a:effectLst>
                <a:latin typeface="Calibri"/>
              </a:endParaRPr>
            </a:p>
            <a:p>
              <a:pPr marL="114300" lvl="1" indent="-114300" defTabSz="622300">
                <a:lnSpc>
                  <a:spcPct val="90000"/>
                </a:lnSpc>
                <a:spcBef>
                  <a:spcPct val="0"/>
                </a:spcBef>
                <a:spcAft>
                  <a:spcPct val="15000"/>
                </a:spcAft>
                <a:buFontTx/>
                <a:buChar char="••"/>
              </a:pPr>
              <a:endParaRPr lang="en-US" sz="1400" b="1" dirty="0">
                <a:solidFill>
                  <a:sysClr val="window" lastClr="FFFFFF"/>
                </a:solidFill>
                <a:effectLst>
                  <a:outerShdw blurRad="38100" dist="38100" dir="2700000" algn="tl">
                    <a:srgbClr val="000000">
                      <a:alpha val="43137"/>
                    </a:srgbClr>
                  </a:outerShdw>
                </a:effectLst>
                <a:latin typeface="Calibri"/>
              </a:endParaRPr>
            </a:p>
            <a:p>
              <a:pPr marL="114300" lvl="1" indent="-114300" defTabSz="622300">
                <a:lnSpc>
                  <a:spcPct val="90000"/>
                </a:lnSpc>
                <a:spcBef>
                  <a:spcPct val="0"/>
                </a:spcBef>
                <a:spcAft>
                  <a:spcPct val="15000"/>
                </a:spcAft>
                <a:buFontTx/>
                <a:buChar char="••"/>
              </a:pPr>
              <a:endParaRPr lang="en-US" sz="1400" b="1" dirty="0">
                <a:solidFill>
                  <a:sysClr val="window" lastClr="FFFFFF"/>
                </a:solidFill>
                <a:effectLst>
                  <a:outerShdw blurRad="38100" dist="38100" dir="2700000" algn="tl">
                    <a:srgbClr val="000000">
                      <a:alpha val="43137"/>
                    </a:srgbClr>
                  </a:outerShdw>
                </a:effectLst>
                <a:latin typeface="Calibri"/>
              </a:endParaRPr>
            </a:p>
            <a:p>
              <a:pPr marL="114300" lvl="1" indent="-114300" defTabSz="622300">
                <a:lnSpc>
                  <a:spcPct val="90000"/>
                </a:lnSpc>
                <a:spcBef>
                  <a:spcPct val="0"/>
                </a:spcBef>
                <a:spcAft>
                  <a:spcPct val="15000"/>
                </a:spcAft>
                <a:buFontTx/>
                <a:buChar char="••"/>
              </a:pPr>
              <a:endParaRPr lang="en-US" sz="1400" b="1" dirty="0">
                <a:solidFill>
                  <a:sysClr val="window" lastClr="FFFFFF"/>
                </a:solidFill>
                <a:effectLst>
                  <a:outerShdw blurRad="38100" dist="38100" dir="2700000" algn="tl">
                    <a:srgbClr val="000000">
                      <a:alpha val="43137"/>
                    </a:srgbClr>
                  </a:outerShdw>
                </a:effectLst>
                <a:latin typeface="Calibri"/>
              </a:endParaRPr>
            </a:p>
            <a:p>
              <a:pPr marL="0" lvl="1" defTabSz="622300">
                <a:lnSpc>
                  <a:spcPct val="90000"/>
                </a:lnSpc>
                <a:spcBef>
                  <a:spcPct val="0"/>
                </a:spcBef>
                <a:spcAft>
                  <a:spcPct val="15000"/>
                </a:spcAft>
              </a:pPr>
              <a:r>
                <a:rPr lang="en-US" sz="1400" b="1" dirty="0">
                  <a:solidFill>
                    <a:sysClr val="window" lastClr="FFFFFF"/>
                  </a:solidFill>
                  <a:effectLst>
                    <a:outerShdw blurRad="38100" dist="38100" dir="2700000" algn="tl">
                      <a:srgbClr val="000000">
                        <a:alpha val="43137"/>
                      </a:srgbClr>
                    </a:outerShdw>
                  </a:effectLst>
                  <a:latin typeface="Calibri"/>
                </a:rPr>
                <a:t>GLERL Element</a:t>
              </a:r>
            </a:p>
            <a:p>
              <a:pPr marL="0" lvl="1" defTabSz="622300">
                <a:lnSpc>
                  <a:spcPct val="90000"/>
                </a:lnSpc>
                <a:spcBef>
                  <a:spcPct val="0"/>
                </a:spcBef>
                <a:spcAft>
                  <a:spcPct val="15000"/>
                </a:spcAft>
              </a:pPr>
              <a:endParaRPr lang="en-US" sz="1400" b="1" dirty="0">
                <a:solidFill>
                  <a:sysClr val="window" lastClr="FFFFFF"/>
                </a:solidFill>
                <a:effectLst>
                  <a:outerShdw blurRad="38100" dist="38100" dir="2700000" algn="tl">
                    <a:srgbClr val="000000">
                      <a:alpha val="43137"/>
                    </a:srgbClr>
                  </a:outerShdw>
                </a:effectLst>
                <a:latin typeface="Calibri"/>
              </a:endParaRPr>
            </a:p>
            <a:p>
              <a:pPr marL="114300" lvl="1" indent="-114300" defTabSz="622300">
                <a:lnSpc>
                  <a:spcPct val="90000"/>
                </a:lnSpc>
                <a:spcBef>
                  <a:spcPct val="0"/>
                </a:spcBef>
                <a:spcAft>
                  <a:spcPct val="15000"/>
                </a:spcAft>
                <a:buFontTx/>
                <a:buChar char="••"/>
              </a:pPr>
              <a:endParaRPr lang="en-US" sz="1400" b="1" dirty="0">
                <a:solidFill>
                  <a:sysClr val="window" lastClr="FFFFFF"/>
                </a:solidFill>
                <a:effectLst>
                  <a:outerShdw blurRad="38100" dist="38100" dir="2700000" algn="tl">
                    <a:srgbClr val="000000">
                      <a:alpha val="43137"/>
                    </a:srgbClr>
                  </a:outerShdw>
                </a:effectLst>
                <a:latin typeface="Calibri"/>
              </a:endParaRPr>
            </a:p>
            <a:p>
              <a:pPr marL="114300" lvl="1" indent="-114300" defTabSz="622300">
                <a:lnSpc>
                  <a:spcPct val="90000"/>
                </a:lnSpc>
                <a:spcBef>
                  <a:spcPct val="0"/>
                </a:spcBef>
                <a:spcAft>
                  <a:spcPct val="15000"/>
                </a:spcAft>
                <a:buFontTx/>
                <a:buChar char="••"/>
              </a:pPr>
              <a:endParaRPr lang="en-US" sz="1400" b="1" dirty="0">
                <a:solidFill>
                  <a:sysClr val="window" lastClr="FFFFFF"/>
                </a:solidFill>
                <a:effectLst>
                  <a:outerShdw blurRad="38100" dist="38100" dir="2700000" algn="tl">
                    <a:srgbClr val="000000">
                      <a:alpha val="43137"/>
                    </a:srgbClr>
                  </a:outerShdw>
                </a:effectLst>
                <a:latin typeface="Calibri"/>
              </a:endParaRPr>
            </a:p>
            <a:p>
              <a:pPr marL="0" lvl="1" defTabSz="622300">
                <a:lnSpc>
                  <a:spcPct val="90000"/>
                </a:lnSpc>
                <a:spcBef>
                  <a:spcPct val="0"/>
                </a:spcBef>
                <a:spcAft>
                  <a:spcPct val="15000"/>
                </a:spcAft>
              </a:pPr>
              <a:r>
                <a:rPr lang="en-US" sz="1400" b="1" dirty="0">
                  <a:solidFill>
                    <a:sysClr val="window" lastClr="FFFFFF"/>
                  </a:solidFill>
                  <a:effectLst>
                    <a:outerShdw blurRad="38100" dist="38100" dir="2700000" algn="tl">
                      <a:srgbClr val="000000">
                        <a:alpha val="43137"/>
                      </a:srgbClr>
                    </a:outerShdw>
                  </a:effectLst>
                  <a:latin typeface="Calibri"/>
                </a:rPr>
                <a:t>GLERL </a:t>
              </a:r>
            </a:p>
            <a:p>
              <a:pPr marL="0" lvl="1" defTabSz="622300">
                <a:lnSpc>
                  <a:spcPct val="90000"/>
                </a:lnSpc>
                <a:spcBef>
                  <a:spcPct val="0"/>
                </a:spcBef>
                <a:spcAft>
                  <a:spcPct val="15000"/>
                </a:spcAft>
              </a:pPr>
              <a:r>
                <a:rPr lang="en-US" sz="1400" b="1" dirty="0" smtClean="0">
                  <a:solidFill>
                    <a:sysClr val="window" lastClr="FFFFFF"/>
                  </a:solidFill>
                  <a:effectLst>
                    <a:outerShdw blurRad="38100" dist="38100" dir="2700000" algn="tl">
                      <a:srgbClr val="000000">
                        <a:alpha val="43137"/>
                      </a:srgbClr>
                    </a:outerShdw>
                  </a:effectLst>
                  <a:latin typeface="Calibri"/>
                </a:rPr>
                <a:t>Provides</a:t>
              </a:r>
              <a:endParaRPr lang="en-US" sz="1400" b="1" dirty="0">
                <a:solidFill>
                  <a:sysClr val="window" lastClr="FFFFFF"/>
                </a:solidFill>
                <a:effectLst>
                  <a:outerShdw blurRad="38100" dist="38100" dir="2700000" algn="tl">
                    <a:srgbClr val="000000">
                      <a:alpha val="43137"/>
                    </a:srgbClr>
                  </a:outerShdw>
                </a:effectLst>
                <a:latin typeface="Calibri"/>
              </a:endParaRPr>
            </a:p>
          </p:txBody>
        </p:sp>
      </p:grpSp>
      <p:grpSp>
        <p:nvGrpSpPr>
          <p:cNvPr id="20" name="Group 19"/>
          <p:cNvGrpSpPr/>
          <p:nvPr/>
        </p:nvGrpSpPr>
        <p:grpSpPr>
          <a:xfrm>
            <a:off x="2508655" y="2500692"/>
            <a:ext cx="1987145" cy="4288062"/>
            <a:chOff x="2242799" y="671892"/>
            <a:chExt cx="1987145" cy="4288062"/>
          </a:xfrm>
          <a:scene3d>
            <a:camera prst="orthographicFront"/>
            <a:lightRig rig="flat" dir="t"/>
          </a:scene3d>
        </p:grpSpPr>
        <p:sp>
          <p:nvSpPr>
            <p:cNvPr id="21" name="Rectangle 20"/>
            <p:cNvSpPr/>
            <p:nvPr/>
          </p:nvSpPr>
          <p:spPr>
            <a:xfrm>
              <a:off x="2242799" y="678846"/>
              <a:ext cx="1987145" cy="4281108"/>
            </a:xfrm>
            <a:prstGeom prst="rect">
              <a:avLst/>
            </a:prstGeom>
            <a:gradFill flip="none" rotWithShape="0">
              <a:gsLst>
                <a:gs pos="0">
                  <a:srgbClr val="8064A2">
                    <a:lumMod val="50000"/>
                  </a:srgbClr>
                </a:gs>
                <a:gs pos="47000">
                  <a:srgbClr val="4F81BD">
                    <a:lumMod val="75000"/>
                  </a:srgbClr>
                </a:gs>
                <a:gs pos="100000">
                  <a:srgbClr val="9BBB59">
                    <a:lumMod val="60000"/>
                    <a:lumOff val="40000"/>
                  </a:srgbClr>
                </a:gs>
              </a:gsLst>
              <a:lin ang="16200000" scaled="1"/>
              <a:tileRect/>
            </a:gradFill>
            <a:ln>
              <a:noFill/>
            </a:ln>
            <a:effectLst>
              <a:outerShdw blurRad="40000" dist="23000" dir="5400000" rotWithShape="0">
                <a:srgbClr val="000000">
                  <a:alpha val="35000"/>
                </a:srgbClr>
              </a:outerShdw>
            </a:effectLst>
            <a:sp3d prstMaterial="plastic">
              <a:bevelT w="120900" h="88900"/>
              <a:bevelB w="88900" h="31750" prst="angle"/>
            </a:sp3d>
          </p:spPr>
          <p:style>
            <a:lnRef idx="0">
              <a:scrgbClr r="0" g="0" b="0"/>
            </a:lnRef>
            <a:fillRef idx="3">
              <a:scrgbClr r="0" g="0" b="0"/>
            </a:fillRef>
            <a:effectRef idx="2">
              <a:scrgbClr r="0" g="0" b="0"/>
            </a:effectRef>
            <a:fontRef idx="minor">
              <a:schemeClr val="lt1"/>
            </a:fontRef>
          </p:style>
        </p:sp>
        <p:sp>
          <p:nvSpPr>
            <p:cNvPr id="22" name="Rectangle 21"/>
            <p:cNvSpPr/>
            <p:nvPr/>
          </p:nvSpPr>
          <p:spPr>
            <a:xfrm>
              <a:off x="2242799" y="671892"/>
              <a:ext cx="1987145" cy="428110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9568" tIns="53164" rIns="99568" bIns="99568" numCol="1" spcCol="1270" anchor="t" anchorCtr="0">
              <a:noAutofit/>
            </a:bodyPr>
            <a:lstStyle/>
            <a:p>
              <a:pPr marL="0" lvl="1" defTabSz="622300">
                <a:lnSpc>
                  <a:spcPct val="90000"/>
                </a:lnSpc>
                <a:spcBef>
                  <a:spcPct val="0"/>
                </a:spcBef>
                <a:spcAft>
                  <a:spcPct val="15000"/>
                </a:spcAft>
              </a:pPr>
              <a:endParaRPr lang="en-US" sz="1400" b="1" dirty="0">
                <a:solidFill>
                  <a:sysClr val="window" lastClr="FFFFFF"/>
                </a:solidFill>
                <a:effectLst>
                  <a:outerShdw blurRad="38100" dist="38100" dir="2700000" algn="tl">
                    <a:srgbClr val="000000">
                      <a:alpha val="43137"/>
                    </a:srgbClr>
                  </a:outerShdw>
                </a:effectLst>
                <a:latin typeface="Calibri"/>
              </a:endParaRPr>
            </a:p>
            <a:p>
              <a:pPr marL="0" lvl="1" defTabSz="622300">
                <a:lnSpc>
                  <a:spcPct val="90000"/>
                </a:lnSpc>
                <a:spcBef>
                  <a:spcPct val="0"/>
                </a:spcBef>
                <a:spcAft>
                  <a:spcPct val="15000"/>
                </a:spcAft>
              </a:pPr>
              <a:r>
                <a:rPr lang="en-US" sz="1400" b="1" dirty="0">
                  <a:solidFill>
                    <a:sysClr val="window" lastClr="FFFFFF"/>
                  </a:solidFill>
                  <a:effectLst>
                    <a:outerShdw blurRad="38100" dist="38100" dir="2700000" algn="tl">
                      <a:srgbClr val="000000">
                        <a:alpha val="43137"/>
                      </a:srgbClr>
                    </a:outerShdw>
                  </a:effectLst>
                  <a:latin typeface="Calibri"/>
                </a:rPr>
                <a:t>Accurate and reliable data from sustained and integrated earth observing systems</a:t>
              </a:r>
            </a:p>
            <a:p>
              <a:pPr marL="0" lvl="1" defTabSz="622300">
                <a:lnSpc>
                  <a:spcPct val="90000"/>
                </a:lnSpc>
                <a:spcBef>
                  <a:spcPct val="0"/>
                </a:spcBef>
                <a:spcAft>
                  <a:spcPct val="15000"/>
                </a:spcAft>
              </a:pPr>
              <a:endParaRPr lang="en-US" sz="1400" b="1" dirty="0">
                <a:solidFill>
                  <a:sysClr val="window" lastClr="FFFFFF"/>
                </a:solidFill>
                <a:effectLst>
                  <a:outerShdw blurRad="38100" dist="38100" dir="2700000" algn="tl">
                    <a:srgbClr val="000000">
                      <a:alpha val="43137"/>
                    </a:srgbClr>
                  </a:outerShdw>
                </a:effectLst>
                <a:latin typeface="Calibri"/>
              </a:endParaRPr>
            </a:p>
            <a:p>
              <a:pPr marL="0" lvl="1" defTabSz="622300">
                <a:lnSpc>
                  <a:spcPct val="90000"/>
                </a:lnSpc>
                <a:spcBef>
                  <a:spcPct val="0"/>
                </a:spcBef>
                <a:spcAft>
                  <a:spcPct val="15000"/>
                </a:spcAft>
              </a:pPr>
              <a:endParaRPr lang="en-US" sz="1400" b="1" dirty="0">
                <a:solidFill>
                  <a:sysClr val="window" lastClr="FFFFFF"/>
                </a:solidFill>
                <a:effectLst>
                  <a:outerShdw blurRad="38100" dist="38100" dir="2700000" algn="tl">
                    <a:srgbClr val="000000">
                      <a:alpha val="43137"/>
                    </a:srgbClr>
                  </a:outerShdw>
                </a:effectLst>
                <a:latin typeface="Calibri"/>
              </a:endParaRPr>
            </a:p>
            <a:p>
              <a:pPr marL="0" lvl="1" defTabSz="622300">
                <a:lnSpc>
                  <a:spcPct val="90000"/>
                </a:lnSpc>
                <a:spcBef>
                  <a:spcPct val="0"/>
                </a:spcBef>
                <a:spcAft>
                  <a:spcPct val="15000"/>
                </a:spcAft>
              </a:pPr>
              <a:endParaRPr lang="en-US" sz="1400" b="1" dirty="0">
                <a:solidFill>
                  <a:sysClr val="window" lastClr="FFFFFF"/>
                </a:solidFill>
                <a:effectLst>
                  <a:outerShdw blurRad="38100" dist="38100" dir="2700000" algn="tl">
                    <a:srgbClr val="000000">
                      <a:alpha val="43137"/>
                    </a:srgbClr>
                  </a:outerShdw>
                </a:effectLst>
                <a:latin typeface="Calibri"/>
              </a:endParaRPr>
            </a:p>
            <a:p>
              <a:pPr marL="0" lvl="1" defTabSz="622300">
                <a:lnSpc>
                  <a:spcPct val="90000"/>
                </a:lnSpc>
                <a:spcBef>
                  <a:spcPct val="0"/>
                </a:spcBef>
                <a:spcAft>
                  <a:spcPct val="15000"/>
                </a:spcAft>
              </a:pPr>
              <a:endParaRPr lang="en-US" sz="1400" b="1" dirty="0">
                <a:solidFill>
                  <a:sysClr val="window" lastClr="FFFFFF"/>
                </a:solidFill>
                <a:effectLst>
                  <a:outerShdw blurRad="38100" dist="38100" dir="2700000" algn="tl">
                    <a:srgbClr val="000000">
                      <a:alpha val="43137"/>
                    </a:srgbClr>
                  </a:outerShdw>
                </a:effectLst>
                <a:latin typeface="Calibri"/>
              </a:endParaRPr>
            </a:p>
            <a:p>
              <a:pPr marL="0" lvl="1" defTabSz="622300">
                <a:lnSpc>
                  <a:spcPct val="90000"/>
                </a:lnSpc>
                <a:spcBef>
                  <a:spcPct val="0"/>
                </a:spcBef>
                <a:spcAft>
                  <a:spcPct val="15000"/>
                </a:spcAft>
              </a:pPr>
              <a:endParaRPr lang="en-US" sz="1400" b="1" dirty="0">
                <a:solidFill>
                  <a:sysClr val="window" lastClr="FFFFFF"/>
                </a:solidFill>
                <a:effectLst>
                  <a:outerShdw blurRad="38100" dist="38100" dir="2700000" algn="tl">
                    <a:srgbClr val="000000">
                      <a:alpha val="43137"/>
                    </a:srgbClr>
                  </a:outerShdw>
                </a:effectLst>
                <a:latin typeface="Calibri"/>
              </a:endParaRPr>
            </a:p>
            <a:p>
              <a:pPr marL="0" lvl="1" defTabSz="622300">
                <a:lnSpc>
                  <a:spcPct val="90000"/>
                </a:lnSpc>
                <a:spcBef>
                  <a:spcPct val="0"/>
                </a:spcBef>
                <a:spcAft>
                  <a:spcPct val="15000"/>
                </a:spcAft>
              </a:pPr>
              <a:r>
                <a:rPr lang="en-US" sz="1400" b="1" dirty="0">
                  <a:solidFill>
                    <a:sysClr val="window" lastClr="FFFFFF"/>
                  </a:solidFill>
                  <a:effectLst>
                    <a:outerShdw blurRad="38100" dist="38100" dir="2700000" algn="tl">
                      <a:srgbClr val="000000">
                        <a:alpha val="43137"/>
                      </a:srgbClr>
                    </a:outerShdw>
                  </a:effectLst>
                  <a:latin typeface="Calibri"/>
                </a:rPr>
                <a:t>Observations and Advanced Technology</a:t>
              </a:r>
            </a:p>
            <a:p>
              <a:pPr marL="0" lvl="1" defTabSz="622300">
                <a:lnSpc>
                  <a:spcPct val="90000"/>
                </a:lnSpc>
                <a:spcBef>
                  <a:spcPct val="0"/>
                </a:spcBef>
                <a:spcAft>
                  <a:spcPct val="15000"/>
                </a:spcAft>
              </a:pPr>
              <a:endParaRPr lang="en-US" sz="1400" b="1" dirty="0">
                <a:solidFill>
                  <a:sysClr val="window" lastClr="FFFFFF"/>
                </a:solidFill>
                <a:effectLst>
                  <a:outerShdw blurRad="38100" dist="38100" dir="2700000" algn="tl">
                    <a:srgbClr val="000000">
                      <a:alpha val="43137"/>
                    </a:srgbClr>
                  </a:outerShdw>
                </a:effectLst>
                <a:latin typeface="Calibri"/>
              </a:endParaRPr>
            </a:p>
            <a:p>
              <a:pPr marL="0" lvl="1" defTabSz="622300">
                <a:lnSpc>
                  <a:spcPct val="90000"/>
                </a:lnSpc>
                <a:spcBef>
                  <a:spcPct val="0"/>
                </a:spcBef>
                <a:spcAft>
                  <a:spcPct val="15000"/>
                </a:spcAft>
              </a:pPr>
              <a:endParaRPr lang="en-US" sz="1400" b="1" dirty="0">
                <a:solidFill>
                  <a:sysClr val="window" lastClr="FFFFFF"/>
                </a:solidFill>
                <a:effectLst>
                  <a:outerShdw blurRad="38100" dist="38100" dir="2700000" algn="tl">
                    <a:srgbClr val="000000">
                      <a:alpha val="43137"/>
                    </a:srgbClr>
                  </a:outerShdw>
                </a:effectLst>
                <a:latin typeface="Calibri"/>
              </a:endParaRPr>
            </a:p>
            <a:p>
              <a:pPr marL="0" lvl="1" defTabSz="622300">
                <a:lnSpc>
                  <a:spcPct val="90000"/>
                </a:lnSpc>
                <a:spcBef>
                  <a:spcPct val="0"/>
                </a:spcBef>
                <a:spcAft>
                  <a:spcPct val="15000"/>
                </a:spcAft>
              </a:pPr>
              <a:endParaRPr lang="en-US" sz="1400" b="1" dirty="0">
                <a:solidFill>
                  <a:sysClr val="window" lastClr="FFFFFF"/>
                </a:solidFill>
                <a:effectLst>
                  <a:outerShdw blurRad="38100" dist="38100" dir="2700000" algn="tl">
                    <a:srgbClr val="000000">
                      <a:alpha val="43137"/>
                    </a:srgbClr>
                  </a:outerShdw>
                </a:effectLst>
                <a:latin typeface="Calibri"/>
              </a:endParaRPr>
            </a:p>
            <a:p>
              <a:pPr marL="0" lvl="1" defTabSz="622300">
                <a:lnSpc>
                  <a:spcPct val="90000"/>
                </a:lnSpc>
                <a:spcBef>
                  <a:spcPct val="0"/>
                </a:spcBef>
                <a:spcAft>
                  <a:spcPct val="15000"/>
                </a:spcAft>
              </a:pPr>
              <a:r>
                <a:rPr lang="en-US" sz="1400" b="1" dirty="0">
                  <a:solidFill>
                    <a:sysClr val="window" lastClr="FFFFFF"/>
                  </a:solidFill>
                  <a:effectLst>
                    <a:outerShdw blurRad="38100" dist="38100" dir="2700000" algn="tl">
                      <a:srgbClr val="000000">
                        <a:alpha val="43137"/>
                      </a:srgbClr>
                    </a:outerShdw>
                  </a:effectLst>
                  <a:latin typeface="Calibri"/>
                </a:rPr>
                <a:t>Sustained, robust, year-round, observing systems</a:t>
              </a:r>
            </a:p>
          </p:txBody>
        </p:sp>
      </p:grpSp>
      <p:grpSp>
        <p:nvGrpSpPr>
          <p:cNvPr id="23" name="Group 22"/>
          <p:cNvGrpSpPr/>
          <p:nvPr/>
        </p:nvGrpSpPr>
        <p:grpSpPr>
          <a:xfrm>
            <a:off x="4557794" y="2514600"/>
            <a:ext cx="1987145" cy="4281108"/>
            <a:chOff x="4278753" y="2"/>
            <a:chExt cx="1987145" cy="4281108"/>
          </a:xfrm>
          <a:scene3d>
            <a:camera prst="orthographicFront"/>
            <a:lightRig rig="flat" dir="t"/>
          </a:scene3d>
        </p:grpSpPr>
        <p:sp>
          <p:nvSpPr>
            <p:cNvPr id="27" name="Rectangle 26"/>
            <p:cNvSpPr/>
            <p:nvPr/>
          </p:nvSpPr>
          <p:spPr>
            <a:xfrm>
              <a:off x="4278753" y="2"/>
              <a:ext cx="1987145" cy="4281108"/>
            </a:xfrm>
            <a:prstGeom prst="rect">
              <a:avLst/>
            </a:prstGeom>
            <a:gradFill flip="none" rotWithShape="0">
              <a:gsLst>
                <a:gs pos="0">
                  <a:srgbClr val="8064A2">
                    <a:lumMod val="50000"/>
                  </a:srgbClr>
                </a:gs>
                <a:gs pos="47000">
                  <a:srgbClr val="4F81BD">
                    <a:lumMod val="75000"/>
                  </a:srgbClr>
                </a:gs>
                <a:gs pos="100000">
                  <a:srgbClr val="9BBB59">
                    <a:lumMod val="60000"/>
                    <a:lumOff val="40000"/>
                  </a:srgbClr>
                </a:gs>
              </a:gsLst>
              <a:lin ang="16200000" scaled="1"/>
              <a:tileRect/>
            </a:gradFill>
            <a:ln>
              <a:noFill/>
            </a:ln>
            <a:effectLst>
              <a:outerShdw blurRad="40000" dist="23000" dir="5400000" rotWithShape="0">
                <a:srgbClr val="000000">
                  <a:alpha val="35000"/>
                </a:srgbClr>
              </a:outerShdw>
            </a:effectLst>
            <a:sp3d prstMaterial="plastic">
              <a:bevelT w="120900" h="88900"/>
              <a:bevelB w="88900" h="31750" prst="angle"/>
            </a:sp3d>
          </p:spPr>
          <p:style>
            <a:lnRef idx="0">
              <a:scrgbClr r="0" g="0" b="0"/>
            </a:lnRef>
            <a:fillRef idx="3">
              <a:scrgbClr r="0" g="0" b="0"/>
            </a:fillRef>
            <a:effectRef idx="2">
              <a:scrgbClr r="0" g="0" b="0"/>
            </a:effectRef>
            <a:fontRef idx="minor">
              <a:schemeClr val="lt1"/>
            </a:fontRef>
          </p:style>
        </p:sp>
        <p:sp>
          <p:nvSpPr>
            <p:cNvPr id="28" name="Rectangle 27"/>
            <p:cNvSpPr/>
            <p:nvPr/>
          </p:nvSpPr>
          <p:spPr>
            <a:xfrm>
              <a:off x="4278753" y="2"/>
              <a:ext cx="1987145" cy="428110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9568" tIns="53164" rIns="99568" bIns="99568" numCol="1" spcCol="1270" anchor="t" anchorCtr="0">
              <a:noAutofit/>
            </a:bodyPr>
            <a:lstStyle/>
            <a:p>
              <a:pPr marL="0" lvl="1" defTabSz="622300">
                <a:lnSpc>
                  <a:spcPct val="90000"/>
                </a:lnSpc>
                <a:spcBef>
                  <a:spcPct val="0"/>
                </a:spcBef>
                <a:spcAft>
                  <a:spcPct val="15000"/>
                </a:spcAft>
              </a:pPr>
              <a:endParaRPr lang="en-US" sz="1400" b="1" dirty="0">
                <a:solidFill>
                  <a:sysClr val="window" lastClr="FFFFFF"/>
                </a:solidFill>
                <a:effectLst>
                  <a:outerShdw blurRad="38100" dist="38100" dir="2700000" algn="tl">
                    <a:srgbClr val="000000">
                      <a:alpha val="43137"/>
                    </a:srgbClr>
                  </a:outerShdw>
                </a:effectLst>
                <a:latin typeface="Calibri"/>
              </a:endParaRPr>
            </a:p>
            <a:p>
              <a:pPr marL="0" lvl="1" defTabSz="622300">
                <a:lnSpc>
                  <a:spcPct val="90000"/>
                </a:lnSpc>
                <a:spcBef>
                  <a:spcPct val="0"/>
                </a:spcBef>
                <a:spcAft>
                  <a:spcPct val="15000"/>
                </a:spcAft>
              </a:pPr>
              <a:r>
                <a:rPr lang="en-US" sz="1400" b="1" dirty="0">
                  <a:solidFill>
                    <a:sysClr val="window" lastClr="FFFFFF"/>
                  </a:solidFill>
                  <a:effectLst>
                    <a:outerShdw blurRad="38100" dist="38100" dir="2700000" algn="tl">
                      <a:srgbClr val="000000">
                        <a:alpha val="43137"/>
                      </a:srgbClr>
                    </a:outerShdw>
                  </a:effectLst>
                  <a:latin typeface="Calibri"/>
                </a:rPr>
                <a:t>Holistic understanding of the Earth System through research &amp; Interdisciplinary  Ecosystem Dynamics</a:t>
              </a:r>
            </a:p>
            <a:p>
              <a:pPr marL="0" lvl="1" defTabSz="622300">
                <a:lnSpc>
                  <a:spcPct val="90000"/>
                </a:lnSpc>
                <a:spcBef>
                  <a:spcPct val="0"/>
                </a:spcBef>
                <a:spcAft>
                  <a:spcPct val="15000"/>
                </a:spcAft>
              </a:pPr>
              <a:endParaRPr lang="en-US" sz="1400" b="1" dirty="0">
                <a:solidFill>
                  <a:sysClr val="window" lastClr="FFFFFF"/>
                </a:solidFill>
                <a:effectLst>
                  <a:outerShdw blurRad="38100" dist="38100" dir="2700000" algn="tl">
                    <a:srgbClr val="000000">
                      <a:alpha val="43137"/>
                    </a:srgbClr>
                  </a:outerShdw>
                </a:effectLst>
                <a:latin typeface="Calibri"/>
              </a:endParaRPr>
            </a:p>
            <a:p>
              <a:pPr marL="0" lvl="1" defTabSz="622300">
                <a:lnSpc>
                  <a:spcPct val="90000"/>
                </a:lnSpc>
                <a:spcBef>
                  <a:spcPct val="0"/>
                </a:spcBef>
                <a:spcAft>
                  <a:spcPct val="15000"/>
                </a:spcAft>
              </a:pPr>
              <a:endParaRPr lang="en-US" sz="1400" b="1" dirty="0">
                <a:solidFill>
                  <a:sysClr val="window" lastClr="FFFFFF"/>
                </a:solidFill>
                <a:effectLst>
                  <a:outerShdw blurRad="38100" dist="38100" dir="2700000" algn="tl">
                    <a:srgbClr val="000000">
                      <a:alpha val="43137"/>
                    </a:srgbClr>
                  </a:outerShdw>
                </a:effectLst>
                <a:latin typeface="Calibri"/>
              </a:endParaRPr>
            </a:p>
            <a:p>
              <a:pPr marL="0" lvl="1" defTabSz="622300">
                <a:lnSpc>
                  <a:spcPct val="90000"/>
                </a:lnSpc>
                <a:spcBef>
                  <a:spcPct val="0"/>
                </a:spcBef>
                <a:spcAft>
                  <a:spcPct val="15000"/>
                </a:spcAft>
              </a:pPr>
              <a:endParaRPr lang="en-US" sz="1400" b="1" dirty="0">
                <a:solidFill>
                  <a:sysClr val="window" lastClr="FFFFFF"/>
                </a:solidFill>
                <a:effectLst>
                  <a:outerShdw blurRad="38100" dist="38100" dir="2700000" algn="tl">
                    <a:srgbClr val="000000">
                      <a:alpha val="43137"/>
                    </a:srgbClr>
                  </a:outerShdw>
                </a:effectLst>
                <a:latin typeface="Calibri"/>
              </a:endParaRPr>
            </a:p>
            <a:p>
              <a:pPr marL="0" lvl="1" defTabSz="622300">
                <a:lnSpc>
                  <a:spcPct val="90000"/>
                </a:lnSpc>
                <a:spcBef>
                  <a:spcPct val="0"/>
                </a:spcBef>
                <a:spcAft>
                  <a:spcPct val="15000"/>
                </a:spcAft>
              </a:pPr>
              <a:endParaRPr lang="en-US" sz="1400" b="1" dirty="0">
                <a:solidFill>
                  <a:sysClr val="window" lastClr="FFFFFF"/>
                </a:solidFill>
                <a:effectLst>
                  <a:outerShdw blurRad="38100" dist="38100" dir="2700000" algn="tl">
                    <a:srgbClr val="000000">
                      <a:alpha val="43137"/>
                    </a:srgbClr>
                  </a:outerShdw>
                </a:effectLst>
                <a:latin typeface="Calibri"/>
              </a:endParaRPr>
            </a:p>
            <a:p>
              <a:pPr marL="0" lvl="1" defTabSz="622300">
                <a:lnSpc>
                  <a:spcPct val="90000"/>
                </a:lnSpc>
                <a:spcBef>
                  <a:spcPct val="0"/>
                </a:spcBef>
                <a:spcAft>
                  <a:spcPct val="15000"/>
                </a:spcAft>
              </a:pPr>
              <a:r>
                <a:rPr lang="en-US" sz="1400" b="1" dirty="0">
                  <a:solidFill>
                    <a:sysClr val="window" lastClr="FFFFFF"/>
                  </a:solidFill>
                  <a:effectLst>
                    <a:outerShdw blurRad="38100" dist="38100" dir="2700000" algn="tl">
                      <a:srgbClr val="000000">
                        <a:alpha val="43137"/>
                      </a:srgbClr>
                    </a:outerShdw>
                  </a:effectLst>
                  <a:latin typeface="Calibri"/>
                </a:rPr>
                <a:t> Ecosystem </a:t>
              </a:r>
              <a:r>
                <a:rPr lang="en-US" sz="1400" b="1" dirty="0" smtClean="0">
                  <a:solidFill>
                    <a:sysClr val="window" lastClr="FFFFFF"/>
                  </a:solidFill>
                  <a:effectLst>
                    <a:outerShdw blurRad="38100" dist="38100" dir="2700000" algn="tl">
                      <a:srgbClr val="000000">
                        <a:alpha val="43137"/>
                      </a:srgbClr>
                    </a:outerShdw>
                  </a:effectLst>
                  <a:latin typeface="Calibri"/>
                </a:rPr>
                <a:t>Dynamics</a:t>
              </a:r>
              <a:endParaRPr lang="en-US" sz="1400" b="1" dirty="0">
                <a:solidFill>
                  <a:sysClr val="window" lastClr="FFFFFF"/>
                </a:solidFill>
                <a:effectLst>
                  <a:outerShdw blurRad="38100" dist="38100" dir="2700000" algn="tl">
                    <a:srgbClr val="000000">
                      <a:alpha val="43137"/>
                    </a:srgbClr>
                  </a:outerShdw>
                </a:effectLst>
                <a:latin typeface="Calibri"/>
              </a:endParaRPr>
            </a:p>
            <a:p>
              <a:pPr marL="0" lvl="1" defTabSz="622300">
                <a:lnSpc>
                  <a:spcPct val="90000"/>
                </a:lnSpc>
                <a:spcBef>
                  <a:spcPct val="0"/>
                </a:spcBef>
                <a:spcAft>
                  <a:spcPct val="15000"/>
                </a:spcAft>
              </a:pPr>
              <a:endParaRPr lang="en-US" sz="1400" b="1" dirty="0" smtClean="0">
                <a:solidFill>
                  <a:sysClr val="window" lastClr="FFFFFF"/>
                </a:solidFill>
                <a:effectLst>
                  <a:outerShdw blurRad="38100" dist="38100" dir="2700000" algn="tl">
                    <a:srgbClr val="000000">
                      <a:alpha val="43137"/>
                    </a:srgbClr>
                  </a:outerShdw>
                </a:effectLst>
                <a:latin typeface="Calibri"/>
              </a:endParaRPr>
            </a:p>
            <a:p>
              <a:pPr marL="0" lvl="1" defTabSz="622300">
                <a:lnSpc>
                  <a:spcPct val="90000"/>
                </a:lnSpc>
                <a:spcBef>
                  <a:spcPct val="0"/>
                </a:spcBef>
                <a:spcAft>
                  <a:spcPct val="15000"/>
                </a:spcAft>
              </a:pPr>
              <a:endParaRPr lang="en-US" sz="1400" b="1" dirty="0">
                <a:solidFill>
                  <a:sysClr val="window" lastClr="FFFFFF"/>
                </a:solidFill>
                <a:effectLst>
                  <a:outerShdw blurRad="38100" dist="38100" dir="2700000" algn="tl">
                    <a:srgbClr val="000000">
                      <a:alpha val="43137"/>
                    </a:srgbClr>
                  </a:outerShdw>
                </a:effectLst>
                <a:latin typeface="Calibri"/>
              </a:endParaRPr>
            </a:p>
            <a:p>
              <a:pPr marL="0" lvl="1" defTabSz="622300">
                <a:lnSpc>
                  <a:spcPct val="90000"/>
                </a:lnSpc>
                <a:spcBef>
                  <a:spcPct val="0"/>
                </a:spcBef>
                <a:spcAft>
                  <a:spcPct val="15000"/>
                </a:spcAft>
              </a:pPr>
              <a:endParaRPr lang="en-US" sz="1400" b="1" dirty="0">
                <a:solidFill>
                  <a:sysClr val="window" lastClr="FFFFFF"/>
                </a:solidFill>
                <a:effectLst>
                  <a:outerShdw blurRad="38100" dist="38100" dir="2700000" algn="tl">
                    <a:srgbClr val="000000">
                      <a:alpha val="43137"/>
                    </a:srgbClr>
                  </a:outerShdw>
                </a:effectLst>
                <a:latin typeface="Calibri"/>
              </a:endParaRPr>
            </a:p>
            <a:p>
              <a:pPr marL="0" lvl="1" defTabSz="622300">
                <a:lnSpc>
                  <a:spcPct val="90000"/>
                </a:lnSpc>
                <a:spcBef>
                  <a:spcPct val="0"/>
                </a:spcBef>
                <a:spcAft>
                  <a:spcPct val="15000"/>
                </a:spcAft>
              </a:pPr>
              <a:endParaRPr lang="en-US" sz="1400" b="1" dirty="0">
                <a:solidFill>
                  <a:sysClr val="window" lastClr="FFFFFF"/>
                </a:solidFill>
                <a:effectLst>
                  <a:outerShdw blurRad="38100" dist="38100" dir="2700000" algn="tl">
                    <a:srgbClr val="000000">
                      <a:alpha val="43137"/>
                    </a:srgbClr>
                  </a:outerShdw>
                </a:effectLst>
                <a:latin typeface="Calibri"/>
              </a:endParaRPr>
            </a:p>
            <a:p>
              <a:pPr marL="0" lvl="1" defTabSz="622300">
                <a:lnSpc>
                  <a:spcPct val="90000"/>
                </a:lnSpc>
                <a:spcBef>
                  <a:spcPct val="0"/>
                </a:spcBef>
                <a:spcAft>
                  <a:spcPct val="15000"/>
                </a:spcAft>
              </a:pPr>
              <a:r>
                <a:rPr lang="en-US" sz="1400" b="1" dirty="0">
                  <a:solidFill>
                    <a:sysClr val="window" lastClr="FFFFFF"/>
                  </a:solidFill>
                  <a:effectLst>
                    <a:outerShdw blurRad="38100" dist="38100" dir="2700000" algn="tl">
                      <a:srgbClr val="000000">
                        <a:alpha val="43137"/>
                      </a:srgbClr>
                    </a:outerShdw>
                  </a:effectLst>
                  <a:latin typeface="Calibri"/>
                </a:rPr>
                <a:t>Interdisciplinary ecosystem dynamics and decision making tools</a:t>
              </a:r>
            </a:p>
          </p:txBody>
        </p:sp>
      </p:grpSp>
      <p:grpSp>
        <p:nvGrpSpPr>
          <p:cNvPr id="24" name="Group 23"/>
          <p:cNvGrpSpPr/>
          <p:nvPr/>
        </p:nvGrpSpPr>
        <p:grpSpPr>
          <a:xfrm>
            <a:off x="6623455" y="2514600"/>
            <a:ext cx="1987145" cy="4281108"/>
            <a:chOff x="6344414" y="2"/>
            <a:chExt cx="1987145" cy="4281108"/>
          </a:xfrm>
          <a:scene3d>
            <a:camera prst="orthographicFront"/>
            <a:lightRig rig="flat" dir="t"/>
          </a:scene3d>
        </p:grpSpPr>
        <p:sp>
          <p:nvSpPr>
            <p:cNvPr id="25" name="Rectangle 24"/>
            <p:cNvSpPr/>
            <p:nvPr/>
          </p:nvSpPr>
          <p:spPr>
            <a:xfrm>
              <a:off x="6344414" y="2"/>
              <a:ext cx="1987145" cy="4281108"/>
            </a:xfrm>
            <a:prstGeom prst="rect">
              <a:avLst/>
            </a:prstGeom>
            <a:gradFill flip="none" rotWithShape="0">
              <a:gsLst>
                <a:gs pos="0">
                  <a:srgbClr val="8064A2">
                    <a:lumMod val="50000"/>
                  </a:srgbClr>
                </a:gs>
                <a:gs pos="47000">
                  <a:srgbClr val="4F81BD">
                    <a:lumMod val="75000"/>
                  </a:srgbClr>
                </a:gs>
                <a:gs pos="100000">
                  <a:srgbClr val="9BBB59">
                    <a:lumMod val="60000"/>
                    <a:lumOff val="40000"/>
                  </a:srgbClr>
                </a:gs>
              </a:gsLst>
              <a:lin ang="16200000" scaled="1"/>
              <a:tileRect/>
            </a:gradFill>
            <a:ln>
              <a:noFill/>
            </a:ln>
            <a:effectLst>
              <a:outerShdw blurRad="40000" dist="23000" dir="5400000" rotWithShape="0">
                <a:srgbClr val="000000">
                  <a:alpha val="35000"/>
                </a:srgbClr>
              </a:outerShdw>
            </a:effectLst>
            <a:sp3d prstMaterial="plastic">
              <a:bevelT w="120900" h="88900"/>
              <a:bevelB w="88900" h="31750" prst="angle"/>
            </a:sp3d>
          </p:spPr>
          <p:style>
            <a:lnRef idx="0">
              <a:scrgbClr r="0" g="0" b="0"/>
            </a:lnRef>
            <a:fillRef idx="3">
              <a:scrgbClr r="0" g="0" b="0"/>
            </a:fillRef>
            <a:effectRef idx="2">
              <a:scrgbClr r="0" g="0" b="0"/>
            </a:effectRef>
            <a:fontRef idx="minor">
              <a:schemeClr val="lt1"/>
            </a:fontRef>
          </p:style>
        </p:sp>
        <p:sp>
          <p:nvSpPr>
            <p:cNvPr id="26" name="Rectangle 25"/>
            <p:cNvSpPr/>
            <p:nvPr/>
          </p:nvSpPr>
          <p:spPr>
            <a:xfrm>
              <a:off x="6344414" y="2"/>
              <a:ext cx="1987145" cy="428110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9568" tIns="53164" rIns="99568" bIns="99568" numCol="1" spcCol="1270" anchor="t" anchorCtr="0">
              <a:noAutofit/>
            </a:bodyPr>
            <a:lstStyle/>
            <a:p>
              <a:pPr marL="0" lvl="1" defTabSz="622300">
                <a:lnSpc>
                  <a:spcPct val="90000"/>
                </a:lnSpc>
                <a:spcBef>
                  <a:spcPct val="0"/>
                </a:spcBef>
                <a:spcAft>
                  <a:spcPct val="15000"/>
                </a:spcAft>
              </a:pPr>
              <a:endParaRPr lang="en-US" sz="1400" b="1" dirty="0">
                <a:solidFill>
                  <a:sysClr val="window" lastClr="FFFFFF"/>
                </a:solidFill>
                <a:effectLst>
                  <a:outerShdw blurRad="38100" dist="38100" dir="2700000" algn="tl">
                    <a:srgbClr val="000000">
                      <a:alpha val="43137"/>
                    </a:srgbClr>
                  </a:outerShdw>
                </a:effectLst>
                <a:latin typeface="Calibri"/>
              </a:endParaRPr>
            </a:p>
            <a:p>
              <a:pPr marL="0" lvl="1" defTabSz="622300">
                <a:lnSpc>
                  <a:spcPct val="90000"/>
                </a:lnSpc>
                <a:spcBef>
                  <a:spcPct val="0"/>
                </a:spcBef>
                <a:spcAft>
                  <a:spcPct val="15000"/>
                </a:spcAft>
              </a:pPr>
              <a:r>
                <a:rPr lang="en-US" sz="1400" b="1" dirty="0">
                  <a:solidFill>
                    <a:sysClr val="window" lastClr="FFFFFF"/>
                  </a:solidFill>
                  <a:effectLst>
                    <a:outerShdw blurRad="38100" dist="38100" dir="2700000" algn="tl">
                      <a:srgbClr val="000000">
                        <a:alpha val="43137"/>
                      </a:srgbClr>
                    </a:outerShdw>
                  </a:effectLst>
                  <a:latin typeface="Calibri"/>
                </a:rPr>
                <a:t>Integrated Ecological Modeling to produce forecasting for proactive management of resources &amp; communities</a:t>
              </a:r>
            </a:p>
            <a:p>
              <a:pPr marL="0" lvl="1" defTabSz="622300">
                <a:lnSpc>
                  <a:spcPct val="90000"/>
                </a:lnSpc>
                <a:spcBef>
                  <a:spcPct val="0"/>
                </a:spcBef>
                <a:spcAft>
                  <a:spcPct val="15000"/>
                </a:spcAft>
              </a:pPr>
              <a:endParaRPr lang="en-US" sz="1400" b="1" dirty="0">
                <a:solidFill>
                  <a:sysClr val="window" lastClr="FFFFFF"/>
                </a:solidFill>
                <a:effectLst>
                  <a:outerShdw blurRad="38100" dist="38100" dir="2700000" algn="tl">
                    <a:srgbClr val="000000">
                      <a:alpha val="43137"/>
                    </a:srgbClr>
                  </a:outerShdw>
                </a:effectLst>
                <a:latin typeface="Calibri"/>
              </a:endParaRPr>
            </a:p>
            <a:p>
              <a:pPr marL="0" lvl="1" defTabSz="622300">
                <a:lnSpc>
                  <a:spcPct val="90000"/>
                </a:lnSpc>
                <a:spcBef>
                  <a:spcPct val="0"/>
                </a:spcBef>
                <a:spcAft>
                  <a:spcPct val="15000"/>
                </a:spcAft>
              </a:pPr>
              <a:endParaRPr lang="en-US" sz="1400" b="1" dirty="0">
                <a:solidFill>
                  <a:sysClr val="window" lastClr="FFFFFF"/>
                </a:solidFill>
                <a:effectLst>
                  <a:outerShdw blurRad="38100" dist="38100" dir="2700000" algn="tl">
                    <a:srgbClr val="000000">
                      <a:alpha val="43137"/>
                    </a:srgbClr>
                  </a:outerShdw>
                </a:effectLst>
                <a:latin typeface="Calibri"/>
              </a:endParaRPr>
            </a:p>
            <a:p>
              <a:pPr marL="0" lvl="1" defTabSz="622300">
                <a:lnSpc>
                  <a:spcPct val="90000"/>
                </a:lnSpc>
                <a:spcBef>
                  <a:spcPct val="0"/>
                </a:spcBef>
                <a:spcAft>
                  <a:spcPct val="15000"/>
                </a:spcAft>
              </a:pPr>
              <a:endParaRPr lang="en-US" sz="1400" b="1" dirty="0">
                <a:solidFill>
                  <a:sysClr val="window" lastClr="FFFFFF"/>
                </a:solidFill>
                <a:effectLst>
                  <a:outerShdw blurRad="38100" dist="38100" dir="2700000" algn="tl">
                    <a:srgbClr val="000000">
                      <a:alpha val="43137"/>
                    </a:srgbClr>
                  </a:outerShdw>
                </a:effectLst>
                <a:latin typeface="Calibri"/>
              </a:endParaRPr>
            </a:p>
            <a:p>
              <a:pPr marL="0" lvl="1" defTabSz="622300">
                <a:lnSpc>
                  <a:spcPct val="90000"/>
                </a:lnSpc>
                <a:spcBef>
                  <a:spcPct val="0"/>
                </a:spcBef>
                <a:spcAft>
                  <a:spcPct val="15000"/>
                </a:spcAft>
              </a:pPr>
              <a:r>
                <a:rPr lang="en-US" sz="1400" b="1" dirty="0">
                  <a:solidFill>
                    <a:sysClr val="window" lastClr="FFFFFF"/>
                  </a:solidFill>
                  <a:effectLst>
                    <a:outerShdw blurRad="38100" dist="38100" dir="2700000" algn="tl">
                      <a:srgbClr val="000000">
                        <a:alpha val="43137"/>
                      </a:srgbClr>
                    </a:outerShdw>
                  </a:effectLst>
                  <a:latin typeface="Calibri"/>
                </a:rPr>
                <a:t>Integrated Ecological Modeling and Forecasting</a:t>
              </a:r>
            </a:p>
            <a:p>
              <a:pPr marL="0" lvl="1" defTabSz="622300">
                <a:lnSpc>
                  <a:spcPct val="90000"/>
                </a:lnSpc>
                <a:spcBef>
                  <a:spcPct val="0"/>
                </a:spcBef>
                <a:spcAft>
                  <a:spcPct val="15000"/>
                </a:spcAft>
              </a:pPr>
              <a:endParaRPr lang="en-US" sz="1400" b="1" dirty="0">
                <a:solidFill>
                  <a:sysClr val="window" lastClr="FFFFFF"/>
                </a:solidFill>
                <a:effectLst>
                  <a:outerShdw blurRad="38100" dist="38100" dir="2700000" algn="tl">
                    <a:srgbClr val="000000">
                      <a:alpha val="43137"/>
                    </a:srgbClr>
                  </a:outerShdw>
                </a:effectLst>
                <a:latin typeface="Calibri"/>
              </a:endParaRPr>
            </a:p>
            <a:p>
              <a:pPr marL="0" lvl="1" defTabSz="622300">
                <a:lnSpc>
                  <a:spcPct val="90000"/>
                </a:lnSpc>
                <a:spcBef>
                  <a:spcPct val="0"/>
                </a:spcBef>
                <a:spcAft>
                  <a:spcPct val="15000"/>
                </a:spcAft>
              </a:pPr>
              <a:endParaRPr lang="en-US" sz="1400" b="1" dirty="0">
                <a:solidFill>
                  <a:sysClr val="window" lastClr="FFFFFF"/>
                </a:solidFill>
                <a:effectLst>
                  <a:outerShdw blurRad="38100" dist="38100" dir="2700000" algn="tl">
                    <a:srgbClr val="000000">
                      <a:alpha val="43137"/>
                    </a:srgbClr>
                  </a:outerShdw>
                </a:effectLst>
                <a:latin typeface="Calibri"/>
              </a:endParaRPr>
            </a:p>
            <a:p>
              <a:pPr marL="0" lvl="1" defTabSz="622300">
                <a:lnSpc>
                  <a:spcPct val="90000"/>
                </a:lnSpc>
                <a:spcBef>
                  <a:spcPct val="0"/>
                </a:spcBef>
                <a:spcAft>
                  <a:spcPct val="15000"/>
                </a:spcAft>
              </a:pPr>
              <a:r>
                <a:rPr lang="en-US" sz="1400" b="1" dirty="0">
                  <a:solidFill>
                    <a:sysClr val="window" lastClr="FFFFFF"/>
                  </a:solidFill>
                  <a:effectLst>
                    <a:outerShdw blurRad="38100" dist="38100" dir="2700000" algn="tl">
                      <a:srgbClr val="000000">
                        <a:alpha val="43137"/>
                      </a:srgbClr>
                    </a:outerShdw>
                  </a:effectLst>
                  <a:latin typeface="Calibri"/>
                </a:rPr>
                <a:t>Great Lakes ecological forecasting system on a variety of scales</a:t>
              </a:r>
            </a:p>
          </p:txBody>
        </p:sp>
      </p:grpSp>
      <p:sp>
        <p:nvSpPr>
          <p:cNvPr id="3" name="Rectangle 2"/>
          <p:cNvSpPr/>
          <p:nvPr/>
        </p:nvSpPr>
        <p:spPr>
          <a:xfrm>
            <a:off x="2508655" y="5638800"/>
            <a:ext cx="1987145" cy="95760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4557793" y="5638800"/>
            <a:ext cx="1987145" cy="95760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6623455" y="5638800"/>
            <a:ext cx="1987145" cy="95760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03680369"/>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1" grpId="0" animBg="1"/>
      <p:bldP spid="3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7323" y="45720"/>
            <a:ext cx="300680" cy="30785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45734"/>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r>
              <a:rPr lang="en-US" sz="1300" b="1" dirty="0">
                <a:solidFill>
                  <a:prstClr val="white"/>
                </a:solidFill>
                <a:cs typeface="Arial" panose="020B0604020202020204" pitchFamily="34" charset="0"/>
              </a:rPr>
              <a:t>Director </a:t>
            </a:r>
            <a:r>
              <a:rPr lang="en-US" sz="1300" dirty="0">
                <a:solidFill>
                  <a:prstClr val="white"/>
                </a:solidFill>
                <a:cs typeface="Arial" panose="020B0604020202020204" pitchFamily="34" charset="0"/>
              </a:rPr>
              <a:t>| Overview</a:t>
            </a:r>
          </a:p>
        </p:txBody>
      </p:sp>
      <p:sp>
        <p:nvSpPr>
          <p:cNvPr id="4" name="TextBox 3"/>
          <p:cNvSpPr txBox="1"/>
          <p:nvPr/>
        </p:nvSpPr>
        <p:spPr>
          <a:xfrm>
            <a:off x="76202" y="381000"/>
            <a:ext cx="9001801" cy="523220"/>
          </a:xfrm>
          <a:prstGeom prst="rect">
            <a:avLst/>
          </a:prstGeom>
          <a:noFill/>
        </p:spPr>
        <p:txBody>
          <a:bodyPr wrap="square" rtlCol="0">
            <a:spAutoFit/>
          </a:bodyPr>
          <a:lstStyle/>
          <a:p>
            <a:r>
              <a:rPr lang="en-US" sz="2800" b="1" dirty="0" smtClean="0">
                <a:solidFill>
                  <a:srgbClr val="002060"/>
                </a:solidFill>
                <a:cs typeface="Arial" panose="020B0604020202020204" pitchFamily="34" charset="0"/>
              </a:rPr>
              <a:t>Relevance: </a:t>
            </a:r>
            <a:r>
              <a:rPr lang="en-US" sz="2800" dirty="0" smtClean="0">
                <a:solidFill>
                  <a:srgbClr val="002060"/>
                </a:solidFill>
                <a:cs typeface="Arial" panose="020B0604020202020204" pitchFamily="34" charset="0"/>
              </a:rPr>
              <a:t>NOAA’s </a:t>
            </a:r>
            <a:r>
              <a:rPr lang="en-US" sz="2800" dirty="0">
                <a:solidFill>
                  <a:srgbClr val="002060"/>
                </a:solidFill>
                <a:cs typeface="Arial" panose="020B0604020202020204" pitchFamily="34" charset="0"/>
              </a:rPr>
              <a:t>Strategic Plan</a:t>
            </a:r>
          </a:p>
        </p:txBody>
      </p:sp>
      <p:graphicFrame>
        <p:nvGraphicFramePr>
          <p:cNvPr id="3" name="Table 2"/>
          <p:cNvGraphicFramePr>
            <a:graphicFrameLocks noGrp="1"/>
          </p:cNvGraphicFramePr>
          <p:nvPr>
            <p:extLst>
              <p:ext uri="{D42A27DB-BD31-4B8C-83A1-F6EECF244321}">
                <p14:modId xmlns:p14="http://schemas.microsoft.com/office/powerpoint/2010/main" val="2351845475"/>
              </p:ext>
            </p:extLst>
          </p:nvPr>
        </p:nvGraphicFramePr>
        <p:xfrm>
          <a:off x="230127" y="914400"/>
          <a:ext cx="8685273" cy="5703083"/>
        </p:xfrm>
        <a:graphic>
          <a:graphicData uri="http://schemas.openxmlformats.org/drawingml/2006/table">
            <a:tbl>
              <a:tblPr firstRow="1" bandRow="1">
                <a:tableStyleId>{073A0DAA-6AF3-43AB-8588-CEC1D06C72B9}</a:tableStyleId>
              </a:tblPr>
              <a:tblGrid>
                <a:gridCol w="1706974">
                  <a:extLst>
                    <a:ext uri="{9D8B030D-6E8A-4147-A177-3AD203B41FA5}">
                      <a16:colId xmlns="" xmlns:a16="http://schemas.microsoft.com/office/drawing/2014/main" val="20000"/>
                    </a:ext>
                  </a:extLst>
                </a:gridCol>
                <a:gridCol w="6978299">
                  <a:extLst>
                    <a:ext uri="{9D8B030D-6E8A-4147-A177-3AD203B41FA5}">
                      <a16:colId xmlns="" xmlns:a16="http://schemas.microsoft.com/office/drawing/2014/main" val="20001"/>
                    </a:ext>
                  </a:extLst>
                </a:gridCol>
              </a:tblGrid>
              <a:tr h="379182">
                <a:tc>
                  <a:txBody>
                    <a:bodyPr/>
                    <a:lstStyle/>
                    <a:p>
                      <a:pPr algn="ctr"/>
                      <a:r>
                        <a:rPr lang="en-US" sz="1200" dirty="0" smtClean="0"/>
                        <a:t>GOAL</a:t>
                      </a:r>
                      <a:endParaRPr lang="en-US" sz="1200" dirty="0"/>
                    </a:p>
                  </a:txBody>
                  <a:tcPr/>
                </a:tc>
                <a:tc>
                  <a:txBody>
                    <a:bodyPr/>
                    <a:lstStyle/>
                    <a:p>
                      <a:pPr algn="ctr"/>
                      <a:r>
                        <a:rPr lang="en-US" sz="1200" dirty="0" smtClean="0"/>
                        <a:t>OBJECTIVE</a:t>
                      </a:r>
                      <a:endParaRPr lang="en-US" sz="1200" dirty="0"/>
                    </a:p>
                  </a:txBody>
                  <a:tcPr/>
                </a:tc>
                <a:extLst>
                  <a:ext uri="{0D108BD9-81ED-4DB2-BD59-A6C34878D82A}">
                    <a16:rowId xmlns="" xmlns:a16="http://schemas.microsoft.com/office/drawing/2014/main" val="10000"/>
                  </a:ext>
                </a:extLst>
              </a:tr>
              <a:tr h="293024">
                <a:tc row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bg1"/>
                          </a:solidFill>
                        </a:rPr>
                        <a:t>SCIENCE: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bg1"/>
                          </a:solidFill>
                        </a:rPr>
                        <a:t>RESILIENT COASTAL COMMUNITIES AND ECONOMIES</a:t>
                      </a:r>
                    </a:p>
                  </a:txBody>
                  <a:tcPr anchor="ctr">
                    <a:solidFill>
                      <a:srgbClr val="31859C"/>
                    </a:solidFill>
                  </a:tcPr>
                </a:tc>
                <a:tc>
                  <a:txBody>
                    <a:bodyPr/>
                    <a:lstStyle/>
                    <a:p>
                      <a:pPr marL="0" marR="0">
                        <a:lnSpc>
                          <a:spcPct val="115000"/>
                        </a:lnSpc>
                        <a:spcBef>
                          <a:spcPts val="0"/>
                        </a:spcBef>
                        <a:spcAft>
                          <a:spcPts val="0"/>
                        </a:spcAft>
                      </a:pPr>
                      <a:r>
                        <a:rPr lang="en-US" sz="1000" i="0" dirty="0">
                          <a:solidFill>
                            <a:srgbClr val="000000"/>
                          </a:solidFill>
                          <a:effectLst/>
                          <a:latin typeface="+mn-lt"/>
                          <a:ea typeface="Calibri"/>
                        </a:rPr>
                        <a:t>Resilient coastal communities that can adapt to the impacts of hazards and climate change</a:t>
                      </a:r>
                    </a:p>
                  </a:txBody>
                  <a:tcPr marL="68580" marR="68580" marT="0" marB="0"/>
                </a:tc>
                <a:extLst>
                  <a:ext uri="{0D108BD9-81ED-4DB2-BD59-A6C34878D82A}">
                    <a16:rowId xmlns="" xmlns:a16="http://schemas.microsoft.com/office/drawing/2014/main" val="10001"/>
                  </a:ext>
                </a:extLst>
              </a:tr>
              <a:tr h="293024">
                <a:tc vMerge="1">
                  <a:txBody>
                    <a:bodyPr/>
                    <a:lstStyle/>
                    <a:p>
                      <a:pPr algn="ctr"/>
                      <a:endParaRPr lang="en-US" sz="1100" b="1" dirty="0">
                        <a:solidFill>
                          <a:schemeClr val="bg1"/>
                        </a:solidFill>
                      </a:endParaRPr>
                    </a:p>
                  </a:txBody>
                  <a:tcPr anchor="ctr">
                    <a:solidFill>
                      <a:srgbClr val="604A7B"/>
                    </a:solidFill>
                  </a:tcPr>
                </a:tc>
                <a:tc>
                  <a:txBody>
                    <a:bodyPr/>
                    <a:lstStyle/>
                    <a:p>
                      <a:pPr marL="0" marR="0">
                        <a:lnSpc>
                          <a:spcPct val="115000"/>
                        </a:lnSpc>
                        <a:spcBef>
                          <a:spcPts val="0"/>
                        </a:spcBef>
                        <a:spcAft>
                          <a:spcPts val="0"/>
                        </a:spcAft>
                        <a:tabLst>
                          <a:tab pos="641350" algn="l"/>
                        </a:tabLst>
                      </a:pPr>
                      <a:r>
                        <a:rPr lang="en-US" sz="1000" i="0" dirty="0">
                          <a:solidFill>
                            <a:srgbClr val="000000"/>
                          </a:solidFill>
                          <a:effectLst/>
                          <a:latin typeface="+mn-lt"/>
                          <a:ea typeface="Calibri"/>
                        </a:rPr>
                        <a:t>Comprehensive ocean and coastal planning and management</a:t>
                      </a:r>
                    </a:p>
                  </a:txBody>
                  <a:tcPr marL="68580" marR="68580" marT="0" marB="0"/>
                </a:tc>
                <a:extLst>
                  <a:ext uri="{0D108BD9-81ED-4DB2-BD59-A6C34878D82A}">
                    <a16:rowId xmlns="" xmlns:a16="http://schemas.microsoft.com/office/drawing/2014/main" val="10002"/>
                  </a:ext>
                </a:extLst>
              </a:tr>
              <a:tr h="293024">
                <a:tc vMerge="1">
                  <a:txBody>
                    <a:bodyPr/>
                    <a:lstStyle/>
                    <a:p>
                      <a:pPr algn="ctr"/>
                      <a:endParaRPr lang="en-US" sz="1100" b="1" dirty="0">
                        <a:solidFill>
                          <a:schemeClr val="bg1"/>
                        </a:solidFill>
                      </a:endParaRPr>
                    </a:p>
                  </a:txBody>
                  <a:tcPr anchor="ctr">
                    <a:solidFill>
                      <a:srgbClr val="604A7B"/>
                    </a:solidFill>
                  </a:tcPr>
                </a:tc>
                <a:tc>
                  <a:txBody>
                    <a:bodyPr/>
                    <a:lstStyle/>
                    <a:p>
                      <a:pPr marL="0" marR="0">
                        <a:lnSpc>
                          <a:spcPct val="115000"/>
                        </a:lnSpc>
                        <a:spcBef>
                          <a:spcPts val="0"/>
                        </a:spcBef>
                        <a:spcAft>
                          <a:spcPts val="0"/>
                        </a:spcAft>
                      </a:pPr>
                      <a:r>
                        <a:rPr lang="en-US" sz="1000" i="0" dirty="0">
                          <a:solidFill>
                            <a:srgbClr val="000000"/>
                          </a:solidFill>
                          <a:effectLst/>
                          <a:latin typeface="+mn-lt"/>
                          <a:ea typeface="Calibri"/>
                        </a:rPr>
                        <a:t>Safe, efficient and environmentally sound marine transportation</a:t>
                      </a:r>
                    </a:p>
                  </a:txBody>
                  <a:tcPr marL="68580" marR="68580" marT="0" marB="0"/>
                </a:tc>
                <a:extLst>
                  <a:ext uri="{0D108BD9-81ED-4DB2-BD59-A6C34878D82A}">
                    <a16:rowId xmlns="" xmlns:a16="http://schemas.microsoft.com/office/drawing/2014/main" val="10003"/>
                  </a:ext>
                </a:extLst>
              </a:tr>
              <a:tr h="293024">
                <a:tc vMerge="1">
                  <a:txBody>
                    <a:bodyPr/>
                    <a:lstStyle/>
                    <a:p>
                      <a:pPr algn="ctr"/>
                      <a:endParaRPr lang="en-US" sz="1100" b="1" dirty="0">
                        <a:solidFill>
                          <a:schemeClr val="bg1"/>
                        </a:solidFill>
                      </a:endParaRPr>
                    </a:p>
                  </a:txBody>
                  <a:tcPr anchor="ctr">
                    <a:solidFill>
                      <a:srgbClr val="604A7B"/>
                    </a:solidFill>
                  </a:tcPr>
                </a:tc>
                <a:tc>
                  <a:txBody>
                    <a:bodyPr/>
                    <a:lstStyle/>
                    <a:p>
                      <a:pPr marL="0" marR="0">
                        <a:lnSpc>
                          <a:spcPct val="115000"/>
                        </a:lnSpc>
                        <a:spcBef>
                          <a:spcPts val="0"/>
                        </a:spcBef>
                        <a:spcAft>
                          <a:spcPts val="0"/>
                        </a:spcAft>
                      </a:pPr>
                      <a:r>
                        <a:rPr lang="en-US" sz="1000" i="0" dirty="0">
                          <a:solidFill>
                            <a:srgbClr val="000000"/>
                          </a:solidFill>
                          <a:effectLst/>
                          <a:latin typeface="+mn-lt"/>
                          <a:ea typeface="Calibri"/>
                        </a:rPr>
                        <a:t>Improved coastal water quality supporting human health and coastal ecosystem services</a:t>
                      </a:r>
                    </a:p>
                  </a:txBody>
                  <a:tcPr marL="68580" marR="68580" marT="0" marB="0"/>
                </a:tc>
                <a:extLst>
                  <a:ext uri="{0D108BD9-81ED-4DB2-BD59-A6C34878D82A}">
                    <a16:rowId xmlns="" xmlns:a16="http://schemas.microsoft.com/office/drawing/2014/main" val="10004"/>
                  </a:ext>
                </a:extLst>
              </a:tr>
              <a:tr h="293024">
                <a:tc vMerge="1">
                  <a:txBody>
                    <a:bodyPr/>
                    <a:lstStyle/>
                    <a:p>
                      <a:pPr algn="ctr"/>
                      <a:endParaRPr lang="en-US" sz="1100" b="1" dirty="0">
                        <a:solidFill>
                          <a:schemeClr val="bg1"/>
                        </a:solidFill>
                      </a:endParaRPr>
                    </a:p>
                  </a:txBody>
                  <a:tcPr anchor="ctr">
                    <a:solidFill>
                      <a:srgbClr val="604A7B"/>
                    </a:solidFill>
                  </a:tcPr>
                </a:tc>
                <a:tc>
                  <a:txBody>
                    <a:bodyPr/>
                    <a:lstStyle/>
                    <a:p>
                      <a:pPr marL="0" marR="0">
                        <a:lnSpc>
                          <a:spcPct val="115000"/>
                        </a:lnSpc>
                        <a:spcBef>
                          <a:spcPts val="0"/>
                        </a:spcBef>
                        <a:spcAft>
                          <a:spcPts val="0"/>
                        </a:spcAft>
                      </a:pPr>
                      <a:r>
                        <a:rPr lang="en-US" sz="1000" i="0" dirty="0">
                          <a:solidFill>
                            <a:srgbClr val="000000"/>
                          </a:solidFill>
                          <a:effectLst/>
                          <a:latin typeface="+mn-lt"/>
                          <a:ea typeface="Calibri"/>
                        </a:rPr>
                        <a:t>Safe, environmentally sound Arctic access and resource management</a:t>
                      </a:r>
                    </a:p>
                  </a:txBody>
                  <a:tcPr marL="68580" marR="68580" marT="0" marB="0"/>
                </a:tc>
                <a:extLst>
                  <a:ext uri="{0D108BD9-81ED-4DB2-BD59-A6C34878D82A}">
                    <a16:rowId xmlns="" xmlns:a16="http://schemas.microsoft.com/office/drawing/2014/main" val="10005"/>
                  </a:ext>
                </a:extLst>
              </a:tr>
              <a:tr h="293024">
                <a:tc rowSpan="4">
                  <a:txBody>
                    <a:bodyPr/>
                    <a:lstStyle/>
                    <a:p>
                      <a:pPr algn="ctr"/>
                      <a:r>
                        <a:rPr lang="en-US" sz="1000" b="1" dirty="0" smtClean="0">
                          <a:solidFill>
                            <a:schemeClr val="bg1"/>
                          </a:solidFill>
                        </a:rPr>
                        <a:t>SCIENCE:</a:t>
                      </a:r>
                    </a:p>
                    <a:p>
                      <a:pPr algn="ctr"/>
                      <a:r>
                        <a:rPr lang="en-US" sz="1000" b="1" dirty="0" smtClean="0">
                          <a:solidFill>
                            <a:schemeClr val="bg1"/>
                          </a:solidFill>
                        </a:rPr>
                        <a:t>HEALTHY OCEANS</a:t>
                      </a:r>
                      <a:endParaRPr lang="en-US" sz="1000" b="1" dirty="0">
                        <a:solidFill>
                          <a:schemeClr val="bg1"/>
                        </a:solidFill>
                      </a:endParaRPr>
                    </a:p>
                  </a:txBody>
                  <a:tcPr anchor="ctr">
                    <a:solidFill>
                      <a:srgbClr val="604A7B"/>
                    </a:solidFill>
                  </a:tcPr>
                </a:tc>
                <a:tc>
                  <a:txBody>
                    <a:bodyPr/>
                    <a:lstStyle/>
                    <a:p>
                      <a:pPr marL="0" marR="0">
                        <a:lnSpc>
                          <a:spcPct val="115000"/>
                        </a:lnSpc>
                        <a:spcBef>
                          <a:spcPts val="0"/>
                        </a:spcBef>
                        <a:spcAft>
                          <a:spcPts val="0"/>
                        </a:spcAft>
                      </a:pPr>
                      <a:r>
                        <a:rPr lang="en-US" sz="1000" i="0" dirty="0" smtClean="0">
                          <a:solidFill>
                            <a:srgbClr val="000000"/>
                          </a:solidFill>
                          <a:effectLst/>
                          <a:latin typeface="+mn-lt"/>
                          <a:ea typeface="Calibri"/>
                        </a:rPr>
                        <a:t>Improved understanding </a:t>
                      </a:r>
                      <a:r>
                        <a:rPr lang="en-US" sz="1000" i="0" dirty="0">
                          <a:solidFill>
                            <a:srgbClr val="000000"/>
                          </a:solidFill>
                          <a:effectLst/>
                          <a:latin typeface="+mn-lt"/>
                          <a:ea typeface="Calibri"/>
                        </a:rPr>
                        <a:t>of ecosystems to inform resource management decisions</a:t>
                      </a:r>
                    </a:p>
                  </a:txBody>
                  <a:tcPr marL="68580" marR="68580" marT="0" marB="0"/>
                </a:tc>
                <a:extLst>
                  <a:ext uri="{0D108BD9-81ED-4DB2-BD59-A6C34878D82A}">
                    <a16:rowId xmlns="" xmlns:a16="http://schemas.microsoft.com/office/drawing/2014/main" val="10006"/>
                  </a:ext>
                </a:extLst>
              </a:tr>
              <a:tr h="293024">
                <a:tc vMerge="1">
                  <a:txBody>
                    <a:bodyPr/>
                    <a:lstStyle/>
                    <a:p>
                      <a:endParaRPr lang="en-US" sz="1200" dirty="0"/>
                    </a:p>
                  </a:txBody>
                  <a:tcPr>
                    <a:solidFill>
                      <a:srgbClr val="604A7B"/>
                    </a:solidFill>
                  </a:tcPr>
                </a:tc>
                <a:tc>
                  <a:txBody>
                    <a:bodyPr/>
                    <a:lstStyle/>
                    <a:p>
                      <a:pPr marL="0" marR="0">
                        <a:lnSpc>
                          <a:spcPct val="115000"/>
                        </a:lnSpc>
                        <a:spcBef>
                          <a:spcPts val="0"/>
                        </a:spcBef>
                        <a:spcAft>
                          <a:spcPts val="0"/>
                        </a:spcAft>
                      </a:pPr>
                      <a:r>
                        <a:rPr lang="en-US" sz="1000" i="0" dirty="0">
                          <a:solidFill>
                            <a:srgbClr val="000000"/>
                          </a:solidFill>
                          <a:effectLst/>
                          <a:latin typeface="+mn-lt"/>
                          <a:ea typeface="Calibri"/>
                        </a:rPr>
                        <a:t>Recovered and healthy marine and coastal species</a:t>
                      </a:r>
                    </a:p>
                  </a:txBody>
                  <a:tcPr marL="68580" marR="68580" marT="0" marB="0"/>
                </a:tc>
                <a:extLst>
                  <a:ext uri="{0D108BD9-81ED-4DB2-BD59-A6C34878D82A}">
                    <a16:rowId xmlns="" xmlns:a16="http://schemas.microsoft.com/office/drawing/2014/main" val="10007"/>
                  </a:ext>
                </a:extLst>
              </a:tr>
              <a:tr h="293024">
                <a:tc vMerge="1">
                  <a:txBody>
                    <a:bodyPr/>
                    <a:lstStyle/>
                    <a:p>
                      <a:endParaRPr lang="en-US" sz="1200" dirty="0"/>
                    </a:p>
                  </a:txBody>
                  <a:tcPr>
                    <a:solidFill>
                      <a:srgbClr val="604A7B"/>
                    </a:solidFill>
                  </a:tcPr>
                </a:tc>
                <a:tc>
                  <a:txBody>
                    <a:bodyPr/>
                    <a:lstStyle/>
                    <a:p>
                      <a:pPr marL="0" marR="0">
                        <a:lnSpc>
                          <a:spcPct val="115000"/>
                        </a:lnSpc>
                        <a:spcBef>
                          <a:spcPts val="0"/>
                        </a:spcBef>
                        <a:spcAft>
                          <a:spcPts val="0"/>
                        </a:spcAft>
                      </a:pPr>
                      <a:r>
                        <a:rPr lang="en-US" sz="1000" i="0" dirty="0">
                          <a:solidFill>
                            <a:srgbClr val="000000"/>
                          </a:solidFill>
                          <a:effectLst/>
                          <a:latin typeface="+mn-lt"/>
                          <a:ea typeface="Calibri"/>
                        </a:rPr>
                        <a:t>Healthy habitats that sustain resilient and thriving marine resources and communities</a:t>
                      </a:r>
                    </a:p>
                  </a:txBody>
                  <a:tcPr marL="68580" marR="68580" marT="0" marB="0"/>
                </a:tc>
                <a:extLst>
                  <a:ext uri="{0D108BD9-81ED-4DB2-BD59-A6C34878D82A}">
                    <a16:rowId xmlns="" xmlns:a16="http://schemas.microsoft.com/office/drawing/2014/main" val="10008"/>
                  </a:ext>
                </a:extLst>
              </a:tr>
              <a:tr h="293024">
                <a:tc vMerge="1">
                  <a:txBody>
                    <a:bodyPr/>
                    <a:lstStyle/>
                    <a:p>
                      <a:endParaRPr lang="en-US" sz="1200" dirty="0"/>
                    </a:p>
                  </a:txBody>
                  <a:tcPr>
                    <a:solidFill>
                      <a:srgbClr val="604A7B"/>
                    </a:solidFill>
                  </a:tcPr>
                </a:tc>
                <a:tc>
                  <a:txBody>
                    <a:bodyPr/>
                    <a:lstStyle/>
                    <a:p>
                      <a:pPr marL="0" marR="0">
                        <a:lnSpc>
                          <a:spcPct val="115000"/>
                        </a:lnSpc>
                        <a:spcBef>
                          <a:spcPts val="0"/>
                        </a:spcBef>
                        <a:spcAft>
                          <a:spcPts val="0"/>
                        </a:spcAft>
                      </a:pPr>
                      <a:r>
                        <a:rPr lang="en-US" sz="1000" i="0" dirty="0">
                          <a:solidFill>
                            <a:srgbClr val="000000"/>
                          </a:solidFill>
                          <a:effectLst/>
                          <a:latin typeface="+mn-lt"/>
                          <a:ea typeface="Calibri"/>
                        </a:rPr>
                        <a:t>Sustainable fisheries and safe seafood for healthy populations and vibrant communities</a:t>
                      </a:r>
                    </a:p>
                  </a:txBody>
                  <a:tcPr marL="68580" marR="68580" marT="0" marB="0"/>
                </a:tc>
                <a:extLst>
                  <a:ext uri="{0D108BD9-81ED-4DB2-BD59-A6C34878D82A}">
                    <a16:rowId xmlns="" xmlns:a16="http://schemas.microsoft.com/office/drawing/2014/main" val="10009"/>
                  </a:ext>
                </a:extLst>
              </a:tr>
              <a:tr h="293024">
                <a:tc rowSpan="5">
                  <a:txBody>
                    <a:bodyPr/>
                    <a:lstStyle/>
                    <a:p>
                      <a:pPr algn="ctr"/>
                      <a:r>
                        <a:rPr lang="en-US" sz="1000" b="1" dirty="0" smtClean="0">
                          <a:solidFill>
                            <a:schemeClr val="bg1"/>
                          </a:solidFill>
                        </a:rPr>
                        <a:t>SCIENCE;</a:t>
                      </a:r>
                    </a:p>
                    <a:p>
                      <a:pPr algn="ctr"/>
                      <a:r>
                        <a:rPr lang="en-US" sz="1000" b="1" dirty="0" smtClean="0">
                          <a:solidFill>
                            <a:schemeClr val="bg1"/>
                          </a:solidFill>
                        </a:rPr>
                        <a:t>WEATHER-READY NATION</a:t>
                      </a:r>
                      <a:endParaRPr lang="en-US" sz="1000" b="1" dirty="0">
                        <a:solidFill>
                          <a:schemeClr val="bg1"/>
                        </a:solidFill>
                      </a:endParaRPr>
                    </a:p>
                  </a:txBody>
                  <a:tcPr anchor="ctr">
                    <a:solidFill>
                      <a:srgbClr val="77933C"/>
                    </a:solidFill>
                  </a:tcPr>
                </a:tc>
                <a:tc>
                  <a:txBody>
                    <a:bodyPr/>
                    <a:lstStyle/>
                    <a:p>
                      <a:pPr marL="0" marR="0">
                        <a:lnSpc>
                          <a:spcPct val="115000"/>
                        </a:lnSpc>
                        <a:spcBef>
                          <a:spcPts val="0"/>
                        </a:spcBef>
                        <a:spcAft>
                          <a:spcPts val="0"/>
                        </a:spcAft>
                      </a:pPr>
                      <a:r>
                        <a:rPr lang="en-US" sz="1000" i="0" dirty="0">
                          <a:solidFill>
                            <a:srgbClr val="000000"/>
                          </a:solidFill>
                          <a:effectLst/>
                          <a:latin typeface="+mn-lt"/>
                          <a:ea typeface="Calibri"/>
                        </a:rPr>
                        <a:t>Reduced loss of life, property, and disruption from high-impact events</a:t>
                      </a:r>
                    </a:p>
                  </a:txBody>
                  <a:tcPr marL="68580" marR="68580" marT="0" marB="0"/>
                </a:tc>
                <a:extLst>
                  <a:ext uri="{0D108BD9-81ED-4DB2-BD59-A6C34878D82A}">
                    <a16:rowId xmlns="" xmlns:a16="http://schemas.microsoft.com/office/drawing/2014/main" val="10010"/>
                  </a:ext>
                </a:extLst>
              </a:tr>
              <a:tr h="293024">
                <a:tc vMerge="1">
                  <a:txBody>
                    <a:bodyPr/>
                    <a:lstStyle/>
                    <a:p>
                      <a:pPr algn="ctr"/>
                      <a:endParaRPr lang="en-US" sz="1200" dirty="0">
                        <a:solidFill>
                          <a:schemeClr val="bg1"/>
                        </a:solidFill>
                      </a:endParaRPr>
                    </a:p>
                  </a:txBody>
                  <a:tcPr/>
                </a:tc>
                <a:tc>
                  <a:txBody>
                    <a:bodyPr/>
                    <a:lstStyle/>
                    <a:p>
                      <a:pPr marL="0" marR="0">
                        <a:lnSpc>
                          <a:spcPct val="115000"/>
                        </a:lnSpc>
                        <a:spcBef>
                          <a:spcPts val="0"/>
                        </a:spcBef>
                        <a:spcAft>
                          <a:spcPts val="0"/>
                        </a:spcAft>
                      </a:pPr>
                      <a:r>
                        <a:rPr lang="en-US" sz="1000" i="0" dirty="0">
                          <a:solidFill>
                            <a:srgbClr val="000000"/>
                          </a:solidFill>
                          <a:effectLst/>
                          <a:latin typeface="+mn-lt"/>
                          <a:ea typeface="Calibri"/>
                        </a:rPr>
                        <a:t>Improve freshwater resource management</a:t>
                      </a:r>
                    </a:p>
                  </a:txBody>
                  <a:tcPr marL="68580" marR="68580" marT="0" marB="0"/>
                </a:tc>
                <a:extLst>
                  <a:ext uri="{0D108BD9-81ED-4DB2-BD59-A6C34878D82A}">
                    <a16:rowId xmlns="" xmlns:a16="http://schemas.microsoft.com/office/drawing/2014/main" val="10011"/>
                  </a:ext>
                </a:extLst>
              </a:tr>
              <a:tr h="293024">
                <a:tc vMerge="1">
                  <a:txBody>
                    <a:bodyPr/>
                    <a:lstStyle/>
                    <a:p>
                      <a:pPr algn="ctr"/>
                      <a:endParaRPr lang="en-US" sz="1200" dirty="0">
                        <a:solidFill>
                          <a:schemeClr val="bg1"/>
                        </a:solidFill>
                      </a:endParaRPr>
                    </a:p>
                  </a:txBody>
                  <a:tcPr/>
                </a:tc>
                <a:tc>
                  <a:txBody>
                    <a:bodyPr/>
                    <a:lstStyle/>
                    <a:p>
                      <a:pPr marL="0" marR="0">
                        <a:lnSpc>
                          <a:spcPct val="115000"/>
                        </a:lnSpc>
                        <a:spcBef>
                          <a:spcPts val="0"/>
                        </a:spcBef>
                        <a:spcAft>
                          <a:spcPts val="0"/>
                        </a:spcAft>
                      </a:pPr>
                      <a:r>
                        <a:rPr lang="en-US" sz="1000" i="0" dirty="0">
                          <a:solidFill>
                            <a:srgbClr val="000000"/>
                          </a:solidFill>
                          <a:effectLst/>
                          <a:latin typeface="+mn-lt"/>
                          <a:ea typeface="Calibri"/>
                        </a:rPr>
                        <a:t>Improve transportation efficiency and safety</a:t>
                      </a:r>
                    </a:p>
                  </a:txBody>
                  <a:tcPr marL="68580" marR="68580" marT="0" marB="0"/>
                </a:tc>
                <a:extLst>
                  <a:ext uri="{0D108BD9-81ED-4DB2-BD59-A6C34878D82A}">
                    <a16:rowId xmlns="" xmlns:a16="http://schemas.microsoft.com/office/drawing/2014/main" val="10012"/>
                  </a:ext>
                </a:extLst>
              </a:tr>
              <a:tr h="284997">
                <a:tc vMerge="1">
                  <a:txBody>
                    <a:bodyPr/>
                    <a:lstStyle/>
                    <a:p>
                      <a:pPr algn="ctr"/>
                      <a:endParaRPr lang="en-US" sz="1200" dirty="0">
                        <a:solidFill>
                          <a:schemeClr val="bg1"/>
                        </a:solidFill>
                      </a:endParaRPr>
                    </a:p>
                  </a:txBody>
                  <a:tcPr/>
                </a:tc>
                <a:tc>
                  <a:txBody>
                    <a:bodyPr/>
                    <a:lstStyle/>
                    <a:p>
                      <a:pPr marL="0" marR="0">
                        <a:lnSpc>
                          <a:spcPct val="115000"/>
                        </a:lnSpc>
                        <a:spcBef>
                          <a:spcPts val="0"/>
                        </a:spcBef>
                        <a:spcAft>
                          <a:spcPts val="0"/>
                        </a:spcAft>
                      </a:pPr>
                      <a:r>
                        <a:rPr lang="en-US" sz="1000" i="0" dirty="0">
                          <a:solidFill>
                            <a:srgbClr val="000000"/>
                          </a:solidFill>
                          <a:effectLst/>
                          <a:latin typeface="+mn-lt"/>
                          <a:ea typeface="Calibri"/>
                        </a:rPr>
                        <a:t>Healthy people and communities due to improved air and water quality services</a:t>
                      </a:r>
                    </a:p>
                  </a:txBody>
                  <a:tcPr marL="68580" marR="68580" marT="0" marB="0"/>
                </a:tc>
                <a:extLst>
                  <a:ext uri="{0D108BD9-81ED-4DB2-BD59-A6C34878D82A}">
                    <a16:rowId xmlns="" xmlns:a16="http://schemas.microsoft.com/office/drawing/2014/main" val="10013"/>
                  </a:ext>
                </a:extLst>
              </a:tr>
              <a:tr h="293024">
                <a:tc vMerge="1">
                  <a:txBody>
                    <a:bodyPr/>
                    <a:lstStyle/>
                    <a:p>
                      <a:pPr algn="ctr"/>
                      <a:endParaRPr lang="en-US" sz="1200" dirty="0">
                        <a:solidFill>
                          <a:schemeClr val="bg1"/>
                        </a:solidFill>
                      </a:endParaRPr>
                    </a:p>
                  </a:txBody>
                  <a:tcPr/>
                </a:tc>
                <a:tc>
                  <a:txBody>
                    <a:bodyPr/>
                    <a:lstStyle/>
                    <a:p>
                      <a:pPr marL="0" marR="0">
                        <a:lnSpc>
                          <a:spcPct val="115000"/>
                        </a:lnSpc>
                        <a:spcBef>
                          <a:spcPts val="0"/>
                        </a:spcBef>
                        <a:spcAft>
                          <a:spcPts val="0"/>
                        </a:spcAft>
                      </a:pPr>
                      <a:r>
                        <a:rPr lang="en-US" sz="1000" i="0" dirty="0">
                          <a:solidFill>
                            <a:srgbClr val="000000"/>
                          </a:solidFill>
                          <a:effectLst/>
                          <a:latin typeface="+mn-lt"/>
                          <a:ea typeface="Calibri"/>
                        </a:rPr>
                        <a:t>A more productive and efficient economy through information relevant to key sectors of the U.S. economy</a:t>
                      </a:r>
                    </a:p>
                  </a:txBody>
                  <a:tcPr marL="68580" marR="68580" marT="0" marB="0"/>
                </a:tc>
                <a:extLst>
                  <a:ext uri="{0D108BD9-81ED-4DB2-BD59-A6C34878D82A}">
                    <a16:rowId xmlns="" xmlns:a16="http://schemas.microsoft.com/office/drawing/2014/main" val="10014"/>
                  </a:ext>
                </a:extLst>
              </a:tr>
              <a:tr h="293024">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white"/>
                          </a:solidFill>
                          <a:effectLst/>
                          <a:uLnTx/>
                          <a:uFillTx/>
                          <a:latin typeface="+mn-lt"/>
                          <a:ea typeface="+mn-ea"/>
                          <a:cs typeface="+mn-cs"/>
                        </a:rPr>
                        <a:t>SCIENCE: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white"/>
                          </a:solidFill>
                          <a:effectLst/>
                          <a:uLnTx/>
                          <a:uFillTx/>
                          <a:latin typeface="+mn-lt"/>
                          <a:ea typeface="+mn-ea"/>
                          <a:cs typeface="+mn-cs"/>
                        </a:rPr>
                        <a:t>CLIMATE ADAPTATION AND MITIGATION</a:t>
                      </a:r>
                    </a:p>
                    <a:p>
                      <a:pPr algn="ctr"/>
                      <a:endParaRPr lang="en-US" sz="1000" b="1" dirty="0">
                        <a:solidFill>
                          <a:schemeClr val="bg1"/>
                        </a:solidFill>
                      </a:endParaRPr>
                    </a:p>
                  </a:txBody>
                  <a:tcPr anchor="ctr">
                    <a:solidFill>
                      <a:srgbClr val="953735"/>
                    </a:solidFill>
                  </a:tcPr>
                </a:tc>
                <a:tc>
                  <a:txBody>
                    <a:bodyPr/>
                    <a:lstStyle/>
                    <a:p>
                      <a:pPr marL="0" marR="0">
                        <a:lnSpc>
                          <a:spcPct val="115000"/>
                        </a:lnSpc>
                        <a:spcBef>
                          <a:spcPts val="0"/>
                        </a:spcBef>
                        <a:spcAft>
                          <a:spcPts val="0"/>
                        </a:spcAft>
                      </a:pPr>
                      <a:r>
                        <a:rPr lang="en-US" sz="1000" i="0" dirty="0">
                          <a:solidFill>
                            <a:srgbClr val="000000"/>
                          </a:solidFill>
                          <a:effectLst/>
                          <a:latin typeface="+mn-lt"/>
                          <a:ea typeface="Calibri"/>
                        </a:rPr>
                        <a:t>Improved scientific understanding of the changing climate system and its impacts</a:t>
                      </a:r>
                    </a:p>
                  </a:txBody>
                  <a:tcPr marL="68580" marR="68580" marT="0" marB="0"/>
                </a:tc>
                <a:extLst>
                  <a:ext uri="{0D108BD9-81ED-4DB2-BD59-A6C34878D82A}">
                    <a16:rowId xmlns="" xmlns:a16="http://schemas.microsoft.com/office/drawing/2014/main" val="10015"/>
                  </a:ext>
                </a:extLst>
              </a:tr>
              <a:tr h="293024">
                <a:tc vMerge="1">
                  <a:txBody>
                    <a:bodyPr/>
                    <a:lstStyle/>
                    <a:p>
                      <a:pPr algn="ctr"/>
                      <a:endParaRPr lang="en-US" sz="1200" b="1" dirty="0">
                        <a:solidFill>
                          <a:schemeClr val="bg1"/>
                        </a:solidFill>
                      </a:endParaRPr>
                    </a:p>
                  </a:txBody>
                  <a:tcPr anchor="ctr">
                    <a:solidFill>
                      <a:srgbClr val="77933C"/>
                    </a:solidFill>
                  </a:tcPr>
                </a:tc>
                <a:tc>
                  <a:txBody>
                    <a:bodyPr/>
                    <a:lstStyle/>
                    <a:p>
                      <a:pPr marL="0" marR="0">
                        <a:lnSpc>
                          <a:spcPct val="115000"/>
                        </a:lnSpc>
                        <a:spcBef>
                          <a:spcPts val="0"/>
                        </a:spcBef>
                        <a:spcAft>
                          <a:spcPts val="0"/>
                        </a:spcAft>
                      </a:pPr>
                      <a:r>
                        <a:rPr lang="en-US" sz="1000" i="0" dirty="0">
                          <a:solidFill>
                            <a:srgbClr val="000000"/>
                          </a:solidFill>
                          <a:effectLst/>
                          <a:latin typeface="+mn-lt"/>
                          <a:ea typeface="Calibri"/>
                        </a:rPr>
                        <a:t>Assessments of current and future states of the climate system that identify potential impacts and inform science, service, and stewardship decisions</a:t>
                      </a:r>
                    </a:p>
                  </a:txBody>
                  <a:tcPr marL="68580" marR="68580" marT="0" marB="0"/>
                </a:tc>
                <a:extLst>
                  <a:ext uri="{0D108BD9-81ED-4DB2-BD59-A6C34878D82A}">
                    <a16:rowId xmlns="" xmlns:a16="http://schemas.microsoft.com/office/drawing/2014/main" val="10016"/>
                  </a:ext>
                </a:extLst>
              </a:tr>
              <a:tr h="293024">
                <a:tc vMerge="1">
                  <a:txBody>
                    <a:bodyPr/>
                    <a:lstStyle/>
                    <a:p>
                      <a:pPr algn="ctr"/>
                      <a:endParaRPr lang="en-US" sz="1200" b="1" dirty="0">
                        <a:solidFill>
                          <a:schemeClr val="bg1"/>
                        </a:solidFill>
                      </a:endParaRPr>
                    </a:p>
                  </a:txBody>
                  <a:tcPr anchor="ctr">
                    <a:solidFill>
                      <a:srgbClr val="77933C"/>
                    </a:solidFill>
                  </a:tcPr>
                </a:tc>
                <a:tc>
                  <a:txBody>
                    <a:bodyPr/>
                    <a:lstStyle/>
                    <a:p>
                      <a:pPr marL="0" marR="0">
                        <a:lnSpc>
                          <a:spcPct val="115000"/>
                        </a:lnSpc>
                        <a:spcBef>
                          <a:spcPts val="0"/>
                        </a:spcBef>
                        <a:spcAft>
                          <a:spcPts val="0"/>
                        </a:spcAft>
                      </a:pPr>
                      <a:r>
                        <a:rPr lang="en-US" sz="1000" i="0" dirty="0">
                          <a:solidFill>
                            <a:srgbClr val="000000"/>
                          </a:solidFill>
                          <a:effectLst/>
                          <a:latin typeface="+mn-lt"/>
                          <a:ea typeface="Calibri"/>
                        </a:rPr>
                        <a:t>Mitigation and adaptation efforts supported by sustained, reliable, and timely climate services</a:t>
                      </a:r>
                    </a:p>
                  </a:txBody>
                  <a:tcPr marL="68580" marR="68580" marT="0" marB="0"/>
                </a:tc>
                <a:extLst>
                  <a:ext uri="{0D108BD9-81ED-4DB2-BD59-A6C34878D82A}">
                    <a16:rowId xmlns="" xmlns:a16="http://schemas.microsoft.com/office/drawing/2014/main" val="10017"/>
                  </a:ext>
                </a:extLst>
              </a:tr>
              <a:tr h="293024">
                <a:tc vMerge="1">
                  <a:txBody>
                    <a:bodyPr/>
                    <a:lstStyle/>
                    <a:p>
                      <a:pPr algn="ctr"/>
                      <a:endParaRPr lang="en-US" sz="1200" b="1" dirty="0">
                        <a:solidFill>
                          <a:schemeClr val="bg1"/>
                        </a:solidFill>
                      </a:endParaRPr>
                    </a:p>
                  </a:txBody>
                  <a:tcPr anchor="ctr">
                    <a:solidFill>
                      <a:srgbClr val="77933C"/>
                    </a:solidFill>
                  </a:tcPr>
                </a:tc>
                <a:tc>
                  <a:txBody>
                    <a:bodyPr/>
                    <a:lstStyle/>
                    <a:p>
                      <a:pPr marL="0" marR="0">
                        <a:lnSpc>
                          <a:spcPct val="115000"/>
                        </a:lnSpc>
                        <a:spcBef>
                          <a:spcPts val="0"/>
                        </a:spcBef>
                        <a:spcAft>
                          <a:spcPts val="0"/>
                        </a:spcAft>
                      </a:pPr>
                      <a:r>
                        <a:rPr lang="en-US" sz="1000" i="0" dirty="0">
                          <a:solidFill>
                            <a:srgbClr val="000000"/>
                          </a:solidFill>
                          <a:effectLst/>
                          <a:latin typeface="+mn-lt"/>
                          <a:ea typeface="Calibri"/>
                        </a:rPr>
                        <a:t>A climate-literate public that understands its vulnerabilities to a changing climate and makes informed decisions</a:t>
                      </a:r>
                    </a:p>
                  </a:txBody>
                  <a:tcPr marL="68580" marR="68580" marT="0" marB="0"/>
                </a:tc>
                <a:extLst>
                  <a:ext uri="{0D108BD9-81ED-4DB2-BD59-A6C34878D82A}">
                    <a16:rowId xmlns="" xmlns:a16="http://schemas.microsoft.com/office/drawing/2014/main" val="10018"/>
                  </a:ext>
                </a:extLst>
              </a:tr>
            </a:tbl>
          </a:graphicData>
        </a:graphic>
      </p:graphicFrame>
      <p:sp>
        <p:nvSpPr>
          <p:cNvPr id="5" name="Rectangle 4"/>
          <p:cNvSpPr/>
          <p:nvPr/>
        </p:nvSpPr>
        <p:spPr>
          <a:xfrm>
            <a:off x="1981200" y="2438400"/>
            <a:ext cx="6946463"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69106071"/>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7323" y="45720"/>
            <a:ext cx="300680" cy="30785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45734"/>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r>
              <a:rPr lang="en-US" sz="1300" b="1" dirty="0">
                <a:solidFill>
                  <a:prstClr val="white"/>
                </a:solidFill>
                <a:cs typeface="Arial" panose="020B0604020202020204" pitchFamily="34" charset="0"/>
              </a:rPr>
              <a:t>Director </a:t>
            </a:r>
            <a:r>
              <a:rPr lang="en-US" sz="1300" dirty="0">
                <a:solidFill>
                  <a:prstClr val="white"/>
                </a:solidFill>
                <a:cs typeface="Arial" panose="020B0604020202020204" pitchFamily="34" charset="0"/>
              </a:rPr>
              <a:t>| Overview</a:t>
            </a:r>
          </a:p>
        </p:txBody>
      </p:sp>
      <p:sp>
        <p:nvSpPr>
          <p:cNvPr id="4" name="TextBox 3"/>
          <p:cNvSpPr txBox="1"/>
          <p:nvPr/>
        </p:nvSpPr>
        <p:spPr>
          <a:xfrm>
            <a:off x="76202" y="533400"/>
            <a:ext cx="9001801" cy="523220"/>
          </a:xfrm>
          <a:prstGeom prst="rect">
            <a:avLst/>
          </a:prstGeom>
          <a:noFill/>
        </p:spPr>
        <p:txBody>
          <a:bodyPr wrap="square" rtlCol="0">
            <a:spAutoFit/>
          </a:bodyPr>
          <a:lstStyle/>
          <a:p>
            <a:r>
              <a:rPr lang="en-US" sz="2800" b="1" dirty="0" smtClean="0">
                <a:solidFill>
                  <a:srgbClr val="002060"/>
                </a:solidFill>
                <a:cs typeface="Arial" panose="020B0604020202020204" pitchFamily="34" charset="0"/>
              </a:rPr>
              <a:t>Relevance: </a:t>
            </a:r>
            <a:r>
              <a:rPr lang="en-US" sz="2800" dirty="0" smtClean="0">
                <a:solidFill>
                  <a:srgbClr val="002060"/>
                </a:solidFill>
                <a:cs typeface="Arial" panose="020B0604020202020204" pitchFamily="34" charset="0"/>
              </a:rPr>
              <a:t>R2X </a:t>
            </a:r>
            <a:r>
              <a:rPr lang="en-US" sz="2800" dirty="0">
                <a:solidFill>
                  <a:srgbClr val="002060"/>
                </a:solidFill>
                <a:cs typeface="Arial" panose="020B0604020202020204" pitchFamily="34" charset="0"/>
              </a:rPr>
              <a:t>Technical Readiness Levels</a:t>
            </a:r>
          </a:p>
        </p:txBody>
      </p:sp>
      <p:grpSp>
        <p:nvGrpSpPr>
          <p:cNvPr id="65" name="Group 64"/>
          <p:cNvGrpSpPr/>
          <p:nvPr/>
        </p:nvGrpSpPr>
        <p:grpSpPr>
          <a:xfrm>
            <a:off x="5436096" y="1219200"/>
            <a:ext cx="3240360" cy="4991171"/>
            <a:chOff x="5436096" y="1606181"/>
            <a:chExt cx="3240360" cy="4991171"/>
          </a:xfrm>
        </p:grpSpPr>
        <p:sp>
          <p:nvSpPr>
            <p:cNvPr id="66" name="Trapezoid 65"/>
            <p:cNvSpPr/>
            <p:nvPr/>
          </p:nvSpPr>
          <p:spPr>
            <a:xfrm flipV="1">
              <a:off x="5436096" y="2144120"/>
              <a:ext cx="3240360" cy="3784604"/>
            </a:xfrm>
            <a:prstGeom prst="trapezoid">
              <a:avLst>
                <a:gd name="adj" fmla="val 40313"/>
              </a:avLst>
            </a:prstGeom>
            <a:gradFill flip="none" rotWithShape="1">
              <a:gsLst>
                <a:gs pos="78000">
                  <a:sysClr val="window" lastClr="FFFFFF">
                    <a:lumMod val="85000"/>
                  </a:sysClr>
                </a:gs>
                <a:gs pos="19000">
                  <a:srgbClr val="2A4A70"/>
                </a:gs>
                <a:gs pos="38000">
                  <a:srgbClr val="4F81BD"/>
                </a:gs>
                <a:gs pos="59000">
                  <a:sysClr val="window" lastClr="FFFFFF">
                    <a:lumMod val="65000"/>
                  </a:sysClr>
                </a:gs>
              </a:gsLst>
              <a:lin ang="5400000" scaled="1"/>
              <a:tileRect/>
            </a:gradFill>
            <a:ln w="25400" cap="flat" cmpd="sng" algn="ctr">
              <a:solidFill>
                <a:srgbClr val="4F81BD">
                  <a:shade val="50000"/>
                </a:srgbClr>
              </a:solidFill>
              <a:prstDash val="solid"/>
            </a:ln>
            <a:effectLst/>
          </p:spPr>
          <p:txBody>
            <a:bodyPr anchor="ctr"/>
            <a:lstStyle/>
            <a:p>
              <a:pPr algn="ctr">
                <a:defRPr/>
              </a:pPr>
              <a:endParaRPr lang="en-US" sz="1400" kern="0" dirty="0">
                <a:solidFill>
                  <a:prstClr val="white"/>
                </a:solidFill>
                <a:cs typeface="Arial" panose="020B0604020202020204" pitchFamily="34" charset="0"/>
                <a:sym typeface="Arial"/>
              </a:endParaRPr>
            </a:p>
          </p:txBody>
        </p:sp>
        <p:sp>
          <p:nvSpPr>
            <p:cNvPr id="67" name="Rectangle 66"/>
            <p:cNvSpPr/>
            <p:nvPr/>
          </p:nvSpPr>
          <p:spPr>
            <a:xfrm>
              <a:off x="6522709" y="5108608"/>
              <a:ext cx="1068526" cy="584023"/>
            </a:xfrm>
            <a:prstGeom prst="rect">
              <a:avLst/>
            </a:prstGeom>
          </p:spPr>
          <p:txBody>
            <a:bodyPr>
              <a:spAutoFit/>
            </a:bodyPr>
            <a:lstStyle/>
            <a:p>
              <a:pPr algn="ctr">
                <a:defRPr/>
              </a:pPr>
              <a:r>
                <a:rPr lang="en-US" sz="1400" b="1" kern="0" dirty="0">
                  <a:solidFill>
                    <a:prstClr val="white"/>
                  </a:solidFill>
                  <a:ea typeface="Arial"/>
                  <a:cs typeface="Arial" panose="020B0604020202020204" pitchFamily="34" charset="0"/>
                  <a:sym typeface="Arial"/>
                </a:rPr>
                <a:t>DEPLOY</a:t>
              </a:r>
            </a:p>
            <a:p>
              <a:pPr algn="ctr">
                <a:defRPr/>
              </a:pPr>
              <a:r>
                <a:rPr lang="en-US" sz="1400" kern="0" dirty="0">
                  <a:solidFill>
                    <a:prstClr val="white"/>
                  </a:solidFill>
                  <a:ea typeface="Arial"/>
                  <a:cs typeface="Arial" panose="020B0604020202020204" pitchFamily="34" charset="0"/>
                  <a:sym typeface="Arial"/>
                </a:rPr>
                <a:t>TRL 9</a:t>
              </a:r>
            </a:p>
          </p:txBody>
        </p:sp>
        <p:sp>
          <p:nvSpPr>
            <p:cNvPr id="68" name="Rectangle 67"/>
            <p:cNvSpPr/>
            <p:nvPr/>
          </p:nvSpPr>
          <p:spPr>
            <a:xfrm>
              <a:off x="6135925" y="4199735"/>
              <a:ext cx="1819833" cy="585797"/>
            </a:xfrm>
            <a:prstGeom prst="rect">
              <a:avLst/>
            </a:prstGeom>
          </p:spPr>
          <p:txBody>
            <a:bodyPr>
              <a:spAutoFit/>
            </a:bodyPr>
            <a:lstStyle/>
            <a:p>
              <a:pPr algn="ctr">
                <a:defRPr/>
              </a:pPr>
              <a:r>
                <a:rPr lang="en-US" sz="1400" b="1" kern="0" dirty="0">
                  <a:solidFill>
                    <a:prstClr val="white"/>
                  </a:solidFill>
                  <a:ea typeface="Arial"/>
                  <a:cs typeface="Arial" panose="020B0604020202020204" pitchFamily="34" charset="0"/>
                  <a:sym typeface="Arial"/>
                </a:rPr>
                <a:t>DEMONSTRATE</a:t>
              </a:r>
            </a:p>
            <a:p>
              <a:pPr algn="ctr">
                <a:defRPr/>
              </a:pPr>
              <a:r>
                <a:rPr lang="en-US" sz="1400" kern="0" dirty="0">
                  <a:solidFill>
                    <a:prstClr val="white"/>
                  </a:solidFill>
                  <a:ea typeface="Arial"/>
                  <a:cs typeface="Arial" panose="020B0604020202020204" pitchFamily="34" charset="0"/>
                  <a:sym typeface="Arial"/>
                </a:rPr>
                <a:t>TRLs 6-8</a:t>
              </a:r>
            </a:p>
          </p:txBody>
        </p:sp>
        <p:sp>
          <p:nvSpPr>
            <p:cNvPr id="69" name="Rectangle 68"/>
            <p:cNvSpPr/>
            <p:nvPr/>
          </p:nvSpPr>
          <p:spPr>
            <a:xfrm>
              <a:off x="6135925" y="3358318"/>
              <a:ext cx="1819833" cy="585797"/>
            </a:xfrm>
            <a:prstGeom prst="rect">
              <a:avLst/>
            </a:prstGeom>
          </p:spPr>
          <p:txBody>
            <a:bodyPr>
              <a:spAutoFit/>
            </a:bodyPr>
            <a:lstStyle/>
            <a:p>
              <a:pPr algn="ctr">
                <a:defRPr/>
              </a:pPr>
              <a:r>
                <a:rPr lang="en-US" sz="1400" b="1" kern="0" dirty="0">
                  <a:solidFill>
                    <a:prstClr val="black">
                      <a:lumMod val="65000"/>
                      <a:lumOff val="35000"/>
                    </a:prstClr>
                  </a:solidFill>
                  <a:ea typeface="Arial"/>
                  <a:cs typeface="Arial" panose="020B0604020202020204" pitchFamily="34" charset="0"/>
                  <a:sym typeface="Arial"/>
                </a:rPr>
                <a:t>DEVELOP</a:t>
              </a:r>
            </a:p>
            <a:p>
              <a:pPr algn="ctr">
                <a:defRPr/>
              </a:pPr>
              <a:r>
                <a:rPr lang="en-US" sz="1400" kern="0" dirty="0">
                  <a:solidFill>
                    <a:prstClr val="black">
                      <a:lumMod val="65000"/>
                      <a:lumOff val="35000"/>
                    </a:prstClr>
                  </a:solidFill>
                  <a:ea typeface="Arial"/>
                  <a:cs typeface="Arial" panose="020B0604020202020204" pitchFamily="34" charset="0"/>
                  <a:sym typeface="Arial"/>
                </a:rPr>
                <a:t>TRLs 3-5</a:t>
              </a:r>
            </a:p>
          </p:txBody>
        </p:sp>
        <p:sp>
          <p:nvSpPr>
            <p:cNvPr id="70" name="Rectangle 69"/>
            <p:cNvSpPr/>
            <p:nvPr/>
          </p:nvSpPr>
          <p:spPr>
            <a:xfrm>
              <a:off x="6152621" y="2421042"/>
              <a:ext cx="1821224" cy="585797"/>
            </a:xfrm>
            <a:prstGeom prst="rect">
              <a:avLst/>
            </a:prstGeom>
          </p:spPr>
          <p:txBody>
            <a:bodyPr>
              <a:spAutoFit/>
            </a:bodyPr>
            <a:lstStyle/>
            <a:p>
              <a:pPr algn="ctr">
                <a:defRPr/>
              </a:pPr>
              <a:r>
                <a:rPr lang="en-US" sz="1400" b="1" kern="0" dirty="0">
                  <a:solidFill>
                    <a:prstClr val="black">
                      <a:lumMod val="65000"/>
                      <a:lumOff val="35000"/>
                    </a:prstClr>
                  </a:solidFill>
                  <a:ea typeface="Arial"/>
                  <a:cs typeface="Arial" panose="020B0604020202020204" pitchFamily="34" charset="0"/>
                  <a:sym typeface="Arial"/>
                </a:rPr>
                <a:t>RESEARCH</a:t>
              </a:r>
            </a:p>
            <a:p>
              <a:pPr algn="ctr">
                <a:defRPr/>
              </a:pPr>
              <a:r>
                <a:rPr lang="en-US" sz="1400" kern="0" dirty="0">
                  <a:solidFill>
                    <a:prstClr val="black">
                      <a:lumMod val="65000"/>
                      <a:lumOff val="35000"/>
                    </a:prstClr>
                  </a:solidFill>
                  <a:ea typeface="Arial"/>
                  <a:cs typeface="Arial" panose="020B0604020202020204" pitchFamily="34" charset="0"/>
                  <a:sym typeface="Arial"/>
                </a:rPr>
                <a:t>TRLs 1-2</a:t>
              </a:r>
            </a:p>
          </p:txBody>
        </p:sp>
        <p:cxnSp>
          <p:nvCxnSpPr>
            <p:cNvPr id="71" name="Straight Connector 70"/>
            <p:cNvCxnSpPr/>
            <p:nvPr/>
          </p:nvCxnSpPr>
          <p:spPr>
            <a:xfrm flipV="1">
              <a:off x="5436096" y="1795435"/>
              <a:ext cx="0" cy="348685"/>
            </a:xfrm>
            <a:prstGeom prst="line">
              <a:avLst/>
            </a:prstGeom>
            <a:noFill/>
            <a:ln w="9525" cap="flat" cmpd="sng" algn="ctr">
              <a:solidFill>
                <a:srgbClr val="4F81BD">
                  <a:shade val="95000"/>
                  <a:satMod val="105000"/>
                </a:srgbClr>
              </a:solidFill>
              <a:prstDash val="dash"/>
            </a:ln>
            <a:effectLst/>
          </p:spPr>
        </p:cxnSp>
        <p:cxnSp>
          <p:nvCxnSpPr>
            <p:cNvPr id="72" name="Straight Connector 71"/>
            <p:cNvCxnSpPr/>
            <p:nvPr/>
          </p:nvCxnSpPr>
          <p:spPr>
            <a:xfrm flipV="1">
              <a:off x="8676456" y="1795435"/>
              <a:ext cx="0" cy="357561"/>
            </a:xfrm>
            <a:prstGeom prst="line">
              <a:avLst/>
            </a:prstGeom>
            <a:noFill/>
            <a:ln w="9525" cap="flat" cmpd="sng" algn="ctr">
              <a:solidFill>
                <a:srgbClr val="4F81BD">
                  <a:shade val="95000"/>
                  <a:satMod val="105000"/>
                </a:srgbClr>
              </a:solidFill>
              <a:prstDash val="dash"/>
            </a:ln>
            <a:effectLst/>
          </p:spPr>
        </p:cxnSp>
        <p:cxnSp>
          <p:nvCxnSpPr>
            <p:cNvPr id="73" name="Straight Connector 72"/>
            <p:cNvCxnSpPr/>
            <p:nvPr/>
          </p:nvCxnSpPr>
          <p:spPr>
            <a:xfrm>
              <a:off x="6679977" y="5928724"/>
              <a:ext cx="0" cy="315975"/>
            </a:xfrm>
            <a:prstGeom prst="line">
              <a:avLst/>
            </a:prstGeom>
            <a:noFill/>
            <a:ln w="9525" cap="flat" cmpd="sng" algn="ctr">
              <a:solidFill>
                <a:srgbClr val="4F81BD">
                  <a:shade val="95000"/>
                  <a:satMod val="105000"/>
                </a:srgbClr>
              </a:solidFill>
              <a:prstDash val="dash"/>
            </a:ln>
            <a:effectLst/>
          </p:spPr>
        </p:cxnSp>
        <p:cxnSp>
          <p:nvCxnSpPr>
            <p:cNvPr id="74" name="Straight Connector 73"/>
            <p:cNvCxnSpPr/>
            <p:nvPr/>
          </p:nvCxnSpPr>
          <p:spPr>
            <a:xfrm>
              <a:off x="7419692" y="5928724"/>
              <a:ext cx="0" cy="315975"/>
            </a:xfrm>
            <a:prstGeom prst="line">
              <a:avLst/>
            </a:prstGeom>
            <a:noFill/>
            <a:ln w="9525" cap="flat" cmpd="sng" algn="ctr">
              <a:solidFill>
                <a:srgbClr val="4F81BD">
                  <a:shade val="95000"/>
                  <a:satMod val="105000"/>
                </a:srgbClr>
              </a:solidFill>
              <a:prstDash val="dash"/>
            </a:ln>
            <a:effectLst/>
          </p:spPr>
        </p:cxnSp>
        <p:cxnSp>
          <p:nvCxnSpPr>
            <p:cNvPr id="75" name="Straight Arrow Connector 74"/>
            <p:cNvCxnSpPr/>
            <p:nvPr/>
          </p:nvCxnSpPr>
          <p:spPr>
            <a:xfrm>
              <a:off x="6675983" y="6142685"/>
              <a:ext cx="739715" cy="0"/>
            </a:xfrm>
            <a:prstGeom prst="straightConnector1">
              <a:avLst/>
            </a:prstGeom>
            <a:noFill/>
            <a:ln w="19050" cap="flat" cmpd="sng" algn="ctr">
              <a:solidFill>
                <a:srgbClr val="4F81BD">
                  <a:shade val="95000"/>
                  <a:satMod val="105000"/>
                </a:srgbClr>
              </a:solidFill>
              <a:prstDash val="solid"/>
              <a:headEnd type="arrow"/>
              <a:tailEnd type="arrow"/>
            </a:ln>
            <a:effectLst/>
          </p:spPr>
        </p:cxnSp>
        <p:cxnSp>
          <p:nvCxnSpPr>
            <p:cNvPr id="76" name="Straight Arrow Connector 75"/>
            <p:cNvCxnSpPr/>
            <p:nvPr/>
          </p:nvCxnSpPr>
          <p:spPr>
            <a:xfrm>
              <a:off x="5436096" y="1988840"/>
              <a:ext cx="3240360" cy="0"/>
            </a:xfrm>
            <a:prstGeom prst="straightConnector1">
              <a:avLst/>
            </a:prstGeom>
            <a:noFill/>
            <a:ln w="19050" cap="flat" cmpd="sng" algn="ctr">
              <a:solidFill>
                <a:srgbClr val="4F81BD">
                  <a:shade val="95000"/>
                  <a:satMod val="105000"/>
                </a:srgbClr>
              </a:solidFill>
              <a:prstDash val="solid"/>
              <a:headEnd type="arrow"/>
              <a:tailEnd type="arrow"/>
            </a:ln>
            <a:effectLst/>
          </p:spPr>
        </p:cxnSp>
        <p:sp>
          <p:nvSpPr>
            <p:cNvPr id="77" name="Rectangle 76"/>
            <p:cNvSpPr/>
            <p:nvPr/>
          </p:nvSpPr>
          <p:spPr>
            <a:xfrm>
              <a:off x="5643402" y="1606181"/>
              <a:ext cx="2804880" cy="310651"/>
            </a:xfrm>
            <a:prstGeom prst="rect">
              <a:avLst/>
            </a:prstGeom>
          </p:spPr>
          <p:txBody>
            <a:bodyPr>
              <a:spAutoFit/>
            </a:bodyPr>
            <a:lstStyle/>
            <a:p>
              <a:pPr algn="ctr">
                <a:defRPr/>
              </a:pPr>
              <a:r>
                <a:rPr lang="en-US" sz="1200" kern="0" dirty="0">
                  <a:solidFill>
                    <a:srgbClr val="4F81BD"/>
                  </a:solidFill>
                  <a:ea typeface="Arial"/>
                  <a:cs typeface="Arial" panose="020B0604020202020204" pitchFamily="34" charset="0"/>
                  <a:sym typeface="Arial"/>
                </a:rPr>
                <a:t>Broadly Relevant to NOAA Mission</a:t>
              </a:r>
            </a:p>
          </p:txBody>
        </p:sp>
        <p:sp>
          <p:nvSpPr>
            <p:cNvPr id="78" name="Rectangle 77"/>
            <p:cNvSpPr/>
            <p:nvPr/>
          </p:nvSpPr>
          <p:spPr>
            <a:xfrm>
              <a:off x="5654532" y="6288477"/>
              <a:ext cx="2804880" cy="308875"/>
            </a:xfrm>
            <a:prstGeom prst="rect">
              <a:avLst/>
            </a:prstGeom>
          </p:spPr>
          <p:txBody>
            <a:bodyPr>
              <a:spAutoFit/>
            </a:bodyPr>
            <a:lstStyle/>
            <a:p>
              <a:pPr algn="ctr">
                <a:defRPr/>
              </a:pPr>
              <a:r>
                <a:rPr lang="en-US" sz="1200" kern="0" dirty="0">
                  <a:solidFill>
                    <a:srgbClr val="4F81BD"/>
                  </a:solidFill>
                  <a:ea typeface="Arial"/>
                  <a:cs typeface="Arial" panose="020B0604020202020204" pitchFamily="34" charset="0"/>
                  <a:sym typeface="Arial"/>
                </a:rPr>
                <a:t>Tailored to Requirements</a:t>
              </a:r>
            </a:p>
          </p:txBody>
        </p:sp>
      </p:grpSp>
      <p:grpSp>
        <p:nvGrpSpPr>
          <p:cNvPr id="79" name="Group 78"/>
          <p:cNvGrpSpPr/>
          <p:nvPr/>
        </p:nvGrpSpPr>
        <p:grpSpPr>
          <a:xfrm>
            <a:off x="304800" y="1294168"/>
            <a:ext cx="5065441" cy="4913934"/>
            <a:chOff x="304800" y="1522768"/>
            <a:chExt cx="5065441" cy="4913934"/>
          </a:xfrm>
        </p:grpSpPr>
        <p:sp>
          <p:nvSpPr>
            <p:cNvPr id="80" name="TextBox 79"/>
            <p:cNvSpPr txBox="1"/>
            <p:nvPr/>
          </p:nvSpPr>
          <p:spPr>
            <a:xfrm>
              <a:off x="1058192" y="1958553"/>
              <a:ext cx="4312049" cy="4478149"/>
            </a:xfrm>
            <a:prstGeom prst="rect">
              <a:avLst/>
            </a:prstGeom>
            <a:noFill/>
          </p:spPr>
          <p:txBody>
            <a:bodyPr vert="horz" wrap="square">
              <a:spAutoFit/>
            </a:bodyPr>
            <a:lstStyle/>
            <a:p>
              <a:pPr>
                <a:spcAft>
                  <a:spcPts val="1400"/>
                </a:spcAft>
                <a:defRPr/>
              </a:pPr>
              <a:r>
                <a:rPr lang="en-US" sz="1200" kern="0" dirty="0">
                  <a:solidFill>
                    <a:prstClr val="white">
                      <a:lumMod val="65000"/>
                    </a:prstClr>
                  </a:solidFill>
                  <a:ea typeface="ＭＳ Ｐゴシック" pitchFamily="34" charset="-128"/>
                </a:rPr>
                <a:t>Basic principles have been observed and reported </a:t>
              </a:r>
            </a:p>
            <a:p>
              <a:pPr>
                <a:spcAft>
                  <a:spcPts val="1400"/>
                </a:spcAft>
                <a:defRPr/>
              </a:pPr>
              <a:r>
                <a:rPr lang="en-US" sz="1200" kern="0" dirty="0">
                  <a:solidFill>
                    <a:prstClr val="white">
                      <a:lumMod val="65000"/>
                    </a:prstClr>
                  </a:solidFill>
                  <a:ea typeface="ＭＳ Ｐゴシック" pitchFamily="34" charset="-128"/>
                </a:rPr>
                <a:t>Technology concept and/or application have been formulated</a:t>
              </a:r>
            </a:p>
            <a:p>
              <a:pPr>
                <a:spcAft>
                  <a:spcPts val="1400"/>
                </a:spcAft>
                <a:defRPr/>
              </a:pPr>
              <a:r>
                <a:rPr lang="en-US" sz="1200" kern="0" dirty="0">
                  <a:solidFill>
                    <a:prstClr val="white">
                      <a:lumMod val="50000"/>
                    </a:prstClr>
                  </a:solidFill>
                  <a:ea typeface="ＭＳ Ｐゴシック" pitchFamily="34" charset="-128"/>
                </a:rPr>
                <a:t>Analytical and experimental critical function and/or characteristic proof-of-concept</a:t>
              </a:r>
            </a:p>
            <a:p>
              <a:pPr>
                <a:spcAft>
                  <a:spcPts val="1400"/>
                </a:spcAft>
                <a:defRPr/>
              </a:pPr>
              <a:r>
                <a:rPr lang="en-US" sz="1200" kern="0" dirty="0">
                  <a:solidFill>
                    <a:prstClr val="white">
                      <a:lumMod val="50000"/>
                    </a:prstClr>
                  </a:solidFill>
                  <a:ea typeface="ＭＳ Ｐゴシック" pitchFamily="34" charset="-128"/>
                </a:rPr>
                <a:t>Component/subsystem validation in laboratory environment</a:t>
              </a:r>
            </a:p>
            <a:p>
              <a:pPr>
                <a:spcAft>
                  <a:spcPts val="1400"/>
                </a:spcAft>
                <a:defRPr/>
              </a:pPr>
              <a:r>
                <a:rPr lang="en-US" sz="1200" kern="0" dirty="0">
                  <a:solidFill>
                    <a:prstClr val="white">
                      <a:lumMod val="50000"/>
                    </a:prstClr>
                  </a:solidFill>
                  <a:ea typeface="ＭＳ Ｐゴシック" pitchFamily="34" charset="-128"/>
                </a:rPr>
                <a:t>System/subsystem/component validation in relevant environment</a:t>
              </a:r>
              <a:endParaRPr lang="en-US" sz="1200" kern="0" dirty="0">
                <a:solidFill>
                  <a:prstClr val="white">
                    <a:lumMod val="65000"/>
                  </a:prstClr>
                </a:solidFill>
                <a:ea typeface="ＭＳ Ｐゴシック" pitchFamily="34" charset="-128"/>
              </a:endParaRPr>
            </a:p>
            <a:p>
              <a:pPr>
                <a:spcAft>
                  <a:spcPts val="1400"/>
                </a:spcAft>
                <a:defRPr/>
              </a:pPr>
              <a:r>
                <a:rPr lang="en-US" sz="1200" kern="0" dirty="0">
                  <a:solidFill>
                    <a:srgbClr val="4F81BD"/>
                  </a:solidFill>
                  <a:ea typeface="ＭＳ Ｐゴシック" pitchFamily="34" charset="-128"/>
                </a:rPr>
                <a:t>System/subsystem model or prototyping demonstration in a relevant end-to-end environment</a:t>
              </a:r>
            </a:p>
            <a:p>
              <a:pPr>
                <a:spcAft>
                  <a:spcPts val="1400"/>
                </a:spcAft>
                <a:defRPr/>
              </a:pPr>
              <a:r>
                <a:rPr lang="en-US" sz="1200" kern="0" dirty="0">
                  <a:solidFill>
                    <a:srgbClr val="4F81BD"/>
                  </a:solidFill>
                  <a:ea typeface="ＭＳ Ｐゴシック" pitchFamily="34" charset="-128"/>
                </a:rPr>
                <a:t>System prototyping demonstration in an operational environment</a:t>
              </a:r>
            </a:p>
            <a:p>
              <a:pPr>
                <a:spcAft>
                  <a:spcPts val="1400"/>
                </a:spcAft>
                <a:defRPr/>
              </a:pPr>
              <a:r>
                <a:rPr lang="en-US" sz="1200" kern="0" dirty="0">
                  <a:solidFill>
                    <a:srgbClr val="4F81BD"/>
                  </a:solidFill>
                  <a:ea typeface="ＭＳ Ｐゴシック" pitchFamily="34" charset="-128"/>
                </a:rPr>
                <a:t>Actual system completed and "mission qualified" through test and demo in operational environment</a:t>
              </a:r>
            </a:p>
            <a:p>
              <a:pPr>
                <a:spcAft>
                  <a:spcPts val="1400"/>
                </a:spcAft>
                <a:defRPr/>
              </a:pPr>
              <a:r>
                <a:rPr lang="en-US" sz="1200" kern="0" dirty="0">
                  <a:solidFill>
                    <a:srgbClr val="4F81BD">
                      <a:lumMod val="75000"/>
                    </a:srgbClr>
                  </a:solidFill>
                  <a:ea typeface="ＭＳ Ｐゴシック" pitchFamily="34" charset="-128"/>
                </a:rPr>
                <a:t>Actual system "mission proven" through successful mission operations </a:t>
              </a:r>
            </a:p>
            <a:p>
              <a:pPr>
                <a:spcAft>
                  <a:spcPts val="1400"/>
                </a:spcAft>
                <a:defRPr/>
              </a:pPr>
              <a:r>
                <a:rPr lang="en-US" sz="1200" kern="0" dirty="0">
                  <a:solidFill>
                    <a:srgbClr val="4F81BD">
                      <a:lumMod val="50000"/>
                    </a:srgbClr>
                  </a:solidFill>
                  <a:ea typeface="ＭＳ Ｐゴシック" pitchFamily="34" charset="-128"/>
                </a:rPr>
                <a:t>Strictly speaking, there is no TRL “10,” however, data on maturity were collected this way for this exercise to mean “operational.”</a:t>
              </a:r>
            </a:p>
          </p:txBody>
        </p:sp>
        <p:grpSp>
          <p:nvGrpSpPr>
            <p:cNvPr id="81" name="Group 80"/>
            <p:cNvGrpSpPr/>
            <p:nvPr/>
          </p:nvGrpSpPr>
          <p:grpSpPr>
            <a:xfrm>
              <a:off x="395535" y="2006295"/>
              <a:ext cx="563259" cy="4338700"/>
              <a:chOff x="395535" y="2164676"/>
              <a:chExt cx="563259" cy="4338700"/>
            </a:xfrm>
          </p:grpSpPr>
          <p:sp>
            <p:nvSpPr>
              <p:cNvPr id="83" name="Chevron 82"/>
              <p:cNvSpPr/>
              <p:nvPr/>
            </p:nvSpPr>
            <p:spPr>
              <a:xfrm rot="5400000">
                <a:off x="394434" y="2606089"/>
                <a:ext cx="565459" cy="563256"/>
              </a:xfrm>
              <a:prstGeom prst="chevron">
                <a:avLst/>
              </a:prstGeom>
              <a:solidFill>
                <a:sysClr val="window" lastClr="FFFFFF">
                  <a:lumMod val="75000"/>
                </a:sysClr>
              </a:solidFill>
              <a:ln w="9525" cap="flat" cmpd="sng" algn="ctr">
                <a:noFill/>
                <a:prstDash val="solid"/>
              </a:ln>
              <a:effectLst/>
            </p:spPr>
            <p:txBody>
              <a:bodyPr vert="horz" anchor="ctr"/>
              <a:lstStyle/>
              <a:p>
                <a:pPr algn="ctr">
                  <a:defRPr/>
                </a:pPr>
                <a:endParaRPr lang="en-US" sz="1100" kern="0" dirty="0">
                  <a:solidFill>
                    <a:prstClr val="white"/>
                  </a:solidFill>
                </a:endParaRPr>
              </a:p>
            </p:txBody>
          </p:sp>
          <p:sp>
            <p:nvSpPr>
              <p:cNvPr id="84" name="Pentagon 83"/>
              <p:cNvSpPr/>
              <p:nvPr/>
            </p:nvSpPr>
            <p:spPr>
              <a:xfrm rot="5400000">
                <a:off x="388074" y="2172140"/>
                <a:ext cx="578184" cy="563256"/>
              </a:xfrm>
              <a:prstGeom prst="homePlate">
                <a:avLst/>
              </a:prstGeom>
              <a:solidFill>
                <a:sysClr val="window" lastClr="FFFFFF">
                  <a:lumMod val="75000"/>
                </a:sysClr>
              </a:solidFill>
              <a:ln w="9525" cap="flat" cmpd="sng" algn="ctr">
                <a:noFill/>
                <a:prstDash val="solid"/>
              </a:ln>
              <a:effectLst/>
            </p:spPr>
            <p:txBody>
              <a:bodyPr vert="horz" anchor="ctr"/>
              <a:lstStyle/>
              <a:p>
                <a:pPr algn="ctr">
                  <a:defRPr/>
                </a:pPr>
                <a:endParaRPr lang="en-US" sz="1100" kern="0" dirty="0">
                  <a:solidFill>
                    <a:prstClr val="white"/>
                  </a:solidFill>
                </a:endParaRPr>
              </a:p>
            </p:txBody>
          </p:sp>
          <p:sp>
            <p:nvSpPr>
              <p:cNvPr id="85" name="Chevron 84"/>
              <p:cNvSpPr/>
              <p:nvPr/>
            </p:nvSpPr>
            <p:spPr>
              <a:xfrm rot="5400000">
                <a:off x="412467" y="3001884"/>
                <a:ext cx="529396" cy="563256"/>
              </a:xfrm>
              <a:prstGeom prst="chevron">
                <a:avLst/>
              </a:prstGeom>
              <a:solidFill>
                <a:sysClr val="window" lastClr="FFFFFF">
                  <a:lumMod val="65000"/>
                </a:sysClr>
              </a:solidFill>
              <a:ln w="9525" cap="flat" cmpd="sng" algn="ctr">
                <a:noFill/>
                <a:prstDash val="solid"/>
              </a:ln>
              <a:effectLst/>
            </p:spPr>
            <p:txBody>
              <a:bodyPr vert="horz" anchor="ctr"/>
              <a:lstStyle/>
              <a:p>
                <a:pPr algn="ctr">
                  <a:defRPr/>
                </a:pPr>
                <a:endParaRPr lang="en-US" sz="1100" kern="0" dirty="0">
                  <a:solidFill>
                    <a:prstClr val="white"/>
                  </a:solidFill>
                </a:endParaRPr>
              </a:p>
            </p:txBody>
          </p:sp>
          <p:sp>
            <p:nvSpPr>
              <p:cNvPr id="86" name="Chevron 85"/>
              <p:cNvSpPr/>
              <p:nvPr/>
            </p:nvSpPr>
            <p:spPr>
              <a:xfrm rot="5400000">
                <a:off x="397140" y="3394256"/>
                <a:ext cx="560049" cy="563256"/>
              </a:xfrm>
              <a:prstGeom prst="chevron">
                <a:avLst/>
              </a:prstGeom>
              <a:solidFill>
                <a:sysClr val="window" lastClr="FFFFFF">
                  <a:lumMod val="65000"/>
                </a:sysClr>
              </a:solidFill>
              <a:ln w="9525" cap="flat" cmpd="sng" algn="ctr">
                <a:noFill/>
                <a:prstDash val="solid"/>
              </a:ln>
              <a:effectLst/>
            </p:spPr>
            <p:txBody>
              <a:bodyPr vert="horz" anchor="ctr"/>
              <a:lstStyle/>
              <a:p>
                <a:pPr algn="ctr">
                  <a:defRPr/>
                </a:pPr>
                <a:endParaRPr lang="en-US" sz="1100" kern="0" dirty="0">
                  <a:solidFill>
                    <a:prstClr val="white"/>
                  </a:solidFill>
                </a:endParaRPr>
              </a:p>
            </p:txBody>
          </p:sp>
          <p:sp>
            <p:nvSpPr>
              <p:cNvPr id="87" name="Chevron 86"/>
              <p:cNvSpPr/>
              <p:nvPr/>
            </p:nvSpPr>
            <p:spPr>
              <a:xfrm rot="5400000">
                <a:off x="407057" y="3787346"/>
                <a:ext cx="540214" cy="563256"/>
              </a:xfrm>
              <a:prstGeom prst="chevron">
                <a:avLst/>
              </a:prstGeom>
              <a:solidFill>
                <a:sysClr val="window" lastClr="FFFFFF">
                  <a:lumMod val="65000"/>
                </a:sysClr>
              </a:solidFill>
              <a:ln w="9525" cap="flat" cmpd="sng" algn="ctr">
                <a:noFill/>
                <a:prstDash val="solid"/>
              </a:ln>
              <a:effectLst/>
            </p:spPr>
            <p:txBody>
              <a:bodyPr vert="horz" anchor="ctr"/>
              <a:lstStyle/>
              <a:p>
                <a:pPr algn="ctr">
                  <a:defRPr/>
                </a:pPr>
                <a:endParaRPr lang="en-US" sz="1100" kern="0" dirty="0">
                  <a:solidFill>
                    <a:prstClr val="white"/>
                  </a:solidFill>
                </a:endParaRPr>
              </a:p>
            </p:txBody>
          </p:sp>
          <p:sp>
            <p:nvSpPr>
              <p:cNvPr id="88" name="Chevron 87"/>
              <p:cNvSpPr/>
              <p:nvPr/>
            </p:nvSpPr>
            <p:spPr>
              <a:xfrm rot="5400000">
                <a:off x="414271" y="4178634"/>
                <a:ext cx="525788" cy="563256"/>
              </a:xfrm>
              <a:prstGeom prst="chevron">
                <a:avLst/>
              </a:prstGeom>
              <a:solidFill>
                <a:srgbClr val="4F81BD"/>
              </a:solidFill>
              <a:ln w="9525" cap="flat" cmpd="sng" algn="ctr">
                <a:noFill/>
                <a:prstDash val="solid"/>
              </a:ln>
              <a:effectLst/>
            </p:spPr>
            <p:txBody>
              <a:bodyPr vert="horz" anchor="ctr"/>
              <a:lstStyle/>
              <a:p>
                <a:pPr algn="ctr">
                  <a:defRPr/>
                </a:pPr>
                <a:endParaRPr lang="en-US" sz="1100" kern="0" dirty="0">
                  <a:solidFill>
                    <a:prstClr val="white"/>
                  </a:solidFill>
                </a:endParaRPr>
              </a:p>
            </p:txBody>
          </p:sp>
          <p:sp>
            <p:nvSpPr>
              <p:cNvPr id="89" name="Chevron 88"/>
              <p:cNvSpPr/>
              <p:nvPr/>
            </p:nvSpPr>
            <p:spPr>
              <a:xfrm rot="5400000">
                <a:off x="412017" y="4559551"/>
                <a:ext cx="530297" cy="563256"/>
              </a:xfrm>
              <a:prstGeom prst="chevron">
                <a:avLst/>
              </a:prstGeom>
              <a:solidFill>
                <a:srgbClr val="4F81BD"/>
              </a:solidFill>
              <a:ln w="9525" cap="flat" cmpd="sng" algn="ctr">
                <a:noFill/>
                <a:prstDash val="solid"/>
              </a:ln>
              <a:effectLst/>
            </p:spPr>
            <p:txBody>
              <a:bodyPr vert="horz" anchor="ctr"/>
              <a:lstStyle/>
              <a:p>
                <a:pPr algn="ctr">
                  <a:defRPr/>
                </a:pPr>
                <a:endParaRPr lang="en-US" sz="1100" kern="0" dirty="0">
                  <a:solidFill>
                    <a:prstClr val="white"/>
                  </a:solidFill>
                </a:endParaRPr>
              </a:p>
            </p:txBody>
          </p:sp>
          <p:sp>
            <p:nvSpPr>
              <p:cNvPr id="90" name="Chevron 89"/>
              <p:cNvSpPr/>
              <p:nvPr/>
            </p:nvSpPr>
            <p:spPr>
              <a:xfrm rot="5400000">
                <a:off x="408410" y="4939117"/>
                <a:ext cx="537510" cy="563256"/>
              </a:xfrm>
              <a:prstGeom prst="chevron">
                <a:avLst/>
              </a:prstGeom>
              <a:solidFill>
                <a:srgbClr val="4F81BD"/>
              </a:solidFill>
              <a:ln w="9525" cap="flat" cmpd="sng" algn="ctr">
                <a:noFill/>
                <a:prstDash val="solid"/>
              </a:ln>
              <a:effectLst/>
            </p:spPr>
            <p:txBody>
              <a:bodyPr vert="horz" anchor="ctr"/>
              <a:lstStyle/>
              <a:p>
                <a:pPr algn="ctr">
                  <a:defRPr/>
                </a:pPr>
                <a:endParaRPr lang="en-US" sz="1100" kern="0" dirty="0">
                  <a:solidFill>
                    <a:prstClr val="white"/>
                  </a:solidFill>
                </a:endParaRPr>
              </a:p>
            </p:txBody>
          </p:sp>
          <p:sp>
            <p:nvSpPr>
              <p:cNvPr id="91" name="Chevron 90"/>
              <p:cNvSpPr/>
              <p:nvPr/>
            </p:nvSpPr>
            <p:spPr>
              <a:xfrm rot="5400000">
                <a:off x="421630" y="5335510"/>
                <a:ext cx="511069" cy="563256"/>
              </a:xfrm>
              <a:prstGeom prst="chevron">
                <a:avLst/>
              </a:prstGeom>
              <a:solidFill>
                <a:srgbClr val="376092"/>
              </a:solidFill>
              <a:ln w="9525" cap="flat" cmpd="sng" algn="ctr">
                <a:noFill/>
                <a:prstDash val="solid"/>
              </a:ln>
              <a:effectLst/>
            </p:spPr>
            <p:txBody>
              <a:bodyPr vert="horz" anchor="ctr"/>
              <a:lstStyle/>
              <a:p>
                <a:pPr algn="ctr">
                  <a:defRPr/>
                </a:pPr>
                <a:endParaRPr lang="en-US" sz="1100" kern="0" dirty="0">
                  <a:solidFill>
                    <a:prstClr val="white"/>
                  </a:solidFill>
                </a:endParaRPr>
              </a:p>
            </p:txBody>
          </p:sp>
          <p:sp>
            <p:nvSpPr>
              <p:cNvPr id="92" name="Rectangle 91"/>
              <p:cNvSpPr/>
              <p:nvPr/>
            </p:nvSpPr>
            <p:spPr>
              <a:xfrm rot="10800000">
                <a:off x="395537" y="5620229"/>
                <a:ext cx="563256" cy="329052"/>
              </a:xfrm>
              <a:prstGeom prst="rect">
                <a:avLst/>
              </a:prstGeom>
              <a:solidFill>
                <a:srgbClr val="376092"/>
              </a:solidFill>
              <a:ln w="9525" cap="flat" cmpd="sng" algn="ctr">
                <a:noFill/>
                <a:prstDash val="solid"/>
              </a:ln>
              <a:effectLst/>
            </p:spPr>
            <p:txBody>
              <a:bodyPr vert="horz" anchor="ctr"/>
              <a:lstStyle/>
              <a:p>
                <a:pPr algn="ctr">
                  <a:defRPr/>
                </a:pPr>
                <a:endParaRPr lang="en-US" sz="1100" kern="0" dirty="0">
                  <a:solidFill>
                    <a:prstClr val="white"/>
                  </a:solidFill>
                </a:endParaRPr>
              </a:p>
            </p:txBody>
          </p:sp>
          <p:sp>
            <p:nvSpPr>
              <p:cNvPr id="93" name="TextBox 18"/>
              <p:cNvSpPr txBox="1">
                <a:spLocks noChangeArrowheads="1"/>
              </p:cNvSpPr>
              <p:nvPr/>
            </p:nvSpPr>
            <p:spPr bwMode="auto">
              <a:xfrm>
                <a:off x="463045" y="2401255"/>
                <a:ext cx="428241" cy="253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100" b="1" kern="0" dirty="0">
                    <a:solidFill>
                      <a:prstClr val="white"/>
                    </a:solidFill>
                  </a:rPr>
                  <a:t>1</a:t>
                </a:r>
              </a:p>
            </p:txBody>
          </p:sp>
          <p:sp>
            <p:nvSpPr>
              <p:cNvPr id="94" name="TextBox 19"/>
              <p:cNvSpPr txBox="1">
                <a:spLocks noChangeArrowheads="1"/>
              </p:cNvSpPr>
              <p:nvPr/>
            </p:nvSpPr>
            <p:spPr bwMode="auto">
              <a:xfrm>
                <a:off x="463045" y="2863185"/>
                <a:ext cx="428241" cy="253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100" b="1" kern="0" dirty="0">
                    <a:solidFill>
                      <a:prstClr val="white"/>
                    </a:solidFill>
                  </a:rPr>
                  <a:t>2</a:t>
                </a:r>
              </a:p>
            </p:txBody>
          </p:sp>
          <p:sp>
            <p:nvSpPr>
              <p:cNvPr id="95" name="TextBox 20"/>
              <p:cNvSpPr txBox="1">
                <a:spLocks noChangeArrowheads="1"/>
              </p:cNvSpPr>
              <p:nvPr/>
            </p:nvSpPr>
            <p:spPr bwMode="auto">
              <a:xfrm>
                <a:off x="467187" y="3268902"/>
                <a:ext cx="428241" cy="253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100" b="1" kern="0" dirty="0">
                    <a:solidFill>
                      <a:prstClr val="white"/>
                    </a:solidFill>
                  </a:rPr>
                  <a:t>3</a:t>
                </a:r>
              </a:p>
            </p:txBody>
          </p:sp>
          <p:sp>
            <p:nvSpPr>
              <p:cNvPr id="96" name="TextBox 21"/>
              <p:cNvSpPr txBox="1">
                <a:spLocks noChangeArrowheads="1"/>
              </p:cNvSpPr>
              <p:nvPr/>
            </p:nvSpPr>
            <p:spPr bwMode="auto">
              <a:xfrm>
                <a:off x="467187" y="3652795"/>
                <a:ext cx="428241" cy="253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100" b="1" kern="0" dirty="0">
                    <a:solidFill>
                      <a:prstClr val="white"/>
                    </a:solidFill>
                  </a:rPr>
                  <a:t>4</a:t>
                </a:r>
              </a:p>
            </p:txBody>
          </p:sp>
          <p:sp>
            <p:nvSpPr>
              <p:cNvPr id="97" name="TextBox 22"/>
              <p:cNvSpPr txBox="1">
                <a:spLocks noChangeArrowheads="1"/>
              </p:cNvSpPr>
              <p:nvPr/>
            </p:nvSpPr>
            <p:spPr bwMode="auto">
              <a:xfrm>
                <a:off x="467187" y="4029126"/>
                <a:ext cx="428241" cy="253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100" b="1" kern="0" dirty="0">
                    <a:solidFill>
                      <a:prstClr val="white"/>
                    </a:solidFill>
                  </a:rPr>
                  <a:t>5</a:t>
                </a:r>
              </a:p>
            </p:txBody>
          </p:sp>
          <p:sp>
            <p:nvSpPr>
              <p:cNvPr id="98" name="TextBox 23"/>
              <p:cNvSpPr txBox="1">
                <a:spLocks noChangeArrowheads="1"/>
              </p:cNvSpPr>
              <p:nvPr/>
            </p:nvSpPr>
            <p:spPr bwMode="auto">
              <a:xfrm>
                <a:off x="467187" y="4449074"/>
                <a:ext cx="428241" cy="253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100" b="1" kern="0" dirty="0">
                    <a:solidFill>
                      <a:prstClr val="white"/>
                    </a:solidFill>
                  </a:rPr>
                  <a:t>6</a:t>
                </a:r>
              </a:p>
            </p:txBody>
          </p:sp>
          <p:sp>
            <p:nvSpPr>
              <p:cNvPr id="99" name="TextBox 24"/>
              <p:cNvSpPr txBox="1">
                <a:spLocks noChangeArrowheads="1"/>
              </p:cNvSpPr>
              <p:nvPr/>
            </p:nvSpPr>
            <p:spPr bwMode="auto">
              <a:xfrm>
                <a:off x="472783" y="4815476"/>
                <a:ext cx="428241" cy="253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100" b="1" kern="0" dirty="0">
                    <a:solidFill>
                      <a:prstClr val="white"/>
                    </a:solidFill>
                  </a:rPr>
                  <a:t>7</a:t>
                </a:r>
              </a:p>
            </p:txBody>
          </p:sp>
          <p:sp>
            <p:nvSpPr>
              <p:cNvPr id="100" name="TextBox 25"/>
              <p:cNvSpPr txBox="1">
                <a:spLocks noChangeArrowheads="1"/>
              </p:cNvSpPr>
              <p:nvPr/>
            </p:nvSpPr>
            <p:spPr bwMode="auto">
              <a:xfrm>
                <a:off x="467187" y="5208207"/>
                <a:ext cx="428241" cy="253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100" b="1" kern="0" dirty="0">
                    <a:solidFill>
                      <a:prstClr val="white"/>
                    </a:solidFill>
                  </a:rPr>
                  <a:t>8</a:t>
                </a:r>
              </a:p>
            </p:txBody>
          </p:sp>
          <p:sp>
            <p:nvSpPr>
              <p:cNvPr id="101" name="TextBox 26"/>
              <p:cNvSpPr txBox="1">
                <a:spLocks noChangeArrowheads="1"/>
              </p:cNvSpPr>
              <p:nvPr/>
            </p:nvSpPr>
            <p:spPr bwMode="auto">
              <a:xfrm>
                <a:off x="467187" y="5620230"/>
                <a:ext cx="428241" cy="253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100" b="1" kern="0" dirty="0">
                    <a:solidFill>
                      <a:prstClr val="white"/>
                    </a:solidFill>
                  </a:rPr>
                  <a:t>9</a:t>
                </a:r>
              </a:p>
            </p:txBody>
          </p:sp>
          <p:sp>
            <p:nvSpPr>
              <p:cNvPr id="102" name="Rectangle 101"/>
              <p:cNvSpPr/>
              <p:nvPr/>
            </p:nvSpPr>
            <p:spPr>
              <a:xfrm rot="10800000">
                <a:off x="395538" y="2374351"/>
                <a:ext cx="563256" cy="66066"/>
              </a:xfrm>
              <a:prstGeom prst="rect">
                <a:avLst/>
              </a:prstGeom>
              <a:solidFill>
                <a:sysClr val="window" lastClr="FFFFFF">
                  <a:lumMod val="75000"/>
                </a:sysClr>
              </a:solidFill>
              <a:ln w="9525" cap="flat" cmpd="sng" algn="ctr">
                <a:noFill/>
                <a:prstDash val="solid"/>
              </a:ln>
              <a:effectLst/>
            </p:spPr>
            <p:txBody>
              <a:bodyPr vert="horz" anchor="ctr"/>
              <a:lstStyle/>
              <a:p>
                <a:pPr algn="ctr">
                  <a:defRPr/>
                </a:pPr>
                <a:endParaRPr lang="en-US" sz="1100" kern="0" dirty="0">
                  <a:solidFill>
                    <a:prstClr val="white"/>
                  </a:solidFill>
                </a:endParaRPr>
              </a:p>
            </p:txBody>
          </p:sp>
          <p:sp>
            <p:nvSpPr>
              <p:cNvPr id="103" name="Rectangle 102"/>
              <p:cNvSpPr/>
              <p:nvPr/>
            </p:nvSpPr>
            <p:spPr>
              <a:xfrm>
                <a:off x="395535" y="6113087"/>
                <a:ext cx="563257" cy="39028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prstClr val="white"/>
                    </a:solidFill>
                    <a:cs typeface="Arial" panose="020B0604020202020204" pitchFamily="34" charset="0"/>
                  </a:rPr>
                  <a:t>“10”</a:t>
                </a:r>
              </a:p>
            </p:txBody>
          </p:sp>
        </p:grpSp>
        <p:sp>
          <p:nvSpPr>
            <p:cNvPr id="82" name="Rectangle 81"/>
            <p:cNvSpPr/>
            <p:nvPr/>
          </p:nvSpPr>
          <p:spPr>
            <a:xfrm>
              <a:off x="304800" y="1522768"/>
              <a:ext cx="2895615" cy="276999"/>
            </a:xfrm>
            <a:prstGeom prst="rect">
              <a:avLst/>
            </a:prstGeom>
          </p:spPr>
          <p:txBody>
            <a:bodyPr wrap="square">
              <a:spAutoFit/>
            </a:bodyPr>
            <a:lstStyle/>
            <a:p>
              <a:pPr>
                <a:defRPr/>
              </a:pPr>
              <a:r>
                <a:rPr lang="en-US" sz="1200" b="1" kern="0" dirty="0">
                  <a:solidFill>
                    <a:srgbClr val="4F81BD"/>
                  </a:solidFill>
                  <a:ea typeface="Arial"/>
                  <a:cs typeface="Arial" panose="020B0604020202020204" pitchFamily="34" charset="0"/>
                  <a:sym typeface="Arial"/>
                </a:rPr>
                <a:t>Technology Readiness Level</a:t>
              </a:r>
            </a:p>
          </p:txBody>
        </p:sp>
      </p:grpSp>
    </p:spTree>
    <p:extLst>
      <p:ext uri="{BB962C8B-B14F-4D97-AF65-F5344CB8AC3E}">
        <p14:creationId xmlns:p14="http://schemas.microsoft.com/office/powerpoint/2010/main" val="3717210396"/>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7323" y="45720"/>
            <a:ext cx="300680" cy="30785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45734"/>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r>
              <a:rPr lang="en-US" sz="1300" b="1" dirty="0">
                <a:solidFill>
                  <a:prstClr val="white"/>
                </a:solidFill>
                <a:cs typeface="Arial" panose="020B0604020202020204" pitchFamily="34" charset="0"/>
              </a:rPr>
              <a:t>Director </a:t>
            </a:r>
            <a:r>
              <a:rPr lang="en-US" sz="1300" dirty="0">
                <a:solidFill>
                  <a:prstClr val="white"/>
                </a:solidFill>
                <a:cs typeface="Arial" panose="020B0604020202020204" pitchFamily="34" charset="0"/>
              </a:rPr>
              <a:t>| Overview</a:t>
            </a:r>
          </a:p>
        </p:txBody>
      </p:sp>
      <p:sp>
        <p:nvSpPr>
          <p:cNvPr id="4" name="TextBox 3"/>
          <p:cNvSpPr txBox="1"/>
          <p:nvPr/>
        </p:nvSpPr>
        <p:spPr>
          <a:xfrm>
            <a:off x="76202" y="533400"/>
            <a:ext cx="9001801" cy="523220"/>
          </a:xfrm>
          <a:prstGeom prst="rect">
            <a:avLst/>
          </a:prstGeom>
          <a:noFill/>
        </p:spPr>
        <p:txBody>
          <a:bodyPr wrap="square" rtlCol="0">
            <a:spAutoFit/>
          </a:bodyPr>
          <a:lstStyle/>
          <a:p>
            <a:pPr algn="ctr"/>
            <a:r>
              <a:rPr lang="en-US" sz="2800" dirty="0" smtClean="0">
                <a:solidFill>
                  <a:srgbClr val="002060"/>
                </a:solidFill>
                <a:cs typeface="Arial" panose="020B0604020202020204" pitchFamily="34" charset="0"/>
              </a:rPr>
              <a:t>GLERL R2X Portfolio</a:t>
            </a:r>
            <a:endParaRPr lang="en-US" sz="2800" dirty="0">
              <a:solidFill>
                <a:srgbClr val="002060"/>
              </a:solidFill>
              <a:cs typeface="Arial" panose="020B0604020202020204" pitchFamily="34" charset="0"/>
            </a:endParaRPr>
          </a:p>
        </p:txBody>
      </p:sp>
      <p:graphicFrame>
        <p:nvGraphicFramePr>
          <p:cNvPr id="41" name="Chart 40"/>
          <p:cNvGraphicFramePr/>
          <p:nvPr>
            <p:extLst>
              <p:ext uri="{D42A27DB-BD31-4B8C-83A1-F6EECF244321}">
                <p14:modId xmlns:p14="http://schemas.microsoft.com/office/powerpoint/2010/main" val="3095392573"/>
              </p:ext>
            </p:extLst>
          </p:nvPr>
        </p:nvGraphicFramePr>
        <p:xfrm>
          <a:off x="602883" y="1397000"/>
          <a:ext cx="7938235" cy="4064000"/>
        </p:xfrm>
        <a:graphic>
          <a:graphicData uri="http://schemas.openxmlformats.org/drawingml/2006/chart">
            <c:chart xmlns:c="http://schemas.openxmlformats.org/drawingml/2006/chart" xmlns:r="http://schemas.openxmlformats.org/officeDocument/2006/relationships" r:id="rId5"/>
          </a:graphicData>
        </a:graphic>
      </p:graphicFrame>
      <p:sp>
        <p:nvSpPr>
          <p:cNvPr id="43" name="Rectangle 42"/>
          <p:cNvSpPr/>
          <p:nvPr/>
        </p:nvSpPr>
        <p:spPr>
          <a:xfrm>
            <a:off x="519965" y="5986582"/>
            <a:ext cx="381000" cy="325613"/>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2060"/>
                </a:solidFill>
              </a:rPr>
              <a:t>1</a:t>
            </a:r>
          </a:p>
        </p:txBody>
      </p:sp>
      <p:sp>
        <p:nvSpPr>
          <p:cNvPr id="47" name="Rectangle 46"/>
          <p:cNvSpPr/>
          <p:nvPr/>
        </p:nvSpPr>
        <p:spPr>
          <a:xfrm>
            <a:off x="1501040" y="5986582"/>
            <a:ext cx="381000" cy="325613"/>
          </a:xfrm>
          <a:prstGeom prst="rect">
            <a:avLst/>
          </a:prstGeom>
          <a:solidFill>
            <a:srgbClr val="CC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2060"/>
                </a:solidFill>
              </a:rPr>
              <a:t>2</a:t>
            </a:r>
          </a:p>
        </p:txBody>
      </p:sp>
      <p:sp>
        <p:nvSpPr>
          <p:cNvPr id="48" name="Rectangle 47"/>
          <p:cNvSpPr/>
          <p:nvPr/>
        </p:nvSpPr>
        <p:spPr>
          <a:xfrm>
            <a:off x="2482115" y="5986582"/>
            <a:ext cx="381000" cy="325613"/>
          </a:xfrm>
          <a:prstGeom prst="rect">
            <a:avLst/>
          </a:prstGeom>
          <a:solidFill>
            <a:srgbClr val="CCEE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2060"/>
                </a:solidFill>
              </a:rPr>
              <a:t>3</a:t>
            </a:r>
          </a:p>
        </p:txBody>
      </p:sp>
      <p:sp>
        <p:nvSpPr>
          <p:cNvPr id="49" name="Rectangle 48"/>
          <p:cNvSpPr/>
          <p:nvPr/>
        </p:nvSpPr>
        <p:spPr>
          <a:xfrm>
            <a:off x="3463190" y="5986582"/>
            <a:ext cx="381000" cy="325613"/>
          </a:xfrm>
          <a:prstGeom prst="rect">
            <a:avLst/>
          </a:prstGeom>
          <a:solidFill>
            <a:schemeClr val="tx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2060"/>
                </a:solidFill>
              </a:rPr>
              <a:t>4</a:t>
            </a:r>
          </a:p>
        </p:txBody>
      </p:sp>
      <p:sp>
        <p:nvSpPr>
          <p:cNvPr id="50" name="Rectangle 49"/>
          <p:cNvSpPr/>
          <p:nvPr/>
        </p:nvSpPr>
        <p:spPr>
          <a:xfrm>
            <a:off x="4444265" y="5986582"/>
            <a:ext cx="381000" cy="325613"/>
          </a:xfrm>
          <a:prstGeom prst="rect">
            <a:avLst/>
          </a:prstGeom>
          <a:solidFill>
            <a:srgbClr val="FFFF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2060"/>
                </a:solidFill>
              </a:rPr>
              <a:t>5</a:t>
            </a:r>
          </a:p>
        </p:txBody>
      </p:sp>
      <p:sp>
        <p:nvSpPr>
          <p:cNvPr id="51" name="Rectangle 50"/>
          <p:cNvSpPr/>
          <p:nvPr/>
        </p:nvSpPr>
        <p:spPr>
          <a:xfrm>
            <a:off x="5425340" y="5986582"/>
            <a:ext cx="381000" cy="325613"/>
          </a:xfrm>
          <a:prstGeom prst="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2060"/>
                </a:solidFill>
              </a:rPr>
              <a:t>6</a:t>
            </a:r>
          </a:p>
        </p:txBody>
      </p:sp>
      <p:sp>
        <p:nvSpPr>
          <p:cNvPr id="52" name="Rectangle 51"/>
          <p:cNvSpPr/>
          <p:nvPr/>
        </p:nvSpPr>
        <p:spPr>
          <a:xfrm>
            <a:off x="6406415" y="5986582"/>
            <a:ext cx="381000" cy="325613"/>
          </a:xfrm>
          <a:prstGeom prst="rect">
            <a:avLst/>
          </a:prstGeom>
          <a:solidFill>
            <a:srgbClr val="48B8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2060"/>
                </a:solidFill>
              </a:rPr>
              <a:t>7</a:t>
            </a:r>
          </a:p>
        </p:txBody>
      </p:sp>
      <p:sp>
        <p:nvSpPr>
          <p:cNvPr id="53" name="Rectangle 52"/>
          <p:cNvSpPr/>
          <p:nvPr/>
        </p:nvSpPr>
        <p:spPr>
          <a:xfrm>
            <a:off x="7387490" y="5986582"/>
            <a:ext cx="381000" cy="325613"/>
          </a:xfrm>
          <a:prstGeom prst="rect">
            <a:avLst/>
          </a:prstGeom>
          <a:solidFill>
            <a:srgbClr val="FFAB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2060"/>
                </a:solidFill>
              </a:rPr>
              <a:t>8</a:t>
            </a:r>
          </a:p>
        </p:txBody>
      </p:sp>
      <p:sp>
        <p:nvSpPr>
          <p:cNvPr id="54" name="Rectangle 53"/>
          <p:cNvSpPr/>
          <p:nvPr/>
        </p:nvSpPr>
        <p:spPr>
          <a:xfrm>
            <a:off x="8368565" y="5986582"/>
            <a:ext cx="381000" cy="325613"/>
          </a:xfrm>
          <a:prstGeom prst="rect">
            <a:avLst/>
          </a:prstGeom>
          <a:solidFill>
            <a:srgbClr val="5B9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2060"/>
                </a:solidFill>
              </a:rPr>
              <a:t>9</a:t>
            </a:r>
          </a:p>
        </p:txBody>
      </p:sp>
      <p:cxnSp>
        <p:nvCxnSpPr>
          <p:cNvPr id="56" name="Straight Arrow Connector 55"/>
          <p:cNvCxnSpPr/>
          <p:nvPr/>
        </p:nvCxnSpPr>
        <p:spPr>
          <a:xfrm>
            <a:off x="519965" y="6400800"/>
            <a:ext cx="8229600" cy="0"/>
          </a:xfrm>
          <a:prstGeom prst="straightConnector1">
            <a:avLst/>
          </a:prstGeom>
          <a:ln w="28575">
            <a:solidFill>
              <a:schemeClr val="tx2">
                <a:lumMod val="25000"/>
                <a:lumOff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6255691"/>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7321" y="45720"/>
            <a:ext cx="300680" cy="30785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45720"/>
            <a:ext cx="990600" cy="307851"/>
          </a:xfrm>
          <a:prstGeom prst="rect">
            <a:avLst/>
          </a:prstGeom>
        </p:spPr>
      </p:pic>
      <p:sp>
        <p:nvSpPr>
          <p:cNvPr id="4" name="TextBox 3"/>
          <p:cNvSpPr txBox="1"/>
          <p:nvPr/>
        </p:nvSpPr>
        <p:spPr>
          <a:xfrm>
            <a:off x="76200" y="457200"/>
            <a:ext cx="9001801" cy="430887"/>
          </a:xfrm>
          <a:prstGeom prst="rect">
            <a:avLst/>
          </a:prstGeom>
          <a:noFill/>
        </p:spPr>
        <p:txBody>
          <a:bodyPr wrap="square" rtlCol="0">
            <a:spAutoFit/>
          </a:bodyPr>
          <a:lstStyle/>
          <a:p>
            <a:r>
              <a:rPr lang="en-US" sz="2200" dirty="0" smtClean="0">
                <a:solidFill>
                  <a:srgbClr val="002060"/>
                </a:solidFill>
                <a:latin typeface="Arial" panose="020B0604020202020204" pitchFamily="34" charset="0"/>
                <a:cs typeface="Arial" panose="020B0604020202020204" pitchFamily="34" charset="0"/>
              </a:rPr>
              <a:t>Short-term and seasonal flow forecasting for the Niagara River – TRL 3</a:t>
            </a:r>
            <a:endParaRPr lang="en-US" sz="2200" dirty="0">
              <a:solidFill>
                <a:srgbClr val="002060"/>
              </a:solidFill>
              <a:latin typeface="Arial" panose="020B0604020202020204" pitchFamily="34" charset="0"/>
              <a:cs typeface="Arial" panose="020B0604020202020204" pitchFamily="34" charset="0"/>
            </a:endParaRPr>
          </a:p>
        </p:txBody>
      </p:sp>
      <p:sp>
        <p:nvSpPr>
          <p:cNvPr id="12" name="TextBox 11"/>
          <p:cNvSpPr txBox="1"/>
          <p:nvPr/>
        </p:nvSpPr>
        <p:spPr>
          <a:xfrm>
            <a:off x="244450" y="914400"/>
            <a:ext cx="8442350" cy="369332"/>
          </a:xfrm>
          <a:prstGeom prst="rect">
            <a:avLst/>
          </a:prstGeom>
          <a:noFill/>
        </p:spPr>
        <p:txBody>
          <a:bodyPr wrap="square" rtlCol="0">
            <a:spAutoFit/>
          </a:bodyPr>
          <a:lstStyle/>
          <a:p>
            <a:pPr algn="ctr"/>
            <a:r>
              <a:rPr lang="en-US" dirty="0" smtClean="0">
                <a:solidFill>
                  <a:srgbClr val="002060"/>
                </a:solidFill>
                <a:latin typeface="Arial"/>
                <a:cs typeface="Arial"/>
              </a:rPr>
              <a:t>Developing forecasting tools for optimizing hydropower production</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9766" y="1447800"/>
            <a:ext cx="6944467" cy="4950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0" y="45720"/>
            <a:ext cx="7239000" cy="292388"/>
          </a:xfrm>
          <a:prstGeom prst="rect">
            <a:avLst/>
          </a:prstGeom>
          <a:noFill/>
        </p:spPr>
        <p:txBody>
          <a:bodyPr wrap="square" rtlCol="0">
            <a:spAutoFit/>
          </a:bodyPr>
          <a:lstStyle/>
          <a:p>
            <a:r>
              <a:rPr lang="en-US" sz="1300" b="1" dirty="0">
                <a:solidFill>
                  <a:prstClr val="white"/>
                </a:solidFill>
                <a:cs typeface="Arial" panose="020B0604020202020204" pitchFamily="34" charset="0"/>
              </a:rPr>
              <a:t>Director </a:t>
            </a:r>
            <a:r>
              <a:rPr lang="en-US" sz="1300" dirty="0">
                <a:solidFill>
                  <a:prstClr val="white"/>
                </a:solidFill>
                <a:cs typeface="Arial" panose="020B0604020202020204" pitchFamily="34" charset="0"/>
              </a:rPr>
              <a:t>| Overview</a:t>
            </a:r>
          </a:p>
        </p:txBody>
      </p:sp>
    </p:spTree>
    <p:extLst>
      <p:ext uri="{BB962C8B-B14F-4D97-AF65-F5344CB8AC3E}">
        <p14:creationId xmlns:p14="http://schemas.microsoft.com/office/powerpoint/2010/main" val="593016301"/>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descr="05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768" y="4343400"/>
            <a:ext cx="3420939" cy="2253552"/>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6301" y="1001688"/>
            <a:ext cx="3425298" cy="2283532"/>
          </a:xfrm>
          <a:prstGeom prst="rect">
            <a:avLst/>
          </a:prstGeom>
        </p:spPr>
      </p:pic>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77323" y="45720"/>
            <a:ext cx="300680" cy="30785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96200" y="45734"/>
            <a:ext cx="990600" cy="307851"/>
          </a:xfrm>
          <a:prstGeom prst="rect">
            <a:avLst/>
          </a:prstGeom>
        </p:spPr>
      </p:pic>
      <p:sp>
        <p:nvSpPr>
          <p:cNvPr id="4" name="TextBox 3"/>
          <p:cNvSpPr txBox="1"/>
          <p:nvPr/>
        </p:nvSpPr>
        <p:spPr>
          <a:xfrm>
            <a:off x="76202" y="533400"/>
            <a:ext cx="9001801" cy="523220"/>
          </a:xfrm>
          <a:prstGeom prst="rect">
            <a:avLst/>
          </a:prstGeom>
          <a:noFill/>
        </p:spPr>
        <p:txBody>
          <a:bodyPr wrap="square" rtlCol="0">
            <a:spAutoFit/>
          </a:bodyPr>
          <a:lstStyle/>
          <a:p>
            <a:r>
              <a:rPr lang="en-US" sz="2800" b="1" dirty="0">
                <a:solidFill>
                  <a:srgbClr val="002060"/>
                </a:solidFill>
                <a:cs typeface="Arial" panose="020B0604020202020204" pitchFamily="34" charset="0"/>
              </a:rPr>
              <a:t>The Great Lakes </a:t>
            </a:r>
            <a:r>
              <a:rPr lang="en-US" sz="2800" b="1" dirty="0" smtClean="0">
                <a:solidFill>
                  <a:srgbClr val="002060"/>
                </a:solidFill>
                <a:cs typeface="Arial" panose="020B0604020202020204" pitchFamily="34" charset="0"/>
              </a:rPr>
              <a:t>U.S. Coastline</a:t>
            </a:r>
            <a:endParaRPr lang="en-US" sz="2800" b="1" dirty="0">
              <a:solidFill>
                <a:srgbClr val="002060"/>
              </a:solidFill>
              <a:cs typeface="Arial" panose="020B0604020202020204" pitchFamily="34" charset="0"/>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516" y="914400"/>
            <a:ext cx="6300700" cy="4013184"/>
          </a:xfrm>
          <a:prstGeom prst="rect">
            <a:avLst/>
          </a:prstGeom>
        </p:spPr>
      </p:pic>
      <p:sp>
        <p:nvSpPr>
          <p:cNvPr id="16" name="TextBox 15"/>
          <p:cNvSpPr txBox="1"/>
          <p:nvPr/>
        </p:nvSpPr>
        <p:spPr>
          <a:xfrm>
            <a:off x="5566301" y="3285220"/>
            <a:ext cx="3425299" cy="524780"/>
          </a:xfrm>
          <a:prstGeom prst="rect">
            <a:avLst/>
          </a:prstGeom>
          <a:noFill/>
          <a:ln w="25400">
            <a:noFill/>
          </a:ln>
        </p:spPr>
        <p:txBody>
          <a:bodyPr wrap="square" rtlCol="0">
            <a:noAutofit/>
          </a:bodyPr>
          <a:lstStyle/>
          <a:p>
            <a:pPr algn="ctr"/>
            <a:r>
              <a:rPr lang="en-US" sz="1200" i="1" dirty="0">
                <a:solidFill>
                  <a:srgbClr val="002060"/>
                </a:solidFill>
              </a:rPr>
              <a:t>Pictured Rocks National Lakeshore,</a:t>
            </a:r>
          </a:p>
          <a:p>
            <a:pPr algn="ctr"/>
            <a:r>
              <a:rPr lang="en-US" sz="1200" i="1" dirty="0">
                <a:solidFill>
                  <a:srgbClr val="002060"/>
                </a:solidFill>
              </a:rPr>
              <a:t>Lake Superior</a:t>
            </a:r>
          </a:p>
        </p:txBody>
      </p:sp>
      <p:sp>
        <p:nvSpPr>
          <p:cNvPr id="17" name="TextBox 16"/>
          <p:cNvSpPr txBox="1"/>
          <p:nvPr/>
        </p:nvSpPr>
        <p:spPr>
          <a:xfrm>
            <a:off x="152400" y="6553200"/>
            <a:ext cx="3667708" cy="358896"/>
          </a:xfrm>
          <a:prstGeom prst="rect">
            <a:avLst/>
          </a:prstGeom>
          <a:noFill/>
          <a:ln w="25400">
            <a:noFill/>
          </a:ln>
        </p:spPr>
        <p:txBody>
          <a:bodyPr wrap="square" rtlCol="0">
            <a:noAutofit/>
          </a:bodyPr>
          <a:lstStyle/>
          <a:p>
            <a:pPr algn="ctr"/>
            <a:r>
              <a:rPr lang="en-US" sz="1200" i="1" dirty="0">
                <a:solidFill>
                  <a:srgbClr val="002060"/>
                </a:solidFill>
              </a:rPr>
              <a:t>Grand Haven Pier, Lake Michigan</a:t>
            </a:r>
          </a:p>
        </p:txBody>
      </p:sp>
      <p:sp>
        <p:nvSpPr>
          <p:cNvPr id="19" name="TextBox 18"/>
          <p:cNvSpPr txBox="1"/>
          <p:nvPr/>
        </p:nvSpPr>
        <p:spPr>
          <a:xfrm>
            <a:off x="152400" y="76200"/>
            <a:ext cx="7239000" cy="292388"/>
          </a:xfrm>
          <a:prstGeom prst="rect">
            <a:avLst/>
          </a:prstGeom>
          <a:noFill/>
        </p:spPr>
        <p:txBody>
          <a:bodyPr wrap="square" rtlCol="0">
            <a:spAutoFit/>
          </a:bodyPr>
          <a:lstStyle/>
          <a:p>
            <a:r>
              <a:rPr lang="en-US" sz="1300" b="1" dirty="0">
                <a:solidFill>
                  <a:prstClr val="white"/>
                </a:solidFill>
                <a:cs typeface="Arial" panose="020B0604020202020204" pitchFamily="34" charset="0"/>
              </a:rPr>
              <a:t>Director </a:t>
            </a:r>
            <a:r>
              <a:rPr lang="en-US" sz="1300" dirty="0">
                <a:solidFill>
                  <a:prstClr val="white"/>
                </a:solidFill>
                <a:cs typeface="Arial" panose="020B0604020202020204" pitchFamily="34" charset="0"/>
              </a:rPr>
              <a:t>| Overview</a:t>
            </a:r>
          </a:p>
        </p:txBody>
      </p:sp>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62167" y="3962400"/>
            <a:ext cx="3202113" cy="2401585"/>
          </a:xfrm>
          <a:prstGeom prst="rect">
            <a:avLst/>
          </a:prstGeom>
        </p:spPr>
      </p:pic>
      <p:sp>
        <p:nvSpPr>
          <p:cNvPr id="20" name="TextBox 19"/>
          <p:cNvSpPr txBox="1"/>
          <p:nvPr/>
        </p:nvSpPr>
        <p:spPr>
          <a:xfrm>
            <a:off x="5206556" y="6400800"/>
            <a:ext cx="3937444" cy="276999"/>
          </a:xfrm>
          <a:prstGeom prst="rect">
            <a:avLst/>
          </a:prstGeom>
          <a:noFill/>
          <a:ln w="25400">
            <a:noFill/>
          </a:ln>
        </p:spPr>
        <p:txBody>
          <a:bodyPr wrap="square" rtlCol="0">
            <a:spAutoFit/>
          </a:bodyPr>
          <a:lstStyle/>
          <a:p>
            <a:pPr algn="ctr"/>
            <a:r>
              <a:rPr lang="en-US" sz="1200" i="1" dirty="0" smtClean="0">
                <a:solidFill>
                  <a:srgbClr val="002060"/>
                </a:solidFill>
              </a:rPr>
              <a:t>North Avenue Beach, Chicago, Lake Michigan</a:t>
            </a:r>
            <a:endParaRPr lang="en-US" sz="1200" i="1" dirty="0">
              <a:solidFill>
                <a:srgbClr val="002060"/>
              </a:solidFill>
            </a:endParaRPr>
          </a:p>
        </p:txBody>
      </p:sp>
    </p:spTree>
    <p:extLst>
      <p:ext uri="{BB962C8B-B14F-4D97-AF65-F5344CB8AC3E}">
        <p14:creationId xmlns:p14="http://schemas.microsoft.com/office/powerpoint/2010/main" val="1622436631"/>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7323" y="45720"/>
            <a:ext cx="300680" cy="30785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45734"/>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r>
              <a:rPr lang="en-US" sz="1300" b="1" dirty="0">
                <a:solidFill>
                  <a:prstClr val="white"/>
                </a:solidFill>
                <a:cs typeface="Arial" panose="020B0604020202020204" pitchFamily="34" charset="0"/>
              </a:rPr>
              <a:t>Director </a:t>
            </a:r>
            <a:r>
              <a:rPr lang="en-US" sz="1300" dirty="0">
                <a:solidFill>
                  <a:prstClr val="white"/>
                </a:solidFill>
                <a:cs typeface="Arial" panose="020B0604020202020204" pitchFamily="34" charset="0"/>
              </a:rPr>
              <a:t>| Overview</a:t>
            </a:r>
          </a:p>
        </p:txBody>
      </p:sp>
      <p:sp>
        <p:nvSpPr>
          <p:cNvPr id="4" name="TextBox 3"/>
          <p:cNvSpPr txBox="1"/>
          <p:nvPr/>
        </p:nvSpPr>
        <p:spPr>
          <a:xfrm>
            <a:off x="69114" y="397654"/>
            <a:ext cx="9001801" cy="523220"/>
          </a:xfrm>
          <a:prstGeom prst="rect">
            <a:avLst/>
          </a:prstGeom>
          <a:noFill/>
        </p:spPr>
        <p:txBody>
          <a:bodyPr wrap="square" rtlCol="0">
            <a:spAutoFit/>
          </a:bodyPr>
          <a:lstStyle/>
          <a:p>
            <a:pPr algn="ctr"/>
            <a:r>
              <a:rPr lang="en-US" sz="2800" dirty="0" smtClean="0">
                <a:solidFill>
                  <a:srgbClr val="002060"/>
                </a:solidFill>
                <a:cs typeface="Arial" panose="020B0604020202020204" pitchFamily="34" charset="0"/>
              </a:rPr>
              <a:t>Technical Readiness of GLERL Products 6-9 </a:t>
            </a:r>
            <a:endParaRPr lang="en-US" sz="2800" dirty="0">
              <a:solidFill>
                <a:srgbClr val="002060"/>
              </a:solidFill>
              <a:cs typeface="Arial" panose="020B0604020202020204" pitchFamily="34" charset="0"/>
            </a:endParaRPr>
          </a:p>
        </p:txBody>
      </p:sp>
      <p:sp>
        <p:nvSpPr>
          <p:cNvPr id="5" name="Rectangle 4"/>
          <p:cNvSpPr/>
          <p:nvPr/>
        </p:nvSpPr>
        <p:spPr>
          <a:xfrm>
            <a:off x="457200" y="1490782"/>
            <a:ext cx="381000" cy="325613"/>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2060"/>
                </a:solidFill>
              </a:rPr>
              <a:t>1</a:t>
            </a:r>
          </a:p>
        </p:txBody>
      </p:sp>
      <p:sp>
        <p:nvSpPr>
          <p:cNvPr id="15" name="Rectangle 14"/>
          <p:cNvSpPr/>
          <p:nvPr/>
        </p:nvSpPr>
        <p:spPr>
          <a:xfrm>
            <a:off x="1438275" y="1490782"/>
            <a:ext cx="381000" cy="325613"/>
          </a:xfrm>
          <a:prstGeom prst="rect">
            <a:avLst/>
          </a:prstGeom>
          <a:solidFill>
            <a:srgbClr val="CC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2060"/>
                </a:solidFill>
              </a:rPr>
              <a:t>2</a:t>
            </a:r>
          </a:p>
        </p:txBody>
      </p:sp>
      <p:sp>
        <p:nvSpPr>
          <p:cNvPr id="16" name="Rectangle 15"/>
          <p:cNvSpPr/>
          <p:nvPr/>
        </p:nvSpPr>
        <p:spPr>
          <a:xfrm>
            <a:off x="2419350" y="1490782"/>
            <a:ext cx="381000" cy="325613"/>
          </a:xfrm>
          <a:prstGeom prst="rect">
            <a:avLst/>
          </a:prstGeom>
          <a:solidFill>
            <a:srgbClr val="CCEE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2060"/>
                </a:solidFill>
              </a:rPr>
              <a:t>3</a:t>
            </a:r>
          </a:p>
        </p:txBody>
      </p:sp>
      <p:sp>
        <p:nvSpPr>
          <p:cNvPr id="17" name="Rectangle 16"/>
          <p:cNvSpPr/>
          <p:nvPr/>
        </p:nvSpPr>
        <p:spPr>
          <a:xfrm>
            <a:off x="3400425" y="1490782"/>
            <a:ext cx="381000" cy="325613"/>
          </a:xfrm>
          <a:prstGeom prst="rect">
            <a:avLst/>
          </a:prstGeom>
          <a:solidFill>
            <a:schemeClr val="tx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2060"/>
                </a:solidFill>
              </a:rPr>
              <a:t>4</a:t>
            </a:r>
          </a:p>
        </p:txBody>
      </p:sp>
      <p:sp>
        <p:nvSpPr>
          <p:cNvPr id="18" name="Rectangle 17"/>
          <p:cNvSpPr/>
          <p:nvPr/>
        </p:nvSpPr>
        <p:spPr>
          <a:xfrm>
            <a:off x="4381500" y="1490782"/>
            <a:ext cx="381000" cy="325613"/>
          </a:xfrm>
          <a:prstGeom prst="rect">
            <a:avLst/>
          </a:prstGeom>
          <a:solidFill>
            <a:srgbClr val="FFFF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2060"/>
                </a:solidFill>
              </a:rPr>
              <a:t>5</a:t>
            </a:r>
          </a:p>
        </p:txBody>
      </p:sp>
      <p:sp>
        <p:nvSpPr>
          <p:cNvPr id="19" name="Rectangle 18"/>
          <p:cNvSpPr/>
          <p:nvPr/>
        </p:nvSpPr>
        <p:spPr>
          <a:xfrm>
            <a:off x="5362575" y="1490782"/>
            <a:ext cx="381000" cy="325613"/>
          </a:xfrm>
          <a:prstGeom prst="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2060"/>
                </a:solidFill>
              </a:rPr>
              <a:t>6</a:t>
            </a:r>
          </a:p>
        </p:txBody>
      </p:sp>
      <p:sp>
        <p:nvSpPr>
          <p:cNvPr id="20" name="Rectangle 19"/>
          <p:cNvSpPr/>
          <p:nvPr/>
        </p:nvSpPr>
        <p:spPr>
          <a:xfrm>
            <a:off x="6343650" y="1490782"/>
            <a:ext cx="381000" cy="325613"/>
          </a:xfrm>
          <a:prstGeom prst="rect">
            <a:avLst/>
          </a:prstGeom>
          <a:solidFill>
            <a:srgbClr val="48B8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2060"/>
                </a:solidFill>
              </a:rPr>
              <a:t>7</a:t>
            </a:r>
          </a:p>
        </p:txBody>
      </p:sp>
      <p:sp>
        <p:nvSpPr>
          <p:cNvPr id="21" name="Rectangle 20"/>
          <p:cNvSpPr/>
          <p:nvPr/>
        </p:nvSpPr>
        <p:spPr>
          <a:xfrm>
            <a:off x="7324725" y="1490782"/>
            <a:ext cx="381000" cy="325613"/>
          </a:xfrm>
          <a:prstGeom prst="rect">
            <a:avLst/>
          </a:prstGeom>
          <a:solidFill>
            <a:srgbClr val="FFAB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2060"/>
                </a:solidFill>
              </a:rPr>
              <a:t>8</a:t>
            </a:r>
          </a:p>
        </p:txBody>
      </p:sp>
      <p:sp>
        <p:nvSpPr>
          <p:cNvPr id="22" name="Rectangle 21"/>
          <p:cNvSpPr/>
          <p:nvPr/>
        </p:nvSpPr>
        <p:spPr>
          <a:xfrm>
            <a:off x="8305800" y="1490782"/>
            <a:ext cx="381000" cy="325613"/>
          </a:xfrm>
          <a:prstGeom prst="rect">
            <a:avLst/>
          </a:prstGeom>
          <a:solidFill>
            <a:srgbClr val="5B9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2060"/>
                </a:solidFill>
              </a:rPr>
              <a:t>9</a:t>
            </a:r>
          </a:p>
        </p:txBody>
      </p:sp>
      <p:sp>
        <p:nvSpPr>
          <p:cNvPr id="36" name="TextBox 35"/>
          <p:cNvSpPr txBox="1"/>
          <p:nvPr/>
        </p:nvSpPr>
        <p:spPr>
          <a:xfrm>
            <a:off x="101011" y="1066800"/>
            <a:ext cx="8826652" cy="369332"/>
          </a:xfrm>
          <a:prstGeom prst="rect">
            <a:avLst/>
          </a:prstGeom>
          <a:noFill/>
        </p:spPr>
        <p:txBody>
          <a:bodyPr wrap="square" rtlCol="0">
            <a:spAutoFit/>
          </a:bodyPr>
          <a:lstStyle/>
          <a:p>
            <a:pPr algn="ctr"/>
            <a:r>
              <a:rPr lang="en-US" dirty="0">
                <a:solidFill>
                  <a:srgbClr val="002060"/>
                </a:solidFill>
                <a:cs typeface="Arial"/>
              </a:rPr>
              <a:t>Technical Readiness Level</a:t>
            </a:r>
          </a:p>
        </p:txBody>
      </p:sp>
      <p:cxnSp>
        <p:nvCxnSpPr>
          <p:cNvPr id="37" name="Straight Arrow Connector 36"/>
          <p:cNvCxnSpPr/>
          <p:nvPr/>
        </p:nvCxnSpPr>
        <p:spPr>
          <a:xfrm>
            <a:off x="457200" y="1905000"/>
            <a:ext cx="8229600" cy="0"/>
          </a:xfrm>
          <a:prstGeom prst="straightConnector1">
            <a:avLst/>
          </a:prstGeom>
          <a:ln w="28575">
            <a:solidFill>
              <a:schemeClr val="tx2">
                <a:lumMod val="25000"/>
                <a:lumOff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45" name="Group 44"/>
          <p:cNvGrpSpPr/>
          <p:nvPr/>
        </p:nvGrpSpPr>
        <p:grpSpPr>
          <a:xfrm>
            <a:off x="164948" y="2077016"/>
            <a:ext cx="8805388" cy="1123384"/>
            <a:chOff x="122275" y="2054674"/>
            <a:chExt cx="8805388" cy="1123384"/>
          </a:xfrm>
        </p:grpSpPr>
        <p:sp>
          <p:nvSpPr>
            <p:cNvPr id="6" name="Rectangle 5"/>
            <p:cNvSpPr/>
            <p:nvPr/>
          </p:nvSpPr>
          <p:spPr>
            <a:xfrm>
              <a:off x="122275" y="2054674"/>
              <a:ext cx="8805388" cy="1123384"/>
            </a:xfrm>
            <a:prstGeom prst="rect">
              <a:avLst/>
            </a:prstGeom>
            <a:ln>
              <a:solidFill>
                <a:schemeClr val="tx2"/>
              </a:solidFill>
            </a:ln>
          </p:spPr>
          <p:txBody>
            <a:bodyPr wrap="square" numCol="2">
              <a:spAutoFit/>
            </a:bodyPr>
            <a:lstStyle/>
            <a:p>
              <a:r>
                <a:rPr lang="en-US" sz="1200" dirty="0">
                  <a:solidFill>
                    <a:srgbClr val="002060"/>
                  </a:solidFill>
                </a:rPr>
                <a:t>       </a:t>
              </a:r>
            </a:p>
            <a:p>
              <a:endParaRPr lang="en-US" sz="1100" dirty="0">
                <a:solidFill>
                  <a:srgbClr val="002060"/>
                </a:solidFill>
              </a:endParaRPr>
            </a:p>
            <a:p>
              <a:r>
                <a:rPr lang="en-US" sz="1100" dirty="0" smtClean="0">
                  <a:solidFill>
                    <a:srgbClr val="002060"/>
                  </a:solidFill>
                </a:rPr>
                <a:t>Climate Change Simulations</a:t>
              </a:r>
            </a:p>
            <a:p>
              <a:r>
                <a:rPr lang="en-US" sz="1100" dirty="0" smtClean="0">
                  <a:solidFill>
                    <a:srgbClr val="002060"/>
                  </a:solidFill>
                </a:rPr>
                <a:t>Lake </a:t>
              </a:r>
              <a:r>
                <a:rPr lang="en-US" sz="1100" dirty="0">
                  <a:solidFill>
                    <a:srgbClr val="002060"/>
                  </a:solidFill>
                </a:rPr>
                <a:t>Erie HAB Operational Forecasting System</a:t>
              </a:r>
            </a:p>
            <a:p>
              <a:r>
                <a:rPr lang="en-US" sz="1100" dirty="0" smtClean="0">
                  <a:solidFill>
                    <a:srgbClr val="002060"/>
                  </a:solidFill>
                </a:rPr>
                <a:t>Lake </a:t>
              </a:r>
              <a:r>
                <a:rPr lang="en-US" sz="1100" dirty="0">
                  <a:solidFill>
                    <a:srgbClr val="002060"/>
                  </a:solidFill>
                </a:rPr>
                <a:t>Michigan-Huron Operational Forecasting System</a:t>
              </a:r>
            </a:p>
            <a:p>
              <a:r>
                <a:rPr lang="en-US" sz="1100" dirty="0" smtClean="0">
                  <a:solidFill>
                    <a:srgbClr val="002060"/>
                  </a:solidFill>
                </a:rPr>
                <a:t>MODIS</a:t>
              </a:r>
              <a:r>
                <a:rPr lang="en-US" sz="1100" dirty="0">
                  <a:solidFill>
                    <a:srgbClr val="002060"/>
                  </a:solidFill>
                </a:rPr>
                <a:t>/VIIRS CPA</a:t>
              </a:r>
            </a:p>
            <a:p>
              <a:endParaRPr lang="en-US" sz="1100" dirty="0">
                <a:solidFill>
                  <a:srgbClr val="002060"/>
                </a:solidFill>
              </a:endParaRPr>
            </a:p>
            <a:p>
              <a:endParaRPr lang="en-US" sz="1100" dirty="0">
                <a:solidFill>
                  <a:srgbClr val="002060"/>
                </a:solidFill>
              </a:endParaRPr>
            </a:p>
            <a:p>
              <a:r>
                <a:rPr lang="en-US" sz="1100" dirty="0">
                  <a:solidFill>
                    <a:srgbClr val="002060"/>
                  </a:solidFill>
                </a:rPr>
                <a:t>NWS Rip Current Warning</a:t>
              </a:r>
            </a:p>
            <a:p>
              <a:r>
                <a:rPr lang="en-US" sz="1100" dirty="0">
                  <a:solidFill>
                    <a:srgbClr val="002060"/>
                  </a:solidFill>
                </a:rPr>
                <a:t>ReCON GLRI/GLOS/NDBC Buoys</a:t>
              </a:r>
            </a:p>
            <a:p>
              <a:r>
                <a:rPr lang="en-US" sz="1100" dirty="0" smtClean="0">
                  <a:solidFill>
                    <a:srgbClr val="002060"/>
                  </a:solidFill>
                </a:rPr>
                <a:t>SAR </a:t>
              </a:r>
              <a:r>
                <a:rPr lang="en-US" sz="1100" dirty="0">
                  <a:solidFill>
                    <a:srgbClr val="002060"/>
                  </a:solidFill>
                </a:rPr>
                <a:t>Ice </a:t>
              </a:r>
              <a:r>
                <a:rPr lang="en-US" sz="1100" dirty="0" smtClean="0">
                  <a:solidFill>
                    <a:srgbClr val="002060"/>
                  </a:solidFill>
                </a:rPr>
                <a:t>Classification</a:t>
              </a:r>
              <a:endParaRPr lang="en-US" sz="1100" dirty="0">
                <a:solidFill>
                  <a:srgbClr val="002060"/>
                </a:solidFill>
              </a:endParaRPr>
            </a:p>
          </p:txBody>
        </p:sp>
        <p:sp>
          <p:nvSpPr>
            <p:cNvPr id="8" name="Rectangle 7"/>
            <p:cNvSpPr/>
            <p:nvPr/>
          </p:nvSpPr>
          <p:spPr>
            <a:xfrm>
              <a:off x="194360" y="2135270"/>
              <a:ext cx="244752" cy="306650"/>
            </a:xfrm>
            <a:prstGeom prst="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2060"/>
                  </a:solidFill>
                </a:rPr>
                <a:t>6</a:t>
              </a:r>
            </a:p>
          </p:txBody>
        </p:sp>
        <p:sp>
          <p:nvSpPr>
            <p:cNvPr id="40" name="Rectangle 39"/>
            <p:cNvSpPr/>
            <p:nvPr/>
          </p:nvSpPr>
          <p:spPr>
            <a:xfrm>
              <a:off x="457200" y="2110883"/>
              <a:ext cx="6400800" cy="261610"/>
            </a:xfrm>
            <a:prstGeom prst="rect">
              <a:avLst/>
            </a:prstGeom>
          </p:spPr>
          <p:txBody>
            <a:bodyPr wrap="square">
              <a:spAutoFit/>
            </a:bodyPr>
            <a:lstStyle/>
            <a:p>
              <a:r>
                <a:rPr lang="en-US" sz="1100" i="1" dirty="0">
                  <a:solidFill>
                    <a:srgbClr val="002060"/>
                  </a:solidFill>
                </a:rPr>
                <a:t>System/subsystem model or prototyping demonstration in a relevant end-to-end environment</a:t>
              </a:r>
            </a:p>
          </p:txBody>
        </p:sp>
      </p:grpSp>
      <p:grpSp>
        <p:nvGrpSpPr>
          <p:cNvPr id="46" name="Group 45"/>
          <p:cNvGrpSpPr/>
          <p:nvPr/>
        </p:nvGrpSpPr>
        <p:grpSpPr>
          <a:xfrm>
            <a:off x="164948" y="5867400"/>
            <a:ext cx="8826652" cy="600164"/>
            <a:chOff x="101011" y="5867400"/>
            <a:chExt cx="8826652" cy="600164"/>
          </a:xfrm>
        </p:grpSpPr>
        <p:sp>
          <p:nvSpPr>
            <p:cNvPr id="34" name="Rectangle 33"/>
            <p:cNvSpPr/>
            <p:nvPr/>
          </p:nvSpPr>
          <p:spPr>
            <a:xfrm>
              <a:off x="101011" y="5867400"/>
              <a:ext cx="8826652" cy="600164"/>
            </a:xfrm>
            <a:prstGeom prst="rect">
              <a:avLst/>
            </a:prstGeom>
            <a:ln>
              <a:solidFill>
                <a:schemeClr val="tx2"/>
              </a:solidFill>
            </a:ln>
          </p:spPr>
          <p:txBody>
            <a:bodyPr wrap="square" numCol="2">
              <a:spAutoFit/>
            </a:bodyPr>
            <a:lstStyle/>
            <a:p>
              <a:endParaRPr lang="en-US" sz="1100" dirty="0">
                <a:solidFill>
                  <a:srgbClr val="002060"/>
                </a:solidFill>
              </a:endParaRPr>
            </a:p>
            <a:p>
              <a:endParaRPr lang="en-US" sz="1100" dirty="0" smtClean="0">
                <a:solidFill>
                  <a:srgbClr val="002060"/>
                </a:solidFill>
              </a:endParaRPr>
            </a:p>
            <a:p>
              <a:r>
                <a:rPr lang="en-US" sz="1100" dirty="0" smtClean="0">
                  <a:solidFill>
                    <a:srgbClr val="002060"/>
                  </a:solidFill>
                </a:rPr>
                <a:t>Hypoxia </a:t>
              </a:r>
              <a:r>
                <a:rPr lang="en-US" sz="1100" dirty="0">
                  <a:solidFill>
                    <a:srgbClr val="002060"/>
                  </a:solidFill>
                </a:rPr>
                <a:t>Warning System</a:t>
              </a:r>
            </a:p>
            <a:p>
              <a:endParaRPr lang="en-US" sz="1100" dirty="0" smtClean="0">
                <a:solidFill>
                  <a:srgbClr val="002060"/>
                </a:solidFill>
              </a:endParaRPr>
            </a:p>
            <a:p>
              <a:endParaRPr lang="en-US" sz="1100" dirty="0">
                <a:solidFill>
                  <a:srgbClr val="002060"/>
                </a:solidFill>
              </a:endParaRPr>
            </a:p>
            <a:p>
              <a:r>
                <a:rPr lang="en-US" sz="1100" dirty="0" smtClean="0">
                  <a:solidFill>
                    <a:srgbClr val="002060"/>
                  </a:solidFill>
                </a:rPr>
                <a:t>NWS </a:t>
              </a:r>
              <a:r>
                <a:rPr lang="en-US" sz="1100" dirty="0">
                  <a:solidFill>
                    <a:srgbClr val="002060"/>
                  </a:solidFill>
                </a:rPr>
                <a:t>Met </a:t>
              </a:r>
              <a:r>
                <a:rPr lang="en-US" sz="1100" dirty="0" smtClean="0">
                  <a:solidFill>
                    <a:srgbClr val="002060"/>
                  </a:solidFill>
                </a:rPr>
                <a:t>stations</a:t>
              </a:r>
              <a:endParaRPr lang="en-US" sz="1100" dirty="0">
                <a:solidFill>
                  <a:srgbClr val="002060"/>
                </a:solidFill>
              </a:endParaRPr>
            </a:p>
          </p:txBody>
        </p:sp>
        <p:sp>
          <p:nvSpPr>
            <p:cNvPr id="35" name="Rectangle 34"/>
            <p:cNvSpPr/>
            <p:nvPr/>
          </p:nvSpPr>
          <p:spPr>
            <a:xfrm>
              <a:off x="153290" y="5896138"/>
              <a:ext cx="280519" cy="272389"/>
            </a:xfrm>
            <a:prstGeom prst="rect">
              <a:avLst/>
            </a:prstGeom>
            <a:solidFill>
              <a:srgbClr val="5B9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2060"/>
                  </a:solidFill>
                </a:rPr>
                <a:t>9</a:t>
              </a:r>
            </a:p>
          </p:txBody>
        </p:sp>
        <p:sp>
          <p:nvSpPr>
            <p:cNvPr id="42" name="Rectangle 41"/>
            <p:cNvSpPr/>
            <p:nvPr/>
          </p:nvSpPr>
          <p:spPr>
            <a:xfrm>
              <a:off x="457200" y="5901527"/>
              <a:ext cx="4572000" cy="261610"/>
            </a:xfrm>
            <a:prstGeom prst="rect">
              <a:avLst/>
            </a:prstGeom>
          </p:spPr>
          <p:txBody>
            <a:bodyPr>
              <a:spAutoFit/>
            </a:bodyPr>
            <a:lstStyle/>
            <a:p>
              <a:r>
                <a:rPr lang="en-US" sz="1100" i="1" dirty="0">
                  <a:solidFill>
                    <a:srgbClr val="002060"/>
                  </a:solidFill>
                </a:rPr>
                <a:t>Actual system "mission proven" through successful mission operations </a:t>
              </a:r>
            </a:p>
          </p:txBody>
        </p:sp>
      </p:grpSp>
      <p:grpSp>
        <p:nvGrpSpPr>
          <p:cNvPr id="39" name="Group 38"/>
          <p:cNvGrpSpPr/>
          <p:nvPr/>
        </p:nvGrpSpPr>
        <p:grpSpPr>
          <a:xfrm>
            <a:off x="164948" y="4992797"/>
            <a:ext cx="8826652" cy="786319"/>
            <a:chOff x="101011" y="4700081"/>
            <a:chExt cx="8826652" cy="938719"/>
          </a:xfrm>
        </p:grpSpPr>
        <p:sp>
          <p:nvSpPr>
            <p:cNvPr id="28" name="Rectangle 27"/>
            <p:cNvSpPr/>
            <p:nvPr/>
          </p:nvSpPr>
          <p:spPr>
            <a:xfrm>
              <a:off x="101011" y="4700081"/>
              <a:ext cx="8826652" cy="938719"/>
            </a:xfrm>
            <a:prstGeom prst="rect">
              <a:avLst/>
            </a:prstGeom>
            <a:ln>
              <a:solidFill>
                <a:schemeClr val="tx2"/>
              </a:solidFill>
            </a:ln>
          </p:spPr>
          <p:txBody>
            <a:bodyPr wrap="square" numCol="2">
              <a:spAutoFit/>
            </a:bodyPr>
            <a:lstStyle/>
            <a:p>
              <a:r>
                <a:rPr lang="en-US" sz="1100" dirty="0">
                  <a:solidFill>
                    <a:srgbClr val="002060"/>
                  </a:solidFill>
                </a:rPr>
                <a:t>        </a:t>
              </a:r>
              <a:endParaRPr lang="en-US" sz="1100" i="1" dirty="0">
                <a:solidFill>
                  <a:srgbClr val="002060"/>
                </a:solidFill>
              </a:endParaRPr>
            </a:p>
            <a:p>
              <a:endParaRPr lang="en-US" sz="1100" dirty="0">
                <a:solidFill>
                  <a:srgbClr val="002060"/>
                </a:solidFill>
              </a:endParaRPr>
            </a:p>
            <a:p>
              <a:r>
                <a:rPr lang="en-US" sz="1100" dirty="0">
                  <a:solidFill>
                    <a:srgbClr val="002060"/>
                  </a:solidFill>
                </a:rPr>
                <a:t>Great </a:t>
              </a:r>
              <a:r>
                <a:rPr lang="en-US" sz="1100" dirty="0" smtClean="0">
                  <a:solidFill>
                    <a:srgbClr val="002060"/>
                  </a:solidFill>
                </a:rPr>
                <a:t>Lakes </a:t>
              </a:r>
              <a:r>
                <a:rPr lang="en-US" sz="1100" dirty="0">
                  <a:solidFill>
                    <a:srgbClr val="002060"/>
                  </a:solidFill>
                </a:rPr>
                <a:t>Dashboard Project</a:t>
              </a:r>
            </a:p>
            <a:p>
              <a:r>
                <a:rPr lang="en-US" sz="1100" dirty="0" smtClean="0">
                  <a:solidFill>
                    <a:srgbClr val="002060"/>
                  </a:solidFill>
                </a:rPr>
                <a:t>Lake </a:t>
              </a:r>
              <a:r>
                <a:rPr lang="en-US" sz="1100" dirty="0">
                  <a:solidFill>
                    <a:srgbClr val="002060"/>
                  </a:solidFill>
                </a:rPr>
                <a:t>Erie Operational Forecasting System</a:t>
              </a:r>
            </a:p>
            <a:p>
              <a:endParaRPr lang="en-US" sz="1100" dirty="0">
                <a:solidFill>
                  <a:srgbClr val="002060"/>
                </a:solidFill>
              </a:endParaRPr>
            </a:p>
            <a:p>
              <a:endParaRPr lang="en-US" sz="1100" dirty="0">
                <a:solidFill>
                  <a:srgbClr val="002060"/>
                </a:solidFill>
              </a:endParaRPr>
            </a:p>
            <a:p>
              <a:r>
                <a:rPr lang="en-US" sz="1100" dirty="0">
                  <a:solidFill>
                    <a:srgbClr val="002060"/>
                  </a:solidFill>
                </a:rPr>
                <a:t>Long-Term Ice Cover Database for the Great </a:t>
              </a:r>
              <a:r>
                <a:rPr lang="en-US" sz="1100" dirty="0" smtClean="0">
                  <a:solidFill>
                    <a:srgbClr val="002060"/>
                  </a:solidFill>
                </a:rPr>
                <a:t>Lakes</a:t>
              </a:r>
            </a:p>
            <a:p>
              <a:r>
                <a:rPr lang="en-US" sz="1100" dirty="0" smtClean="0">
                  <a:solidFill>
                    <a:srgbClr val="002060"/>
                  </a:solidFill>
                </a:rPr>
                <a:t>Statistical Regression Model for Seasonal Lake Ice Projection </a:t>
              </a:r>
              <a:endParaRPr lang="en-US" sz="1100" dirty="0">
                <a:solidFill>
                  <a:srgbClr val="002060"/>
                </a:solidFill>
              </a:endParaRPr>
            </a:p>
          </p:txBody>
        </p:sp>
        <p:sp>
          <p:nvSpPr>
            <p:cNvPr id="29" name="Rectangle 28"/>
            <p:cNvSpPr/>
            <p:nvPr/>
          </p:nvSpPr>
          <p:spPr>
            <a:xfrm>
              <a:off x="161974" y="4776281"/>
              <a:ext cx="278052" cy="246320"/>
            </a:xfrm>
            <a:prstGeom prst="rect">
              <a:avLst/>
            </a:prstGeom>
            <a:solidFill>
              <a:srgbClr val="FFAB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2060"/>
                  </a:solidFill>
                </a:rPr>
                <a:t>8</a:t>
              </a:r>
            </a:p>
          </p:txBody>
        </p:sp>
        <p:sp>
          <p:nvSpPr>
            <p:cNvPr id="33" name="Rectangle 32"/>
            <p:cNvSpPr/>
            <p:nvPr/>
          </p:nvSpPr>
          <p:spPr>
            <a:xfrm>
              <a:off x="434163" y="4773499"/>
              <a:ext cx="6981825" cy="261610"/>
            </a:xfrm>
            <a:prstGeom prst="rect">
              <a:avLst/>
            </a:prstGeom>
          </p:spPr>
          <p:txBody>
            <a:bodyPr wrap="square">
              <a:spAutoFit/>
            </a:bodyPr>
            <a:lstStyle/>
            <a:p>
              <a:r>
                <a:rPr lang="en-US" sz="1100" i="1" dirty="0">
                  <a:solidFill>
                    <a:srgbClr val="002060"/>
                  </a:solidFill>
                </a:rPr>
                <a:t>Actual system completed and "mission qualified" through test and demo in operational environment</a:t>
              </a:r>
            </a:p>
          </p:txBody>
        </p:sp>
      </p:grpSp>
      <p:grpSp>
        <p:nvGrpSpPr>
          <p:cNvPr id="44" name="Group 43"/>
          <p:cNvGrpSpPr/>
          <p:nvPr/>
        </p:nvGrpSpPr>
        <p:grpSpPr>
          <a:xfrm>
            <a:off x="164948" y="3288685"/>
            <a:ext cx="8805388" cy="1615827"/>
            <a:chOff x="122275" y="3260059"/>
            <a:chExt cx="8805388" cy="1615827"/>
          </a:xfrm>
        </p:grpSpPr>
        <p:sp>
          <p:nvSpPr>
            <p:cNvPr id="23" name="Rectangle 22"/>
            <p:cNvSpPr/>
            <p:nvPr/>
          </p:nvSpPr>
          <p:spPr>
            <a:xfrm>
              <a:off x="122275" y="3260059"/>
              <a:ext cx="8805388" cy="1615827"/>
            </a:xfrm>
            <a:prstGeom prst="rect">
              <a:avLst/>
            </a:prstGeom>
            <a:ln>
              <a:solidFill>
                <a:schemeClr val="tx2"/>
              </a:solidFill>
            </a:ln>
          </p:spPr>
          <p:txBody>
            <a:bodyPr wrap="square" numCol="2">
              <a:spAutoFit/>
            </a:bodyPr>
            <a:lstStyle/>
            <a:p>
              <a:pPr marL="339725" indent="-339725"/>
              <a:r>
                <a:rPr lang="en-US" sz="1100" dirty="0">
                  <a:solidFill>
                    <a:srgbClr val="002060"/>
                  </a:solidFill>
                </a:rPr>
                <a:t>         </a:t>
              </a:r>
              <a:endParaRPr lang="en-US" sz="600" dirty="0">
                <a:solidFill>
                  <a:srgbClr val="002060"/>
                </a:solidFill>
              </a:endParaRPr>
            </a:p>
            <a:p>
              <a:endParaRPr lang="en-US" sz="1100" dirty="0" smtClean="0">
                <a:solidFill>
                  <a:srgbClr val="002060"/>
                </a:solidFill>
              </a:endParaRPr>
            </a:p>
            <a:p>
              <a:r>
                <a:rPr lang="en-US" sz="1100" dirty="0" smtClean="0">
                  <a:solidFill>
                    <a:srgbClr val="002060"/>
                  </a:solidFill>
                </a:rPr>
                <a:t>Area Ratio Method</a:t>
              </a:r>
            </a:p>
            <a:p>
              <a:r>
                <a:rPr lang="en-US" sz="1100" dirty="0" smtClean="0">
                  <a:solidFill>
                    <a:srgbClr val="002060"/>
                  </a:solidFill>
                </a:rPr>
                <a:t>Huron-Erie Connecting Waterways Forecasting System</a:t>
              </a:r>
            </a:p>
            <a:p>
              <a:r>
                <a:rPr lang="en-US" sz="1100" dirty="0" smtClean="0">
                  <a:solidFill>
                    <a:srgbClr val="002060"/>
                  </a:solidFill>
                </a:rPr>
                <a:t>Large Basin Runoff Model</a:t>
              </a:r>
            </a:p>
            <a:p>
              <a:r>
                <a:rPr lang="en-US" sz="1100" dirty="0" smtClean="0">
                  <a:solidFill>
                    <a:srgbClr val="002060"/>
                  </a:solidFill>
                </a:rPr>
                <a:t>Large Lakes Thermodynamics Model</a:t>
              </a:r>
            </a:p>
            <a:p>
              <a:r>
                <a:rPr lang="en-US" sz="1100" dirty="0">
                  <a:solidFill>
                    <a:srgbClr val="002060"/>
                  </a:solidFill>
                </a:rPr>
                <a:t>Nutrient Buoy </a:t>
              </a:r>
              <a:r>
                <a:rPr lang="en-US" sz="1100" dirty="0" smtClean="0">
                  <a:solidFill>
                    <a:srgbClr val="002060"/>
                  </a:solidFill>
                </a:rPr>
                <a:t>Network</a:t>
              </a:r>
            </a:p>
            <a:p>
              <a:r>
                <a:rPr lang="en-US" sz="1100" dirty="0">
                  <a:solidFill>
                    <a:srgbClr val="002060"/>
                  </a:solidFill>
                </a:rPr>
                <a:t>Saginaw Bay Chlorophyll-a Prediction</a:t>
              </a:r>
            </a:p>
            <a:p>
              <a:endParaRPr lang="en-US" sz="1100" dirty="0">
                <a:solidFill>
                  <a:srgbClr val="002060"/>
                </a:solidFill>
              </a:endParaRPr>
            </a:p>
            <a:p>
              <a:endParaRPr lang="en-US" sz="1100" dirty="0" smtClean="0">
                <a:solidFill>
                  <a:srgbClr val="002060"/>
                </a:solidFill>
              </a:endParaRPr>
            </a:p>
            <a:p>
              <a:endParaRPr lang="en-US" sz="1100" dirty="0">
                <a:solidFill>
                  <a:srgbClr val="002060"/>
                </a:solidFill>
              </a:endParaRPr>
            </a:p>
            <a:p>
              <a:r>
                <a:rPr lang="en-US" sz="1100" dirty="0" smtClean="0">
                  <a:solidFill>
                    <a:srgbClr val="002060"/>
                  </a:solidFill>
                </a:rPr>
                <a:t>Spill Transport Table for the St. Clair River</a:t>
              </a:r>
            </a:p>
            <a:p>
              <a:r>
                <a:rPr lang="en-US" sz="1100" dirty="0" smtClean="0">
                  <a:solidFill>
                    <a:srgbClr val="002060"/>
                  </a:solidFill>
                </a:rPr>
                <a:t>St. Lawrence River Basin Cumulative Impact Assessment Dashboard</a:t>
              </a:r>
            </a:p>
            <a:p>
              <a:r>
                <a:rPr lang="en-US" sz="1100" dirty="0" smtClean="0">
                  <a:solidFill>
                    <a:srgbClr val="002060"/>
                  </a:solidFill>
                </a:rPr>
                <a:t>Temperature </a:t>
              </a:r>
              <a:r>
                <a:rPr lang="en-US" sz="1100" dirty="0">
                  <a:solidFill>
                    <a:srgbClr val="002060"/>
                  </a:solidFill>
                </a:rPr>
                <a:t>and Precipitation Forecast Web Portal</a:t>
              </a:r>
            </a:p>
            <a:p>
              <a:r>
                <a:rPr lang="en-US" sz="1100" dirty="0">
                  <a:solidFill>
                    <a:srgbClr val="002060"/>
                  </a:solidFill>
                </a:rPr>
                <a:t>Upper St. Lawrence River Forecast System</a:t>
              </a:r>
            </a:p>
            <a:p>
              <a:endParaRPr lang="en-US" sz="1100" dirty="0" smtClean="0">
                <a:solidFill>
                  <a:srgbClr val="002060"/>
                </a:solidFill>
              </a:endParaRPr>
            </a:p>
            <a:p>
              <a:endParaRPr lang="en-US" sz="1100" dirty="0">
                <a:solidFill>
                  <a:srgbClr val="002060"/>
                </a:solidFill>
              </a:endParaRPr>
            </a:p>
          </p:txBody>
        </p:sp>
        <p:sp>
          <p:nvSpPr>
            <p:cNvPr id="24" name="Rectangle 23"/>
            <p:cNvSpPr/>
            <p:nvPr/>
          </p:nvSpPr>
          <p:spPr>
            <a:xfrm>
              <a:off x="192987" y="3316035"/>
              <a:ext cx="268158" cy="249313"/>
            </a:xfrm>
            <a:prstGeom prst="rect">
              <a:avLst/>
            </a:prstGeom>
            <a:solidFill>
              <a:srgbClr val="48B8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2060"/>
                  </a:solidFill>
                </a:rPr>
                <a:t>7</a:t>
              </a:r>
            </a:p>
          </p:txBody>
        </p:sp>
        <p:sp>
          <p:nvSpPr>
            <p:cNvPr id="38" name="Rectangle 37"/>
            <p:cNvSpPr/>
            <p:nvPr/>
          </p:nvSpPr>
          <p:spPr>
            <a:xfrm>
              <a:off x="457200" y="3276600"/>
              <a:ext cx="6400800" cy="261610"/>
            </a:xfrm>
            <a:prstGeom prst="rect">
              <a:avLst/>
            </a:prstGeom>
          </p:spPr>
          <p:txBody>
            <a:bodyPr wrap="square">
              <a:spAutoFit/>
            </a:bodyPr>
            <a:lstStyle/>
            <a:p>
              <a:r>
                <a:rPr lang="en-US" sz="1100" i="1" dirty="0">
                  <a:solidFill>
                    <a:srgbClr val="002060"/>
                  </a:solidFill>
                </a:rPr>
                <a:t>System prototyping demonstration in an operational </a:t>
              </a:r>
              <a:r>
                <a:rPr lang="en-US" sz="1100" i="1" dirty="0" smtClean="0">
                  <a:solidFill>
                    <a:srgbClr val="002060"/>
                  </a:solidFill>
                </a:rPr>
                <a:t>environment</a:t>
              </a:r>
              <a:endParaRPr lang="en-US" sz="1100" i="1" dirty="0">
                <a:solidFill>
                  <a:srgbClr val="002060"/>
                </a:solidFill>
              </a:endParaRPr>
            </a:p>
          </p:txBody>
        </p:sp>
      </p:grpSp>
    </p:spTree>
    <p:extLst>
      <p:ext uri="{BB962C8B-B14F-4D97-AF65-F5344CB8AC3E}">
        <p14:creationId xmlns:p14="http://schemas.microsoft.com/office/powerpoint/2010/main" val="318578298"/>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7323" y="45720"/>
            <a:ext cx="300680" cy="30785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45734"/>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pPr>
              <a:defRPr/>
            </a:pPr>
            <a:r>
              <a:rPr lang="en-US" sz="1300" b="1" dirty="0">
                <a:solidFill>
                  <a:prstClr val="white"/>
                </a:solidFill>
                <a:cs typeface="Arial" panose="020B0604020202020204" pitchFamily="34" charset="0"/>
              </a:rPr>
              <a:t>Director </a:t>
            </a:r>
            <a:r>
              <a:rPr lang="en-US" sz="1300" dirty="0">
                <a:solidFill>
                  <a:prstClr val="white"/>
                </a:solidFill>
                <a:cs typeface="Arial" panose="020B0604020202020204" pitchFamily="34" charset="0"/>
              </a:rPr>
              <a:t>| Overview</a:t>
            </a:r>
          </a:p>
        </p:txBody>
      </p:sp>
      <p:sp>
        <p:nvSpPr>
          <p:cNvPr id="3" name="AutoShape 2" descr="Displaying strategicplanorgchart.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dirty="0">
              <a:solidFill>
                <a:srgbClr val="002060"/>
              </a:solidFill>
            </a:endParaRPr>
          </a:p>
        </p:txBody>
      </p:sp>
      <p:sp>
        <p:nvSpPr>
          <p:cNvPr id="14" name="TextBox 13"/>
          <p:cNvSpPr txBox="1"/>
          <p:nvPr/>
        </p:nvSpPr>
        <p:spPr>
          <a:xfrm>
            <a:off x="76202" y="533400"/>
            <a:ext cx="9001801" cy="523220"/>
          </a:xfrm>
          <a:prstGeom prst="rect">
            <a:avLst/>
          </a:prstGeom>
          <a:noFill/>
        </p:spPr>
        <p:txBody>
          <a:bodyPr wrap="square" rtlCol="0">
            <a:spAutoFit/>
          </a:bodyPr>
          <a:lstStyle/>
          <a:p>
            <a:pPr>
              <a:defRPr/>
            </a:pPr>
            <a:r>
              <a:rPr lang="en-US" sz="2800" b="1" dirty="0" smtClean="0">
                <a:solidFill>
                  <a:srgbClr val="002060"/>
                </a:solidFill>
                <a:cs typeface="Arial" panose="020B0604020202020204" pitchFamily="34" charset="0"/>
              </a:rPr>
              <a:t>Relevance: </a:t>
            </a:r>
            <a:r>
              <a:rPr lang="en-US" sz="2800" dirty="0" smtClean="0">
                <a:solidFill>
                  <a:srgbClr val="002060"/>
                </a:solidFill>
                <a:cs typeface="Arial" panose="020B0604020202020204" pitchFamily="34" charset="0"/>
              </a:rPr>
              <a:t>Congress</a:t>
            </a:r>
            <a:endParaRPr lang="en-US" sz="2800" dirty="0">
              <a:solidFill>
                <a:srgbClr val="002060"/>
              </a:solidFill>
              <a:cs typeface="Arial" panose="020B0604020202020204" pitchFamily="34" charset="0"/>
            </a:endParaRPr>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1192213"/>
            <a:ext cx="4246328" cy="4979987"/>
          </a:xfrm>
          <a:prstGeom prst="rect">
            <a:avLst/>
          </a:prstGeom>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04799" y="1749147"/>
            <a:ext cx="4800601" cy="4431983"/>
          </a:xfrm>
          <a:prstGeom prst="rect">
            <a:avLst/>
          </a:prstGeom>
          <a:noFill/>
        </p:spPr>
        <p:txBody>
          <a:bodyPr wrap="square" rtlCol="0">
            <a:spAutoFit/>
          </a:bodyPr>
          <a:lstStyle/>
          <a:p>
            <a:pPr>
              <a:spcAft>
                <a:spcPts val="1200"/>
              </a:spcAft>
            </a:pPr>
            <a:r>
              <a:rPr lang="en-US" sz="2400" dirty="0" smtClean="0"/>
              <a:t>Congressional </a:t>
            </a:r>
            <a:r>
              <a:rPr lang="en-US" sz="2400" dirty="0"/>
              <a:t>Engagement</a:t>
            </a:r>
          </a:p>
          <a:p>
            <a:pPr marL="285750" indent="-285750">
              <a:buFont typeface="Arial" panose="020B0604020202020204" pitchFamily="34" charset="0"/>
              <a:buChar char="•"/>
            </a:pPr>
            <a:r>
              <a:rPr lang="en-US" sz="2000" dirty="0">
                <a:solidFill>
                  <a:srgbClr val="002060"/>
                </a:solidFill>
                <a:cs typeface="Arial"/>
              </a:rPr>
              <a:t>Great Lakes Week on Capitol Hill</a:t>
            </a:r>
          </a:p>
          <a:p>
            <a:pPr marL="285750" indent="-285750">
              <a:buFont typeface="Arial" panose="020B0604020202020204" pitchFamily="34" charset="0"/>
              <a:buChar char="•"/>
            </a:pPr>
            <a:r>
              <a:rPr lang="en-US" sz="2000" dirty="0">
                <a:solidFill>
                  <a:srgbClr val="002060"/>
                </a:solidFill>
                <a:cs typeface="Arial"/>
              </a:rPr>
              <a:t>Regional district office visits</a:t>
            </a:r>
          </a:p>
          <a:p>
            <a:pPr marL="285750" indent="-285750">
              <a:buFont typeface="Arial" panose="020B0604020202020204" pitchFamily="34" charset="0"/>
              <a:buChar char="•"/>
            </a:pPr>
            <a:r>
              <a:rPr lang="en-US" sz="2000" dirty="0">
                <a:solidFill>
                  <a:srgbClr val="002060"/>
                </a:solidFill>
                <a:cs typeface="Arial"/>
              </a:rPr>
              <a:t>Congressional testimony</a:t>
            </a:r>
          </a:p>
          <a:p>
            <a:pPr>
              <a:spcBef>
                <a:spcPts val="1200"/>
              </a:spcBef>
              <a:spcAft>
                <a:spcPts val="1200"/>
              </a:spcAft>
            </a:pPr>
            <a:r>
              <a:rPr lang="en-US" sz="2400" dirty="0" smtClean="0"/>
              <a:t>Responsive to issues of concern to the Great Lakes Task Force</a:t>
            </a:r>
          </a:p>
          <a:p>
            <a:pPr marL="285750" indent="-285750">
              <a:buFont typeface="Arial" panose="020B0604020202020204" pitchFamily="34" charset="0"/>
              <a:buChar char="•"/>
            </a:pPr>
            <a:r>
              <a:rPr lang="en-US" sz="2000" dirty="0" smtClean="0">
                <a:solidFill>
                  <a:srgbClr val="002060"/>
                </a:solidFill>
                <a:cs typeface="Arial"/>
              </a:rPr>
              <a:t>Asian Carp Regional Coordinating Committee</a:t>
            </a:r>
            <a:endParaRPr lang="en-US" sz="2000" dirty="0">
              <a:solidFill>
                <a:srgbClr val="002060"/>
              </a:solidFill>
              <a:cs typeface="Arial"/>
            </a:endParaRPr>
          </a:p>
          <a:p>
            <a:pPr marL="285750" indent="-285750">
              <a:buFont typeface="Arial" panose="020B0604020202020204" pitchFamily="34" charset="0"/>
              <a:buChar char="•"/>
            </a:pPr>
            <a:r>
              <a:rPr lang="en-US" sz="2000" dirty="0" smtClean="0">
                <a:solidFill>
                  <a:srgbClr val="002060"/>
                </a:solidFill>
                <a:cs typeface="Arial"/>
              </a:rPr>
              <a:t>Great Lakes Mississippi River Inter-basin Study</a:t>
            </a:r>
            <a:endParaRPr lang="en-US" sz="2000" dirty="0">
              <a:solidFill>
                <a:srgbClr val="002060"/>
              </a:solidFill>
              <a:cs typeface="Arial"/>
            </a:endParaRPr>
          </a:p>
          <a:p>
            <a:pPr marL="285750" indent="-285750">
              <a:buFont typeface="Arial" panose="020B0604020202020204" pitchFamily="34" charset="0"/>
              <a:buChar char="•"/>
            </a:pPr>
            <a:r>
              <a:rPr lang="en-US" sz="2000" dirty="0" smtClean="0">
                <a:solidFill>
                  <a:srgbClr val="002060"/>
                </a:solidFill>
                <a:cs typeface="Arial"/>
              </a:rPr>
              <a:t>Harmful Algal Bloom and Hypoxia Research Control Act</a:t>
            </a:r>
          </a:p>
        </p:txBody>
      </p:sp>
    </p:spTree>
    <p:extLst>
      <p:ext uri="{BB962C8B-B14F-4D97-AF65-F5344CB8AC3E}">
        <p14:creationId xmlns:p14="http://schemas.microsoft.com/office/powerpoint/2010/main" val="2533522532"/>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702645"/>
              </p:ext>
            </p:extLst>
          </p:nvPr>
        </p:nvGraphicFramePr>
        <p:xfrm>
          <a:off x="427831" y="1143001"/>
          <a:ext cx="8288338" cy="5269357"/>
        </p:xfrm>
        <a:graphic>
          <a:graphicData uri="http://schemas.openxmlformats.org/drawingml/2006/table">
            <a:tbl>
              <a:tblPr firstRow="1" bandRow="1">
                <a:tableStyleId>{5C22544A-7EE6-4342-B048-85BDC9FD1C3A}</a:tableStyleId>
              </a:tblPr>
              <a:tblGrid>
                <a:gridCol w="2801938"/>
                <a:gridCol w="1188743"/>
                <a:gridCol w="4297657"/>
              </a:tblGrid>
              <a:tr h="59804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u="sng" dirty="0" smtClean="0">
                          <a:solidFill>
                            <a:schemeClr val="bg1"/>
                          </a:solidFill>
                        </a:rPr>
                        <a:t>Policy</a:t>
                      </a:r>
                    </a:p>
                    <a:p>
                      <a:endParaRPr lang="en-US" sz="1400" b="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b="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u="sng" dirty="0" smtClean="0">
                          <a:solidFill>
                            <a:schemeClr val="bg1"/>
                          </a:solidFill>
                        </a:rPr>
                        <a:t>GLERL Contribution</a:t>
                      </a:r>
                    </a:p>
                    <a:p>
                      <a:endParaRPr lang="en-US" sz="1400" b="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642472">
                <a:tc>
                  <a:txBody>
                    <a:bodyPr/>
                    <a:lstStyle/>
                    <a:p>
                      <a:r>
                        <a:rPr lang="en-US" sz="1400" b="1" dirty="0" smtClean="0">
                          <a:solidFill>
                            <a:srgbClr val="002060"/>
                          </a:solidFill>
                        </a:rPr>
                        <a:t>Great Lakes Water Quality Agreement</a:t>
                      </a:r>
                      <a:endParaRPr lang="en-US" sz="1400" b="1"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b="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Updated phosphorus loading targets for Lake Erie</a:t>
                      </a:r>
                      <a:endParaRPr lang="en-US" sz="1400" b="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766361">
                <a:tc>
                  <a:txBody>
                    <a:bodyPr/>
                    <a:lstStyle/>
                    <a:p>
                      <a:r>
                        <a:rPr lang="en-US" sz="1400" b="1" dirty="0" smtClean="0">
                          <a:solidFill>
                            <a:srgbClr val="002060"/>
                          </a:solidFill>
                        </a:rPr>
                        <a:t>Harmful Algal Bloom and Hypoxia Research and Control Act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b="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Leading the development of the Congressionally</a:t>
                      </a:r>
                      <a:r>
                        <a:rPr lang="en-US" sz="1400" baseline="0" dirty="0" smtClean="0"/>
                        <a:t> mandated </a:t>
                      </a:r>
                      <a:r>
                        <a:rPr lang="en-US" sz="1400" dirty="0" smtClean="0"/>
                        <a:t>science assessment of Harmful Algal Blooms</a:t>
                      </a:r>
                      <a:r>
                        <a:rPr lang="en-US" sz="1400" baseline="0" dirty="0" smtClean="0"/>
                        <a:t> in the Great Lakes</a:t>
                      </a:r>
                      <a:endParaRPr lang="en-US" sz="1400" b="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811918">
                <a:tc>
                  <a:txBody>
                    <a:bodyPr/>
                    <a:lstStyle/>
                    <a:p>
                      <a:r>
                        <a:rPr lang="en-US" sz="1400" b="1" dirty="0" smtClean="0">
                          <a:solidFill>
                            <a:srgbClr val="002060"/>
                          </a:solidFill>
                        </a:rPr>
                        <a:t>International Joint Commission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b="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Evaluate</a:t>
                      </a:r>
                      <a:r>
                        <a:rPr lang="en-US" sz="1400" baseline="0" dirty="0" smtClean="0"/>
                        <a:t> management</a:t>
                      </a:r>
                      <a:r>
                        <a:rPr lang="en-US" sz="1400" dirty="0" smtClean="0"/>
                        <a:t> options for regulating levels and flows of the Lake</a:t>
                      </a:r>
                      <a:r>
                        <a:rPr lang="en-US" sz="1400" baseline="0" dirty="0" smtClean="0"/>
                        <a:t> Ontario and St. Lawrence Seaway </a:t>
                      </a:r>
                      <a:r>
                        <a:rPr lang="en-US" sz="1400" dirty="0" smtClean="0"/>
                        <a:t>system</a:t>
                      </a:r>
                      <a:endParaRPr lang="en-US" sz="1400" b="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642472">
                <a:tc>
                  <a:txBody>
                    <a:bodyPr/>
                    <a:lstStyle/>
                    <a:p>
                      <a:r>
                        <a:rPr lang="en-US" sz="1400" b="1" dirty="0" smtClean="0">
                          <a:solidFill>
                            <a:srgbClr val="002060"/>
                          </a:solidFill>
                        </a:rPr>
                        <a:t>Invasive Mussel Collaborative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b="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To provide intelligence on the mussel ecology, distribution, and</a:t>
                      </a:r>
                      <a:r>
                        <a:rPr lang="en-US" sz="1400" baseline="0" dirty="0" smtClean="0"/>
                        <a:t> impact on the food web and fisheries</a:t>
                      </a:r>
                      <a:endParaRPr lang="en-US" sz="1400" b="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0051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002060"/>
                          </a:solidFill>
                        </a:rPr>
                        <a:t>Great Lakes Restoration Initiative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b="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As one of 16 major federal partners NOAA has completed</a:t>
                      </a:r>
                      <a:r>
                        <a:rPr lang="en-US" sz="1400" baseline="0" dirty="0" smtClean="0"/>
                        <a:t> </a:t>
                      </a:r>
                      <a:r>
                        <a:rPr lang="en-US" sz="1400" dirty="0" smtClean="0"/>
                        <a:t>$150 million of restoration efforts through the leadership of</a:t>
                      </a:r>
                      <a:r>
                        <a:rPr lang="en-US" sz="1400" baseline="0" dirty="0" smtClean="0"/>
                        <a:t> the NOAA Great Lake Regional Collaboration Team.</a:t>
                      </a:r>
                      <a:endParaRPr lang="en-US" sz="1400" b="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7913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002060"/>
                          </a:solidFill>
                        </a:rPr>
                        <a:t>Great Lakes Fishery Commission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b="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Annually provide data and information to the Lake Michigan Technical Committee on the lower food web.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grpSp>
        <p:nvGrpSpPr>
          <p:cNvPr id="29" name="Group 28"/>
          <p:cNvGrpSpPr/>
          <p:nvPr/>
        </p:nvGrpSpPr>
        <p:grpSpPr>
          <a:xfrm>
            <a:off x="3283527" y="1905000"/>
            <a:ext cx="990600" cy="4114800"/>
            <a:chOff x="3048000" y="2057400"/>
            <a:chExt cx="990600" cy="4114800"/>
          </a:xfrm>
        </p:grpSpPr>
        <p:cxnSp>
          <p:nvCxnSpPr>
            <p:cNvPr id="20" name="Straight Arrow Connector 19"/>
            <p:cNvCxnSpPr/>
            <p:nvPr/>
          </p:nvCxnSpPr>
          <p:spPr>
            <a:xfrm>
              <a:off x="3048000" y="2057400"/>
              <a:ext cx="990600"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048000" y="2743200"/>
              <a:ext cx="990600"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3048000" y="3581400"/>
              <a:ext cx="990600"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3048000" y="4419600"/>
              <a:ext cx="990600"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3048000" y="5105400"/>
              <a:ext cx="990600"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3048000" y="6172200"/>
              <a:ext cx="990600"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grpSp>
      <p:sp>
        <p:nvSpPr>
          <p:cNvPr id="12" name="Rectangle 11"/>
          <p:cNvSpPr/>
          <p:nvPr/>
        </p:nvSpPr>
        <p:spPr>
          <a:xfrm flipV="1">
            <a:off x="0" y="-4"/>
            <a:ext cx="9144000" cy="365760"/>
          </a:xfrm>
          <a:prstGeom prst="rect">
            <a:avLst/>
          </a:prstGeom>
          <a:solidFill>
            <a:srgbClr val="011E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7323" y="45720"/>
            <a:ext cx="300680" cy="30785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45734"/>
            <a:ext cx="990600" cy="307851"/>
          </a:xfrm>
          <a:prstGeom prst="rect">
            <a:avLst/>
          </a:prstGeom>
        </p:spPr>
      </p:pic>
      <p:sp>
        <p:nvSpPr>
          <p:cNvPr id="16" name="TextBox 15"/>
          <p:cNvSpPr txBox="1"/>
          <p:nvPr/>
        </p:nvSpPr>
        <p:spPr>
          <a:xfrm>
            <a:off x="142199" y="467380"/>
            <a:ext cx="9001801" cy="523220"/>
          </a:xfrm>
          <a:prstGeom prst="rect">
            <a:avLst/>
          </a:prstGeom>
          <a:noFill/>
        </p:spPr>
        <p:txBody>
          <a:bodyPr wrap="square" rtlCol="0">
            <a:spAutoFit/>
          </a:bodyPr>
          <a:lstStyle/>
          <a:p>
            <a:pPr defTabSz="457200"/>
            <a:r>
              <a:rPr lang="en-US" sz="2800" b="1" dirty="0" smtClean="0">
                <a:solidFill>
                  <a:srgbClr val="002060"/>
                </a:solidFill>
                <a:cs typeface="Arial" panose="020B0604020202020204" pitchFamily="34" charset="0"/>
              </a:rPr>
              <a:t>Relevance: </a:t>
            </a:r>
            <a:r>
              <a:rPr lang="en-US" sz="2800" dirty="0" smtClean="0">
                <a:solidFill>
                  <a:srgbClr val="002060"/>
                </a:solidFill>
                <a:cs typeface="Arial" panose="020B0604020202020204" pitchFamily="34" charset="0"/>
              </a:rPr>
              <a:t>Decision makers</a:t>
            </a:r>
            <a:endParaRPr lang="en-US" sz="2800" dirty="0">
              <a:solidFill>
                <a:srgbClr val="002060"/>
              </a:solidFill>
              <a:cs typeface="Arial" panose="020B0604020202020204" pitchFamily="34" charset="0"/>
            </a:endParaRPr>
          </a:p>
        </p:txBody>
      </p:sp>
      <p:sp>
        <p:nvSpPr>
          <p:cNvPr id="17" name="Rectangle 16"/>
          <p:cNvSpPr/>
          <p:nvPr/>
        </p:nvSpPr>
        <p:spPr>
          <a:xfrm>
            <a:off x="0" y="6596404"/>
            <a:ext cx="9144000" cy="246221"/>
          </a:xfrm>
          <a:prstGeom prst="rect">
            <a:avLst/>
          </a:prstGeom>
        </p:spPr>
        <p:txBody>
          <a:bodyPr wrap="square">
            <a:spAutoFit/>
          </a:bodyPr>
          <a:lstStyle/>
          <a:p>
            <a:pPr algn="r"/>
            <a:fld id="{454D4CDE-4B8A-4257-AF66-72AEB2E3FD10}" type="slidenum">
              <a:rPr lang="en-US" sz="1000">
                <a:solidFill>
                  <a:srgbClr val="002060"/>
                </a:solidFill>
                <a:cs typeface="Arial" panose="020B0604020202020204" pitchFamily="34" charset="0"/>
              </a:rPr>
              <a:pPr algn="r"/>
              <a:t>42</a:t>
            </a:fld>
            <a:r>
              <a:rPr lang="en-US" sz="1000" dirty="0" smtClean="0">
                <a:solidFill>
                  <a:srgbClr val="002060"/>
                </a:solidFill>
                <a:cs typeface="Arial" panose="020B0604020202020204" pitchFamily="34" charset="0"/>
              </a:rPr>
              <a:t>/53</a:t>
            </a:r>
            <a:endParaRPr lang="en-US" sz="1000" dirty="0">
              <a:solidFill>
                <a:srgbClr val="002060"/>
              </a:solidFill>
              <a:cs typeface="Arial" panose="020B0604020202020204" pitchFamily="34" charset="0"/>
            </a:endParaRPr>
          </a:p>
        </p:txBody>
      </p:sp>
      <p:sp>
        <p:nvSpPr>
          <p:cNvPr id="18" name="TextBox 17"/>
          <p:cNvSpPr txBox="1"/>
          <p:nvPr/>
        </p:nvSpPr>
        <p:spPr>
          <a:xfrm>
            <a:off x="0" y="45720"/>
            <a:ext cx="7239000" cy="292388"/>
          </a:xfrm>
          <a:prstGeom prst="rect">
            <a:avLst/>
          </a:prstGeom>
          <a:noFill/>
        </p:spPr>
        <p:txBody>
          <a:bodyPr wrap="square" rtlCol="0">
            <a:spAutoFit/>
          </a:bodyPr>
          <a:lstStyle/>
          <a:p>
            <a:r>
              <a:rPr lang="en-US" sz="1300" b="1" dirty="0">
                <a:solidFill>
                  <a:prstClr val="white"/>
                </a:solidFill>
                <a:cs typeface="Arial" panose="020B0604020202020204" pitchFamily="34" charset="0"/>
              </a:rPr>
              <a:t>Director </a:t>
            </a:r>
            <a:r>
              <a:rPr lang="en-US" sz="1300" dirty="0">
                <a:solidFill>
                  <a:prstClr val="white"/>
                </a:solidFill>
                <a:cs typeface="Arial" panose="020B0604020202020204" pitchFamily="34" charset="0"/>
              </a:rPr>
              <a:t>| Overview</a:t>
            </a:r>
          </a:p>
        </p:txBody>
      </p:sp>
    </p:spTree>
    <p:extLst>
      <p:ext uri="{BB962C8B-B14F-4D97-AF65-F5344CB8AC3E}">
        <p14:creationId xmlns:p14="http://schemas.microsoft.com/office/powerpoint/2010/main" val="1448124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Johns_IAGLR_2015.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9400" y="2039439"/>
            <a:ext cx="3521502" cy="2641127"/>
          </a:xfrm>
          <a:prstGeom prst="rect">
            <a:avLst/>
          </a:prstGeom>
          <a:ln>
            <a:noFill/>
          </a:ln>
          <a:effectLst>
            <a:outerShdw blurRad="292100" dist="139700" dir="2700000" algn="tl" rotWithShape="0">
              <a:srgbClr val="333333">
                <a:alpha val="65000"/>
              </a:srgbClr>
            </a:outerShdw>
          </a:effectLst>
        </p:spPr>
      </p:pic>
      <p:pic>
        <p:nvPicPr>
          <p:cNvPr id="16" name="Picture 15" descr="LakeLevelReboundGraphic 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1302603"/>
            <a:ext cx="1800908" cy="1568591"/>
          </a:xfrm>
          <a:prstGeom prst="rect">
            <a:avLst/>
          </a:prstGeom>
          <a:ln>
            <a:noFill/>
          </a:ln>
          <a:effectLst>
            <a:outerShdw blurRad="292100" dist="139700" dir="2700000" algn="tl" rotWithShape="0">
              <a:srgbClr val="333333">
                <a:alpha val="65000"/>
              </a:srgbClr>
            </a:outerShdw>
          </a:effectLst>
        </p:spPr>
      </p:pic>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77323" y="45720"/>
            <a:ext cx="300680" cy="30785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96200" y="45734"/>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r>
              <a:rPr lang="en-US" sz="1300" b="1" dirty="0">
                <a:solidFill>
                  <a:prstClr val="white"/>
                </a:solidFill>
                <a:cs typeface="Arial" panose="020B0604020202020204" pitchFamily="34" charset="0"/>
              </a:rPr>
              <a:t>Director </a:t>
            </a:r>
            <a:r>
              <a:rPr lang="en-US" sz="1300" dirty="0">
                <a:solidFill>
                  <a:prstClr val="white"/>
                </a:solidFill>
                <a:cs typeface="Arial" panose="020B0604020202020204" pitchFamily="34" charset="0"/>
              </a:rPr>
              <a:t>| Overview</a:t>
            </a:r>
          </a:p>
        </p:txBody>
      </p:sp>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1" y="1226403"/>
            <a:ext cx="2324880" cy="27926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76600" y="2826603"/>
            <a:ext cx="3506437" cy="27059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9539" y="5048071"/>
            <a:ext cx="3034661" cy="369332"/>
          </a:xfrm>
          <a:prstGeom prst="rect">
            <a:avLst/>
          </a:prstGeom>
          <a:noFill/>
        </p:spPr>
        <p:txBody>
          <a:bodyPr wrap="square" rtlCol="0">
            <a:spAutoFit/>
          </a:bodyPr>
          <a:lstStyle/>
          <a:p>
            <a:pPr algn="ctr"/>
            <a:r>
              <a:rPr lang="en-US" b="1" dirty="0" smtClean="0">
                <a:cs typeface="Arial" panose="020B0604020202020204" pitchFamily="34" charset="0"/>
              </a:rPr>
              <a:t>Brochures/Factsheets</a:t>
            </a:r>
            <a:endParaRPr lang="en-US" b="1" dirty="0">
              <a:cs typeface="Arial" panose="020B0604020202020204" pitchFamily="34" charset="0"/>
            </a:endParaRPr>
          </a:p>
        </p:txBody>
      </p:sp>
      <p:sp>
        <p:nvSpPr>
          <p:cNvPr id="14" name="TextBox 13"/>
          <p:cNvSpPr txBox="1"/>
          <p:nvPr/>
        </p:nvSpPr>
        <p:spPr>
          <a:xfrm>
            <a:off x="140137" y="5798403"/>
            <a:ext cx="8851463" cy="830997"/>
          </a:xfrm>
          <a:prstGeom prst="rect">
            <a:avLst/>
          </a:prstGeom>
          <a:noFill/>
        </p:spPr>
        <p:txBody>
          <a:bodyPr wrap="square" rtlCol="0">
            <a:spAutoFit/>
          </a:bodyPr>
          <a:lstStyle/>
          <a:p>
            <a:pPr algn="ctr"/>
            <a:r>
              <a:rPr lang="en-US" sz="2400" dirty="0" smtClean="0"/>
              <a:t>Science Translation: In </a:t>
            </a:r>
            <a:r>
              <a:rPr lang="en-US" sz="2400" dirty="0"/>
              <a:t>2015, there were </a:t>
            </a:r>
            <a:r>
              <a:rPr lang="en-US" sz="2400" dirty="0" smtClean="0"/>
              <a:t>146,663 </a:t>
            </a:r>
            <a:r>
              <a:rPr lang="en-US" sz="2400" dirty="0"/>
              <a:t>downloads of </a:t>
            </a:r>
            <a:r>
              <a:rPr lang="en-US" sz="2400" dirty="0" smtClean="0"/>
              <a:t>GLERL </a:t>
            </a:r>
            <a:r>
              <a:rPr lang="en-US" sz="2400" dirty="0"/>
              <a:t>publications, </a:t>
            </a:r>
            <a:r>
              <a:rPr lang="en-US" sz="2400" dirty="0" smtClean="0"/>
              <a:t>posters, fact </a:t>
            </a:r>
            <a:r>
              <a:rPr lang="en-US" sz="2400" dirty="0"/>
              <a:t>sheets and brochures.</a:t>
            </a:r>
          </a:p>
        </p:txBody>
      </p:sp>
      <p:sp>
        <p:nvSpPr>
          <p:cNvPr id="15" name="TextBox 14"/>
          <p:cNvSpPr txBox="1"/>
          <p:nvPr/>
        </p:nvSpPr>
        <p:spPr>
          <a:xfrm>
            <a:off x="3124201" y="1607403"/>
            <a:ext cx="3216702" cy="369332"/>
          </a:xfrm>
          <a:prstGeom prst="rect">
            <a:avLst/>
          </a:prstGeom>
          <a:noFill/>
        </p:spPr>
        <p:txBody>
          <a:bodyPr wrap="square" rtlCol="0">
            <a:spAutoFit/>
          </a:bodyPr>
          <a:lstStyle/>
          <a:p>
            <a:pPr algn="ctr"/>
            <a:r>
              <a:rPr lang="en-US" b="1" dirty="0" smtClean="0">
                <a:cs typeface="Arial" panose="020B0604020202020204" pitchFamily="34" charset="0"/>
              </a:rPr>
              <a:t>Posters</a:t>
            </a:r>
            <a:endParaRPr lang="en-US" b="1" dirty="0">
              <a:cs typeface="Arial" panose="020B0604020202020204" pitchFamily="34" charset="0"/>
            </a:endParaRPr>
          </a:p>
        </p:txBody>
      </p:sp>
      <p:sp>
        <p:nvSpPr>
          <p:cNvPr id="3" name="TextBox 2"/>
          <p:cNvSpPr txBox="1"/>
          <p:nvPr/>
        </p:nvSpPr>
        <p:spPr>
          <a:xfrm>
            <a:off x="76200" y="533400"/>
            <a:ext cx="6629400" cy="523220"/>
          </a:xfrm>
          <a:prstGeom prst="rect">
            <a:avLst/>
          </a:prstGeom>
          <a:noFill/>
        </p:spPr>
        <p:txBody>
          <a:bodyPr wrap="square" rtlCol="0">
            <a:spAutoFit/>
          </a:bodyPr>
          <a:lstStyle/>
          <a:p>
            <a:r>
              <a:rPr lang="en-US" sz="2800" b="1" dirty="0">
                <a:solidFill>
                  <a:srgbClr val="002060"/>
                </a:solidFill>
                <a:cs typeface="Arial" panose="020B0604020202020204" pitchFamily="34" charset="0"/>
              </a:rPr>
              <a:t>Relevance: </a:t>
            </a:r>
            <a:r>
              <a:rPr lang="en-US" sz="2800" dirty="0" smtClean="0">
                <a:solidFill>
                  <a:srgbClr val="002060"/>
                </a:solidFill>
                <a:cs typeface="Arial" panose="020B0604020202020204" pitchFamily="34" charset="0"/>
              </a:rPr>
              <a:t>Stakeholders</a:t>
            </a:r>
            <a:endParaRPr lang="en-US" sz="2800" dirty="0">
              <a:solidFill>
                <a:srgbClr val="002060"/>
              </a:solidFill>
              <a:cs typeface="Arial" panose="020B0604020202020204" pitchFamily="34" charset="0"/>
            </a:endParaRPr>
          </a:p>
        </p:txBody>
      </p:sp>
      <p:pic>
        <p:nvPicPr>
          <p:cNvPr id="10" name="Picture 9" descr="AsianCarp 2.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77000" y="1683603"/>
            <a:ext cx="1179062" cy="2299671"/>
          </a:xfrm>
          <a:prstGeom prst="rect">
            <a:avLst/>
          </a:prstGeom>
          <a:ln>
            <a:noFill/>
          </a:ln>
          <a:effectLst>
            <a:outerShdw blurRad="292100" dist="139700" dir="2700000" algn="tl" rotWithShape="0">
              <a:srgbClr val="333333">
                <a:alpha val="65000"/>
              </a:srgbClr>
            </a:outerShdw>
          </a:effectLst>
        </p:spPr>
      </p:pic>
      <p:pic>
        <p:nvPicPr>
          <p:cNvPr id="12" name="Picture 11" descr="dreissenainfographic 2.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15200" y="2674203"/>
            <a:ext cx="1566324" cy="2270896"/>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a:xfrm>
            <a:off x="7315200" y="5048071"/>
            <a:ext cx="1610403" cy="369332"/>
          </a:xfrm>
          <a:prstGeom prst="rect">
            <a:avLst/>
          </a:prstGeom>
          <a:noFill/>
        </p:spPr>
        <p:txBody>
          <a:bodyPr wrap="square" rtlCol="0">
            <a:spAutoFit/>
          </a:bodyPr>
          <a:lstStyle/>
          <a:p>
            <a:pPr algn="ctr"/>
            <a:r>
              <a:rPr lang="en-US" b="1" dirty="0" smtClean="0">
                <a:cs typeface="Arial" panose="020B0604020202020204" pitchFamily="34" charset="0"/>
              </a:rPr>
              <a:t>Infographics</a:t>
            </a:r>
            <a:endParaRPr lang="en-US" b="1" dirty="0">
              <a:cs typeface="Arial" panose="020B0604020202020204" pitchFamily="34" charset="0"/>
            </a:endParaRPr>
          </a:p>
        </p:txBody>
      </p:sp>
      <p:pic>
        <p:nvPicPr>
          <p:cNvPr id="19" name="Picture 18" descr="ENSO-GreatLakes-November2015_Page_1.jp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0600" y="2369403"/>
            <a:ext cx="1965475" cy="25430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44112922"/>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8720" r="31026"/>
          <a:stretch/>
        </p:blipFill>
        <p:spPr>
          <a:xfrm>
            <a:off x="5945431" y="1998309"/>
            <a:ext cx="2708910" cy="3665945"/>
          </a:xfrm>
          <a:prstGeom prst="rect">
            <a:avLst/>
          </a:prstGeom>
          <a:ln w="19050">
            <a:solidFill>
              <a:schemeClr val="tx2"/>
            </a:solidFill>
          </a:ln>
        </p:spPr>
      </p:pic>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7323" y="45720"/>
            <a:ext cx="300680" cy="30785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200" y="45734"/>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r>
              <a:rPr lang="en-US" sz="1300" b="1" dirty="0">
                <a:solidFill>
                  <a:prstClr val="white"/>
                </a:solidFill>
                <a:cs typeface="Arial" panose="020B0604020202020204" pitchFamily="34" charset="0"/>
              </a:rPr>
              <a:t>Director </a:t>
            </a:r>
            <a:r>
              <a:rPr lang="en-US" sz="1300" dirty="0">
                <a:solidFill>
                  <a:prstClr val="white"/>
                </a:solidFill>
                <a:cs typeface="Arial" panose="020B0604020202020204" pitchFamily="34" charset="0"/>
              </a:rPr>
              <a:t>| Overview</a:t>
            </a:r>
          </a:p>
        </p:txBody>
      </p:sp>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5591" r="21665"/>
          <a:stretch/>
        </p:blipFill>
        <p:spPr>
          <a:xfrm>
            <a:off x="4011400" y="1048926"/>
            <a:ext cx="2846979" cy="3724261"/>
          </a:xfrm>
          <a:prstGeom prst="rect">
            <a:avLst/>
          </a:prstGeom>
          <a:ln w="19050">
            <a:solidFill>
              <a:schemeClr val="tx2"/>
            </a:solidFill>
          </a:ln>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r="22875"/>
          <a:stretch/>
        </p:blipFill>
        <p:spPr>
          <a:xfrm>
            <a:off x="1793604" y="1728576"/>
            <a:ext cx="2481434" cy="3255476"/>
          </a:xfrm>
          <a:prstGeom prst="rect">
            <a:avLst/>
          </a:prstGeom>
          <a:ln w="19050">
            <a:solidFill>
              <a:schemeClr val="tx2"/>
            </a:solidFill>
          </a:ln>
        </p:spPr>
      </p:pic>
      <p:sp>
        <p:nvSpPr>
          <p:cNvPr id="4" name="Oval 3"/>
          <p:cNvSpPr/>
          <p:nvPr/>
        </p:nvSpPr>
        <p:spPr>
          <a:xfrm>
            <a:off x="1752600" y="1600200"/>
            <a:ext cx="1219200" cy="635054"/>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Oval 13"/>
          <p:cNvSpPr/>
          <p:nvPr/>
        </p:nvSpPr>
        <p:spPr>
          <a:xfrm>
            <a:off x="5434889" y="838200"/>
            <a:ext cx="1219200" cy="635054"/>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Oval 14"/>
          <p:cNvSpPr/>
          <p:nvPr/>
        </p:nvSpPr>
        <p:spPr>
          <a:xfrm>
            <a:off x="7329294" y="1676400"/>
            <a:ext cx="1219200" cy="635054"/>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TextBox 4"/>
          <p:cNvSpPr txBox="1"/>
          <p:nvPr/>
        </p:nvSpPr>
        <p:spPr>
          <a:xfrm>
            <a:off x="103087" y="480446"/>
            <a:ext cx="4509209" cy="523220"/>
          </a:xfrm>
          <a:prstGeom prst="rect">
            <a:avLst/>
          </a:prstGeom>
          <a:noFill/>
        </p:spPr>
        <p:txBody>
          <a:bodyPr wrap="square" rtlCol="0">
            <a:spAutoFit/>
          </a:bodyPr>
          <a:lstStyle/>
          <a:p>
            <a:r>
              <a:rPr lang="en-US" sz="2800" b="1" dirty="0" smtClean="0">
                <a:solidFill>
                  <a:srgbClr val="002060"/>
                </a:solidFill>
                <a:cs typeface="Arial" panose="020B0604020202020204" pitchFamily="34" charset="0"/>
              </a:rPr>
              <a:t>Relevance: </a:t>
            </a:r>
            <a:r>
              <a:rPr lang="en-US" sz="2800" dirty="0" smtClean="0">
                <a:solidFill>
                  <a:srgbClr val="002060"/>
                </a:solidFill>
                <a:cs typeface="Arial" panose="020B0604020202020204" pitchFamily="34" charset="0"/>
              </a:rPr>
              <a:t>Stakeholders</a:t>
            </a:r>
            <a:endParaRPr lang="en-US" sz="2800" dirty="0">
              <a:solidFill>
                <a:srgbClr val="002060"/>
              </a:solidFill>
              <a:cs typeface="Arial" panose="020B0604020202020204" pitchFamily="34" charset="0"/>
            </a:endParaRPr>
          </a:p>
        </p:txBody>
      </p:sp>
      <p:sp>
        <p:nvSpPr>
          <p:cNvPr id="11" name="Rectangle 10"/>
          <p:cNvSpPr/>
          <p:nvPr/>
        </p:nvSpPr>
        <p:spPr>
          <a:xfrm>
            <a:off x="304800" y="5305961"/>
            <a:ext cx="5564431" cy="1323439"/>
          </a:xfrm>
          <a:prstGeom prst="rect">
            <a:avLst/>
          </a:prstGeom>
        </p:spPr>
        <p:txBody>
          <a:bodyPr wrap="square">
            <a:spAutoFit/>
          </a:bodyPr>
          <a:lstStyle/>
          <a:p>
            <a:pPr defTabSz="440421">
              <a:defRPr/>
            </a:pPr>
            <a:r>
              <a:rPr lang="en-US" sz="2000" b="1" dirty="0" smtClean="0">
                <a:latin typeface="Arial" pitchFamily="34" charset="0"/>
                <a:cs typeface="Arial" pitchFamily="34" charset="0"/>
              </a:rPr>
              <a:t>Media </a:t>
            </a:r>
            <a:r>
              <a:rPr lang="en-US" sz="2000" b="1" dirty="0">
                <a:latin typeface="Arial" pitchFamily="34" charset="0"/>
                <a:cs typeface="Arial" pitchFamily="34" charset="0"/>
              </a:rPr>
              <a:t>Briefings – recent examples</a:t>
            </a:r>
          </a:p>
          <a:p>
            <a:pPr marL="171450" indent="-171450" defTabSz="440421">
              <a:buFont typeface="Arial" panose="020B0604020202020204" pitchFamily="34" charset="0"/>
              <a:buChar char="•"/>
              <a:defRPr/>
            </a:pPr>
            <a:r>
              <a:rPr lang="en-US" sz="2000" dirty="0">
                <a:latin typeface="Arial" panose="020B0604020202020204" pitchFamily="34" charset="0"/>
              </a:rPr>
              <a:t>Media Briefing on Great Lakes Water Levels</a:t>
            </a:r>
          </a:p>
          <a:p>
            <a:pPr marL="171450" indent="-171450" defTabSz="440421">
              <a:buFont typeface="Arial" panose="020B0604020202020204" pitchFamily="34" charset="0"/>
              <a:buChar char="•"/>
              <a:defRPr/>
            </a:pPr>
            <a:r>
              <a:rPr lang="en-US" sz="2000" dirty="0">
                <a:latin typeface="Arial" panose="020B0604020202020204" pitchFamily="34" charset="0"/>
              </a:rPr>
              <a:t>Impacts of El Nino on Great Lakes water levels media teleconference</a:t>
            </a:r>
            <a:endParaRPr lang="en-US" sz="2000" b="1" dirty="0">
              <a:latin typeface="Arial" pitchFamily="34" charset="0"/>
              <a:cs typeface="Arial" pitchFamily="34" charset="0"/>
            </a:endParaRPr>
          </a:p>
        </p:txBody>
      </p:sp>
      <p:sp>
        <p:nvSpPr>
          <p:cNvPr id="3" name="Flowchart: Document 2"/>
          <p:cNvSpPr/>
          <p:nvPr/>
        </p:nvSpPr>
        <p:spPr>
          <a:xfrm rot="16200000">
            <a:off x="-1028701" y="2705100"/>
            <a:ext cx="3581399" cy="762000"/>
          </a:xfrm>
          <a:prstGeom prst="flowChartDocument">
            <a:avLst/>
          </a:prstGeom>
          <a:blipFill>
            <a:blip r:embed="rId8">
              <a:extLst>
                <a:ext uri="{BEBA8EAE-BF5A-486C-A8C5-ECC9F3942E4B}">
                  <a14:imgProps xmlns:a14="http://schemas.microsoft.com/office/drawing/2010/main">
                    <a14:imgLayer r:embed="rId9">
                      <a14:imgEffect>
                        <a14:brightnessContrast bright="29000"/>
                      </a14:imgEffect>
                    </a14:imgLayer>
                  </a14:imgProps>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0421">
              <a:defRPr/>
            </a:pPr>
            <a:r>
              <a:rPr lang="en-US" sz="2400" b="1" dirty="0">
                <a:solidFill>
                  <a:srgbClr val="002060"/>
                </a:solidFill>
                <a:latin typeface="Lucida Sans Typewriter" panose="020B0509030504030204" pitchFamily="49" charset="0"/>
                <a:cs typeface="Arial" pitchFamily="34" charset="0"/>
              </a:rPr>
              <a:t>Traditional Media</a:t>
            </a:r>
          </a:p>
        </p:txBody>
      </p:sp>
    </p:spTree>
    <p:extLst>
      <p:ext uri="{BB962C8B-B14F-4D97-AF65-F5344CB8AC3E}">
        <p14:creationId xmlns:p14="http://schemas.microsoft.com/office/powerpoint/2010/main" val="2672836631"/>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815577" y="3443105"/>
            <a:ext cx="2909795" cy="584776"/>
          </a:xfrm>
          <a:prstGeom prst="rect">
            <a:avLst/>
          </a:prstGeom>
          <a:noFill/>
        </p:spPr>
        <p:txBody>
          <a:bodyPr wrap="square" rtlCol="0">
            <a:spAutoFit/>
          </a:bodyPr>
          <a:lstStyle/>
          <a:p>
            <a:pPr algn="ctr" defTabSz="457200"/>
            <a:r>
              <a:rPr lang="en-US" sz="1600" dirty="0">
                <a:solidFill>
                  <a:prstClr val="black"/>
                </a:solidFill>
              </a:rPr>
              <a:t>Total ‘Likes’ = </a:t>
            </a:r>
            <a:r>
              <a:rPr lang="en-US" sz="1600" dirty="0" smtClean="0">
                <a:solidFill>
                  <a:prstClr val="black"/>
                </a:solidFill>
              </a:rPr>
              <a:t>3,518</a:t>
            </a:r>
            <a:endParaRPr lang="en-US" sz="1600" dirty="0">
              <a:solidFill>
                <a:prstClr val="black"/>
              </a:solidFill>
            </a:endParaRPr>
          </a:p>
          <a:p>
            <a:pPr algn="ctr" defTabSz="457200"/>
            <a:r>
              <a:rPr lang="en-US" sz="1600" dirty="0">
                <a:solidFill>
                  <a:schemeClr val="tx1">
                    <a:lumMod val="50000"/>
                    <a:lumOff val="50000"/>
                  </a:schemeClr>
                </a:solidFill>
              </a:rPr>
              <a:t>(Up from 1809 in FY14)</a:t>
            </a:r>
          </a:p>
        </p:txBody>
      </p:sp>
      <p:sp>
        <p:nvSpPr>
          <p:cNvPr id="13" name="TextBox 12"/>
          <p:cNvSpPr txBox="1"/>
          <p:nvPr/>
        </p:nvSpPr>
        <p:spPr>
          <a:xfrm>
            <a:off x="5442860" y="3453825"/>
            <a:ext cx="3320140" cy="584775"/>
          </a:xfrm>
          <a:prstGeom prst="rect">
            <a:avLst/>
          </a:prstGeom>
          <a:noFill/>
        </p:spPr>
        <p:txBody>
          <a:bodyPr wrap="none" rtlCol="0">
            <a:spAutoFit/>
          </a:bodyPr>
          <a:lstStyle/>
          <a:p>
            <a:pPr algn="ctr" defTabSz="457200"/>
            <a:r>
              <a:rPr lang="en-US" sz="1600" dirty="0" smtClean="0">
                <a:solidFill>
                  <a:prstClr val="black"/>
                </a:solidFill>
              </a:rPr>
              <a:t>5,165 </a:t>
            </a:r>
            <a:r>
              <a:rPr lang="en-US" sz="1600" dirty="0">
                <a:solidFill>
                  <a:prstClr val="black"/>
                </a:solidFill>
              </a:rPr>
              <a:t>followers</a:t>
            </a:r>
          </a:p>
          <a:p>
            <a:pPr algn="ctr" defTabSz="457200"/>
            <a:r>
              <a:rPr lang="en-US" sz="1600" dirty="0">
                <a:solidFill>
                  <a:schemeClr val="tx1">
                    <a:lumMod val="50000"/>
                    <a:lumOff val="50000"/>
                  </a:schemeClr>
                </a:solidFill>
              </a:rPr>
              <a:t>(Up from 3,600 Followers in FY14)</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784" y="4184318"/>
            <a:ext cx="3050669" cy="2002001"/>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891784" y="6248400"/>
            <a:ext cx="3050669" cy="338554"/>
          </a:xfrm>
          <a:prstGeom prst="rect">
            <a:avLst/>
          </a:prstGeom>
          <a:noFill/>
        </p:spPr>
        <p:txBody>
          <a:bodyPr wrap="square" rtlCol="0">
            <a:spAutoFit/>
          </a:bodyPr>
          <a:lstStyle/>
          <a:p>
            <a:pPr algn="ctr" defTabSz="457200"/>
            <a:r>
              <a:rPr lang="en-US" sz="1600" dirty="0">
                <a:solidFill>
                  <a:prstClr val="black"/>
                </a:solidFill>
              </a:rPr>
              <a:t>1597 photos, 155 followers</a:t>
            </a:r>
          </a:p>
        </p:txBody>
      </p:sp>
      <p:sp>
        <p:nvSpPr>
          <p:cNvPr id="18" name="TextBox 17"/>
          <p:cNvSpPr txBox="1"/>
          <p:nvPr/>
        </p:nvSpPr>
        <p:spPr>
          <a:xfrm>
            <a:off x="4879419" y="6290846"/>
            <a:ext cx="4035981" cy="338554"/>
          </a:xfrm>
          <a:prstGeom prst="rect">
            <a:avLst/>
          </a:prstGeom>
          <a:noFill/>
        </p:spPr>
        <p:txBody>
          <a:bodyPr wrap="none" rtlCol="0">
            <a:spAutoFit/>
          </a:bodyPr>
          <a:lstStyle/>
          <a:p>
            <a:pPr algn="ctr" defTabSz="457200"/>
            <a:r>
              <a:rPr lang="en-US" sz="1600" dirty="0">
                <a:solidFill>
                  <a:prstClr val="black"/>
                </a:solidFill>
              </a:rPr>
              <a:t>48,944 views, 112 subscribers, 123 videos</a:t>
            </a:r>
          </a:p>
        </p:txBody>
      </p:sp>
      <p:pic>
        <p:nvPicPr>
          <p:cNvPr id="29" name="Picture 28"/>
          <p:cNvPicPr>
            <a:picLocks noChangeAspect="1" noChangeArrowheads="1"/>
          </p:cNvPicPr>
          <p:nvPr/>
        </p:nvPicPr>
        <p:blipFill rotWithShape="1">
          <a:blip r:embed="rId4">
            <a:extLst>
              <a:ext uri="{28A0092B-C50C-407E-A947-70E740481C1C}">
                <a14:useLocalDpi xmlns:a14="http://schemas.microsoft.com/office/drawing/2010/main" val="0"/>
              </a:ext>
            </a:extLst>
          </a:blip>
          <a:srcRect l="6883" t="5485" r="12026" b="6042"/>
          <a:stretch/>
        </p:blipFill>
        <p:spPr bwMode="auto">
          <a:xfrm>
            <a:off x="169927" y="4205105"/>
            <a:ext cx="592073" cy="57997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33" name="Picture 3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544628" y="4115225"/>
            <a:ext cx="1246572" cy="775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 descr="https://g.twimg.com/Twitter_logo_blu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00600" y="1080905"/>
            <a:ext cx="609600" cy="495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http://2.bp.blogspot.com/-tvmgENfHanM/U-kriCleTNI/AAAAAAAABvs/Yb5VeHaIgPU/s1600/facebook+logo+vecto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5977" y="1080905"/>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Screen Shot 2016-03-08 at 12.24.53 PM.png"/>
          <p:cNvPicPr>
            <a:picLocks noChangeAspect="1"/>
          </p:cNvPicPr>
          <p:nvPr/>
        </p:nvPicPr>
        <p:blipFill rotWithShape="1">
          <a:blip r:embed="rId8" cstate="print">
            <a:extLst>
              <a:ext uri="{28A0092B-C50C-407E-A947-70E740481C1C}">
                <a14:useLocalDpi xmlns:a14="http://schemas.microsoft.com/office/drawing/2010/main" val="0"/>
              </a:ext>
            </a:extLst>
          </a:blip>
          <a:srcRect b="8012"/>
          <a:stretch/>
        </p:blipFill>
        <p:spPr>
          <a:xfrm>
            <a:off x="815577" y="944687"/>
            <a:ext cx="2909795" cy="2447538"/>
          </a:xfrm>
          <a:prstGeom prst="rect">
            <a:avLst/>
          </a:prstGeom>
          <a:ln>
            <a:noFill/>
          </a:ln>
          <a:effectLst>
            <a:outerShdw blurRad="292100" dist="139700" dir="2700000" algn="tl" rotWithShape="0">
              <a:srgbClr val="333333">
                <a:alpha val="65000"/>
              </a:srgbClr>
            </a:outerShdw>
          </a:effectLst>
        </p:spPr>
      </p:pic>
      <p:pic>
        <p:nvPicPr>
          <p:cNvPr id="10" name="Picture 9" descr="Screen Shot 2016-03-08 at 12.25.21 PM.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20893" y="928505"/>
            <a:ext cx="3242107" cy="2348095"/>
          </a:xfrm>
          <a:prstGeom prst="rect">
            <a:avLst/>
          </a:prstGeom>
          <a:ln>
            <a:noFill/>
          </a:ln>
          <a:effectLst>
            <a:outerShdw blurRad="292100" dist="139700" dir="2700000" algn="tl" rotWithShape="0">
              <a:srgbClr val="333333">
                <a:alpha val="65000"/>
              </a:srgbClr>
            </a:outerShdw>
          </a:effectLst>
        </p:spPr>
      </p:pic>
      <p:pic>
        <p:nvPicPr>
          <p:cNvPr id="17" name="Picture 16" descr="Screen Shot 2016-03-08 at 12.28.08 PM.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38801" y="4128905"/>
            <a:ext cx="2569444" cy="2119495"/>
          </a:xfrm>
          <a:prstGeom prst="rect">
            <a:avLst/>
          </a:prstGeom>
          <a:ln>
            <a:noFill/>
          </a:ln>
          <a:effectLst>
            <a:outerShdw blurRad="292100" dist="139700" dir="2700000" algn="tl" rotWithShape="0">
              <a:srgbClr val="333333">
                <a:alpha val="65000"/>
              </a:srgbClr>
            </a:outerShdw>
          </a:effectLst>
        </p:spPr>
      </p:pic>
      <p:sp>
        <p:nvSpPr>
          <p:cNvPr id="30" name="Rectangle 29"/>
          <p:cNvSpPr/>
          <p:nvPr/>
        </p:nvSpPr>
        <p:spPr>
          <a:xfrm flipV="1">
            <a:off x="0" y="-4"/>
            <a:ext cx="9144000" cy="3657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1" name="Picture 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77323" y="45720"/>
            <a:ext cx="300680" cy="307850"/>
          </a:xfrm>
          <a:prstGeom prst="rect">
            <a:avLst/>
          </a:prstGeom>
        </p:spPr>
      </p:pic>
      <p:pic>
        <p:nvPicPr>
          <p:cNvPr id="32" name="Picture 3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96200" y="45734"/>
            <a:ext cx="990600" cy="307851"/>
          </a:xfrm>
          <a:prstGeom prst="rect">
            <a:avLst/>
          </a:prstGeom>
        </p:spPr>
      </p:pic>
      <p:sp>
        <p:nvSpPr>
          <p:cNvPr id="36" name="TextBox 35"/>
          <p:cNvSpPr txBox="1"/>
          <p:nvPr/>
        </p:nvSpPr>
        <p:spPr>
          <a:xfrm>
            <a:off x="0" y="45720"/>
            <a:ext cx="7239000" cy="292388"/>
          </a:xfrm>
          <a:prstGeom prst="rect">
            <a:avLst/>
          </a:prstGeom>
          <a:noFill/>
        </p:spPr>
        <p:txBody>
          <a:bodyPr wrap="square" rtlCol="0">
            <a:spAutoFit/>
          </a:bodyPr>
          <a:lstStyle/>
          <a:p>
            <a:pPr defTabSz="457200"/>
            <a:r>
              <a:rPr lang="en-US" sz="1300" b="1" dirty="0">
                <a:solidFill>
                  <a:prstClr val="white"/>
                </a:solidFill>
                <a:cs typeface="Arial" panose="020B0604020202020204" pitchFamily="34" charset="0"/>
              </a:rPr>
              <a:t>Director </a:t>
            </a:r>
            <a:r>
              <a:rPr lang="en-US" sz="1300" dirty="0">
                <a:solidFill>
                  <a:prstClr val="white"/>
                </a:solidFill>
                <a:cs typeface="Arial" panose="020B0604020202020204" pitchFamily="34" charset="0"/>
              </a:rPr>
              <a:t>| Overview</a:t>
            </a:r>
          </a:p>
        </p:txBody>
      </p:sp>
      <p:sp>
        <p:nvSpPr>
          <p:cNvPr id="27" name="TextBox 26"/>
          <p:cNvSpPr txBox="1"/>
          <p:nvPr/>
        </p:nvSpPr>
        <p:spPr>
          <a:xfrm>
            <a:off x="0" y="359912"/>
            <a:ext cx="8849402"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Relevance: </a:t>
            </a:r>
            <a:r>
              <a:rPr lang="en-US" sz="2800" dirty="0" smtClean="0">
                <a:solidFill>
                  <a:srgbClr val="002060"/>
                </a:solidFill>
                <a:latin typeface="Arial" panose="020B0604020202020204" pitchFamily="34" charset="0"/>
                <a:cs typeface="Arial" panose="020B0604020202020204" pitchFamily="34" charset="0"/>
              </a:rPr>
              <a:t>Stakeholders</a:t>
            </a:r>
            <a:endParaRPr lang="en-US" sz="2800" dirty="0">
              <a:solidFill>
                <a:srgbClr val="002060"/>
              </a:solidFill>
              <a:latin typeface="Arial" panose="020B0604020202020204" pitchFamily="34" charset="0"/>
              <a:cs typeface="Arial" panose="020B0604020202020204" pitchFamily="34" charset="0"/>
            </a:endParaRPr>
          </a:p>
        </p:txBody>
      </p:sp>
      <p:sp>
        <p:nvSpPr>
          <p:cNvPr id="3" name="Bevel 2"/>
          <p:cNvSpPr/>
          <p:nvPr/>
        </p:nvSpPr>
        <p:spPr>
          <a:xfrm>
            <a:off x="3886200" y="2667000"/>
            <a:ext cx="1467748" cy="1171335"/>
          </a:xfrm>
          <a:prstGeom prst="bevel">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smtClean="0">
                <a:solidFill>
                  <a:srgbClr val="002060"/>
                </a:solidFill>
              </a:rPr>
              <a:t>Social Media</a:t>
            </a:r>
            <a:endParaRPr lang="en-US" sz="2800" dirty="0">
              <a:solidFill>
                <a:srgbClr val="002060"/>
              </a:solidFill>
            </a:endParaRPr>
          </a:p>
        </p:txBody>
      </p:sp>
    </p:spTree>
    <p:extLst>
      <p:ext uri="{BB962C8B-B14F-4D97-AF65-F5344CB8AC3E}">
        <p14:creationId xmlns:p14="http://schemas.microsoft.com/office/powerpoint/2010/main" val="660342785"/>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7323" y="45720"/>
            <a:ext cx="300680" cy="30785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45734"/>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r>
              <a:rPr lang="en-US" sz="1300" b="1" dirty="0">
                <a:solidFill>
                  <a:prstClr val="white"/>
                </a:solidFill>
                <a:cs typeface="Arial" panose="020B0604020202020204" pitchFamily="34" charset="0"/>
              </a:rPr>
              <a:t>Director </a:t>
            </a:r>
            <a:r>
              <a:rPr lang="en-US" sz="1300" dirty="0">
                <a:solidFill>
                  <a:prstClr val="white"/>
                </a:solidFill>
                <a:cs typeface="Arial" panose="020B0604020202020204" pitchFamily="34" charset="0"/>
              </a:rPr>
              <a:t>| Overview</a:t>
            </a:r>
          </a:p>
        </p:txBody>
      </p:sp>
      <p:sp>
        <p:nvSpPr>
          <p:cNvPr id="10" name="TextBox 9"/>
          <p:cNvSpPr txBox="1"/>
          <p:nvPr/>
        </p:nvSpPr>
        <p:spPr>
          <a:xfrm>
            <a:off x="381000" y="4590871"/>
            <a:ext cx="8442332" cy="1200329"/>
          </a:xfrm>
          <a:prstGeom prst="rect">
            <a:avLst/>
          </a:prstGeom>
          <a:noFill/>
        </p:spPr>
        <p:txBody>
          <a:bodyPr wrap="square" rtlCol="0">
            <a:spAutoFit/>
          </a:bodyPr>
          <a:lstStyle/>
          <a:p>
            <a:r>
              <a:rPr lang="en-US" dirty="0" smtClean="0">
                <a:solidFill>
                  <a:srgbClr val="002060"/>
                </a:solidFill>
              </a:rPr>
              <a:t>“</a:t>
            </a:r>
            <a:r>
              <a:rPr lang="en-US" b="1" dirty="0">
                <a:solidFill>
                  <a:srgbClr val="002060"/>
                </a:solidFill>
              </a:rPr>
              <a:t>Performance</a:t>
            </a:r>
            <a:r>
              <a:rPr lang="en-US" dirty="0">
                <a:solidFill>
                  <a:srgbClr val="002060"/>
                </a:solidFill>
              </a:rPr>
              <a:t>” is “a measure of both effectiveness (the ability to achieve useful results) and efficiency (the ability to achieve quality, relevance, and effectiveness in timely fashion and with little waste).” It refers to the </a:t>
            </a:r>
            <a:r>
              <a:rPr lang="en-US" dirty="0">
                <a:solidFill>
                  <a:srgbClr val="002060">
                    <a:lumMod val="50000"/>
                    <a:lumOff val="50000"/>
                  </a:srgbClr>
                </a:solidFill>
              </a:rPr>
              <a:t>effectiveness and efficiency </a:t>
            </a:r>
            <a:r>
              <a:rPr lang="en-US" dirty="0">
                <a:solidFill>
                  <a:srgbClr val="002060"/>
                </a:solidFill>
              </a:rPr>
              <a:t>with which R&amp;D activities </a:t>
            </a:r>
            <a:r>
              <a:rPr lang="en-US" dirty="0">
                <a:solidFill>
                  <a:srgbClr val="002060">
                    <a:lumMod val="50000"/>
                    <a:lumOff val="50000"/>
                  </a:srgbClr>
                </a:solidFill>
              </a:rPr>
              <a:t>are organized, directed, funded, and executed</a:t>
            </a:r>
            <a:r>
              <a:rPr lang="en-US" dirty="0">
                <a:solidFill>
                  <a:srgbClr val="002060"/>
                </a:solidFill>
              </a:rPr>
              <a:t>. </a:t>
            </a:r>
            <a:endParaRPr lang="en-US" dirty="0">
              <a:solidFill>
                <a:srgbClr val="002060"/>
              </a:solidFill>
              <a:cs typeface="Arial"/>
            </a:endParaRPr>
          </a:p>
        </p:txBody>
      </p:sp>
      <p:sp>
        <p:nvSpPr>
          <p:cNvPr id="14" name="TextBox 13"/>
          <p:cNvSpPr txBox="1"/>
          <p:nvPr/>
        </p:nvSpPr>
        <p:spPr>
          <a:xfrm>
            <a:off x="4341347" y="1600200"/>
            <a:ext cx="4650253" cy="2123658"/>
          </a:xfrm>
          <a:prstGeom prst="rect">
            <a:avLst/>
          </a:prstGeom>
          <a:noFill/>
        </p:spPr>
        <p:txBody>
          <a:bodyPr wrap="square" rtlCol="0">
            <a:spAutoFit/>
          </a:bodyPr>
          <a:lstStyle/>
          <a:p>
            <a:pPr algn="ctr"/>
            <a:r>
              <a:rPr lang="en-US" sz="4400" b="1" dirty="0">
                <a:solidFill>
                  <a:srgbClr val="002060"/>
                </a:solidFill>
                <a:cs typeface="Arial"/>
              </a:rPr>
              <a:t>Evaluation </a:t>
            </a:r>
            <a:r>
              <a:rPr lang="en-US" sz="4400" b="1" dirty="0" smtClean="0">
                <a:solidFill>
                  <a:srgbClr val="002060"/>
                </a:solidFill>
                <a:cs typeface="Arial"/>
              </a:rPr>
              <a:t>Criterion: </a:t>
            </a:r>
            <a:r>
              <a:rPr lang="en-US" sz="4400" b="1" dirty="0">
                <a:solidFill>
                  <a:srgbClr val="002060"/>
                </a:solidFill>
                <a:cs typeface="Arial"/>
              </a:rPr>
              <a:t>Performance</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1066800"/>
            <a:ext cx="3962400" cy="2971800"/>
          </a:xfrm>
          <a:prstGeom prst="rect">
            <a:avLst/>
          </a:prstGeom>
        </p:spPr>
      </p:pic>
    </p:spTree>
    <p:extLst>
      <p:ext uri="{BB962C8B-B14F-4D97-AF65-F5344CB8AC3E}">
        <p14:creationId xmlns:p14="http://schemas.microsoft.com/office/powerpoint/2010/main" val="1015231049"/>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7323" y="45720"/>
            <a:ext cx="300680" cy="30785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45734"/>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r>
              <a:rPr lang="en-US" sz="1300" b="1" dirty="0">
                <a:solidFill>
                  <a:prstClr val="white"/>
                </a:solidFill>
                <a:cs typeface="Arial" panose="020B0604020202020204" pitchFamily="34" charset="0"/>
              </a:rPr>
              <a:t>Director </a:t>
            </a:r>
            <a:r>
              <a:rPr lang="en-US" sz="1300" dirty="0">
                <a:solidFill>
                  <a:prstClr val="white"/>
                </a:solidFill>
                <a:cs typeface="Arial" panose="020B0604020202020204" pitchFamily="34" charset="0"/>
              </a:rPr>
              <a:t>| Overview</a:t>
            </a:r>
          </a:p>
        </p:txBody>
      </p:sp>
      <p:sp>
        <p:nvSpPr>
          <p:cNvPr id="3" name="AutoShape 2" descr="Displaying strategicplanorgchart.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2060"/>
              </a:solidFill>
            </a:endParaRPr>
          </a:p>
        </p:txBody>
      </p:sp>
      <p:sp>
        <p:nvSpPr>
          <p:cNvPr id="10" name="TextBox 9"/>
          <p:cNvSpPr txBox="1"/>
          <p:nvPr/>
        </p:nvSpPr>
        <p:spPr>
          <a:xfrm>
            <a:off x="76202" y="533400"/>
            <a:ext cx="9001801" cy="523220"/>
          </a:xfrm>
          <a:prstGeom prst="rect">
            <a:avLst/>
          </a:prstGeom>
          <a:noFill/>
        </p:spPr>
        <p:txBody>
          <a:bodyPr wrap="square" rtlCol="0">
            <a:spAutoFit/>
          </a:bodyPr>
          <a:lstStyle/>
          <a:p>
            <a:r>
              <a:rPr lang="en-US" sz="2800" b="1" dirty="0" smtClean="0">
                <a:solidFill>
                  <a:srgbClr val="002060"/>
                </a:solidFill>
                <a:cs typeface="Arial" panose="020B0604020202020204" pitchFamily="34" charset="0"/>
              </a:rPr>
              <a:t>Performance: </a:t>
            </a:r>
            <a:r>
              <a:rPr lang="en-US" sz="2800" dirty="0" smtClean="0">
                <a:solidFill>
                  <a:srgbClr val="002060"/>
                </a:solidFill>
                <a:cs typeface="Arial" panose="020B0604020202020204" pitchFamily="34" charset="0"/>
              </a:rPr>
              <a:t>Strategic Accomplishments</a:t>
            </a:r>
            <a:endParaRPr lang="en-US" sz="2800" dirty="0">
              <a:solidFill>
                <a:srgbClr val="002060"/>
              </a:solidFill>
              <a:cs typeface="Arial" panose="020B0604020202020204" pitchFamily="34" charset="0"/>
            </a:endParaRPr>
          </a:p>
        </p:txBody>
      </p:sp>
      <p:sp>
        <p:nvSpPr>
          <p:cNvPr id="12" name="Content Placeholder 2"/>
          <p:cNvSpPr txBox="1">
            <a:spLocks/>
          </p:cNvSpPr>
          <p:nvPr/>
        </p:nvSpPr>
        <p:spPr>
          <a:xfrm>
            <a:off x="152400" y="1371600"/>
            <a:ext cx="5334000" cy="4648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200"/>
              </a:spcBef>
            </a:pPr>
            <a:r>
              <a:rPr lang="en-US" sz="2400" dirty="0" smtClean="0">
                <a:solidFill>
                  <a:srgbClr val="002060"/>
                </a:solidFill>
              </a:rPr>
              <a:t>Strategic Direction</a:t>
            </a:r>
          </a:p>
          <a:p>
            <a:pPr lvl="1">
              <a:spcBef>
                <a:spcPts val="1200"/>
              </a:spcBef>
            </a:pPr>
            <a:r>
              <a:rPr lang="en-US" sz="2000" dirty="0" smtClean="0">
                <a:solidFill>
                  <a:srgbClr val="002060"/>
                </a:solidFill>
              </a:rPr>
              <a:t>GLERL’s Strategic Plan 2016-2020: A Commitment to Integrated Scientific Research on the Great Lakes</a:t>
            </a:r>
          </a:p>
          <a:p>
            <a:pPr>
              <a:spcBef>
                <a:spcPts val="1200"/>
              </a:spcBef>
            </a:pPr>
            <a:r>
              <a:rPr lang="en-US" sz="2400" dirty="0" smtClean="0">
                <a:solidFill>
                  <a:srgbClr val="002060"/>
                </a:solidFill>
              </a:rPr>
              <a:t>Succession </a:t>
            </a:r>
            <a:r>
              <a:rPr lang="en-US" sz="2400" dirty="0">
                <a:solidFill>
                  <a:srgbClr val="002060"/>
                </a:solidFill>
              </a:rPr>
              <a:t>Planning</a:t>
            </a:r>
          </a:p>
          <a:p>
            <a:pPr lvl="1">
              <a:spcBef>
                <a:spcPts val="1200"/>
              </a:spcBef>
            </a:pPr>
            <a:r>
              <a:rPr lang="en-US" sz="2000" dirty="0">
                <a:solidFill>
                  <a:srgbClr val="002060"/>
                </a:solidFill>
              </a:rPr>
              <a:t>New </a:t>
            </a:r>
            <a:r>
              <a:rPr lang="en-US" sz="2000" dirty="0" smtClean="0">
                <a:solidFill>
                  <a:srgbClr val="002060"/>
                </a:solidFill>
              </a:rPr>
              <a:t>Staffing Plan</a:t>
            </a:r>
          </a:p>
          <a:p>
            <a:pPr>
              <a:spcBef>
                <a:spcPts val="1200"/>
              </a:spcBef>
            </a:pPr>
            <a:r>
              <a:rPr lang="en-US" sz="2400" dirty="0" smtClean="0">
                <a:solidFill>
                  <a:srgbClr val="002060"/>
                </a:solidFill>
              </a:rPr>
              <a:t>Organizational Excellence</a:t>
            </a:r>
          </a:p>
          <a:p>
            <a:pPr lvl="1">
              <a:spcBef>
                <a:spcPts val="1200"/>
              </a:spcBef>
            </a:pPr>
            <a:r>
              <a:rPr lang="en-US" sz="2000" dirty="0" smtClean="0">
                <a:solidFill>
                  <a:srgbClr val="002060"/>
                </a:solidFill>
              </a:rPr>
              <a:t>Individual Development Plans (IDPs)</a:t>
            </a:r>
          </a:p>
          <a:p>
            <a:pPr lvl="1">
              <a:spcBef>
                <a:spcPts val="1200"/>
              </a:spcBef>
            </a:pPr>
            <a:r>
              <a:rPr lang="en-US" sz="2000" dirty="0" err="1" smtClean="0">
                <a:solidFill>
                  <a:srgbClr val="002060"/>
                </a:solidFill>
              </a:rPr>
              <a:t>Baldrige</a:t>
            </a:r>
            <a:r>
              <a:rPr lang="en-US" sz="2000" dirty="0" smtClean="0">
                <a:solidFill>
                  <a:srgbClr val="002060"/>
                </a:solidFill>
              </a:rPr>
              <a:t> </a:t>
            </a:r>
            <a:r>
              <a:rPr lang="en-US" sz="2000" dirty="0" smtClean="0">
                <a:solidFill>
                  <a:srgbClr val="002060"/>
                </a:solidFill>
              </a:rPr>
              <a:t>Criteria for Performance Excellence</a:t>
            </a:r>
          </a:p>
        </p:txBody>
      </p:sp>
      <p:pic>
        <p:nvPicPr>
          <p:cNvPr id="1026" name="Picture 2" descr="http://www.glerl.noaa.gov/review2016/2016stratpla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0399" y="1371600"/>
            <a:ext cx="3198801" cy="4267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916251"/>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7323" y="45720"/>
            <a:ext cx="300680" cy="30785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45734"/>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r>
              <a:rPr lang="en-US" sz="1300" b="1" dirty="0">
                <a:solidFill>
                  <a:prstClr val="white"/>
                </a:solidFill>
                <a:cs typeface="Arial" panose="020B0604020202020204" pitchFamily="34" charset="0"/>
              </a:rPr>
              <a:t>Director </a:t>
            </a:r>
            <a:r>
              <a:rPr lang="en-US" sz="1300" dirty="0">
                <a:solidFill>
                  <a:prstClr val="white"/>
                </a:solidFill>
                <a:cs typeface="Arial" panose="020B0604020202020204" pitchFamily="34" charset="0"/>
              </a:rPr>
              <a:t>| GLERL Overview</a:t>
            </a:r>
          </a:p>
        </p:txBody>
      </p:sp>
      <p:sp>
        <p:nvSpPr>
          <p:cNvPr id="3" name="AutoShape 2" descr="Displaying strategicplanorgchart.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2060"/>
              </a:solidFill>
            </a:endParaRPr>
          </a:p>
        </p:txBody>
      </p:sp>
      <p:sp>
        <p:nvSpPr>
          <p:cNvPr id="10" name="TextBox 9"/>
          <p:cNvSpPr txBox="1"/>
          <p:nvPr/>
        </p:nvSpPr>
        <p:spPr>
          <a:xfrm>
            <a:off x="76202" y="533400"/>
            <a:ext cx="9001801" cy="523220"/>
          </a:xfrm>
          <a:prstGeom prst="rect">
            <a:avLst/>
          </a:prstGeom>
          <a:noFill/>
        </p:spPr>
        <p:txBody>
          <a:bodyPr wrap="square" rtlCol="0">
            <a:spAutoFit/>
          </a:bodyPr>
          <a:lstStyle/>
          <a:p>
            <a:r>
              <a:rPr lang="en-US" sz="2800" b="1" dirty="0" smtClean="0">
                <a:solidFill>
                  <a:srgbClr val="002060"/>
                </a:solidFill>
                <a:cs typeface="Arial" panose="020B0604020202020204" pitchFamily="34" charset="0"/>
              </a:rPr>
              <a:t>Performance: </a:t>
            </a:r>
            <a:r>
              <a:rPr lang="en-US" sz="2800" dirty="0" smtClean="0">
                <a:solidFill>
                  <a:srgbClr val="002060"/>
                </a:solidFill>
                <a:cs typeface="Arial" panose="020B0604020202020204" pitchFamily="34" charset="0"/>
              </a:rPr>
              <a:t>Technical Strategic </a:t>
            </a:r>
            <a:r>
              <a:rPr lang="en-US" sz="2800" dirty="0">
                <a:solidFill>
                  <a:srgbClr val="002060"/>
                </a:solidFill>
                <a:cs typeface="Arial" panose="020B0604020202020204" pitchFamily="34" charset="0"/>
              </a:rPr>
              <a:t>Accomplishments</a:t>
            </a:r>
          </a:p>
        </p:txBody>
      </p:sp>
      <p:sp>
        <p:nvSpPr>
          <p:cNvPr id="12" name="Content Placeholder 2"/>
          <p:cNvSpPr txBox="1">
            <a:spLocks/>
          </p:cNvSpPr>
          <p:nvPr/>
        </p:nvSpPr>
        <p:spPr>
          <a:xfrm>
            <a:off x="152399" y="1143000"/>
            <a:ext cx="5572125" cy="5638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33363" indent="-233363">
              <a:spcBef>
                <a:spcPts val="1200"/>
              </a:spcBef>
            </a:pPr>
            <a:r>
              <a:rPr lang="en-US" sz="1800" dirty="0">
                <a:solidFill>
                  <a:srgbClr val="002060"/>
                </a:solidFill>
              </a:rPr>
              <a:t>Research Transition Acceleration Program (RTAP) special </a:t>
            </a:r>
            <a:r>
              <a:rPr lang="en-US" sz="1800" dirty="0" smtClean="0">
                <a:solidFill>
                  <a:srgbClr val="002060"/>
                </a:solidFill>
              </a:rPr>
              <a:t>funding </a:t>
            </a:r>
            <a:r>
              <a:rPr lang="en-US" sz="1800" dirty="0" smtClean="0"/>
              <a:t>to </a:t>
            </a:r>
            <a:r>
              <a:rPr lang="en-US" sz="1800" dirty="0"/>
              <a:t>accelerate the transition of GLOFS and HAB Tracker</a:t>
            </a:r>
            <a:endParaRPr lang="en-US" sz="1800" dirty="0" smtClean="0">
              <a:solidFill>
                <a:srgbClr val="002060"/>
              </a:solidFill>
            </a:endParaRPr>
          </a:p>
          <a:p>
            <a:pPr lvl="1">
              <a:spcBef>
                <a:spcPts val="1200"/>
              </a:spcBef>
            </a:pPr>
            <a:r>
              <a:rPr lang="en-US" sz="1800" dirty="0"/>
              <a:t>Of </a:t>
            </a:r>
            <a:r>
              <a:rPr lang="en-US" sz="1800" dirty="0" smtClean="0"/>
              <a:t>120 submitted, </a:t>
            </a:r>
            <a:r>
              <a:rPr lang="en-US" sz="1800" dirty="0"/>
              <a:t>10  were selected </a:t>
            </a:r>
            <a:r>
              <a:rPr lang="en-US" sz="1800" dirty="0" smtClean="0"/>
              <a:t>    NOAA-wide, and GLERL </a:t>
            </a:r>
            <a:r>
              <a:rPr lang="en-US" sz="1800" dirty="0"/>
              <a:t>received </a:t>
            </a:r>
            <a:r>
              <a:rPr lang="en-US" sz="1800" dirty="0" smtClean="0"/>
              <a:t>2</a:t>
            </a:r>
            <a:endParaRPr lang="en-US" sz="1800" dirty="0">
              <a:solidFill>
                <a:srgbClr val="002060"/>
              </a:solidFill>
            </a:endParaRPr>
          </a:p>
          <a:p>
            <a:pPr marL="233363" indent="-233363">
              <a:spcBef>
                <a:spcPts val="1200"/>
              </a:spcBef>
            </a:pPr>
            <a:r>
              <a:rPr lang="en-US" sz="1800" dirty="0" smtClean="0">
                <a:solidFill>
                  <a:srgbClr val="002060"/>
                </a:solidFill>
              </a:rPr>
              <a:t>IT Transformation</a:t>
            </a:r>
          </a:p>
          <a:p>
            <a:pPr lvl="1"/>
            <a:r>
              <a:rPr lang="en-US" sz="1800" dirty="0" smtClean="0"/>
              <a:t>Dramatically improved cybersecurity </a:t>
            </a:r>
          </a:p>
          <a:p>
            <a:pPr lvl="1"/>
            <a:r>
              <a:rPr lang="en-US" sz="1800" dirty="0" smtClean="0"/>
              <a:t>Obtained a trusted Internet connection for both Ann Arbor and Muskegon</a:t>
            </a:r>
          </a:p>
          <a:p>
            <a:pPr lvl="1"/>
            <a:r>
              <a:rPr lang="en-US" sz="1800" dirty="0" smtClean="0"/>
              <a:t>Consolidated servers</a:t>
            </a:r>
          </a:p>
          <a:p>
            <a:pPr lvl="1"/>
            <a:r>
              <a:rPr lang="en-US" sz="1800" dirty="0" smtClean="0"/>
              <a:t>Reconfigured the High Performance Computers (HPC)</a:t>
            </a:r>
          </a:p>
          <a:p>
            <a:pPr marL="233363" indent="-233363">
              <a:spcBef>
                <a:spcPts val="1200"/>
              </a:spcBef>
            </a:pPr>
            <a:r>
              <a:rPr lang="en-US" sz="1800" dirty="0" smtClean="0">
                <a:solidFill>
                  <a:srgbClr val="002060"/>
                </a:solidFill>
              </a:rPr>
              <a:t>Improving fleet engineering capabilities</a:t>
            </a:r>
          </a:p>
          <a:p>
            <a:pPr marL="685800" lvl="1"/>
            <a:r>
              <a:rPr lang="en-US" sz="1800" dirty="0" smtClean="0">
                <a:solidFill>
                  <a:srgbClr val="002060"/>
                </a:solidFill>
                <a:cs typeface="Arial"/>
              </a:rPr>
              <a:t>Rebuild to science </a:t>
            </a:r>
            <a:r>
              <a:rPr lang="en-US" sz="1800" dirty="0">
                <a:solidFill>
                  <a:srgbClr val="002060"/>
                </a:solidFill>
                <a:cs typeface="Arial"/>
              </a:rPr>
              <a:t>mission requirements</a:t>
            </a:r>
          </a:p>
          <a:p>
            <a:pPr marL="685800" lvl="1"/>
            <a:r>
              <a:rPr lang="en-US" sz="1800" dirty="0" smtClean="0">
                <a:solidFill>
                  <a:srgbClr val="002060"/>
                </a:solidFill>
                <a:cs typeface="Arial"/>
              </a:rPr>
              <a:t>Renovation of Building 2 at the </a:t>
            </a:r>
          </a:p>
          <a:p>
            <a:pPr marL="693738" lvl="2" indent="0">
              <a:buNone/>
            </a:pPr>
            <a:r>
              <a:rPr lang="en-US" sz="1800" dirty="0" smtClean="0">
                <a:solidFill>
                  <a:srgbClr val="002060"/>
                </a:solidFill>
                <a:cs typeface="Arial"/>
              </a:rPr>
              <a:t>Lake Michigan Field Station</a:t>
            </a:r>
            <a:endParaRPr lang="en-US" sz="1800" dirty="0" smtClean="0">
              <a:solidFill>
                <a:srgbClr val="002060"/>
              </a:solidFill>
            </a:endParaRPr>
          </a:p>
          <a:p>
            <a:pPr marL="0" indent="0">
              <a:buNone/>
            </a:pPr>
            <a:endParaRPr lang="en-US" sz="1600" dirty="0" smtClean="0">
              <a:solidFill>
                <a:srgbClr val="002060"/>
              </a:solidFill>
            </a:endParaRPr>
          </a:p>
        </p:txBody>
      </p:sp>
      <p:pic>
        <p:nvPicPr>
          <p:cNvPr id="14" name="Picture 2" descr="C:\Users\nester\Desktop\Capture.PNG"/>
          <p:cNvPicPr>
            <a:picLocks noChangeAspect="1" noChangeArrowheads="1"/>
          </p:cNvPicPr>
          <p:nvPr/>
        </p:nvPicPr>
        <p:blipFill>
          <a:blip r:embed="rId5" cstate="print"/>
          <a:srcRect/>
          <a:stretch>
            <a:fillRect/>
          </a:stretch>
        </p:blipFill>
        <p:spPr bwMode="auto">
          <a:xfrm>
            <a:off x="5952338" y="1450204"/>
            <a:ext cx="2975325" cy="3350396"/>
          </a:xfrm>
          <a:prstGeom prst="rect">
            <a:avLst/>
          </a:prstGeom>
          <a:noFill/>
        </p:spPr>
      </p:pic>
      <p:sp>
        <p:nvSpPr>
          <p:cNvPr id="8" name="TextBox 7"/>
          <p:cNvSpPr txBox="1"/>
          <p:nvPr/>
        </p:nvSpPr>
        <p:spPr>
          <a:xfrm>
            <a:off x="6438900" y="1052327"/>
            <a:ext cx="2209800" cy="338554"/>
          </a:xfrm>
          <a:prstGeom prst="rect">
            <a:avLst/>
          </a:prstGeom>
          <a:noFill/>
        </p:spPr>
        <p:txBody>
          <a:bodyPr wrap="square" rtlCol="0">
            <a:spAutoFit/>
          </a:bodyPr>
          <a:lstStyle/>
          <a:p>
            <a:r>
              <a:rPr lang="en-US" sz="1600" dirty="0" smtClean="0">
                <a:solidFill>
                  <a:srgbClr val="002060"/>
                </a:solidFill>
                <a:latin typeface="Arial" panose="020B0604020202020204" pitchFamily="34" charset="0"/>
                <a:cs typeface="Arial" panose="020B0604020202020204" pitchFamily="34" charset="0"/>
              </a:rPr>
              <a:t>Network Architecture</a:t>
            </a:r>
          </a:p>
        </p:txBody>
      </p:sp>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28438" t="31481" r="14270" b="20371"/>
          <a:stretch/>
        </p:blipFill>
        <p:spPr>
          <a:xfrm>
            <a:off x="5724525" y="5029200"/>
            <a:ext cx="3255676" cy="1539047"/>
          </a:xfrm>
          <a:prstGeom prst="rect">
            <a:avLst/>
          </a:prstGeom>
        </p:spPr>
      </p:pic>
      <p:sp>
        <p:nvSpPr>
          <p:cNvPr id="16" name="TextBox 15"/>
          <p:cNvSpPr txBox="1"/>
          <p:nvPr/>
        </p:nvSpPr>
        <p:spPr>
          <a:xfrm>
            <a:off x="6019800" y="5041612"/>
            <a:ext cx="1428750" cy="400110"/>
          </a:xfrm>
          <a:prstGeom prst="rect">
            <a:avLst/>
          </a:prstGeom>
          <a:noFill/>
        </p:spPr>
        <p:txBody>
          <a:bodyPr wrap="square" rtlCol="0">
            <a:spAutoFit/>
          </a:bodyPr>
          <a:lstStyle/>
          <a:p>
            <a:r>
              <a:rPr lang="en-US" sz="2000" b="1" dirty="0" smtClean="0">
                <a:solidFill>
                  <a:srgbClr val="FF0000"/>
                </a:solidFill>
                <a:latin typeface="Arial" panose="020B0604020202020204" pitchFamily="34" charset="0"/>
                <a:cs typeface="Arial" panose="020B0604020202020204" pitchFamily="34" charset="0"/>
              </a:rPr>
              <a:t>Building 2</a:t>
            </a:r>
          </a:p>
        </p:txBody>
      </p:sp>
      <p:sp>
        <p:nvSpPr>
          <p:cNvPr id="17" name="Down Arrow 16"/>
          <p:cNvSpPr/>
          <p:nvPr/>
        </p:nvSpPr>
        <p:spPr>
          <a:xfrm>
            <a:off x="6553200" y="5410200"/>
            <a:ext cx="276225" cy="27327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895133618"/>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C:\Users\lansing\Downloads\ISB Info Flow Graphi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2667000"/>
            <a:ext cx="6983596" cy="406520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7323" y="45720"/>
            <a:ext cx="300680" cy="30785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200" y="45734"/>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r>
              <a:rPr lang="en-US" sz="1300" b="1" dirty="0">
                <a:solidFill>
                  <a:prstClr val="white"/>
                </a:solidFill>
                <a:cs typeface="Arial" panose="020B0604020202020204" pitchFamily="34" charset="0"/>
              </a:rPr>
              <a:t>Director </a:t>
            </a:r>
            <a:r>
              <a:rPr lang="en-US" sz="1300" dirty="0">
                <a:solidFill>
                  <a:prstClr val="white"/>
                </a:solidFill>
                <a:cs typeface="Arial" panose="020B0604020202020204" pitchFamily="34" charset="0"/>
              </a:rPr>
              <a:t>| Overview</a:t>
            </a:r>
          </a:p>
        </p:txBody>
      </p:sp>
      <p:sp>
        <p:nvSpPr>
          <p:cNvPr id="3" name="AutoShape 2" descr="Displaying strategicplanorgchart.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2060"/>
              </a:solidFill>
            </a:endParaRPr>
          </a:p>
        </p:txBody>
      </p:sp>
      <p:sp>
        <p:nvSpPr>
          <p:cNvPr id="14" name="TextBox 13"/>
          <p:cNvSpPr txBox="1"/>
          <p:nvPr/>
        </p:nvSpPr>
        <p:spPr>
          <a:xfrm>
            <a:off x="76202" y="533400"/>
            <a:ext cx="9001801" cy="523220"/>
          </a:xfrm>
          <a:prstGeom prst="rect">
            <a:avLst/>
          </a:prstGeom>
          <a:noFill/>
        </p:spPr>
        <p:txBody>
          <a:bodyPr wrap="square" rtlCol="0">
            <a:spAutoFit/>
          </a:bodyPr>
          <a:lstStyle/>
          <a:p>
            <a:r>
              <a:rPr lang="en-US" sz="2800" b="1" dirty="0" smtClean="0">
                <a:solidFill>
                  <a:srgbClr val="002060"/>
                </a:solidFill>
                <a:cs typeface="Arial" panose="020B0604020202020204" pitchFamily="34" charset="0"/>
              </a:rPr>
              <a:t>Performance: </a:t>
            </a:r>
            <a:r>
              <a:rPr lang="en-US" sz="2800" dirty="0" smtClean="0">
                <a:solidFill>
                  <a:srgbClr val="002060"/>
                </a:solidFill>
                <a:cs typeface="Arial" panose="020B0604020202020204" pitchFamily="34" charset="0"/>
              </a:rPr>
              <a:t>Effectiveness of NOAA in the region</a:t>
            </a:r>
          </a:p>
        </p:txBody>
      </p:sp>
      <p:sp>
        <p:nvSpPr>
          <p:cNvPr id="4" name="TextBox 3"/>
          <p:cNvSpPr txBox="1"/>
          <p:nvPr/>
        </p:nvSpPr>
        <p:spPr>
          <a:xfrm>
            <a:off x="3581400" y="1484055"/>
            <a:ext cx="5486401" cy="2554545"/>
          </a:xfrm>
          <a:prstGeom prst="rect">
            <a:avLst/>
          </a:prstGeom>
          <a:noFill/>
        </p:spPr>
        <p:txBody>
          <a:bodyPr wrap="square" rtlCol="0">
            <a:spAutoFit/>
          </a:bodyPr>
          <a:lstStyle/>
          <a:p>
            <a:pPr marL="233363" indent="-233363">
              <a:spcAft>
                <a:spcPts val="1200"/>
              </a:spcAft>
              <a:buFont typeface="Arial" panose="020B0604020202020204" pitchFamily="34" charset="0"/>
              <a:buChar char="•"/>
            </a:pPr>
            <a:r>
              <a:rPr lang="en-US" sz="2000" dirty="0" smtClean="0">
                <a:solidFill>
                  <a:srgbClr val="002060"/>
                </a:solidFill>
                <a:cs typeface="Arial" panose="020B0604020202020204" pitchFamily="34" charset="0"/>
              </a:rPr>
              <a:t>Program and financial management of GLRI</a:t>
            </a:r>
          </a:p>
          <a:p>
            <a:pPr marL="233363" indent="-233363">
              <a:spcAft>
                <a:spcPts val="1200"/>
              </a:spcAft>
              <a:buFont typeface="Arial" panose="020B0604020202020204" pitchFamily="34" charset="0"/>
              <a:buChar char="•"/>
            </a:pPr>
            <a:r>
              <a:rPr lang="en-US" sz="2000" dirty="0" smtClean="0">
                <a:solidFill>
                  <a:srgbClr val="002060"/>
                </a:solidFill>
                <a:cs typeface="Arial" panose="020B0604020202020204" pitchFamily="34" charset="0"/>
              </a:rPr>
              <a:t>Management of fleet </a:t>
            </a:r>
            <a:r>
              <a:rPr lang="en-US" sz="2000" dirty="0">
                <a:solidFill>
                  <a:srgbClr val="002060"/>
                </a:solidFill>
                <a:cs typeface="Arial" panose="020B0604020202020204" pitchFamily="34" charset="0"/>
              </a:rPr>
              <a:t>r</a:t>
            </a:r>
            <a:r>
              <a:rPr lang="en-US" sz="2000" dirty="0" smtClean="0">
                <a:solidFill>
                  <a:srgbClr val="002060"/>
                </a:solidFill>
                <a:cs typeface="Arial" panose="020B0604020202020204" pitchFamily="34" charset="0"/>
              </a:rPr>
              <a:t>esources</a:t>
            </a:r>
          </a:p>
          <a:p>
            <a:pPr marL="233363" indent="-233363">
              <a:spcAft>
                <a:spcPts val="1200"/>
              </a:spcAft>
              <a:buFont typeface="Arial" panose="020B0604020202020204" pitchFamily="34" charset="0"/>
              <a:buChar char="•"/>
            </a:pPr>
            <a:r>
              <a:rPr lang="en-US" sz="2000" dirty="0" smtClean="0">
                <a:solidFill>
                  <a:srgbClr val="002060"/>
                </a:solidFill>
                <a:cs typeface="Arial" panose="020B0604020202020204" pitchFamily="34" charset="0"/>
              </a:rPr>
              <a:t>Integration of communications</a:t>
            </a:r>
          </a:p>
          <a:p>
            <a:pPr marL="233363" indent="-233363">
              <a:spcAft>
                <a:spcPts val="1200"/>
              </a:spcAft>
              <a:buFont typeface="Arial" panose="020B0604020202020204" pitchFamily="34" charset="0"/>
              <a:buChar char="•"/>
            </a:pPr>
            <a:r>
              <a:rPr lang="en-US" sz="2000" dirty="0" smtClean="0">
                <a:solidFill>
                  <a:srgbClr val="002060"/>
                </a:solidFill>
                <a:cs typeface="Arial" panose="020B0604020202020204" pitchFamily="34" charset="0"/>
              </a:rPr>
              <a:t>Coordination of NOAA’s multi-line office emergency response communication</a:t>
            </a:r>
          </a:p>
          <a:p>
            <a:pPr marL="233363" indent="-233363">
              <a:spcAft>
                <a:spcPts val="1200"/>
              </a:spcAft>
              <a:buFont typeface="Arial" panose="020B0604020202020204" pitchFamily="34" charset="0"/>
              <a:buChar char="•"/>
            </a:pPr>
            <a:r>
              <a:rPr lang="en-US" sz="2000" dirty="0" smtClean="0">
                <a:solidFill>
                  <a:srgbClr val="002060"/>
                </a:solidFill>
                <a:cs typeface="Arial" panose="020B0604020202020204" pitchFamily="34" charset="0"/>
              </a:rPr>
              <a:t>Management of regional initiatives</a:t>
            </a:r>
          </a:p>
        </p:txBody>
      </p:sp>
      <p:sp>
        <p:nvSpPr>
          <p:cNvPr id="8" name="TextBox 7"/>
          <p:cNvSpPr txBox="1"/>
          <p:nvPr/>
        </p:nvSpPr>
        <p:spPr>
          <a:xfrm>
            <a:off x="155575" y="1295400"/>
            <a:ext cx="3349625" cy="1600438"/>
          </a:xfrm>
          <a:prstGeom prst="rect">
            <a:avLst/>
          </a:prstGeom>
          <a:noFill/>
        </p:spPr>
        <p:txBody>
          <a:bodyPr wrap="square" rtlCol="0">
            <a:spAutoFit/>
          </a:bodyPr>
          <a:lstStyle/>
          <a:p>
            <a:pPr algn="ctr"/>
            <a:r>
              <a:rPr lang="en-US" sz="2600" b="1" dirty="0">
                <a:solidFill>
                  <a:srgbClr val="002060"/>
                </a:solidFill>
                <a:cs typeface="Arial" panose="020B0604020202020204" pitchFamily="34" charset="0"/>
              </a:rPr>
              <a:t>NOAA Great Lakes Regional Collaboration Team </a:t>
            </a:r>
          </a:p>
          <a:p>
            <a:pPr algn="ctr"/>
            <a:endParaRPr lang="en-US" sz="2000" dirty="0" smtClean="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1418974"/>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7323" y="45720"/>
            <a:ext cx="300680" cy="30785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45734"/>
            <a:ext cx="990600" cy="307851"/>
          </a:xfrm>
          <a:prstGeom prst="rect">
            <a:avLst/>
          </a:prstGeom>
        </p:spPr>
      </p:pic>
      <p:grpSp>
        <p:nvGrpSpPr>
          <p:cNvPr id="8" name="Group 7"/>
          <p:cNvGrpSpPr/>
          <p:nvPr/>
        </p:nvGrpSpPr>
        <p:grpSpPr>
          <a:xfrm>
            <a:off x="70978" y="3975341"/>
            <a:ext cx="3586622" cy="2642139"/>
            <a:chOff x="1737314" y="1018434"/>
            <a:chExt cx="3564396" cy="2826217"/>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1700" y="1018434"/>
              <a:ext cx="3291840" cy="2468880"/>
            </a:xfrm>
            <a:prstGeom prst="rect">
              <a:avLst/>
            </a:prstGeom>
          </p:spPr>
        </p:pic>
        <p:sp>
          <p:nvSpPr>
            <p:cNvPr id="14" name="TextBox 13"/>
            <p:cNvSpPr txBox="1"/>
            <p:nvPr/>
          </p:nvSpPr>
          <p:spPr>
            <a:xfrm>
              <a:off x="1737314" y="3485755"/>
              <a:ext cx="3564396" cy="358896"/>
            </a:xfrm>
            <a:prstGeom prst="rect">
              <a:avLst/>
            </a:prstGeom>
            <a:noFill/>
            <a:ln w="25400">
              <a:noFill/>
            </a:ln>
          </p:spPr>
          <p:txBody>
            <a:bodyPr wrap="square" rtlCol="0">
              <a:noAutofit/>
            </a:bodyPr>
            <a:lstStyle/>
            <a:p>
              <a:pPr algn="ctr"/>
              <a:r>
                <a:rPr lang="en-US" sz="1050" i="1" dirty="0">
                  <a:solidFill>
                    <a:srgbClr val="002060"/>
                  </a:solidFill>
                </a:rPr>
                <a:t>The Arthur M. Anderson unloading at Huron, Ohio</a:t>
              </a:r>
            </a:p>
          </p:txBody>
        </p:sp>
      </p:grpSp>
      <p:grpSp>
        <p:nvGrpSpPr>
          <p:cNvPr id="19" name="Group 18"/>
          <p:cNvGrpSpPr/>
          <p:nvPr/>
        </p:nvGrpSpPr>
        <p:grpSpPr>
          <a:xfrm>
            <a:off x="5695853" y="1295400"/>
            <a:ext cx="3295747" cy="2642139"/>
            <a:chOff x="4648200" y="894855"/>
            <a:chExt cx="3886200" cy="2939853"/>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8200" y="894855"/>
              <a:ext cx="3886200" cy="2590800"/>
            </a:xfrm>
            <a:prstGeom prst="rect">
              <a:avLst/>
            </a:prstGeom>
          </p:spPr>
        </p:pic>
        <p:sp>
          <p:nvSpPr>
            <p:cNvPr id="15" name="TextBox 14"/>
            <p:cNvSpPr txBox="1"/>
            <p:nvPr/>
          </p:nvSpPr>
          <p:spPr>
            <a:xfrm>
              <a:off x="4655876" y="3475812"/>
              <a:ext cx="3878524" cy="358896"/>
            </a:xfrm>
            <a:prstGeom prst="rect">
              <a:avLst/>
            </a:prstGeom>
            <a:noFill/>
            <a:ln w="25400">
              <a:noFill/>
            </a:ln>
          </p:spPr>
          <p:txBody>
            <a:bodyPr wrap="square" rtlCol="0">
              <a:noAutofit/>
            </a:bodyPr>
            <a:lstStyle/>
            <a:p>
              <a:pPr algn="ctr"/>
              <a:r>
                <a:rPr lang="en-US" sz="1050" i="1" dirty="0">
                  <a:solidFill>
                    <a:srgbClr val="002060"/>
                  </a:solidFill>
                </a:rPr>
                <a:t>Surfing on Lake Michigan</a:t>
              </a:r>
            </a:p>
          </p:txBody>
        </p:sp>
      </p:grpSp>
      <p:grpSp>
        <p:nvGrpSpPr>
          <p:cNvPr id="24" name="Group 23"/>
          <p:cNvGrpSpPr/>
          <p:nvPr/>
        </p:nvGrpSpPr>
        <p:grpSpPr>
          <a:xfrm>
            <a:off x="228599" y="1488990"/>
            <a:ext cx="4798843" cy="2244809"/>
            <a:chOff x="134280" y="4163691"/>
            <a:chExt cx="4703672" cy="2686029"/>
          </a:xfrm>
        </p:grpSpPr>
        <p:sp>
          <p:nvSpPr>
            <p:cNvPr id="20" name="TextBox 19"/>
            <p:cNvSpPr txBox="1"/>
            <p:nvPr/>
          </p:nvSpPr>
          <p:spPr>
            <a:xfrm>
              <a:off x="134280" y="6490825"/>
              <a:ext cx="4703672" cy="358895"/>
            </a:xfrm>
            <a:prstGeom prst="rect">
              <a:avLst/>
            </a:prstGeom>
            <a:noFill/>
            <a:ln w="25400">
              <a:noFill/>
            </a:ln>
          </p:spPr>
          <p:txBody>
            <a:bodyPr wrap="square" rtlCol="0">
              <a:noAutofit/>
            </a:bodyPr>
            <a:lstStyle/>
            <a:p>
              <a:pPr algn="ctr"/>
              <a:r>
                <a:rPr lang="en-US" sz="1050" i="1" dirty="0">
                  <a:solidFill>
                    <a:srgbClr val="002060"/>
                  </a:solidFill>
                </a:rPr>
                <a:t>Cleveland Water Intake Crib</a:t>
              </a:r>
            </a:p>
          </p:txBody>
        </p:sp>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3507" y="4163691"/>
              <a:ext cx="4694445" cy="2298052"/>
            </a:xfrm>
            <a:prstGeom prst="rect">
              <a:avLst/>
            </a:prstGeom>
          </p:spPr>
        </p:pic>
      </p:grpSp>
      <p:sp>
        <p:nvSpPr>
          <p:cNvPr id="28" name="TextBox 27"/>
          <p:cNvSpPr txBox="1"/>
          <p:nvPr/>
        </p:nvSpPr>
        <p:spPr>
          <a:xfrm>
            <a:off x="76200" y="76200"/>
            <a:ext cx="7239000" cy="292388"/>
          </a:xfrm>
          <a:prstGeom prst="rect">
            <a:avLst/>
          </a:prstGeom>
          <a:noFill/>
        </p:spPr>
        <p:txBody>
          <a:bodyPr wrap="square" rtlCol="0">
            <a:spAutoFit/>
          </a:bodyPr>
          <a:lstStyle/>
          <a:p>
            <a:r>
              <a:rPr lang="en-US" sz="1300" b="1" dirty="0">
                <a:solidFill>
                  <a:prstClr val="white"/>
                </a:solidFill>
                <a:cs typeface="Arial" panose="020B0604020202020204" pitchFamily="34" charset="0"/>
              </a:rPr>
              <a:t>Director </a:t>
            </a:r>
            <a:r>
              <a:rPr lang="en-US" sz="1300" dirty="0">
                <a:solidFill>
                  <a:prstClr val="white"/>
                </a:solidFill>
                <a:cs typeface="Arial" panose="020B0604020202020204" pitchFamily="34" charset="0"/>
              </a:rPr>
              <a:t>| Overview</a:t>
            </a:r>
          </a:p>
        </p:txBody>
      </p:sp>
      <p:sp>
        <p:nvSpPr>
          <p:cNvPr id="4" name="TextBox 3"/>
          <p:cNvSpPr txBox="1"/>
          <p:nvPr/>
        </p:nvSpPr>
        <p:spPr>
          <a:xfrm>
            <a:off x="-10201" y="457200"/>
            <a:ext cx="9001801" cy="954107"/>
          </a:xfrm>
          <a:prstGeom prst="rect">
            <a:avLst/>
          </a:prstGeom>
          <a:noFill/>
        </p:spPr>
        <p:txBody>
          <a:bodyPr wrap="square" rtlCol="0">
            <a:spAutoFit/>
          </a:bodyPr>
          <a:lstStyle/>
          <a:p>
            <a:r>
              <a:rPr lang="en-US" sz="2800" dirty="0" smtClean="0">
                <a:solidFill>
                  <a:srgbClr val="002060"/>
                </a:solidFill>
                <a:cs typeface="Arial" panose="020B0604020202020204" pitchFamily="34" charset="0"/>
              </a:rPr>
              <a:t>The </a:t>
            </a:r>
            <a:r>
              <a:rPr lang="en-US" sz="2800" dirty="0">
                <a:solidFill>
                  <a:srgbClr val="002060"/>
                </a:solidFill>
                <a:cs typeface="Arial" panose="020B0604020202020204" pitchFamily="34" charset="0"/>
              </a:rPr>
              <a:t>Great </a:t>
            </a:r>
            <a:r>
              <a:rPr lang="en-US" sz="2800" dirty="0" smtClean="0">
                <a:solidFill>
                  <a:srgbClr val="002060"/>
                </a:solidFill>
                <a:cs typeface="Arial" panose="020B0604020202020204" pitchFamily="34" charset="0"/>
              </a:rPr>
              <a:t>Lakes – Regional Economy and Natural Resources</a:t>
            </a:r>
            <a:endParaRPr lang="en-US" sz="2800" dirty="0">
              <a:solidFill>
                <a:srgbClr val="002060"/>
              </a:solidFill>
              <a:cs typeface="Arial" panose="020B0604020202020204" pitchFamily="34" charset="0"/>
            </a:endParaRPr>
          </a:p>
        </p:txBody>
      </p:sp>
      <p:sp>
        <p:nvSpPr>
          <p:cNvPr id="30" name="TextBox 29"/>
          <p:cNvSpPr txBox="1"/>
          <p:nvPr/>
        </p:nvSpPr>
        <p:spPr>
          <a:xfrm>
            <a:off x="5998194" y="6400800"/>
            <a:ext cx="2917206" cy="276999"/>
          </a:xfrm>
          <a:prstGeom prst="rect">
            <a:avLst/>
          </a:prstGeom>
          <a:noFill/>
          <a:ln w="25400">
            <a:noFill/>
          </a:ln>
        </p:spPr>
        <p:txBody>
          <a:bodyPr wrap="square" rtlCol="0">
            <a:spAutoFit/>
          </a:bodyPr>
          <a:lstStyle/>
          <a:p>
            <a:pPr algn="ctr"/>
            <a:r>
              <a:rPr lang="en-US" sz="1200" i="1" dirty="0" smtClean="0">
                <a:solidFill>
                  <a:srgbClr val="002060"/>
                </a:solidFill>
              </a:rPr>
              <a:t>Agriculture</a:t>
            </a:r>
            <a:endParaRPr lang="en-US" sz="1200" i="1" dirty="0">
              <a:solidFill>
                <a:srgbClr val="002060"/>
              </a:solidFill>
            </a:endParaRPr>
          </a:p>
        </p:txBody>
      </p:sp>
      <p:pic>
        <p:nvPicPr>
          <p:cNvPr id="21" name="Picture 104"/>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18367"/>
          <a:stretch/>
        </p:blipFill>
        <p:spPr bwMode="auto">
          <a:xfrm>
            <a:off x="3635227" y="4038600"/>
            <a:ext cx="2232173" cy="2050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a:xfrm>
            <a:off x="3693736" y="3748383"/>
            <a:ext cx="2097464" cy="189156"/>
          </a:xfrm>
          <a:prstGeom prst="rect">
            <a:avLst/>
          </a:prstGeom>
          <a:noFill/>
          <a:ln w="25400">
            <a:noFill/>
          </a:ln>
        </p:spPr>
        <p:txBody>
          <a:bodyPr wrap="square" rtlCol="0">
            <a:noAutofit/>
          </a:bodyPr>
          <a:lstStyle/>
          <a:p>
            <a:pPr algn="ctr"/>
            <a:r>
              <a:rPr lang="en-US" sz="1050" i="1" dirty="0" smtClean="0">
                <a:solidFill>
                  <a:srgbClr val="002060"/>
                </a:solidFill>
              </a:rPr>
              <a:t>Recreational Fishing</a:t>
            </a:r>
            <a:endParaRPr lang="en-US" sz="1050" i="1" dirty="0">
              <a:solidFill>
                <a:srgbClr val="002060"/>
              </a:solidFill>
            </a:endParaRPr>
          </a:p>
        </p:txBody>
      </p:sp>
      <p:pic>
        <p:nvPicPr>
          <p:cNvPr id="1026" name="Picture 2" descr="C:\Users\rice\Desktop\farm.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9800" y="4267200"/>
            <a:ext cx="2917206" cy="2014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065282"/>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7323" y="45720"/>
            <a:ext cx="300680" cy="30785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45734"/>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pPr>
              <a:defRPr/>
            </a:pPr>
            <a:r>
              <a:rPr lang="en-US" sz="1300" b="1" dirty="0">
                <a:solidFill>
                  <a:prstClr val="white"/>
                </a:solidFill>
                <a:cs typeface="Arial" panose="020B0604020202020204" pitchFamily="34" charset="0"/>
              </a:rPr>
              <a:t>Director </a:t>
            </a:r>
            <a:r>
              <a:rPr lang="en-US" sz="1300" dirty="0">
                <a:solidFill>
                  <a:prstClr val="white"/>
                </a:solidFill>
                <a:cs typeface="Arial" panose="020B0604020202020204" pitchFamily="34" charset="0"/>
              </a:rPr>
              <a:t>| Overview</a:t>
            </a:r>
          </a:p>
        </p:txBody>
      </p:sp>
      <p:sp>
        <p:nvSpPr>
          <p:cNvPr id="3" name="AutoShape 2" descr="Displaying strategicplanorgchart.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dirty="0">
              <a:solidFill>
                <a:srgbClr val="002060"/>
              </a:solidFill>
            </a:endParaRPr>
          </a:p>
        </p:txBody>
      </p:sp>
      <p:sp>
        <p:nvSpPr>
          <p:cNvPr id="14" name="TextBox 13"/>
          <p:cNvSpPr txBox="1"/>
          <p:nvPr/>
        </p:nvSpPr>
        <p:spPr>
          <a:xfrm>
            <a:off x="76203" y="533400"/>
            <a:ext cx="5152434" cy="523220"/>
          </a:xfrm>
          <a:prstGeom prst="rect">
            <a:avLst/>
          </a:prstGeom>
          <a:noFill/>
        </p:spPr>
        <p:txBody>
          <a:bodyPr wrap="square" rtlCol="0">
            <a:spAutoFit/>
          </a:bodyPr>
          <a:lstStyle/>
          <a:p>
            <a:pPr>
              <a:defRPr/>
            </a:pPr>
            <a:r>
              <a:rPr lang="en-US" sz="2800" b="1" dirty="0" smtClean="0">
                <a:solidFill>
                  <a:srgbClr val="002060"/>
                </a:solidFill>
                <a:cs typeface="Arial" panose="020B0604020202020204" pitchFamily="34" charset="0"/>
              </a:rPr>
              <a:t>Performance: </a:t>
            </a:r>
            <a:r>
              <a:rPr lang="en-US" sz="2800" dirty="0" smtClean="0">
                <a:solidFill>
                  <a:srgbClr val="002060"/>
                </a:solidFill>
                <a:cs typeface="Arial" panose="020B0604020202020204" pitchFamily="34" charset="0"/>
              </a:rPr>
              <a:t>Collaborations</a:t>
            </a:r>
            <a:endParaRPr lang="en-US" sz="2800" dirty="0">
              <a:solidFill>
                <a:srgbClr val="002060"/>
              </a:solidFill>
              <a:cs typeface="Arial" panose="020B0604020202020204" pitchFamily="34" charset="0"/>
            </a:endParaRPr>
          </a:p>
        </p:txBody>
      </p:sp>
      <p:sp>
        <p:nvSpPr>
          <p:cNvPr id="4" name="TextBox 3"/>
          <p:cNvSpPr txBox="1"/>
          <p:nvPr/>
        </p:nvSpPr>
        <p:spPr>
          <a:xfrm>
            <a:off x="214415" y="1257137"/>
            <a:ext cx="3962400" cy="2862322"/>
          </a:xfrm>
          <a:prstGeom prst="rect">
            <a:avLst/>
          </a:prstGeom>
          <a:noFill/>
        </p:spPr>
        <p:txBody>
          <a:bodyPr wrap="square" rtlCol="0">
            <a:spAutoFit/>
          </a:bodyPr>
          <a:lstStyle/>
          <a:p>
            <a:pPr marL="287338" indent="-287338">
              <a:buFont typeface="Arial" panose="020B0604020202020204" pitchFamily="34" charset="0"/>
              <a:buChar char="•"/>
              <a:defRPr/>
            </a:pPr>
            <a:r>
              <a:rPr lang="en-US" sz="2000" dirty="0">
                <a:solidFill>
                  <a:srgbClr val="002060"/>
                </a:solidFill>
                <a:cs typeface="Arial" panose="020B0604020202020204" pitchFamily="34" charset="0"/>
              </a:rPr>
              <a:t>International</a:t>
            </a:r>
          </a:p>
          <a:p>
            <a:pPr marL="287338" indent="-287338">
              <a:buFont typeface="Arial" panose="020B0604020202020204" pitchFamily="34" charset="0"/>
              <a:buChar char="•"/>
              <a:defRPr/>
            </a:pPr>
            <a:r>
              <a:rPr lang="en-US" sz="2000" dirty="0">
                <a:solidFill>
                  <a:srgbClr val="002060"/>
                </a:solidFill>
                <a:cs typeface="Arial" panose="020B0604020202020204" pitchFamily="34" charset="0"/>
              </a:rPr>
              <a:t>U.S. Federal Agencies </a:t>
            </a:r>
          </a:p>
          <a:p>
            <a:pPr marL="287338" indent="-287338">
              <a:buFont typeface="Arial" panose="020B0604020202020204" pitchFamily="34" charset="0"/>
              <a:buChar char="•"/>
              <a:defRPr/>
            </a:pPr>
            <a:r>
              <a:rPr lang="en-US" sz="2000" dirty="0">
                <a:solidFill>
                  <a:srgbClr val="002060"/>
                </a:solidFill>
                <a:cs typeface="Arial" panose="020B0604020202020204" pitchFamily="34" charset="0"/>
              </a:rPr>
              <a:t>Other NOAA Line Offices</a:t>
            </a:r>
          </a:p>
          <a:p>
            <a:pPr marL="287338" indent="-287338">
              <a:buFont typeface="Arial" panose="020B0604020202020204" pitchFamily="34" charset="0"/>
              <a:buChar char="•"/>
              <a:defRPr/>
            </a:pPr>
            <a:r>
              <a:rPr lang="en-US" sz="2000" dirty="0">
                <a:solidFill>
                  <a:srgbClr val="002060"/>
                </a:solidFill>
                <a:cs typeface="Arial" panose="020B0604020202020204" pitchFamily="34" charset="0"/>
              </a:rPr>
              <a:t>State Agencies</a:t>
            </a:r>
          </a:p>
          <a:p>
            <a:pPr marL="287338" indent="-287338">
              <a:buFont typeface="Arial" panose="020B0604020202020204" pitchFamily="34" charset="0"/>
              <a:buChar char="•"/>
              <a:defRPr/>
            </a:pPr>
            <a:r>
              <a:rPr lang="en-US" sz="2000" dirty="0">
                <a:solidFill>
                  <a:srgbClr val="002060"/>
                </a:solidFill>
                <a:cs typeface="Arial" panose="020B0604020202020204" pitchFamily="34" charset="0"/>
              </a:rPr>
              <a:t>Academia</a:t>
            </a:r>
          </a:p>
          <a:p>
            <a:pPr marL="287338" indent="-287338">
              <a:buFont typeface="Arial" panose="020B0604020202020204" pitchFamily="34" charset="0"/>
              <a:buChar char="•"/>
              <a:defRPr/>
            </a:pPr>
            <a:r>
              <a:rPr lang="en-US" sz="2000" dirty="0" smtClean="0">
                <a:solidFill>
                  <a:srgbClr val="002060"/>
                </a:solidFill>
                <a:cs typeface="Arial" panose="020B0604020202020204" pitchFamily="34" charset="0"/>
              </a:rPr>
              <a:t>Municipalities</a:t>
            </a:r>
          </a:p>
          <a:p>
            <a:pPr marL="287338" indent="-287338">
              <a:buFont typeface="Arial" panose="020B0604020202020204" pitchFamily="34" charset="0"/>
              <a:buChar char="•"/>
              <a:defRPr/>
            </a:pPr>
            <a:r>
              <a:rPr lang="en-US" sz="2000" dirty="0" smtClean="0">
                <a:solidFill>
                  <a:srgbClr val="002060"/>
                </a:solidFill>
                <a:cs typeface="Arial" panose="020B0604020202020204" pitchFamily="34" charset="0"/>
              </a:rPr>
              <a:t>Tribes</a:t>
            </a:r>
            <a:endParaRPr lang="en-US" sz="2000" dirty="0">
              <a:solidFill>
                <a:srgbClr val="002060"/>
              </a:solidFill>
              <a:cs typeface="Arial" panose="020B0604020202020204" pitchFamily="34" charset="0"/>
            </a:endParaRPr>
          </a:p>
          <a:p>
            <a:pPr marL="287338" indent="-287338">
              <a:buFont typeface="Arial" panose="020B0604020202020204" pitchFamily="34" charset="0"/>
              <a:buChar char="•"/>
              <a:defRPr/>
            </a:pPr>
            <a:r>
              <a:rPr lang="en-US" sz="2000" dirty="0">
                <a:solidFill>
                  <a:srgbClr val="002060"/>
                </a:solidFill>
                <a:cs typeface="Arial" panose="020B0604020202020204" pitchFamily="34" charset="0"/>
              </a:rPr>
              <a:t>Private Industry </a:t>
            </a:r>
          </a:p>
          <a:p>
            <a:pPr marL="287338" indent="-287338">
              <a:buFont typeface="Arial" panose="020B0604020202020204" pitchFamily="34" charset="0"/>
              <a:buChar char="•"/>
              <a:defRPr/>
            </a:pPr>
            <a:r>
              <a:rPr lang="en-US" sz="2000" dirty="0" smtClean="0">
                <a:solidFill>
                  <a:srgbClr val="002060"/>
                </a:solidFill>
                <a:cs typeface="Arial" panose="020B0604020202020204" pitchFamily="34" charset="0"/>
              </a:rPr>
              <a:t>Not-For-Profit </a:t>
            </a:r>
            <a:r>
              <a:rPr lang="en-US" sz="2000" dirty="0">
                <a:solidFill>
                  <a:srgbClr val="002060"/>
                </a:solidFill>
                <a:cs typeface="Arial" panose="020B0604020202020204" pitchFamily="34" charset="0"/>
              </a:rPr>
              <a:t>Research </a:t>
            </a:r>
          </a:p>
        </p:txBody>
      </p:sp>
      <p:pic>
        <p:nvPicPr>
          <p:cNvPr id="20" name="Picture 3"/>
          <p:cNvPicPr>
            <a:picLocks noChangeAspect="1" noChangeArrowheads="1"/>
          </p:cNvPicPr>
          <p:nvPr/>
        </p:nvPicPr>
        <p:blipFill>
          <a:blip r:embed="rId5" cstate="print"/>
          <a:srcRect/>
          <a:stretch>
            <a:fillRect/>
          </a:stretch>
        </p:blipFill>
        <p:spPr bwMode="auto">
          <a:xfrm>
            <a:off x="7713921" y="2810603"/>
            <a:ext cx="1111746" cy="1111746"/>
          </a:xfrm>
          <a:prstGeom prst="rect">
            <a:avLst/>
          </a:prstGeom>
          <a:noFill/>
          <a:ln w="0">
            <a:noFill/>
            <a:miter lim="800000"/>
            <a:headEnd/>
            <a:tailEnd/>
          </a:ln>
        </p:spPr>
      </p:pic>
      <p:pic>
        <p:nvPicPr>
          <p:cNvPr id="21" name="Picture 5"/>
          <p:cNvPicPr>
            <a:picLocks noChangeAspect="1" noChangeArrowheads="1"/>
          </p:cNvPicPr>
          <p:nvPr/>
        </p:nvPicPr>
        <p:blipFill>
          <a:blip r:embed="rId6" cstate="print"/>
          <a:srcRect/>
          <a:stretch>
            <a:fillRect/>
          </a:stretch>
        </p:blipFill>
        <p:spPr bwMode="auto">
          <a:xfrm>
            <a:off x="7397495" y="1542814"/>
            <a:ext cx="1388300" cy="1111746"/>
          </a:xfrm>
          <a:prstGeom prst="rect">
            <a:avLst/>
          </a:prstGeom>
          <a:noFill/>
          <a:ln w="0">
            <a:noFill/>
            <a:miter lim="800000"/>
            <a:headEnd/>
            <a:tailEnd/>
          </a:ln>
        </p:spPr>
      </p:pic>
      <p:pic>
        <p:nvPicPr>
          <p:cNvPr id="22" name="Picture 6"/>
          <p:cNvPicPr>
            <a:picLocks noChangeAspect="1" noChangeArrowheads="1"/>
          </p:cNvPicPr>
          <p:nvPr/>
        </p:nvPicPr>
        <p:blipFill>
          <a:blip r:embed="rId7" cstate="print"/>
          <a:srcRect/>
          <a:stretch>
            <a:fillRect/>
          </a:stretch>
        </p:blipFill>
        <p:spPr bwMode="auto">
          <a:xfrm>
            <a:off x="5946932" y="1590677"/>
            <a:ext cx="1192719" cy="1016020"/>
          </a:xfrm>
          <a:prstGeom prst="rect">
            <a:avLst/>
          </a:prstGeom>
          <a:noFill/>
          <a:ln w="0">
            <a:noFill/>
            <a:miter lim="800000"/>
            <a:headEnd/>
            <a:tailEnd/>
          </a:ln>
        </p:spPr>
      </p:pic>
      <p:pic>
        <p:nvPicPr>
          <p:cNvPr id="26" name="Picture 11"/>
          <p:cNvPicPr>
            <a:picLocks noChangeAspect="1" noChangeArrowheads="1"/>
          </p:cNvPicPr>
          <p:nvPr/>
        </p:nvPicPr>
        <p:blipFill>
          <a:blip r:embed="rId8"/>
          <a:srcRect/>
          <a:stretch>
            <a:fillRect/>
          </a:stretch>
        </p:blipFill>
        <p:spPr bwMode="auto">
          <a:xfrm>
            <a:off x="5529663" y="3066747"/>
            <a:ext cx="1630882" cy="599459"/>
          </a:xfrm>
          <a:prstGeom prst="rect">
            <a:avLst/>
          </a:prstGeom>
          <a:noFill/>
          <a:ln w="12700">
            <a:noFill/>
            <a:miter lim="800000"/>
            <a:headEnd/>
            <a:tailEnd/>
          </a:ln>
        </p:spPr>
      </p:pic>
      <p:pic>
        <p:nvPicPr>
          <p:cNvPr id="27" name="Picture 15"/>
          <p:cNvPicPr>
            <a:picLocks noChangeAspect="1" noChangeArrowheads="1"/>
          </p:cNvPicPr>
          <p:nvPr/>
        </p:nvPicPr>
        <p:blipFill>
          <a:blip r:embed="rId9" cstate="print"/>
          <a:srcRect/>
          <a:stretch>
            <a:fillRect/>
          </a:stretch>
        </p:blipFill>
        <p:spPr bwMode="auto">
          <a:xfrm>
            <a:off x="4176815" y="1503939"/>
            <a:ext cx="1512274" cy="1189496"/>
          </a:xfrm>
          <a:prstGeom prst="rect">
            <a:avLst/>
          </a:prstGeom>
          <a:noFill/>
          <a:ln w="0">
            <a:noFill/>
            <a:miter lim="800000"/>
            <a:headEnd/>
            <a:tailEnd/>
          </a:ln>
        </p:spPr>
      </p:pic>
      <p:pic>
        <p:nvPicPr>
          <p:cNvPr id="2060" name="Picture 1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71892" y="668293"/>
            <a:ext cx="2531851" cy="611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21348" y="457200"/>
            <a:ext cx="1033492" cy="1033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Displaying indianlogo2.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77025" y="5086349"/>
            <a:ext cx="1123950" cy="146685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84020" y="4277862"/>
            <a:ext cx="2676525" cy="59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98887">
                        <a14:foregroundMark x1="7154" y1="3595" x2="7154" y2="3595"/>
                        <a14:foregroundMark x1="6041" y1="4261" x2="1590" y2="35419"/>
                        <a14:foregroundMark x1="4610" y1="5326" x2="1272" y2="19441"/>
                        <a14:foregroundMark x1="8585" y1="2929" x2="63752" y2="533"/>
                        <a14:foregroundMark x1="64070" y1="1465" x2="89666" y2="1465"/>
                        <a14:foregroundMark x1="90779" y1="2530" x2="98410" y2="13981"/>
                        <a14:foregroundMark x1="97774" y1="16511" x2="97615" y2="67244"/>
                        <a14:foregroundMark x1="97615" y1="68975" x2="78378" y2="91478"/>
                        <a14:foregroundMark x1="77107" y1="92011" x2="50715" y2="99068"/>
                        <a14:foregroundMark x1="50715" y1="98668" x2="19237" y2="90280"/>
                        <a14:foregroundMark x1="26391" y1="93875" x2="44197" y2="98402"/>
                        <a14:foregroundMark x1="18283" y1="89880" x2="1908" y2="67510"/>
                        <a14:foregroundMark x1="1431" y1="66844" x2="2385" y2="32224"/>
                        <a14:foregroundMark x1="11606" y1="13316" x2="87440" y2="14248"/>
                        <a14:foregroundMark x1="28458" y1="20772" x2="72655" y2="21305"/>
                        <a14:foregroundMark x1="38315" y1="9854" x2="61367" y2="9188"/>
                        <a14:foregroundMark x1="31797" y1="88016" x2="66773" y2="87883"/>
                        <a14:foregroundMark x1="76948" y1="88415" x2="87440" y2="77230"/>
                        <a14:foregroundMark x1="65819" y1="88948" x2="82353" y2="78429"/>
                        <a14:foregroundMark x1="10175" y1="26498" x2="55803" y2="25033"/>
                        <a14:foregroundMark x1="81558" y1="25699" x2="94595" y2="34487"/>
                        <a14:foregroundMark x1="90302" y1="30226" x2="89189" y2="59787"/>
                        <a14:foregroundMark x1="86486" y1="71238" x2="72973" y2="88016"/>
                      </a14:backgroundRemoval>
                    </a14:imgEffect>
                  </a14:imgLayer>
                </a14:imgProps>
              </a:ext>
              <a:ext uri="{28A0092B-C50C-407E-A947-70E740481C1C}">
                <a14:useLocalDpi xmlns:a14="http://schemas.microsoft.com/office/drawing/2010/main" val="0"/>
              </a:ext>
            </a:extLst>
          </a:blip>
          <a:srcRect/>
          <a:stretch>
            <a:fillRect/>
          </a:stretch>
        </p:blipFill>
        <p:spPr bwMode="auto">
          <a:xfrm>
            <a:off x="2682574" y="4724400"/>
            <a:ext cx="1279826" cy="1528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988719" y="2829352"/>
            <a:ext cx="987568" cy="1011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634363" y="5145694"/>
            <a:ext cx="1340544" cy="134816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034" name="Picture 10" descr="Displaying MSU.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716820" y="3962400"/>
            <a:ext cx="1221474" cy="122147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09652" y="4495800"/>
            <a:ext cx="1811774" cy="1752600"/>
            <a:chOff x="209652" y="4495800"/>
            <a:chExt cx="1811774" cy="1752600"/>
          </a:xfrm>
        </p:grpSpPr>
        <p:pic>
          <p:nvPicPr>
            <p:cNvPr id="1035" name="Picture 11"/>
            <p:cNvPicPr>
              <a:picLocks noChangeAspect="1" noChangeArrowheads="1"/>
            </p:cNvPicPr>
            <p:nvPr/>
          </p:nvPicPr>
          <p:blipFill rotWithShape="1">
            <a:blip r:embed="rId19">
              <a:extLst>
                <a:ext uri="{28A0092B-C50C-407E-A947-70E740481C1C}">
                  <a14:useLocalDpi xmlns:a14="http://schemas.microsoft.com/office/drawing/2010/main" val="0"/>
                </a:ext>
              </a:extLst>
            </a:blip>
            <a:srcRect l="-6627" r="1"/>
            <a:stretch/>
          </p:blipFill>
          <p:spPr bwMode="auto">
            <a:xfrm>
              <a:off x="209652" y="5703630"/>
              <a:ext cx="1811774" cy="544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descr="iaglr.jpg"/>
            <p:cNvPicPr>
              <a:picLocks noChangeAspect="1"/>
            </p:cNvPicPr>
            <p:nvPr/>
          </p:nvPicPr>
          <p:blipFill>
            <a:blip r:embed="rId20" cstate="print"/>
            <a:stretch>
              <a:fillRect/>
            </a:stretch>
          </p:blipFill>
          <p:spPr>
            <a:xfrm>
              <a:off x="295927" y="4495800"/>
              <a:ext cx="1639224" cy="771989"/>
            </a:xfrm>
            <a:prstGeom prst="rect">
              <a:avLst/>
            </a:prstGeom>
            <a:ln w="0">
              <a:noFill/>
            </a:ln>
          </p:spPr>
        </p:pic>
      </p:grpSp>
    </p:spTree>
    <p:extLst>
      <p:ext uri="{BB962C8B-B14F-4D97-AF65-F5344CB8AC3E}">
        <p14:creationId xmlns:p14="http://schemas.microsoft.com/office/powerpoint/2010/main" val="3084400960"/>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
            <a:lum/>
          </a:blip>
          <a:srcRect/>
          <a:stretch>
            <a:fillRect l="-9000" r="-9000"/>
          </a:stretch>
        </a:blipFill>
        <a:effectLst/>
      </p:bgPr>
    </p:bg>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7323" y="45720"/>
            <a:ext cx="300680" cy="30785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200" y="45734"/>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r>
              <a:rPr lang="en-US" sz="1300" b="1" dirty="0">
                <a:solidFill>
                  <a:prstClr val="white"/>
                </a:solidFill>
                <a:cs typeface="Arial" panose="020B0604020202020204" pitchFamily="34" charset="0"/>
              </a:rPr>
              <a:t>Director </a:t>
            </a:r>
            <a:r>
              <a:rPr lang="en-US" sz="1300" dirty="0">
                <a:solidFill>
                  <a:prstClr val="white"/>
                </a:solidFill>
                <a:cs typeface="Arial" panose="020B0604020202020204" pitchFamily="34" charset="0"/>
              </a:rPr>
              <a:t>| Overview</a:t>
            </a:r>
          </a:p>
        </p:txBody>
      </p:sp>
      <p:sp>
        <p:nvSpPr>
          <p:cNvPr id="4" name="TextBox 3"/>
          <p:cNvSpPr txBox="1"/>
          <p:nvPr/>
        </p:nvSpPr>
        <p:spPr>
          <a:xfrm>
            <a:off x="76202" y="533400"/>
            <a:ext cx="9001801" cy="523220"/>
          </a:xfrm>
          <a:prstGeom prst="rect">
            <a:avLst/>
          </a:prstGeom>
          <a:noFill/>
        </p:spPr>
        <p:txBody>
          <a:bodyPr wrap="square" rtlCol="0">
            <a:spAutoFit/>
          </a:bodyPr>
          <a:lstStyle/>
          <a:p>
            <a:r>
              <a:rPr lang="en-US" sz="2800" b="1" dirty="0" smtClean="0">
                <a:solidFill>
                  <a:srgbClr val="002060"/>
                </a:solidFill>
                <a:cs typeface="Arial" panose="020B0604020202020204" pitchFamily="34" charset="0"/>
              </a:rPr>
              <a:t>Path to the future:</a:t>
            </a:r>
            <a:endParaRPr lang="en-US" sz="2800" dirty="0">
              <a:solidFill>
                <a:srgbClr val="002060"/>
              </a:solidFill>
              <a:cs typeface="Arial" panose="020B0604020202020204" pitchFamily="34" charset="0"/>
            </a:endParaRPr>
          </a:p>
        </p:txBody>
      </p:sp>
      <p:sp>
        <p:nvSpPr>
          <p:cNvPr id="3" name="TextBox 2"/>
          <p:cNvSpPr txBox="1"/>
          <p:nvPr/>
        </p:nvSpPr>
        <p:spPr>
          <a:xfrm>
            <a:off x="762000" y="1384280"/>
            <a:ext cx="8001000" cy="4170372"/>
          </a:xfrm>
          <a:prstGeom prst="rect">
            <a:avLst/>
          </a:prstGeom>
          <a:noFill/>
        </p:spPr>
        <p:txBody>
          <a:bodyPr wrap="square" rtlCol="0">
            <a:spAutoFit/>
          </a:bodyPr>
          <a:lstStyle/>
          <a:p>
            <a:pPr marL="0" lvl="2"/>
            <a:r>
              <a:rPr lang="en-US" sz="2400" dirty="0">
                <a:solidFill>
                  <a:srgbClr val="002060"/>
                </a:solidFill>
                <a:latin typeface="Arial" panose="020B0604020202020204" pitchFamily="34" charset="0"/>
                <a:cs typeface="Arial" panose="020B0604020202020204" pitchFamily="34" charset="0"/>
              </a:rPr>
              <a:t>GLERL is poised to contribute to formal ecosystem management as </a:t>
            </a:r>
            <a:r>
              <a:rPr lang="en-US" sz="2400" dirty="0" smtClean="0">
                <a:solidFill>
                  <a:srgbClr val="002060"/>
                </a:solidFill>
                <a:latin typeface="Arial" panose="020B0604020202020204" pitchFamily="34" charset="0"/>
                <a:cs typeface="Arial" panose="020B0604020202020204" pitchFamily="34" charset="0"/>
              </a:rPr>
              <a:t>a:</a:t>
            </a:r>
            <a:endParaRPr lang="en-US" sz="2400" dirty="0">
              <a:solidFill>
                <a:srgbClr val="002060"/>
              </a:solidFill>
              <a:latin typeface="Arial" panose="020B0604020202020204" pitchFamily="34" charset="0"/>
              <a:cs typeface="Arial" panose="020B0604020202020204" pitchFamily="34" charset="0"/>
            </a:endParaRPr>
          </a:p>
          <a:p>
            <a:pPr marL="285750" lvl="2" indent="-285750">
              <a:buFont typeface="Arial"/>
              <a:buChar char="•"/>
            </a:pPr>
            <a:endParaRPr lang="en-US" sz="2400" dirty="0">
              <a:solidFill>
                <a:srgbClr val="002060"/>
              </a:solidFill>
              <a:latin typeface="Arial" panose="020B0604020202020204" pitchFamily="34" charset="0"/>
              <a:cs typeface="Arial" panose="020B0604020202020204" pitchFamily="34" charset="0"/>
            </a:endParaRPr>
          </a:p>
          <a:p>
            <a:pPr marL="285750" lvl="2" indent="-285750">
              <a:spcBef>
                <a:spcPts val="600"/>
              </a:spcBef>
              <a:buFont typeface="Arial"/>
              <a:buChar char="•"/>
            </a:pPr>
            <a:r>
              <a:rPr lang="en-US" sz="2400" dirty="0" smtClean="0">
                <a:solidFill>
                  <a:srgbClr val="002060"/>
                </a:solidFill>
                <a:latin typeface="Arial" panose="020B0604020202020204" pitchFamily="34" charset="0"/>
                <a:cs typeface="Arial" panose="020B0604020202020204" pitchFamily="34" charset="0"/>
              </a:rPr>
              <a:t>Key </a:t>
            </a:r>
            <a:r>
              <a:rPr lang="en-US" sz="2400" dirty="0">
                <a:solidFill>
                  <a:srgbClr val="002060"/>
                </a:solidFill>
                <a:latin typeface="Arial" panose="020B0604020202020204" pitchFamily="34" charset="0"/>
                <a:cs typeface="Arial" panose="020B0604020202020204" pitchFamily="34" charset="0"/>
              </a:rPr>
              <a:t>provider of observing technology </a:t>
            </a:r>
            <a:r>
              <a:rPr lang="en-US" sz="2400" dirty="0" smtClean="0">
                <a:solidFill>
                  <a:srgbClr val="002060"/>
                </a:solidFill>
                <a:latin typeface="Arial" panose="020B0604020202020204" pitchFamily="34" charset="0"/>
                <a:cs typeface="Arial" panose="020B0604020202020204" pitchFamily="34" charset="0"/>
              </a:rPr>
              <a:t>innovation,</a:t>
            </a:r>
          </a:p>
          <a:p>
            <a:pPr marL="285750" lvl="2" indent="-285750">
              <a:spcBef>
                <a:spcPts val="600"/>
              </a:spcBef>
              <a:buFont typeface="Arial"/>
              <a:buChar char="•"/>
            </a:pPr>
            <a:r>
              <a:rPr lang="en-US" sz="2400" dirty="0">
                <a:solidFill>
                  <a:srgbClr val="002060"/>
                </a:solidFill>
                <a:latin typeface="Arial" panose="020B0604020202020204" pitchFamily="34" charset="0"/>
                <a:cs typeface="Arial" panose="020B0604020202020204" pitchFamily="34" charset="0"/>
              </a:rPr>
              <a:t>L</a:t>
            </a:r>
            <a:r>
              <a:rPr lang="en-US" sz="2400" dirty="0" smtClean="0">
                <a:solidFill>
                  <a:srgbClr val="002060"/>
                </a:solidFill>
                <a:latin typeface="Arial" panose="020B0604020202020204" pitchFamily="34" charset="0"/>
                <a:cs typeface="Arial" panose="020B0604020202020204" pitchFamily="34" charset="0"/>
              </a:rPr>
              <a:t>eader </a:t>
            </a:r>
            <a:r>
              <a:rPr lang="en-US" sz="2400" dirty="0">
                <a:solidFill>
                  <a:srgbClr val="002060"/>
                </a:solidFill>
                <a:latin typeface="Arial" panose="020B0604020202020204" pitchFamily="34" charset="0"/>
                <a:cs typeface="Arial" panose="020B0604020202020204" pitchFamily="34" charset="0"/>
              </a:rPr>
              <a:t>in cutting edge experimental research, </a:t>
            </a:r>
          </a:p>
          <a:p>
            <a:pPr marL="285750" lvl="2" indent="-285750">
              <a:spcBef>
                <a:spcPts val="600"/>
              </a:spcBef>
              <a:buFont typeface="Arial"/>
              <a:buChar char="•"/>
            </a:pPr>
            <a:r>
              <a:rPr lang="en-US" sz="2400" dirty="0">
                <a:solidFill>
                  <a:srgbClr val="002060"/>
                </a:solidFill>
                <a:latin typeface="Arial" panose="020B0604020202020204" pitchFamily="34" charset="0"/>
                <a:cs typeface="Arial" panose="020B0604020202020204" pitchFamily="34" charset="0"/>
              </a:rPr>
              <a:t>D</a:t>
            </a:r>
            <a:r>
              <a:rPr lang="en-US" sz="2400" dirty="0" smtClean="0">
                <a:solidFill>
                  <a:srgbClr val="002060"/>
                </a:solidFill>
                <a:latin typeface="Arial" panose="020B0604020202020204" pitchFamily="34" charset="0"/>
                <a:cs typeface="Arial" panose="020B0604020202020204" pitchFamily="34" charset="0"/>
              </a:rPr>
              <a:t>eveloper </a:t>
            </a:r>
            <a:r>
              <a:rPr lang="en-US" sz="2400" dirty="0">
                <a:solidFill>
                  <a:srgbClr val="002060"/>
                </a:solidFill>
                <a:latin typeface="Arial" panose="020B0604020202020204" pitchFamily="34" charset="0"/>
                <a:cs typeface="Arial" panose="020B0604020202020204" pitchFamily="34" charset="0"/>
              </a:rPr>
              <a:t>of advanced ecosystem models, and </a:t>
            </a:r>
            <a:endParaRPr lang="en-US" sz="2400" dirty="0" smtClean="0">
              <a:solidFill>
                <a:srgbClr val="002060"/>
              </a:solidFill>
              <a:latin typeface="Arial" panose="020B0604020202020204" pitchFamily="34" charset="0"/>
              <a:cs typeface="Arial" panose="020B0604020202020204" pitchFamily="34" charset="0"/>
            </a:endParaRPr>
          </a:p>
          <a:p>
            <a:pPr marL="285750" lvl="2" indent="-285750">
              <a:spcBef>
                <a:spcPts val="600"/>
              </a:spcBef>
              <a:buFont typeface="Arial"/>
              <a:buChar char="•"/>
            </a:pPr>
            <a:r>
              <a:rPr lang="en-US" sz="2400" dirty="0">
                <a:solidFill>
                  <a:srgbClr val="002060"/>
                </a:solidFill>
                <a:latin typeface="Arial" panose="020B0604020202020204" pitchFamily="34" charset="0"/>
                <a:cs typeface="Arial" panose="020B0604020202020204" pitchFamily="34" charset="0"/>
              </a:rPr>
              <a:t>C</a:t>
            </a:r>
            <a:r>
              <a:rPr lang="en-US" sz="2400" dirty="0" smtClean="0">
                <a:solidFill>
                  <a:srgbClr val="002060"/>
                </a:solidFill>
                <a:latin typeface="Arial" panose="020B0604020202020204" pitchFamily="34" charset="0"/>
                <a:cs typeface="Arial" panose="020B0604020202020204" pitchFamily="34" charset="0"/>
              </a:rPr>
              <a:t>ommunicator </a:t>
            </a:r>
            <a:r>
              <a:rPr lang="en-US" sz="2400" dirty="0">
                <a:solidFill>
                  <a:srgbClr val="002060"/>
                </a:solidFill>
                <a:latin typeface="Arial" panose="020B0604020202020204" pitchFamily="34" charset="0"/>
                <a:cs typeface="Arial" panose="020B0604020202020204" pitchFamily="34" charset="0"/>
              </a:rPr>
              <a:t>of science-based products </a:t>
            </a:r>
            <a:r>
              <a:rPr lang="en-US" sz="2400" dirty="0" smtClean="0">
                <a:solidFill>
                  <a:srgbClr val="002060"/>
                </a:solidFill>
                <a:latin typeface="Arial" panose="020B0604020202020204" pitchFamily="34" charset="0"/>
                <a:cs typeface="Arial" panose="020B0604020202020204" pitchFamily="34" charset="0"/>
              </a:rPr>
              <a:t>and </a:t>
            </a:r>
            <a:r>
              <a:rPr lang="en-US" sz="2400" dirty="0">
                <a:solidFill>
                  <a:srgbClr val="002060"/>
                </a:solidFill>
                <a:latin typeface="Arial" panose="020B0604020202020204" pitchFamily="34" charset="0"/>
                <a:cs typeface="Arial" panose="020B0604020202020204" pitchFamily="34" charset="0"/>
              </a:rPr>
              <a:t>services, as well </a:t>
            </a:r>
            <a:r>
              <a:rPr lang="en-US" sz="2400" dirty="0" smtClean="0">
                <a:solidFill>
                  <a:srgbClr val="002060"/>
                </a:solidFill>
                <a:latin typeface="Arial" panose="020B0604020202020204" pitchFamily="34" charset="0"/>
                <a:cs typeface="Arial" panose="020B0604020202020204" pitchFamily="34" charset="0"/>
              </a:rPr>
              <a:t>as a</a:t>
            </a:r>
          </a:p>
          <a:p>
            <a:pPr marL="285750" lvl="2" indent="-285750">
              <a:spcBef>
                <a:spcPts val="600"/>
              </a:spcBef>
              <a:buFont typeface="Arial"/>
              <a:buChar char="•"/>
            </a:pPr>
            <a:r>
              <a:rPr lang="en-US" sz="2400" dirty="0">
                <a:solidFill>
                  <a:srgbClr val="002060"/>
                </a:solidFill>
                <a:latin typeface="Arial" panose="020B0604020202020204" pitchFamily="34" charset="0"/>
                <a:cs typeface="Arial" panose="020B0604020202020204" pitchFamily="34" charset="0"/>
              </a:rPr>
              <a:t>C</a:t>
            </a:r>
            <a:r>
              <a:rPr lang="en-US" sz="2400" dirty="0" smtClean="0">
                <a:solidFill>
                  <a:srgbClr val="002060"/>
                </a:solidFill>
                <a:latin typeface="Arial" panose="020B0604020202020204" pitchFamily="34" charset="0"/>
                <a:cs typeface="Arial" panose="020B0604020202020204" pitchFamily="34" charset="0"/>
              </a:rPr>
              <a:t>ontributor </a:t>
            </a:r>
            <a:r>
              <a:rPr lang="en-US" sz="2400" dirty="0">
                <a:solidFill>
                  <a:srgbClr val="002060"/>
                </a:solidFill>
                <a:latin typeface="Arial" panose="020B0604020202020204" pitchFamily="34" charset="0"/>
                <a:cs typeface="Arial" panose="020B0604020202020204" pitchFamily="34" charset="0"/>
              </a:rPr>
              <a:t>of science advice to the Great Lakes management </a:t>
            </a:r>
            <a:r>
              <a:rPr lang="en-US" sz="2400" dirty="0" smtClean="0">
                <a:solidFill>
                  <a:srgbClr val="002060"/>
                </a:solidFill>
                <a:latin typeface="Arial" panose="020B0604020202020204" pitchFamily="34" charset="0"/>
                <a:cs typeface="Arial" panose="020B0604020202020204" pitchFamily="34" charset="0"/>
              </a:rPr>
              <a:t>community</a:t>
            </a:r>
            <a:r>
              <a:rPr lang="en-US" sz="2400" dirty="0">
                <a:solidFill>
                  <a:srgbClr val="002060"/>
                </a:solidFill>
                <a:latin typeface="Arial" panose="020B0604020202020204" pitchFamily="34" charset="0"/>
                <a:cs typeface="Arial" panose="020B0604020202020204" pitchFamily="34" charset="0"/>
              </a:rPr>
              <a:t>.</a:t>
            </a:r>
          </a:p>
        </p:txBody>
      </p:sp>
      <p:sp>
        <p:nvSpPr>
          <p:cNvPr id="5" name="TextBox 4"/>
          <p:cNvSpPr txBox="1"/>
          <p:nvPr/>
        </p:nvSpPr>
        <p:spPr>
          <a:xfrm>
            <a:off x="0" y="5791200"/>
            <a:ext cx="9144000" cy="553998"/>
          </a:xfrm>
          <a:prstGeom prst="rect">
            <a:avLst/>
          </a:prstGeom>
          <a:noFill/>
        </p:spPr>
        <p:txBody>
          <a:bodyPr wrap="square" rtlCol="0">
            <a:spAutoFit/>
          </a:bodyPr>
          <a:lstStyle/>
          <a:p>
            <a:pPr algn="ctr"/>
            <a:r>
              <a:rPr lang="en-US" dirty="0" smtClean="0">
                <a:solidFill>
                  <a:schemeClr val="tx2">
                    <a:lumMod val="25000"/>
                    <a:lumOff val="75000"/>
                  </a:schemeClr>
                </a:solidFill>
                <a:latin typeface="Arial" panose="020B0604020202020204" pitchFamily="34" charset="0"/>
                <a:hlinkClick r:id="rId6"/>
              </a:rPr>
              <a:t>www.glerl.noaa.gov/review2016/reviewer_docs/GLERLStrategicPlan2016.pdf</a:t>
            </a:r>
            <a:endParaRPr lang="en-US" dirty="0">
              <a:solidFill>
                <a:schemeClr val="tx2">
                  <a:lumMod val="25000"/>
                  <a:lumOff val="75000"/>
                </a:schemeClr>
              </a:solidFill>
              <a:latin typeface="Arial" panose="020B0604020202020204" pitchFamily="34" charset="0"/>
            </a:endParaRPr>
          </a:p>
          <a:p>
            <a:pPr algn="ctr"/>
            <a:endParaRPr lang="en-US" sz="1200" dirty="0" smtClean="0">
              <a:solidFill>
                <a:schemeClr val="tx2">
                  <a:lumMod val="25000"/>
                  <a:lumOff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7294989"/>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8000"/>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7323" y="45720"/>
            <a:ext cx="300680" cy="30785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200" y="45734"/>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r>
              <a:rPr lang="en-US" sz="1300" b="1" dirty="0">
                <a:solidFill>
                  <a:prstClr val="white"/>
                </a:solidFill>
                <a:cs typeface="Arial" panose="020B0604020202020204" pitchFamily="34" charset="0"/>
              </a:rPr>
              <a:t>Director </a:t>
            </a:r>
            <a:r>
              <a:rPr lang="en-US" sz="1300" dirty="0">
                <a:solidFill>
                  <a:prstClr val="white"/>
                </a:solidFill>
                <a:cs typeface="Arial" panose="020B0604020202020204" pitchFamily="34" charset="0"/>
              </a:rPr>
              <a:t>| Overview</a:t>
            </a:r>
          </a:p>
        </p:txBody>
      </p:sp>
      <p:sp>
        <p:nvSpPr>
          <p:cNvPr id="4" name="TextBox 3"/>
          <p:cNvSpPr txBox="1"/>
          <p:nvPr/>
        </p:nvSpPr>
        <p:spPr>
          <a:xfrm>
            <a:off x="76202" y="533400"/>
            <a:ext cx="9001801" cy="523220"/>
          </a:xfrm>
          <a:prstGeom prst="rect">
            <a:avLst/>
          </a:prstGeom>
          <a:noFill/>
        </p:spPr>
        <p:txBody>
          <a:bodyPr wrap="square" rtlCol="0">
            <a:spAutoFit/>
          </a:bodyPr>
          <a:lstStyle/>
          <a:p>
            <a:r>
              <a:rPr lang="en-US" sz="2800" b="1" dirty="0" smtClean="0">
                <a:solidFill>
                  <a:srgbClr val="002060"/>
                </a:solidFill>
                <a:cs typeface="Arial" panose="020B0604020202020204" pitchFamily="34" charset="0"/>
              </a:rPr>
              <a:t>Next </a:t>
            </a:r>
            <a:r>
              <a:rPr lang="en-US" sz="2800" b="1" dirty="0">
                <a:solidFill>
                  <a:srgbClr val="002060"/>
                </a:solidFill>
                <a:cs typeface="Arial" panose="020B0604020202020204" pitchFamily="34" charset="0"/>
              </a:rPr>
              <a:t>T</a:t>
            </a:r>
            <a:r>
              <a:rPr lang="en-US" sz="2800" b="1" dirty="0" smtClean="0">
                <a:solidFill>
                  <a:srgbClr val="002060"/>
                </a:solidFill>
                <a:cs typeface="Arial" panose="020B0604020202020204" pitchFamily="34" charset="0"/>
              </a:rPr>
              <a:t>hree Days: </a:t>
            </a:r>
            <a:r>
              <a:rPr lang="en-US" sz="2800" dirty="0" smtClean="0">
                <a:solidFill>
                  <a:srgbClr val="002060"/>
                </a:solidFill>
                <a:cs typeface="Arial" panose="020B0604020202020204" pitchFamily="34" charset="0"/>
              </a:rPr>
              <a:t>Overview</a:t>
            </a:r>
            <a:endParaRPr lang="en-US" sz="2800" dirty="0">
              <a:solidFill>
                <a:srgbClr val="002060"/>
              </a:solidFill>
              <a:cs typeface="Arial" panose="020B0604020202020204" pitchFamily="34" charset="0"/>
            </a:endParaRPr>
          </a:p>
        </p:txBody>
      </p:sp>
      <p:sp>
        <p:nvSpPr>
          <p:cNvPr id="6" name="TextBox 5"/>
          <p:cNvSpPr txBox="1"/>
          <p:nvPr/>
        </p:nvSpPr>
        <p:spPr>
          <a:xfrm>
            <a:off x="222468" y="1143000"/>
            <a:ext cx="8699063" cy="5324535"/>
          </a:xfrm>
          <a:prstGeom prst="rect">
            <a:avLst/>
          </a:prstGeom>
          <a:noFill/>
        </p:spPr>
        <p:txBody>
          <a:bodyPr wrap="square" rtlCol="0">
            <a:spAutoFit/>
          </a:bodyPr>
          <a:lstStyle/>
          <a:p>
            <a:pPr>
              <a:spcAft>
                <a:spcPts val="600"/>
              </a:spcAft>
            </a:pPr>
            <a:r>
              <a:rPr lang="en-US" sz="2000" b="1" u="sng" dirty="0" smtClean="0">
                <a:solidFill>
                  <a:srgbClr val="002060"/>
                </a:solidFill>
                <a:latin typeface="Arial" panose="020B0604020202020204" pitchFamily="34" charset="0"/>
                <a:cs typeface="Arial" panose="020B0604020202020204" pitchFamily="34" charset="0"/>
              </a:rPr>
              <a:t>Tuesday:</a:t>
            </a:r>
          </a:p>
          <a:p>
            <a:pPr>
              <a:spcAft>
                <a:spcPts val="600"/>
              </a:spcAft>
            </a:pPr>
            <a:r>
              <a:rPr lang="en-US" sz="2000" b="1" dirty="0" smtClean="0">
                <a:solidFill>
                  <a:srgbClr val="002060"/>
                </a:solidFill>
                <a:latin typeface="Arial" panose="020B0604020202020204" pitchFamily="34" charset="0"/>
                <a:cs typeface="Arial" panose="020B0604020202020204" pitchFamily="34" charset="0"/>
              </a:rPr>
              <a:t>Science Presentations: </a:t>
            </a:r>
            <a:r>
              <a:rPr lang="en-US" sz="2000" dirty="0" smtClean="0">
                <a:solidFill>
                  <a:srgbClr val="002060"/>
                </a:solidFill>
                <a:latin typeface="Arial" panose="020B0604020202020204" pitchFamily="34" charset="0"/>
                <a:cs typeface="Arial" panose="020B0604020202020204" pitchFamily="34" charset="0"/>
              </a:rPr>
              <a:t>OSAT and EcoDyn </a:t>
            </a:r>
          </a:p>
          <a:p>
            <a:pPr>
              <a:spcAft>
                <a:spcPts val="600"/>
              </a:spcAft>
            </a:pPr>
            <a:r>
              <a:rPr lang="en-US" sz="2000" b="1" dirty="0" smtClean="0">
                <a:solidFill>
                  <a:srgbClr val="002060"/>
                </a:solidFill>
                <a:latin typeface="Arial" panose="020B0604020202020204" pitchFamily="34" charset="0"/>
                <a:cs typeface="Arial" panose="020B0604020202020204" pitchFamily="34" charset="0"/>
              </a:rPr>
              <a:t>Tours: </a:t>
            </a:r>
            <a:r>
              <a:rPr lang="en-US" sz="2000" dirty="0" smtClean="0">
                <a:solidFill>
                  <a:srgbClr val="002060"/>
                </a:solidFill>
                <a:latin typeface="Arial" panose="020B0604020202020204" pitchFamily="34" charset="0"/>
                <a:cs typeface="Arial" panose="020B0604020202020204" pitchFamily="34" charset="0"/>
              </a:rPr>
              <a:t>High Bay, Preserved Biology Lab, Chemistry Lab</a:t>
            </a:r>
          </a:p>
          <a:p>
            <a:pPr>
              <a:spcAft>
                <a:spcPts val="600"/>
              </a:spcAft>
            </a:pPr>
            <a:r>
              <a:rPr lang="en-US" sz="2000" b="1" dirty="0" smtClean="0">
                <a:solidFill>
                  <a:srgbClr val="002060"/>
                </a:solidFill>
                <a:latin typeface="Arial" panose="020B0604020202020204" pitchFamily="34" charset="0"/>
                <a:cs typeface="Arial" panose="020B0604020202020204" pitchFamily="34" charset="0"/>
              </a:rPr>
              <a:t>In Focus Presentations: </a:t>
            </a:r>
            <a:r>
              <a:rPr lang="en-US" sz="2000" dirty="0" smtClean="0">
                <a:solidFill>
                  <a:srgbClr val="002060"/>
                </a:solidFill>
                <a:latin typeface="Arial" panose="020B0604020202020204" pitchFamily="34" charset="0"/>
                <a:cs typeface="Arial" panose="020B0604020202020204" pitchFamily="34" charset="0"/>
              </a:rPr>
              <a:t>Field Observing Technologies, Invasive Species</a:t>
            </a:r>
          </a:p>
          <a:p>
            <a:pPr>
              <a:spcAft>
                <a:spcPts val="600"/>
              </a:spcAft>
            </a:pPr>
            <a:r>
              <a:rPr lang="en-US" sz="2000" b="1" dirty="0" smtClean="0">
                <a:solidFill>
                  <a:srgbClr val="002060"/>
                </a:solidFill>
                <a:latin typeface="Arial" panose="020B0604020202020204" pitchFamily="34" charset="0"/>
                <a:cs typeface="Arial" panose="020B0604020202020204" pitchFamily="34" charset="0"/>
              </a:rPr>
              <a:t>Closed Reviewer lunch with Federal support scientists</a:t>
            </a:r>
          </a:p>
          <a:p>
            <a:pPr lvl="1">
              <a:spcAft>
                <a:spcPts val="600"/>
              </a:spcAft>
            </a:pPr>
            <a:r>
              <a:rPr lang="en-US" sz="2000" i="1" dirty="0" smtClean="0">
                <a:solidFill>
                  <a:srgbClr val="002060"/>
                </a:solidFill>
                <a:latin typeface="Arial" panose="020B0604020202020204" pitchFamily="34" charset="0"/>
                <a:cs typeface="Arial" panose="020B0604020202020204" pitchFamily="34" charset="0"/>
              </a:rPr>
              <a:t>All other attendees in the Michigan-Huron room</a:t>
            </a:r>
          </a:p>
          <a:p>
            <a:pPr>
              <a:spcBef>
                <a:spcPts val="1200"/>
              </a:spcBef>
              <a:spcAft>
                <a:spcPts val="600"/>
              </a:spcAft>
            </a:pPr>
            <a:r>
              <a:rPr lang="en-US" sz="2000" b="1" u="sng" dirty="0" smtClean="0">
                <a:solidFill>
                  <a:srgbClr val="002060"/>
                </a:solidFill>
                <a:latin typeface="Arial" panose="020B0604020202020204" pitchFamily="34" charset="0"/>
                <a:cs typeface="Arial" panose="020B0604020202020204" pitchFamily="34" charset="0"/>
              </a:rPr>
              <a:t>Wednesday:</a:t>
            </a:r>
          </a:p>
          <a:p>
            <a:pPr>
              <a:spcAft>
                <a:spcPts val="600"/>
              </a:spcAft>
            </a:pPr>
            <a:r>
              <a:rPr lang="en-US" sz="2000" b="1" dirty="0" smtClean="0">
                <a:solidFill>
                  <a:srgbClr val="002060"/>
                </a:solidFill>
                <a:latin typeface="Arial" panose="020B0604020202020204" pitchFamily="34" charset="0"/>
                <a:cs typeface="Arial" panose="020B0604020202020204" pitchFamily="34" charset="0"/>
              </a:rPr>
              <a:t>Science Presentations: </a:t>
            </a:r>
            <a:r>
              <a:rPr lang="en-US" sz="2000" dirty="0" smtClean="0">
                <a:solidFill>
                  <a:srgbClr val="002060"/>
                </a:solidFill>
                <a:latin typeface="Arial" panose="020B0604020202020204" pitchFamily="34" charset="0"/>
                <a:cs typeface="Arial" panose="020B0604020202020204" pitchFamily="34" charset="0"/>
              </a:rPr>
              <a:t>EcoDyn (</a:t>
            </a:r>
            <a:r>
              <a:rPr lang="en-US" sz="2000" i="1" dirty="0" smtClean="0">
                <a:solidFill>
                  <a:srgbClr val="002060"/>
                </a:solidFill>
                <a:latin typeface="Arial" panose="020B0604020202020204" pitchFamily="34" charset="0"/>
                <a:cs typeface="Arial" panose="020B0604020202020204" pitchFamily="34" charset="0"/>
              </a:rPr>
              <a:t>continued</a:t>
            </a:r>
            <a:r>
              <a:rPr lang="en-US" sz="2000" dirty="0" smtClean="0">
                <a:solidFill>
                  <a:srgbClr val="002060"/>
                </a:solidFill>
                <a:latin typeface="Arial" panose="020B0604020202020204" pitchFamily="34" charset="0"/>
                <a:cs typeface="Arial" panose="020B0604020202020204" pitchFamily="34" charset="0"/>
              </a:rPr>
              <a:t>) and IPEMF</a:t>
            </a:r>
          </a:p>
          <a:p>
            <a:pPr>
              <a:spcAft>
                <a:spcPts val="600"/>
              </a:spcAft>
            </a:pPr>
            <a:r>
              <a:rPr lang="en-US" sz="2000" b="1" dirty="0" smtClean="0">
                <a:solidFill>
                  <a:srgbClr val="002060"/>
                </a:solidFill>
                <a:latin typeface="Arial" panose="020B0604020202020204" pitchFamily="34" charset="0"/>
                <a:cs typeface="Arial" panose="020B0604020202020204" pitchFamily="34" charset="0"/>
              </a:rPr>
              <a:t>In Focus Presentations: </a:t>
            </a:r>
            <a:r>
              <a:rPr lang="en-US" sz="2000" dirty="0" smtClean="0">
                <a:solidFill>
                  <a:srgbClr val="002060"/>
                </a:solidFill>
                <a:latin typeface="Arial" panose="020B0604020202020204" pitchFamily="34" charset="0"/>
                <a:cs typeface="Arial" panose="020B0604020202020204" pitchFamily="34" charset="0"/>
              </a:rPr>
              <a:t>Modeling</a:t>
            </a:r>
          </a:p>
          <a:p>
            <a:pPr>
              <a:spcAft>
                <a:spcPts val="600"/>
              </a:spcAft>
            </a:pPr>
            <a:r>
              <a:rPr lang="en-US" sz="2000" b="1" dirty="0" smtClean="0">
                <a:solidFill>
                  <a:srgbClr val="002060"/>
                </a:solidFill>
                <a:latin typeface="Arial" panose="020B0604020202020204" pitchFamily="34" charset="0"/>
                <a:cs typeface="Arial" panose="020B0604020202020204" pitchFamily="34" charset="0"/>
              </a:rPr>
              <a:t>Closed Reviewer </a:t>
            </a:r>
            <a:r>
              <a:rPr lang="en-US" sz="2000" b="1" dirty="0">
                <a:solidFill>
                  <a:srgbClr val="002060"/>
                </a:solidFill>
                <a:latin typeface="Arial" panose="020B0604020202020204" pitchFamily="34" charset="0"/>
                <a:cs typeface="Arial" panose="020B0604020202020204" pitchFamily="34" charset="0"/>
              </a:rPr>
              <a:t>lunch with </a:t>
            </a:r>
            <a:r>
              <a:rPr lang="en-US" sz="2000" b="1" dirty="0" smtClean="0">
                <a:solidFill>
                  <a:srgbClr val="002060"/>
                </a:solidFill>
                <a:latin typeface="Arial" panose="020B0604020202020204" pitchFamily="34" charset="0"/>
                <a:cs typeface="Arial" panose="020B0604020202020204" pitchFamily="34" charset="0"/>
              </a:rPr>
              <a:t>CILER support scientists</a:t>
            </a:r>
          </a:p>
          <a:p>
            <a:pPr lvl="1">
              <a:spcAft>
                <a:spcPts val="600"/>
              </a:spcAft>
            </a:pPr>
            <a:r>
              <a:rPr lang="en-US" sz="2000" i="1" dirty="0" smtClean="0">
                <a:solidFill>
                  <a:srgbClr val="002060"/>
                </a:solidFill>
                <a:latin typeface="Arial" panose="020B0604020202020204" pitchFamily="34" charset="0"/>
                <a:cs typeface="Arial" panose="020B0604020202020204" pitchFamily="34" charset="0"/>
              </a:rPr>
              <a:t>All </a:t>
            </a:r>
            <a:r>
              <a:rPr lang="en-US" sz="2000" i="1" dirty="0">
                <a:solidFill>
                  <a:srgbClr val="002060"/>
                </a:solidFill>
                <a:latin typeface="Arial" panose="020B0604020202020204" pitchFamily="34" charset="0"/>
                <a:cs typeface="Arial" panose="020B0604020202020204" pitchFamily="34" charset="0"/>
              </a:rPr>
              <a:t>other attendees in the Michigan-Huron room</a:t>
            </a:r>
          </a:p>
          <a:p>
            <a:pPr>
              <a:spcBef>
                <a:spcPts val="1200"/>
              </a:spcBef>
              <a:spcAft>
                <a:spcPts val="600"/>
              </a:spcAft>
            </a:pPr>
            <a:r>
              <a:rPr lang="en-US" sz="2000" b="1" u="sng" dirty="0" smtClean="0">
                <a:solidFill>
                  <a:srgbClr val="002060"/>
                </a:solidFill>
                <a:latin typeface="Arial" panose="020B0604020202020204" pitchFamily="34" charset="0"/>
                <a:cs typeface="Arial" panose="020B0604020202020204" pitchFamily="34" charset="0"/>
              </a:rPr>
              <a:t>Thursday:</a:t>
            </a:r>
          </a:p>
          <a:p>
            <a:pPr>
              <a:spcAft>
                <a:spcPts val="600"/>
              </a:spcAft>
            </a:pPr>
            <a:r>
              <a:rPr lang="en-US" sz="2000" b="1" dirty="0" smtClean="0">
                <a:solidFill>
                  <a:srgbClr val="002060"/>
                </a:solidFill>
                <a:latin typeface="Arial" panose="020B0604020202020204" pitchFamily="34" charset="0"/>
                <a:cs typeface="Arial" panose="020B0604020202020204" pitchFamily="34" charset="0"/>
              </a:rPr>
              <a:t>Closed Stakeholder Sessions</a:t>
            </a:r>
            <a:endParaRPr lang="en-US" sz="2000" dirty="0" smtClean="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0786892"/>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8740759813_a4dd35f59f_k.jpg"/>
          <p:cNvPicPr>
            <a:picLocks noChangeAspect="1"/>
          </p:cNvPicPr>
          <p:nvPr/>
        </p:nvPicPr>
        <p:blipFill rotWithShape="1">
          <a:blip r:embed="rId3">
            <a:extLst>
              <a:ext uri="{28A0092B-C50C-407E-A947-70E740481C1C}">
                <a14:useLocalDpi xmlns:a14="http://schemas.microsoft.com/office/drawing/2010/main" val="0"/>
              </a:ext>
            </a:extLst>
          </a:blip>
          <a:srcRect l="20492"/>
          <a:stretch/>
        </p:blipFill>
        <p:spPr>
          <a:xfrm rot="21427205">
            <a:off x="-358471" y="-2337"/>
            <a:ext cx="10217422" cy="7220145"/>
          </a:xfrm>
          <a:prstGeom prst="rect">
            <a:avLst/>
          </a:prstGeom>
        </p:spPr>
      </p:pic>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7323" y="45720"/>
            <a:ext cx="300680" cy="30785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200" y="45734"/>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r>
              <a:rPr lang="en-US" sz="1300" b="1" dirty="0">
                <a:solidFill>
                  <a:prstClr val="white"/>
                </a:solidFill>
                <a:cs typeface="Arial" panose="020B0604020202020204" pitchFamily="34" charset="0"/>
              </a:rPr>
              <a:t>Director </a:t>
            </a:r>
            <a:r>
              <a:rPr lang="en-US" sz="1300" dirty="0">
                <a:solidFill>
                  <a:prstClr val="white"/>
                </a:solidFill>
                <a:cs typeface="Arial" panose="020B0604020202020204" pitchFamily="34" charset="0"/>
              </a:rPr>
              <a:t>| Overview</a:t>
            </a:r>
          </a:p>
        </p:txBody>
      </p:sp>
      <p:sp>
        <p:nvSpPr>
          <p:cNvPr id="4" name="TextBox 3"/>
          <p:cNvSpPr txBox="1"/>
          <p:nvPr/>
        </p:nvSpPr>
        <p:spPr>
          <a:xfrm>
            <a:off x="76202" y="533400"/>
            <a:ext cx="9001801" cy="523220"/>
          </a:xfrm>
          <a:prstGeom prst="rect">
            <a:avLst/>
          </a:prstGeom>
          <a:noFill/>
        </p:spPr>
        <p:txBody>
          <a:bodyPr wrap="square" rtlCol="0">
            <a:spAutoFit/>
          </a:bodyPr>
          <a:lstStyle/>
          <a:p>
            <a:r>
              <a:rPr lang="en-US" sz="2800" dirty="0">
                <a:solidFill>
                  <a:srgbClr val="002060"/>
                </a:solidFill>
                <a:cs typeface="Arial" panose="020B0604020202020204" pitchFamily="34" charset="0"/>
              </a:rPr>
              <a:t>Questions?</a:t>
            </a:r>
          </a:p>
        </p:txBody>
      </p:sp>
    </p:spTree>
    <p:extLst>
      <p:ext uri="{BB962C8B-B14F-4D97-AF65-F5344CB8AC3E}">
        <p14:creationId xmlns:p14="http://schemas.microsoft.com/office/powerpoint/2010/main" val="955002736"/>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7323" y="45720"/>
            <a:ext cx="300680" cy="30785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45734"/>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pPr>
              <a:defRPr/>
            </a:pPr>
            <a:r>
              <a:rPr lang="en-US" sz="1300" b="1" dirty="0">
                <a:solidFill>
                  <a:prstClr val="white"/>
                </a:solidFill>
                <a:cs typeface="Arial" panose="020B0604020202020204" pitchFamily="34" charset="0"/>
              </a:rPr>
              <a:t>Director </a:t>
            </a:r>
            <a:r>
              <a:rPr lang="en-US" sz="1300" dirty="0">
                <a:solidFill>
                  <a:prstClr val="white"/>
                </a:solidFill>
                <a:cs typeface="Arial" panose="020B0604020202020204" pitchFamily="34" charset="0"/>
              </a:rPr>
              <a:t>| GLERL Overview</a:t>
            </a:r>
          </a:p>
        </p:txBody>
      </p:sp>
      <p:sp>
        <p:nvSpPr>
          <p:cNvPr id="3" name="AutoShape 2" descr="Displaying strategicplanorgchart.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dirty="0">
              <a:solidFill>
                <a:srgbClr val="002060"/>
              </a:solidFill>
            </a:endParaRPr>
          </a:p>
        </p:txBody>
      </p:sp>
      <p:cxnSp>
        <p:nvCxnSpPr>
          <p:cNvPr id="10" name="Straight Connector 9"/>
          <p:cNvCxnSpPr/>
          <p:nvPr/>
        </p:nvCxnSpPr>
        <p:spPr>
          <a:xfrm>
            <a:off x="7391400" y="2663279"/>
            <a:ext cx="0" cy="1382257"/>
          </a:xfrm>
          <a:prstGeom prst="line">
            <a:avLst/>
          </a:prstGeom>
          <a:noFill/>
          <a:ln w="28575" cap="flat" cmpd="sng" algn="ctr">
            <a:solidFill>
              <a:srgbClr val="4F81BD">
                <a:shade val="95000"/>
                <a:satMod val="105000"/>
              </a:srgbClr>
            </a:solidFill>
            <a:prstDash val="solid"/>
          </a:ln>
          <a:effectLst/>
        </p:spPr>
      </p:cxnSp>
      <p:sp>
        <p:nvSpPr>
          <p:cNvPr id="12" name="Title 3"/>
          <p:cNvSpPr txBox="1">
            <a:spLocks/>
          </p:cNvSpPr>
          <p:nvPr/>
        </p:nvSpPr>
        <p:spPr>
          <a:xfrm>
            <a:off x="0" y="381000"/>
            <a:ext cx="9144000" cy="762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2800" dirty="0" smtClean="0">
                <a:solidFill>
                  <a:srgbClr val="002060"/>
                </a:solidFill>
                <a:latin typeface="Calibri" pitchFamily="34" charset="0"/>
              </a:rPr>
              <a:t>40 Years of Great Lakes History</a:t>
            </a:r>
            <a:endParaRPr lang="en-US" sz="2800" dirty="0">
              <a:solidFill>
                <a:srgbClr val="002060"/>
              </a:solidFill>
              <a:latin typeface="Calibri" pitchFamily="34" charset="0"/>
            </a:endParaRPr>
          </a:p>
        </p:txBody>
      </p:sp>
      <p:cxnSp>
        <p:nvCxnSpPr>
          <p:cNvPr id="14" name="Straight Connector 13"/>
          <p:cNvCxnSpPr/>
          <p:nvPr/>
        </p:nvCxnSpPr>
        <p:spPr>
          <a:xfrm>
            <a:off x="609600" y="4038600"/>
            <a:ext cx="8382000" cy="0"/>
          </a:xfrm>
          <a:prstGeom prst="line">
            <a:avLst/>
          </a:prstGeom>
          <a:noFill/>
          <a:ln w="25400" cap="flat" cmpd="sng" algn="ctr">
            <a:solidFill>
              <a:srgbClr val="4F81BD"/>
            </a:solidFill>
            <a:prstDash val="solid"/>
            <a:headEnd type="none" w="lg" len="lg"/>
            <a:tailEnd type="triangle" w="lg" len="lg"/>
          </a:ln>
          <a:effectLst>
            <a:outerShdw blurRad="40000" dist="20000" dir="5400000" rotWithShape="0">
              <a:srgbClr val="000000">
                <a:alpha val="38000"/>
              </a:srgbClr>
            </a:outerShdw>
          </a:effectLst>
        </p:spPr>
      </p:cxnSp>
      <p:cxnSp>
        <p:nvCxnSpPr>
          <p:cNvPr id="15" name="Straight Connector 14"/>
          <p:cNvCxnSpPr/>
          <p:nvPr/>
        </p:nvCxnSpPr>
        <p:spPr>
          <a:xfrm>
            <a:off x="1143000" y="2362200"/>
            <a:ext cx="0" cy="1695004"/>
          </a:xfrm>
          <a:prstGeom prst="line">
            <a:avLst/>
          </a:prstGeom>
          <a:noFill/>
          <a:ln w="28575" cap="flat" cmpd="sng" algn="ctr">
            <a:solidFill>
              <a:srgbClr val="4F81BD">
                <a:shade val="95000"/>
                <a:satMod val="105000"/>
              </a:srgbClr>
            </a:solidFill>
            <a:prstDash val="solid"/>
          </a:ln>
          <a:effectLst/>
        </p:spPr>
      </p:cxnSp>
      <p:cxnSp>
        <p:nvCxnSpPr>
          <p:cNvPr id="16" name="Straight Connector 15"/>
          <p:cNvCxnSpPr/>
          <p:nvPr/>
        </p:nvCxnSpPr>
        <p:spPr>
          <a:xfrm>
            <a:off x="1143000" y="4343400"/>
            <a:ext cx="0" cy="552004"/>
          </a:xfrm>
          <a:prstGeom prst="line">
            <a:avLst/>
          </a:prstGeom>
          <a:noFill/>
          <a:ln w="28575" cap="flat" cmpd="sng" algn="ctr">
            <a:solidFill>
              <a:srgbClr val="4F81BD">
                <a:shade val="95000"/>
                <a:satMod val="105000"/>
              </a:srgbClr>
            </a:solidFill>
            <a:prstDash val="solid"/>
          </a:ln>
          <a:effectLst/>
        </p:spPr>
      </p:cxnSp>
      <p:sp>
        <p:nvSpPr>
          <p:cNvPr id="17" name="TextBox 16"/>
          <p:cNvSpPr txBox="1"/>
          <p:nvPr/>
        </p:nvSpPr>
        <p:spPr>
          <a:xfrm>
            <a:off x="1143000" y="1600200"/>
            <a:ext cx="3200400" cy="815608"/>
          </a:xfrm>
          <a:prstGeom prst="rect">
            <a:avLst/>
          </a:prstGeom>
          <a:solidFill>
            <a:srgbClr val="FFFFFF"/>
          </a:solidFill>
          <a:ln w="25400" cap="flat" cmpd="sng" algn="ctr">
            <a:solidFill>
              <a:srgbClr val="F79646"/>
            </a:solidFill>
            <a:prstDash val="solid"/>
          </a:ln>
          <a:effectLst/>
        </p:spPr>
        <p:txBody>
          <a:bodyPr wrap="square" rtlCol="0">
            <a:spAutoFit/>
          </a:bodyPr>
          <a:lstStyle/>
          <a:p>
            <a:pPr algn="ctr">
              <a:defRPr/>
            </a:pPr>
            <a:r>
              <a:rPr lang="en-US" sz="1400" b="1" i="1" kern="0" dirty="0">
                <a:solidFill>
                  <a:prstClr val="black"/>
                </a:solidFill>
                <a:sym typeface="Arial"/>
              </a:rPr>
              <a:t>Clean Water Act:</a:t>
            </a:r>
          </a:p>
          <a:p>
            <a:pPr algn="ctr">
              <a:defRPr/>
            </a:pPr>
            <a:r>
              <a:rPr lang="en-US" sz="1100" kern="0" dirty="0">
                <a:solidFill>
                  <a:prstClr val="black"/>
                </a:solidFill>
                <a:sym typeface="Arial"/>
              </a:rPr>
              <a:t>Established the structure for regulating discharges of pollutants into U.S. waters and regulating quality standards for surface waters</a:t>
            </a:r>
          </a:p>
        </p:txBody>
      </p:sp>
      <p:sp>
        <p:nvSpPr>
          <p:cNvPr id="18" name="TextBox 17"/>
          <p:cNvSpPr txBox="1"/>
          <p:nvPr/>
        </p:nvSpPr>
        <p:spPr>
          <a:xfrm>
            <a:off x="762000" y="4057204"/>
            <a:ext cx="838200" cy="369332"/>
          </a:xfrm>
          <a:prstGeom prst="rect">
            <a:avLst/>
          </a:prstGeom>
          <a:noFill/>
        </p:spPr>
        <p:txBody>
          <a:bodyPr wrap="square" rtlCol="0">
            <a:spAutoFit/>
          </a:bodyPr>
          <a:lstStyle/>
          <a:p>
            <a:pPr>
              <a:defRPr/>
            </a:pPr>
            <a:r>
              <a:rPr lang="en-US" sz="1400" b="1" kern="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cs typeface="Arial"/>
                <a:sym typeface="Arial"/>
              </a:rPr>
              <a:t>1972</a:t>
            </a:r>
          </a:p>
        </p:txBody>
      </p:sp>
      <p:sp>
        <p:nvSpPr>
          <p:cNvPr id="19" name="TextBox 18"/>
          <p:cNvSpPr txBox="1"/>
          <p:nvPr/>
        </p:nvSpPr>
        <p:spPr>
          <a:xfrm>
            <a:off x="685800" y="4876800"/>
            <a:ext cx="1905000" cy="1923604"/>
          </a:xfrm>
          <a:prstGeom prst="rect">
            <a:avLst/>
          </a:prstGeom>
          <a:solidFill>
            <a:srgbClr val="FFFFFF"/>
          </a:solidFill>
          <a:ln w="25400" cap="flat" cmpd="sng" algn="ctr">
            <a:solidFill>
              <a:srgbClr val="F79646"/>
            </a:solidFill>
            <a:prstDash val="solid"/>
          </a:ln>
          <a:effectLst/>
        </p:spPr>
        <p:txBody>
          <a:bodyPr wrap="square" rtlCol="0">
            <a:spAutoFit/>
          </a:bodyPr>
          <a:lstStyle/>
          <a:p>
            <a:pPr algn="ctr">
              <a:defRPr/>
            </a:pPr>
            <a:r>
              <a:rPr lang="en-US" sz="1400" b="1" i="1" kern="0" dirty="0">
                <a:solidFill>
                  <a:prstClr val="black"/>
                </a:solidFill>
                <a:sym typeface="Arial"/>
              </a:rPr>
              <a:t>Great Lakes Water Quality Agreement (GLWQA)</a:t>
            </a:r>
          </a:p>
          <a:p>
            <a:pPr algn="ctr">
              <a:defRPr/>
            </a:pPr>
            <a:r>
              <a:rPr lang="en-US" sz="1100" kern="0" dirty="0">
                <a:solidFill>
                  <a:prstClr val="black"/>
                </a:solidFill>
                <a:sym typeface="Arial"/>
              </a:rPr>
              <a:t> Expresses the commitment of U.S. and Canada to “restore and maintain the chemical, physical and biological integrity of the Great Lakes Basin Ecosystem”</a:t>
            </a:r>
          </a:p>
        </p:txBody>
      </p:sp>
      <p:sp>
        <p:nvSpPr>
          <p:cNvPr id="20" name="TextBox 19"/>
          <p:cNvSpPr txBox="1"/>
          <p:nvPr/>
        </p:nvSpPr>
        <p:spPr>
          <a:xfrm>
            <a:off x="1905000" y="4057204"/>
            <a:ext cx="762000" cy="369332"/>
          </a:xfrm>
          <a:prstGeom prst="rect">
            <a:avLst/>
          </a:prstGeom>
          <a:noFill/>
        </p:spPr>
        <p:txBody>
          <a:bodyPr wrap="square" rtlCol="0">
            <a:spAutoFit/>
          </a:bodyPr>
          <a:lstStyle/>
          <a:p>
            <a:pPr>
              <a:defRPr/>
            </a:pPr>
            <a:r>
              <a:rPr lang="en-US" sz="1400" b="1" kern="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cs typeface="Arial"/>
                <a:sym typeface="Arial"/>
              </a:rPr>
              <a:t>1978</a:t>
            </a:r>
          </a:p>
        </p:txBody>
      </p:sp>
      <p:cxnSp>
        <p:nvCxnSpPr>
          <p:cNvPr id="21" name="Straight Connector 20"/>
          <p:cNvCxnSpPr/>
          <p:nvPr/>
        </p:nvCxnSpPr>
        <p:spPr>
          <a:xfrm>
            <a:off x="2209800" y="3505200"/>
            <a:ext cx="0" cy="552004"/>
          </a:xfrm>
          <a:prstGeom prst="line">
            <a:avLst/>
          </a:prstGeom>
          <a:noFill/>
          <a:ln w="28575" cap="flat" cmpd="sng" algn="ctr">
            <a:solidFill>
              <a:srgbClr val="4F81BD">
                <a:shade val="95000"/>
                <a:satMod val="105000"/>
              </a:srgbClr>
            </a:solidFill>
            <a:prstDash val="solid"/>
          </a:ln>
          <a:effectLst/>
        </p:spPr>
      </p:cxnSp>
      <p:sp>
        <p:nvSpPr>
          <p:cNvPr id="22" name="Rectangle 21"/>
          <p:cNvSpPr/>
          <p:nvPr/>
        </p:nvSpPr>
        <p:spPr>
          <a:xfrm>
            <a:off x="2209799" y="3228201"/>
            <a:ext cx="1752601" cy="276999"/>
          </a:xfrm>
          <a:prstGeom prst="rect">
            <a:avLst/>
          </a:prstGeom>
          <a:solidFill>
            <a:srgbClr val="FFFFFF"/>
          </a:solidFill>
          <a:ln w="25400" cap="flat" cmpd="sng" algn="ctr">
            <a:solidFill>
              <a:srgbClr val="F79646"/>
            </a:solidFill>
            <a:prstDash val="solid"/>
          </a:ln>
          <a:effectLst/>
        </p:spPr>
        <p:txBody>
          <a:bodyPr wrap="square">
            <a:spAutoFit/>
          </a:bodyPr>
          <a:lstStyle/>
          <a:p>
            <a:pPr algn="ctr">
              <a:defRPr/>
            </a:pPr>
            <a:r>
              <a:rPr lang="en-US" sz="1200" b="1" i="1" kern="0" dirty="0">
                <a:solidFill>
                  <a:prstClr val="black"/>
                </a:solidFill>
                <a:sym typeface="Arial"/>
              </a:rPr>
              <a:t>GLWQA Renewed</a:t>
            </a:r>
          </a:p>
        </p:txBody>
      </p:sp>
      <p:sp>
        <p:nvSpPr>
          <p:cNvPr id="23" name="TextBox 22"/>
          <p:cNvSpPr txBox="1"/>
          <p:nvPr/>
        </p:nvSpPr>
        <p:spPr>
          <a:xfrm>
            <a:off x="2819400" y="3657600"/>
            <a:ext cx="762000" cy="369332"/>
          </a:xfrm>
          <a:prstGeom prst="rect">
            <a:avLst/>
          </a:prstGeom>
          <a:noFill/>
        </p:spPr>
        <p:txBody>
          <a:bodyPr wrap="square" rtlCol="0">
            <a:spAutoFit/>
          </a:bodyPr>
          <a:lstStyle/>
          <a:p>
            <a:pPr>
              <a:defRPr/>
            </a:pPr>
            <a:r>
              <a:rPr lang="en-US" sz="1400" b="1" kern="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cs typeface="Arial"/>
                <a:sym typeface="Arial"/>
              </a:rPr>
              <a:t>1987</a:t>
            </a:r>
          </a:p>
        </p:txBody>
      </p:sp>
      <p:cxnSp>
        <p:nvCxnSpPr>
          <p:cNvPr id="24" name="Straight Connector 23"/>
          <p:cNvCxnSpPr/>
          <p:nvPr/>
        </p:nvCxnSpPr>
        <p:spPr>
          <a:xfrm>
            <a:off x="3124199" y="4057204"/>
            <a:ext cx="0" cy="369332"/>
          </a:xfrm>
          <a:prstGeom prst="line">
            <a:avLst/>
          </a:prstGeom>
          <a:noFill/>
          <a:ln w="28575" cap="flat" cmpd="sng" algn="ctr">
            <a:solidFill>
              <a:srgbClr val="4F81BD">
                <a:shade val="95000"/>
                <a:satMod val="105000"/>
              </a:srgbClr>
            </a:solidFill>
            <a:prstDash val="solid"/>
          </a:ln>
          <a:effectLst/>
        </p:spPr>
      </p:cxnSp>
      <p:sp>
        <p:nvSpPr>
          <p:cNvPr id="25" name="TextBox 24"/>
          <p:cNvSpPr txBox="1"/>
          <p:nvPr/>
        </p:nvSpPr>
        <p:spPr>
          <a:xfrm>
            <a:off x="2743199" y="4419600"/>
            <a:ext cx="1447801" cy="1708471"/>
          </a:xfrm>
          <a:prstGeom prst="rect">
            <a:avLst/>
          </a:prstGeom>
          <a:solidFill>
            <a:srgbClr val="FFFFFF"/>
          </a:solidFill>
          <a:ln w="25400" cap="flat" cmpd="sng" algn="ctr">
            <a:solidFill>
              <a:srgbClr val="F79646"/>
            </a:solidFill>
            <a:prstDash val="solid"/>
          </a:ln>
          <a:effectLst/>
        </p:spPr>
        <p:txBody>
          <a:bodyPr wrap="square" rtlCol="0">
            <a:spAutoFit/>
          </a:bodyPr>
          <a:lstStyle/>
          <a:p>
            <a:pPr algn="ctr">
              <a:defRPr/>
            </a:pPr>
            <a:r>
              <a:rPr lang="en-US" sz="1400" b="1" i="1" kern="0" dirty="0">
                <a:solidFill>
                  <a:prstClr val="black"/>
                </a:solidFill>
                <a:sym typeface="Arial"/>
              </a:rPr>
              <a:t>Amendments to GLWQA</a:t>
            </a:r>
          </a:p>
          <a:p>
            <a:pPr algn="ctr">
              <a:defRPr/>
            </a:pPr>
            <a:r>
              <a:rPr lang="en-US" sz="1100" kern="0" dirty="0">
                <a:solidFill>
                  <a:prstClr val="black"/>
                </a:solidFill>
                <a:sym typeface="Arial"/>
              </a:rPr>
              <a:t> Designated 43 “Areas of Concern” (AOCs)</a:t>
            </a:r>
          </a:p>
          <a:p>
            <a:pPr marL="169863" indent="-169863">
              <a:buFont typeface="Arial" pitchFamily="34" charset="0"/>
              <a:buChar char="•"/>
              <a:defRPr/>
            </a:pPr>
            <a:r>
              <a:rPr lang="en-US" sz="1100" kern="0" dirty="0">
                <a:solidFill>
                  <a:prstClr val="black"/>
                </a:solidFill>
                <a:sym typeface="Arial"/>
              </a:rPr>
              <a:t>26 in U.S. waters</a:t>
            </a:r>
          </a:p>
          <a:p>
            <a:pPr marL="169863" indent="-169863">
              <a:buFont typeface="Arial" pitchFamily="34" charset="0"/>
              <a:buChar char="•"/>
              <a:defRPr/>
            </a:pPr>
            <a:r>
              <a:rPr lang="en-US" sz="1100" kern="0" dirty="0">
                <a:solidFill>
                  <a:prstClr val="black"/>
                </a:solidFill>
                <a:sym typeface="Arial"/>
              </a:rPr>
              <a:t>2 in Canadian waters</a:t>
            </a:r>
          </a:p>
          <a:p>
            <a:pPr marL="169863" indent="-169863">
              <a:buFont typeface="Arial" pitchFamily="34" charset="0"/>
              <a:buChar char="•"/>
              <a:defRPr/>
            </a:pPr>
            <a:r>
              <a:rPr lang="en-US" sz="1100" kern="0" dirty="0">
                <a:solidFill>
                  <a:prstClr val="black"/>
                </a:solidFill>
                <a:sym typeface="Arial"/>
              </a:rPr>
              <a:t>5 binational</a:t>
            </a:r>
          </a:p>
        </p:txBody>
      </p:sp>
      <p:sp>
        <p:nvSpPr>
          <p:cNvPr id="29" name="TextBox 28"/>
          <p:cNvSpPr txBox="1"/>
          <p:nvPr/>
        </p:nvSpPr>
        <p:spPr>
          <a:xfrm>
            <a:off x="5943600" y="3657600"/>
            <a:ext cx="762000" cy="369332"/>
          </a:xfrm>
          <a:prstGeom prst="rect">
            <a:avLst/>
          </a:prstGeom>
          <a:noFill/>
        </p:spPr>
        <p:txBody>
          <a:bodyPr wrap="square" rtlCol="0">
            <a:spAutoFit/>
          </a:bodyPr>
          <a:lstStyle/>
          <a:p>
            <a:pPr>
              <a:defRPr/>
            </a:pPr>
            <a:r>
              <a:rPr lang="en-US" sz="1400" b="1" kern="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cs typeface="Arial"/>
                <a:sym typeface="Arial"/>
              </a:rPr>
              <a:t>2005</a:t>
            </a:r>
          </a:p>
        </p:txBody>
      </p:sp>
      <p:sp>
        <p:nvSpPr>
          <p:cNvPr id="30" name="TextBox 29"/>
          <p:cNvSpPr txBox="1"/>
          <p:nvPr/>
        </p:nvSpPr>
        <p:spPr>
          <a:xfrm>
            <a:off x="4800600" y="3657600"/>
            <a:ext cx="838200" cy="369332"/>
          </a:xfrm>
          <a:prstGeom prst="rect">
            <a:avLst/>
          </a:prstGeom>
          <a:noFill/>
        </p:spPr>
        <p:txBody>
          <a:bodyPr wrap="square" rtlCol="0">
            <a:spAutoFit/>
          </a:bodyPr>
          <a:lstStyle/>
          <a:p>
            <a:pPr>
              <a:defRPr/>
            </a:pPr>
            <a:r>
              <a:rPr lang="en-US" sz="1400" b="1" kern="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cs typeface="Arial"/>
                <a:sym typeface="Arial"/>
              </a:rPr>
              <a:t>2002</a:t>
            </a:r>
          </a:p>
        </p:txBody>
      </p:sp>
      <p:sp>
        <p:nvSpPr>
          <p:cNvPr id="31" name="TextBox 30"/>
          <p:cNvSpPr txBox="1"/>
          <p:nvPr/>
        </p:nvSpPr>
        <p:spPr>
          <a:xfrm>
            <a:off x="7086600" y="4075808"/>
            <a:ext cx="762000" cy="369332"/>
          </a:xfrm>
          <a:prstGeom prst="rect">
            <a:avLst/>
          </a:prstGeom>
          <a:noFill/>
        </p:spPr>
        <p:txBody>
          <a:bodyPr wrap="square" rtlCol="0">
            <a:spAutoFit/>
          </a:bodyPr>
          <a:lstStyle/>
          <a:p>
            <a:pPr>
              <a:defRPr/>
            </a:pPr>
            <a:r>
              <a:rPr lang="en-US" sz="1400" b="1" kern="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cs typeface="Arial"/>
                <a:sym typeface="Arial"/>
              </a:rPr>
              <a:t>2010</a:t>
            </a:r>
          </a:p>
        </p:txBody>
      </p:sp>
      <p:sp>
        <p:nvSpPr>
          <p:cNvPr id="32" name="TextBox 31"/>
          <p:cNvSpPr txBox="1"/>
          <p:nvPr/>
        </p:nvSpPr>
        <p:spPr>
          <a:xfrm>
            <a:off x="4876800" y="1466672"/>
            <a:ext cx="2514600" cy="1200328"/>
          </a:xfrm>
          <a:prstGeom prst="rect">
            <a:avLst/>
          </a:prstGeom>
          <a:solidFill>
            <a:srgbClr val="FFFFFF"/>
          </a:solidFill>
          <a:ln w="25400" cap="flat" cmpd="sng" algn="ctr">
            <a:solidFill>
              <a:srgbClr val="F79646"/>
            </a:solidFill>
            <a:prstDash val="solid"/>
          </a:ln>
          <a:effectLst/>
        </p:spPr>
        <p:txBody>
          <a:bodyPr wrap="square" rtlCol="0">
            <a:spAutoFit/>
          </a:bodyPr>
          <a:lstStyle/>
          <a:p>
            <a:pPr algn="ctr">
              <a:defRPr/>
            </a:pPr>
            <a:r>
              <a:rPr lang="en-US" sz="1400" b="1" i="1" kern="0" dirty="0">
                <a:solidFill>
                  <a:prstClr val="black"/>
                </a:solidFill>
                <a:sym typeface="Arial"/>
              </a:rPr>
              <a:t>Great Lakes Restoration Initiative (GLRI)</a:t>
            </a:r>
          </a:p>
          <a:p>
            <a:pPr marL="117475" indent="-117475">
              <a:buFont typeface="Arial" pitchFamily="34" charset="0"/>
              <a:buChar char="•"/>
              <a:defRPr/>
            </a:pPr>
            <a:r>
              <a:rPr lang="en-US" sz="1100" kern="0" dirty="0">
                <a:solidFill>
                  <a:prstClr val="black"/>
                </a:solidFill>
                <a:sym typeface="Arial"/>
              </a:rPr>
              <a:t> U.S. Federal Investment</a:t>
            </a:r>
          </a:p>
          <a:p>
            <a:pPr marL="117475" indent="-117475">
              <a:buFont typeface="Arial" pitchFamily="34" charset="0"/>
              <a:buChar char="•"/>
              <a:defRPr/>
            </a:pPr>
            <a:r>
              <a:rPr lang="en-US" sz="1100" kern="0" dirty="0">
                <a:solidFill>
                  <a:prstClr val="black"/>
                </a:solidFill>
                <a:sym typeface="Arial"/>
              </a:rPr>
              <a:t> Implements GLRC Strategy </a:t>
            </a:r>
            <a:endParaRPr lang="en-US" sz="1100" kern="0" dirty="0" smtClean="0">
              <a:solidFill>
                <a:prstClr val="black"/>
              </a:solidFill>
              <a:sym typeface="Arial"/>
            </a:endParaRPr>
          </a:p>
          <a:p>
            <a:pPr marL="117475" indent="-117475">
              <a:buFont typeface="Arial" pitchFamily="34" charset="0"/>
              <a:buChar char="•"/>
              <a:defRPr/>
            </a:pPr>
            <a:r>
              <a:rPr lang="en-US" sz="1100" kern="0" dirty="0" smtClean="0">
                <a:solidFill>
                  <a:prstClr val="black"/>
                </a:solidFill>
                <a:sym typeface="Arial"/>
              </a:rPr>
              <a:t>GLERL is 1 of 16 agencies partnering on GLRI</a:t>
            </a:r>
            <a:endParaRPr lang="en-US" sz="1100" kern="0" dirty="0">
              <a:solidFill>
                <a:prstClr val="black"/>
              </a:solidFill>
              <a:sym typeface="Arial"/>
            </a:endParaRPr>
          </a:p>
        </p:txBody>
      </p:sp>
      <p:cxnSp>
        <p:nvCxnSpPr>
          <p:cNvPr id="33" name="Straight Connector 32"/>
          <p:cNvCxnSpPr/>
          <p:nvPr/>
        </p:nvCxnSpPr>
        <p:spPr>
          <a:xfrm>
            <a:off x="5105400" y="4038600"/>
            <a:ext cx="0" cy="1219200"/>
          </a:xfrm>
          <a:prstGeom prst="line">
            <a:avLst/>
          </a:prstGeom>
          <a:noFill/>
          <a:ln w="28575" cap="flat" cmpd="sng" algn="ctr">
            <a:solidFill>
              <a:srgbClr val="4F81BD">
                <a:shade val="95000"/>
                <a:satMod val="105000"/>
              </a:srgbClr>
            </a:solidFill>
            <a:prstDash val="solid"/>
          </a:ln>
          <a:effectLst/>
        </p:spPr>
      </p:cxnSp>
      <p:sp>
        <p:nvSpPr>
          <p:cNvPr id="34" name="TextBox 33"/>
          <p:cNvSpPr txBox="1"/>
          <p:nvPr/>
        </p:nvSpPr>
        <p:spPr>
          <a:xfrm>
            <a:off x="4419600" y="5276672"/>
            <a:ext cx="1600200" cy="1200328"/>
          </a:xfrm>
          <a:prstGeom prst="rect">
            <a:avLst/>
          </a:prstGeom>
          <a:solidFill>
            <a:srgbClr val="FFFFFF"/>
          </a:solidFill>
          <a:ln w="25400" cap="flat" cmpd="sng" algn="ctr">
            <a:solidFill>
              <a:srgbClr val="F79646"/>
            </a:solidFill>
            <a:prstDash val="solid"/>
          </a:ln>
          <a:effectLst/>
        </p:spPr>
        <p:txBody>
          <a:bodyPr wrap="square" rtlCol="0">
            <a:spAutoFit/>
          </a:bodyPr>
          <a:lstStyle/>
          <a:p>
            <a:pPr algn="ctr">
              <a:defRPr/>
            </a:pPr>
            <a:r>
              <a:rPr lang="en-US" sz="1400" b="1" i="1" kern="0" dirty="0">
                <a:solidFill>
                  <a:prstClr val="black"/>
                </a:solidFill>
                <a:sym typeface="Arial"/>
              </a:rPr>
              <a:t>Great Lakes Legacy Act</a:t>
            </a:r>
          </a:p>
          <a:p>
            <a:pPr>
              <a:defRPr/>
            </a:pPr>
            <a:r>
              <a:rPr lang="en-US" sz="1100" kern="0" dirty="0">
                <a:solidFill>
                  <a:prstClr val="black"/>
                </a:solidFill>
                <a:sym typeface="Arial"/>
              </a:rPr>
              <a:t>  Provides funding to clean up contaminated sediment in U.S. and binational AOCs</a:t>
            </a:r>
          </a:p>
        </p:txBody>
      </p:sp>
      <p:cxnSp>
        <p:nvCxnSpPr>
          <p:cNvPr id="35" name="Straight Connector 34"/>
          <p:cNvCxnSpPr/>
          <p:nvPr/>
        </p:nvCxnSpPr>
        <p:spPr>
          <a:xfrm>
            <a:off x="6172200" y="4038600"/>
            <a:ext cx="0" cy="457200"/>
          </a:xfrm>
          <a:prstGeom prst="line">
            <a:avLst/>
          </a:prstGeom>
          <a:noFill/>
          <a:ln w="28575" cap="flat" cmpd="sng" algn="ctr">
            <a:solidFill>
              <a:srgbClr val="4F81BD">
                <a:shade val="95000"/>
                <a:satMod val="105000"/>
              </a:srgbClr>
            </a:solidFill>
            <a:prstDash val="solid"/>
          </a:ln>
          <a:effectLst/>
        </p:spPr>
      </p:cxnSp>
      <p:sp>
        <p:nvSpPr>
          <p:cNvPr id="36" name="TextBox 35"/>
          <p:cNvSpPr txBox="1"/>
          <p:nvPr/>
        </p:nvSpPr>
        <p:spPr>
          <a:xfrm>
            <a:off x="6172200" y="4495800"/>
            <a:ext cx="2667000" cy="1538883"/>
          </a:xfrm>
          <a:prstGeom prst="rect">
            <a:avLst/>
          </a:prstGeom>
          <a:solidFill>
            <a:srgbClr val="FFFFFF"/>
          </a:solidFill>
          <a:ln w="25400" cap="flat" cmpd="sng" algn="ctr">
            <a:solidFill>
              <a:srgbClr val="F79646"/>
            </a:solidFill>
            <a:prstDash val="solid"/>
          </a:ln>
          <a:effectLst/>
        </p:spPr>
        <p:txBody>
          <a:bodyPr wrap="square" rtlCol="0">
            <a:spAutoFit/>
          </a:bodyPr>
          <a:lstStyle/>
          <a:p>
            <a:pPr algn="ctr">
              <a:defRPr/>
            </a:pPr>
            <a:r>
              <a:rPr lang="en-US" sz="1400" b="1" i="1" kern="0" dirty="0">
                <a:solidFill>
                  <a:prstClr val="black"/>
                </a:solidFill>
                <a:sym typeface="Arial"/>
              </a:rPr>
              <a:t>Great Lakes Regional Collaboration (GLRC)</a:t>
            </a:r>
          </a:p>
          <a:p>
            <a:pPr marL="169863" indent="-169863">
              <a:buFont typeface="Arial" pitchFamily="34" charset="0"/>
              <a:buChar char="•"/>
              <a:defRPr/>
            </a:pPr>
            <a:r>
              <a:rPr lang="en-US" sz="1100" kern="0" dirty="0">
                <a:solidFill>
                  <a:prstClr val="black"/>
                </a:solidFill>
                <a:sym typeface="Arial"/>
              </a:rPr>
              <a:t>Coalition of states, tribes, municipalities, federal partners, etc.</a:t>
            </a:r>
          </a:p>
          <a:p>
            <a:pPr marL="169863" indent="-169863">
              <a:buFont typeface="Arial" pitchFamily="34" charset="0"/>
              <a:buChar char="•"/>
              <a:defRPr/>
            </a:pPr>
            <a:r>
              <a:rPr lang="en-US" sz="1100" kern="0" dirty="0">
                <a:solidFill>
                  <a:prstClr val="black"/>
                </a:solidFill>
                <a:sym typeface="Arial"/>
              </a:rPr>
              <a:t>Identified restoration and protection priorities</a:t>
            </a:r>
          </a:p>
          <a:p>
            <a:pPr marL="169863" indent="-169863">
              <a:buFont typeface="Arial" pitchFamily="34" charset="0"/>
              <a:buChar char="•"/>
              <a:defRPr/>
            </a:pPr>
            <a:r>
              <a:rPr lang="en-US" sz="1100" kern="0" dirty="0">
                <a:solidFill>
                  <a:prstClr val="black"/>
                </a:solidFill>
                <a:sym typeface="Arial"/>
              </a:rPr>
              <a:t>Developed </a:t>
            </a:r>
            <a:r>
              <a:rPr lang="en-US" sz="1100" i="1" kern="0" dirty="0">
                <a:solidFill>
                  <a:prstClr val="black"/>
                </a:solidFill>
                <a:sym typeface="Arial"/>
              </a:rPr>
              <a:t>“Strategy to Restore and Protect the Great Lakes” </a:t>
            </a:r>
          </a:p>
        </p:txBody>
      </p:sp>
      <p:sp>
        <p:nvSpPr>
          <p:cNvPr id="37" name="TextBox 36"/>
          <p:cNvSpPr txBox="1"/>
          <p:nvPr/>
        </p:nvSpPr>
        <p:spPr>
          <a:xfrm>
            <a:off x="8077200" y="4075808"/>
            <a:ext cx="762000" cy="369332"/>
          </a:xfrm>
          <a:prstGeom prst="rect">
            <a:avLst/>
          </a:prstGeom>
          <a:noFill/>
        </p:spPr>
        <p:txBody>
          <a:bodyPr wrap="square" rtlCol="0">
            <a:spAutoFit/>
          </a:bodyPr>
          <a:lstStyle/>
          <a:p>
            <a:pPr>
              <a:defRPr/>
            </a:pPr>
            <a:r>
              <a:rPr lang="en-US" sz="1400" b="1" kern="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cs typeface="Arial"/>
                <a:sym typeface="Arial"/>
              </a:rPr>
              <a:t>2012</a:t>
            </a:r>
          </a:p>
        </p:txBody>
      </p:sp>
      <p:sp>
        <p:nvSpPr>
          <p:cNvPr id="39" name="TextBox 38"/>
          <p:cNvSpPr txBox="1"/>
          <p:nvPr/>
        </p:nvSpPr>
        <p:spPr>
          <a:xfrm>
            <a:off x="7620000" y="1999804"/>
            <a:ext cx="1447800" cy="1246495"/>
          </a:xfrm>
          <a:prstGeom prst="rect">
            <a:avLst/>
          </a:prstGeom>
          <a:solidFill>
            <a:srgbClr val="FFFFFF"/>
          </a:solidFill>
          <a:ln w="25400" cap="flat" cmpd="sng" algn="ctr">
            <a:solidFill>
              <a:srgbClr val="F79646"/>
            </a:solidFill>
            <a:prstDash val="solid"/>
          </a:ln>
          <a:effectLst/>
        </p:spPr>
        <p:txBody>
          <a:bodyPr wrap="square" rtlCol="0">
            <a:spAutoFit/>
          </a:bodyPr>
          <a:lstStyle/>
          <a:p>
            <a:pPr algn="ctr">
              <a:defRPr/>
            </a:pPr>
            <a:r>
              <a:rPr lang="en-US" sz="1400" b="1" i="1" kern="0" dirty="0">
                <a:solidFill>
                  <a:prstClr val="black"/>
                </a:solidFill>
                <a:sym typeface="Arial"/>
              </a:rPr>
              <a:t>GLWQA Protocols Updated</a:t>
            </a:r>
          </a:p>
          <a:p>
            <a:pPr marL="117475" indent="-117475">
              <a:buFont typeface="Arial" pitchFamily="34" charset="0"/>
              <a:buChar char="•"/>
              <a:defRPr/>
            </a:pPr>
            <a:r>
              <a:rPr lang="en-US" sz="1100" kern="0" dirty="0">
                <a:solidFill>
                  <a:prstClr val="black"/>
                </a:solidFill>
                <a:sym typeface="Arial"/>
              </a:rPr>
              <a:t> Invasives</a:t>
            </a:r>
          </a:p>
          <a:p>
            <a:pPr marL="117475" indent="-117475">
              <a:buFont typeface="Arial" pitchFamily="34" charset="0"/>
              <a:buChar char="•"/>
              <a:defRPr/>
            </a:pPr>
            <a:r>
              <a:rPr lang="en-US" sz="1100" kern="0" dirty="0">
                <a:solidFill>
                  <a:prstClr val="black"/>
                </a:solidFill>
                <a:sym typeface="Arial"/>
              </a:rPr>
              <a:t> Chemicals of Mutual Concern</a:t>
            </a:r>
          </a:p>
        </p:txBody>
      </p:sp>
      <p:cxnSp>
        <p:nvCxnSpPr>
          <p:cNvPr id="42" name="Straight Connector 41"/>
          <p:cNvCxnSpPr>
            <a:stCxn id="39" idx="2"/>
          </p:cNvCxnSpPr>
          <p:nvPr/>
        </p:nvCxnSpPr>
        <p:spPr>
          <a:xfrm>
            <a:off x="8343900" y="3246299"/>
            <a:ext cx="0" cy="810905"/>
          </a:xfrm>
          <a:prstGeom prst="line">
            <a:avLst/>
          </a:prstGeom>
          <a:noFill/>
          <a:ln w="28575" cap="flat" cmpd="sng" algn="ctr">
            <a:solidFill>
              <a:srgbClr val="4F81BD">
                <a:shade val="95000"/>
                <a:satMod val="105000"/>
              </a:srgbClr>
            </a:solidFill>
            <a:prstDash val="solid"/>
          </a:ln>
          <a:effectLst/>
        </p:spPr>
      </p:cxnSp>
      <p:sp>
        <p:nvSpPr>
          <p:cNvPr id="43" name="Rectangle 42"/>
          <p:cNvSpPr/>
          <p:nvPr/>
        </p:nvSpPr>
        <p:spPr>
          <a:xfrm>
            <a:off x="76200" y="914400"/>
            <a:ext cx="1752600" cy="461665"/>
          </a:xfrm>
          <a:prstGeom prst="rect">
            <a:avLst/>
          </a:prstGeom>
          <a:solidFill>
            <a:srgbClr val="FFFFFF"/>
          </a:solidFill>
          <a:ln w="25400" cap="flat" cmpd="sng" algn="ctr">
            <a:solidFill>
              <a:srgbClr val="F79646"/>
            </a:solidFill>
            <a:prstDash val="solid"/>
          </a:ln>
          <a:effectLst/>
        </p:spPr>
        <p:txBody>
          <a:bodyPr wrap="square">
            <a:spAutoFit/>
          </a:bodyPr>
          <a:lstStyle/>
          <a:p>
            <a:pPr algn="ctr">
              <a:defRPr/>
            </a:pPr>
            <a:r>
              <a:rPr lang="en-US" sz="1200" b="1" i="1" kern="0" dirty="0" smtClean="0">
                <a:solidFill>
                  <a:prstClr val="black"/>
                </a:solidFill>
                <a:sym typeface="Arial"/>
              </a:rPr>
              <a:t>1909 Boundary Waters Treaty</a:t>
            </a:r>
            <a:endParaRPr lang="en-US" sz="1200" b="1" i="1" kern="0" dirty="0">
              <a:solidFill>
                <a:prstClr val="black"/>
              </a:solidFill>
              <a:sym typeface="Arial"/>
            </a:endParaRPr>
          </a:p>
        </p:txBody>
      </p:sp>
      <p:cxnSp>
        <p:nvCxnSpPr>
          <p:cNvPr id="28" name="Straight Connector 27"/>
          <p:cNvCxnSpPr/>
          <p:nvPr/>
        </p:nvCxnSpPr>
        <p:spPr>
          <a:xfrm flipH="1">
            <a:off x="-152400" y="4038600"/>
            <a:ext cx="762000" cy="0"/>
          </a:xfrm>
          <a:prstGeom prst="line">
            <a:avLst/>
          </a:prstGeom>
          <a:noFill/>
          <a:ln w="25400" cap="flat" cmpd="sng" algn="ctr">
            <a:solidFill>
              <a:srgbClr val="4F81BD">
                <a:shade val="95000"/>
                <a:satMod val="105000"/>
              </a:srgbClr>
            </a:solidFill>
            <a:prstDash val="sysDash"/>
          </a:ln>
          <a:effectLst>
            <a:outerShdw blurRad="50800" dist="38100" dir="2700000" algn="tl" rotWithShape="0">
              <a:prstClr val="black">
                <a:alpha val="40000"/>
              </a:prstClr>
            </a:outerShdw>
          </a:effectLst>
        </p:spPr>
      </p:cxnSp>
      <p:cxnSp>
        <p:nvCxnSpPr>
          <p:cNvPr id="41" name="Straight Connector 40"/>
          <p:cNvCxnSpPr/>
          <p:nvPr/>
        </p:nvCxnSpPr>
        <p:spPr>
          <a:xfrm>
            <a:off x="76200" y="1371600"/>
            <a:ext cx="0" cy="2667000"/>
          </a:xfrm>
          <a:prstGeom prst="line">
            <a:avLst/>
          </a:prstGeom>
          <a:noFill/>
          <a:ln w="28575" cap="flat" cmpd="sng" algn="ctr">
            <a:solidFill>
              <a:srgbClr val="4F81BD">
                <a:shade val="95000"/>
                <a:satMod val="105000"/>
              </a:srgbClr>
            </a:solidFill>
            <a:prstDash val="solid"/>
          </a:ln>
          <a:effectLst/>
        </p:spPr>
      </p:cxnSp>
      <p:sp>
        <p:nvSpPr>
          <p:cNvPr id="44" name="TextBox 43"/>
          <p:cNvSpPr txBox="1"/>
          <p:nvPr/>
        </p:nvSpPr>
        <p:spPr>
          <a:xfrm>
            <a:off x="-76200" y="4057204"/>
            <a:ext cx="838200" cy="307777"/>
          </a:xfrm>
          <a:prstGeom prst="rect">
            <a:avLst/>
          </a:prstGeom>
          <a:noFill/>
        </p:spPr>
        <p:txBody>
          <a:bodyPr wrap="square" rtlCol="0">
            <a:spAutoFit/>
          </a:bodyPr>
          <a:lstStyle/>
          <a:p>
            <a:pPr>
              <a:defRPr/>
            </a:pPr>
            <a:r>
              <a:rPr lang="en-US" sz="1400" b="1" kern="0"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cs typeface="Arial"/>
                <a:sym typeface="Arial"/>
              </a:rPr>
              <a:t>1909</a:t>
            </a:r>
            <a:endParaRPr lang="en-US" sz="1400" b="1" kern="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cs typeface="Arial"/>
              <a:sym typeface="Arial"/>
            </a:endParaRPr>
          </a:p>
        </p:txBody>
      </p:sp>
      <p:sp>
        <p:nvSpPr>
          <p:cNvPr id="38" name="Rectangle 37"/>
          <p:cNvSpPr/>
          <p:nvPr/>
        </p:nvSpPr>
        <p:spPr>
          <a:xfrm>
            <a:off x="1600200" y="2743200"/>
            <a:ext cx="2362200" cy="276999"/>
          </a:xfrm>
          <a:prstGeom prst="rect">
            <a:avLst/>
          </a:prstGeom>
          <a:solidFill>
            <a:srgbClr val="FFFFFF"/>
          </a:solidFill>
          <a:ln w="25400" cap="flat" cmpd="sng" algn="ctr">
            <a:solidFill>
              <a:srgbClr val="F79646"/>
            </a:solidFill>
            <a:prstDash val="solid"/>
          </a:ln>
          <a:effectLst/>
        </p:spPr>
        <p:txBody>
          <a:bodyPr wrap="square">
            <a:spAutoFit/>
          </a:bodyPr>
          <a:lstStyle/>
          <a:p>
            <a:pPr algn="ctr">
              <a:defRPr/>
            </a:pPr>
            <a:r>
              <a:rPr lang="en-US" sz="1200" b="1" i="1" kern="0" dirty="0" smtClean="0">
                <a:solidFill>
                  <a:prstClr val="black"/>
                </a:solidFill>
                <a:sym typeface="Arial"/>
              </a:rPr>
              <a:t>NOAA GLERL is established </a:t>
            </a:r>
            <a:endParaRPr lang="en-US" sz="1200" b="1" i="1" kern="0" dirty="0">
              <a:solidFill>
                <a:prstClr val="black"/>
              </a:solidFill>
              <a:sym typeface="Arial"/>
            </a:endParaRPr>
          </a:p>
        </p:txBody>
      </p:sp>
      <p:cxnSp>
        <p:nvCxnSpPr>
          <p:cNvPr id="40" name="Straight Connector 39"/>
          <p:cNvCxnSpPr/>
          <p:nvPr/>
        </p:nvCxnSpPr>
        <p:spPr>
          <a:xfrm>
            <a:off x="1600200" y="3020199"/>
            <a:ext cx="0" cy="1037005"/>
          </a:xfrm>
          <a:prstGeom prst="line">
            <a:avLst/>
          </a:prstGeom>
          <a:noFill/>
          <a:ln w="28575" cap="flat" cmpd="sng" algn="ctr">
            <a:solidFill>
              <a:srgbClr val="4F81BD">
                <a:shade val="95000"/>
                <a:satMod val="105000"/>
              </a:srgbClr>
            </a:solidFill>
            <a:prstDash val="solid"/>
          </a:ln>
          <a:effectLst/>
        </p:spPr>
      </p:cxnSp>
      <p:sp>
        <p:nvSpPr>
          <p:cNvPr id="45" name="TextBox 44"/>
          <p:cNvSpPr txBox="1"/>
          <p:nvPr/>
        </p:nvSpPr>
        <p:spPr>
          <a:xfrm>
            <a:off x="1295400" y="4057204"/>
            <a:ext cx="762000" cy="307777"/>
          </a:xfrm>
          <a:prstGeom prst="rect">
            <a:avLst/>
          </a:prstGeom>
          <a:noFill/>
        </p:spPr>
        <p:txBody>
          <a:bodyPr wrap="square" rtlCol="0">
            <a:spAutoFit/>
          </a:bodyPr>
          <a:lstStyle/>
          <a:p>
            <a:pPr>
              <a:defRPr/>
            </a:pPr>
            <a:r>
              <a:rPr lang="en-US" sz="1400" b="1" kern="0"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cs typeface="Arial"/>
                <a:sym typeface="Arial"/>
              </a:rPr>
              <a:t>1974</a:t>
            </a:r>
            <a:endParaRPr lang="en-US" sz="1400" b="1" kern="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cs typeface="Arial"/>
              <a:sym typeface="Arial"/>
            </a:endParaRPr>
          </a:p>
        </p:txBody>
      </p:sp>
    </p:spTree>
    <p:extLst>
      <p:ext uri="{BB962C8B-B14F-4D97-AF65-F5344CB8AC3E}">
        <p14:creationId xmlns:p14="http://schemas.microsoft.com/office/powerpoint/2010/main" val="3410307695"/>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nodeType="clickEffect">
                                  <p:stCondLst>
                                    <p:cond delay="0"/>
                                  </p:stCondLst>
                                  <p:childTnLst>
                                    <p:animClr clrSpc="rgb" dir="cw">
                                      <p:cBhvr>
                                        <p:cTn id="6" dur="1000" fill="hold"/>
                                        <p:tgtEl>
                                          <p:spTgt spid="43"/>
                                        </p:tgtEl>
                                        <p:attrNameLst>
                                          <p:attrName>stroke.color</p:attrName>
                                        </p:attrNameLst>
                                      </p:cBhvr>
                                      <p:to>
                                        <a:srgbClr val="13912D"/>
                                      </p:to>
                                    </p:animClr>
                                    <p:set>
                                      <p:cBhvr>
                                        <p:cTn id="7" dur="1000" fill="hold"/>
                                        <p:tgtEl>
                                          <p:spTgt spid="43"/>
                                        </p:tgtEl>
                                        <p:attrNameLst>
                                          <p:attrName>stroke.on</p:attrName>
                                        </p:attrNameLst>
                                      </p:cBhvr>
                                      <p:to>
                                        <p:strVal val="true"/>
                                      </p:to>
                                    </p:set>
                                  </p:childTnLst>
                                </p:cTn>
                              </p:par>
                              <p:par>
                                <p:cTn id="8" presetID="1" presetClass="emph" presetSubtype="2" fill="hold" nodeType="withEffect">
                                  <p:stCondLst>
                                    <p:cond delay="0"/>
                                  </p:stCondLst>
                                  <p:childTnLst>
                                    <p:animClr clrSpc="rgb" dir="cw">
                                      <p:cBhvr>
                                        <p:cTn id="9" dur="2000" fill="hold"/>
                                        <p:tgtEl>
                                          <p:spTgt spid="43"/>
                                        </p:tgtEl>
                                        <p:attrNameLst>
                                          <p:attrName>fillcolor</p:attrName>
                                        </p:attrNameLst>
                                      </p:cBhvr>
                                      <p:to>
                                        <a:srgbClr val="FFD866"/>
                                      </p:to>
                                    </p:animClr>
                                    <p:set>
                                      <p:cBhvr>
                                        <p:cTn id="10" dur="2000" fill="hold"/>
                                        <p:tgtEl>
                                          <p:spTgt spid="43"/>
                                        </p:tgtEl>
                                        <p:attrNameLst>
                                          <p:attrName>fill.type</p:attrName>
                                        </p:attrNameLst>
                                      </p:cBhvr>
                                      <p:to>
                                        <p:strVal val="solid"/>
                                      </p:to>
                                    </p:set>
                                    <p:set>
                                      <p:cBhvr>
                                        <p:cTn id="11" dur="2000" fill="hold"/>
                                        <p:tgtEl>
                                          <p:spTgt spid="43"/>
                                        </p:tgtEl>
                                        <p:attrNameLst>
                                          <p:attrName>fill.on</p:attrName>
                                        </p:attrNameLst>
                                      </p:cBhvr>
                                      <p:to>
                                        <p:strVal val="true"/>
                                      </p:to>
                                    </p:set>
                                  </p:childTnLst>
                                </p:cTn>
                              </p:par>
                            </p:childTnLst>
                          </p:cTn>
                        </p:par>
                      </p:childTnLst>
                    </p:cTn>
                  </p:par>
                  <p:par>
                    <p:cTn id="12" fill="hold">
                      <p:stCondLst>
                        <p:cond delay="indefinite"/>
                      </p:stCondLst>
                      <p:childTnLst>
                        <p:par>
                          <p:cTn id="13" fill="hold">
                            <p:stCondLst>
                              <p:cond delay="0"/>
                            </p:stCondLst>
                            <p:childTnLst>
                              <p:par>
                                <p:cTn id="14" presetID="7" presetClass="emph" presetSubtype="2" fill="hold" nodeType="clickEffect">
                                  <p:stCondLst>
                                    <p:cond delay="0"/>
                                  </p:stCondLst>
                                  <p:childTnLst>
                                    <p:animClr clrSpc="rgb" dir="cw">
                                      <p:cBhvr>
                                        <p:cTn id="15" dur="500" fill="hold"/>
                                        <p:tgtEl>
                                          <p:spTgt spid="19"/>
                                        </p:tgtEl>
                                        <p:attrNameLst>
                                          <p:attrName>stroke.color</p:attrName>
                                        </p:attrNameLst>
                                      </p:cBhvr>
                                      <p:to>
                                        <a:srgbClr val="13912D"/>
                                      </p:to>
                                    </p:animClr>
                                    <p:set>
                                      <p:cBhvr>
                                        <p:cTn id="16" dur="500" fill="hold"/>
                                        <p:tgtEl>
                                          <p:spTgt spid="19"/>
                                        </p:tgtEl>
                                        <p:attrNameLst>
                                          <p:attrName>stroke.on</p:attrName>
                                        </p:attrNameLst>
                                      </p:cBhvr>
                                      <p:to>
                                        <p:strVal val="true"/>
                                      </p:to>
                                    </p:set>
                                  </p:childTnLst>
                                </p:cTn>
                              </p:par>
                              <p:par>
                                <p:cTn id="17" presetID="1" presetClass="emph" presetSubtype="2" fill="hold" nodeType="withEffect">
                                  <p:stCondLst>
                                    <p:cond delay="0"/>
                                  </p:stCondLst>
                                  <p:childTnLst>
                                    <p:animClr clrSpc="rgb" dir="cw">
                                      <p:cBhvr>
                                        <p:cTn id="18" dur="2000" fill="hold"/>
                                        <p:tgtEl>
                                          <p:spTgt spid="19"/>
                                        </p:tgtEl>
                                        <p:attrNameLst>
                                          <p:attrName>fillcolor</p:attrName>
                                        </p:attrNameLst>
                                      </p:cBhvr>
                                      <p:to>
                                        <a:srgbClr val="FFD866"/>
                                      </p:to>
                                    </p:animClr>
                                    <p:set>
                                      <p:cBhvr>
                                        <p:cTn id="19" dur="2000" fill="hold"/>
                                        <p:tgtEl>
                                          <p:spTgt spid="19"/>
                                        </p:tgtEl>
                                        <p:attrNameLst>
                                          <p:attrName>fill.type</p:attrName>
                                        </p:attrNameLst>
                                      </p:cBhvr>
                                      <p:to>
                                        <p:strVal val="solid"/>
                                      </p:to>
                                    </p:set>
                                    <p:set>
                                      <p:cBhvr>
                                        <p:cTn id="20" dur="2000" fill="hold"/>
                                        <p:tgtEl>
                                          <p:spTgt spid="19"/>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7" presetClass="emph" presetSubtype="2" fill="hold" nodeType="clickEffect">
                                  <p:stCondLst>
                                    <p:cond delay="0"/>
                                  </p:stCondLst>
                                  <p:childTnLst>
                                    <p:animClr clrSpc="rgb" dir="cw">
                                      <p:cBhvr>
                                        <p:cTn id="24" dur="500" fill="hold"/>
                                        <p:tgtEl>
                                          <p:spTgt spid="17"/>
                                        </p:tgtEl>
                                        <p:attrNameLst>
                                          <p:attrName>stroke.color</p:attrName>
                                        </p:attrNameLst>
                                      </p:cBhvr>
                                      <p:to>
                                        <a:srgbClr val="13912D"/>
                                      </p:to>
                                    </p:animClr>
                                    <p:set>
                                      <p:cBhvr>
                                        <p:cTn id="25" dur="500" fill="hold"/>
                                        <p:tgtEl>
                                          <p:spTgt spid="17"/>
                                        </p:tgtEl>
                                        <p:attrNameLst>
                                          <p:attrName>stroke.on</p:attrName>
                                        </p:attrNameLst>
                                      </p:cBhvr>
                                      <p:to>
                                        <p:strVal val="true"/>
                                      </p:to>
                                    </p:set>
                                  </p:childTnLst>
                                </p:cTn>
                              </p:par>
                              <p:par>
                                <p:cTn id="26" presetID="1" presetClass="emph" presetSubtype="2" fill="hold" nodeType="withEffect">
                                  <p:stCondLst>
                                    <p:cond delay="0"/>
                                  </p:stCondLst>
                                  <p:childTnLst>
                                    <p:animClr clrSpc="rgb" dir="cw">
                                      <p:cBhvr>
                                        <p:cTn id="27" dur="2000" fill="hold"/>
                                        <p:tgtEl>
                                          <p:spTgt spid="17"/>
                                        </p:tgtEl>
                                        <p:attrNameLst>
                                          <p:attrName>fillcolor</p:attrName>
                                        </p:attrNameLst>
                                      </p:cBhvr>
                                      <p:to>
                                        <a:srgbClr val="FFD866"/>
                                      </p:to>
                                    </p:animClr>
                                    <p:set>
                                      <p:cBhvr>
                                        <p:cTn id="28" dur="2000" fill="hold"/>
                                        <p:tgtEl>
                                          <p:spTgt spid="17"/>
                                        </p:tgtEl>
                                        <p:attrNameLst>
                                          <p:attrName>fill.type</p:attrName>
                                        </p:attrNameLst>
                                      </p:cBhvr>
                                      <p:to>
                                        <p:strVal val="solid"/>
                                      </p:to>
                                    </p:set>
                                    <p:set>
                                      <p:cBhvr>
                                        <p:cTn id="29" dur="2000" fill="hold"/>
                                        <p:tgtEl>
                                          <p:spTgt spid="17"/>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7" presetClass="emph" presetSubtype="2" fill="hold" nodeType="clickEffect">
                                  <p:stCondLst>
                                    <p:cond delay="0"/>
                                  </p:stCondLst>
                                  <p:childTnLst>
                                    <p:animClr clrSpc="rgb" dir="cw">
                                      <p:cBhvr>
                                        <p:cTn id="33" dur="500" fill="hold"/>
                                        <p:tgtEl>
                                          <p:spTgt spid="36"/>
                                        </p:tgtEl>
                                        <p:attrNameLst>
                                          <p:attrName>stroke.color</p:attrName>
                                        </p:attrNameLst>
                                      </p:cBhvr>
                                      <p:to>
                                        <a:srgbClr val="13912D"/>
                                      </p:to>
                                    </p:animClr>
                                    <p:set>
                                      <p:cBhvr>
                                        <p:cTn id="34" dur="500" fill="hold"/>
                                        <p:tgtEl>
                                          <p:spTgt spid="36"/>
                                        </p:tgtEl>
                                        <p:attrNameLst>
                                          <p:attrName>stroke.on</p:attrName>
                                        </p:attrNameLst>
                                      </p:cBhvr>
                                      <p:to>
                                        <p:strVal val="true"/>
                                      </p:to>
                                    </p:set>
                                  </p:childTnLst>
                                </p:cTn>
                              </p:par>
                              <p:par>
                                <p:cTn id="35" presetID="1" presetClass="emph" presetSubtype="2" fill="hold" nodeType="withEffect">
                                  <p:stCondLst>
                                    <p:cond delay="0"/>
                                  </p:stCondLst>
                                  <p:childTnLst>
                                    <p:animClr clrSpc="rgb" dir="cw">
                                      <p:cBhvr>
                                        <p:cTn id="36" dur="2000" fill="hold"/>
                                        <p:tgtEl>
                                          <p:spTgt spid="36"/>
                                        </p:tgtEl>
                                        <p:attrNameLst>
                                          <p:attrName>fillcolor</p:attrName>
                                        </p:attrNameLst>
                                      </p:cBhvr>
                                      <p:to>
                                        <a:srgbClr val="FFD866"/>
                                      </p:to>
                                    </p:animClr>
                                    <p:set>
                                      <p:cBhvr>
                                        <p:cTn id="37" dur="2000" fill="hold"/>
                                        <p:tgtEl>
                                          <p:spTgt spid="36"/>
                                        </p:tgtEl>
                                        <p:attrNameLst>
                                          <p:attrName>fill.type</p:attrName>
                                        </p:attrNameLst>
                                      </p:cBhvr>
                                      <p:to>
                                        <p:strVal val="solid"/>
                                      </p:to>
                                    </p:set>
                                    <p:set>
                                      <p:cBhvr>
                                        <p:cTn id="38" dur="2000" fill="hold"/>
                                        <p:tgtEl>
                                          <p:spTgt spid="36"/>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7" presetClass="emph" presetSubtype="2" fill="hold" nodeType="clickEffect">
                                  <p:stCondLst>
                                    <p:cond delay="0"/>
                                  </p:stCondLst>
                                  <p:childTnLst>
                                    <p:animClr clrSpc="rgb" dir="cw">
                                      <p:cBhvr>
                                        <p:cTn id="42" dur="500" fill="hold"/>
                                        <p:tgtEl>
                                          <p:spTgt spid="32"/>
                                        </p:tgtEl>
                                        <p:attrNameLst>
                                          <p:attrName>stroke.color</p:attrName>
                                        </p:attrNameLst>
                                      </p:cBhvr>
                                      <p:to>
                                        <a:srgbClr val="13912D"/>
                                      </p:to>
                                    </p:animClr>
                                    <p:set>
                                      <p:cBhvr>
                                        <p:cTn id="43" dur="500" fill="hold"/>
                                        <p:tgtEl>
                                          <p:spTgt spid="32"/>
                                        </p:tgtEl>
                                        <p:attrNameLst>
                                          <p:attrName>stroke.on</p:attrName>
                                        </p:attrNameLst>
                                      </p:cBhvr>
                                      <p:to>
                                        <p:strVal val="true"/>
                                      </p:to>
                                    </p:set>
                                  </p:childTnLst>
                                </p:cTn>
                              </p:par>
                              <p:par>
                                <p:cTn id="44" presetID="1" presetClass="emph" presetSubtype="2" fill="hold" nodeType="withEffect">
                                  <p:stCondLst>
                                    <p:cond delay="0"/>
                                  </p:stCondLst>
                                  <p:childTnLst>
                                    <p:animClr clrSpc="rgb" dir="cw">
                                      <p:cBhvr>
                                        <p:cTn id="45" dur="2000" fill="hold"/>
                                        <p:tgtEl>
                                          <p:spTgt spid="32"/>
                                        </p:tgtEl>
                                        <p:attrNameLst>
                                          <p:attrName>fillcolor</p:attrName>
                                        </p:attrNameLst>
                                      </p:cBhvr>
                                      <p:to>
                                        <a:srgbClr val="FFD866"/>
                                      </p:to>
                                    </p:animClr>
                                    <p:set>
                                      <p:cBhvr>
                                        <p:cTn id="46" dur="2000" fill="hold"/>
                                        <p:tgtEl>
                                          <p:spTgt spid="32"/>
                                        </p:tgtEl>
                                        <p:attrNameLst>
                                          <p:attrName>fill.type</p:attrName>
                                        </p:attrNameLst>
                                      </p:cBhvr>
                                      <p:to>
                                        <p:strVal val="solid"/>
                                      </p:to>
                                    </p:set>
                                    <p:set>
                                      <p:cBhvr>
                                        <p:cTn id="47" dur="2000" fill="hold"/>
                                        <p:tgtEl>
                                          <p:spTgt spid="3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b="3333"/>
          <a:stretch/>
        </p:blipFill>
        <p:spPr>
          <a:xfrm>
            <a:off x="134471" y="228601"/>
            <a:ext cx="8875058" cy="6629399"/>
          </a:xfrm>
          <a:prstGeom prst="rect">
            <a:avLst/>
          </a:prstGeom>
        </p:spPr>
      </p:pic>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7323" y="45720"/>
            <a:ext cx="300680" cy="30785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200" y="45734"/>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r>
              <a:rPr lang="en-US" sz="1300" b="1" dirty="0">
                <a:solidFill>
                  <a:prstClr val="white"/>
                </a:solidFill>
                <a:cs typeface="Arial" panose="020B0604020202020204" pitchFamily="34" charset="0"/>
              </a:rPr>
              <a:t>Director </a:t>
            </a:r>
            <a:r>
              <a:rPr lang="en-US" sz="1300" dirty="0">
                <a:solidFill>
                  <a:prstClr val="white"/>
                </a:solidFill>
                <a:cs typeface="Arial" panose="020B0604020202020204" pitchFamily="34" charset="0"/>
              </a:rPr>
              <a:t>| Overview</a:t>
            </a:r>
          </a:p>
        </p:txBody>
      </p:sp>
      <p:sp>
        <p:nvSpPr>
          <p:cNvPr id="10" name="Oval 9"/>
          <p:cNvSpPr/>
          <p:nvPr/>
        </p:nvSpPr>
        <p:spPr>
          <a:xfrm>
            <a:off x="4855803" y="4495800"/>
            <a:ext cx="347472" cy="3474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903133" y="4114800"/>
            <a:ext cx="364067" cy="3640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0" y="6596404"/>
            <a:ext cx="9144000" cy="246221"/>
          </a:xfrm>
          <a:prstGeom prst="rect">
            <a:avLst/>
          </a:prstGeom>
        </p:spPr>
        <p:txBody>
          <a:bodyPr wrap="square">
            <a:spAutoFit/>
          </a:bodyPr>
          <a:lstStyle/>
          <a:p>
            <a:pPr algn="r"/>
            <a:fld id="{454D4CDE-4B8A-4257-AF66-72AEB2E3FD10}" type="slidenum">
              <a:rPr lang="en-US" sz="1000">
                <a:solidFill>
                  <a:srgbClr val="002060"/>
                </a:solidFill>
                <a:cs typeface="Arial" panose="020B0604020202020204" pitchFamily="34" charset="0"/>
              </a:rPr>
              <a:pPr algn="r"/>
              <a:t>7</a:t>
            </a:fld>
            <a:r>
              <a:rPr lang="en-US" sz="1000" dirty="0" smtClean="0">
                <a:solidFill>
                  <a:srgbClr val="002060"/>
                </a:solidFill>
                <a:cs typeface="Arial" panose="020B0604020202020204" pitchFamily="34" charset="0"/>
              </a:rPr>
              <a:t>/52</a:t>
            </a:r>
            <a:endParaRPr lang="en-US" sz="1000" dirty="0">
              <a:solidFill>
                <a:srgbClr val="002060"/>
              </a:solidFill>
              <a:cs typeface="Arial" panose="020B0604020202020204" pitchFamily="34" charset="0"/>
            </a:endParaRPr>
          </a:p>
        </p:txBody>
      </p:sp>
    </p:spTree>
    <p:extLst>
      <p:ext uri="{BB962C8B-B14F-4D97-AF65-F5344CB8AC3E}">
        <p14:creationId xmlns:p14="http://schemas.microsoft.com/office/powerpoint/2010/main" val="3710865132"/>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2471"/>
          <a:stretch/>
        </p:blipFill>
        <p:spPr>
          <a:xfrm>
            <a:off x="152400" y="929867"/>
            <a:ext cx="8624923" cy="5933388"/>
          </a:xfrm>
          <a:prstGeom prst="rect">
            <a:avLst/>
          </a:prstGeom>
        </p:spPr>
      </p:pic>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7323" y="45720"/>
            <a:ext cx="300680" cy="30785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200" y="45734"/>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r>
              <a:rPr lang="en-US" sz="1300" b="1" dirty="0">
                <a:solidFill>
                  <a:prstClr val="white"/>
                </a:solidFill>
                <a:cs typeface="Arial" panose="020B0604020202020204" pitchFamily="34" charset="0"/>
              </a:rPr>
              <a:t>Director </a:t>
            </a:r>
            <a:r>
              <a:rPr lang="en-US" sz="1300" dirty="0">
                <a:solidFill>
                  <a:prstClr val="white"/>
                </a:solidFill>
                <a:cs typeface="Arial" panose="020B0604020202020204" pitchFamily="34" charset="0"/>
              </a:rPr>
              <a:t>| Overview</a:t>
            </a:r>
          </a:p>
        </p:txBody>
      </p:sp>
      <p:sp>
        <p:nvSpPr>
          <p:cNvPr id="8" name="Title 4"/>
          <p:cNvSpPr>
            <a:spLocks noGrp="1"/>
          </p:cNvSpPr>
          <p:nvPr>
            <p:ph type="title"/>
          </p:nvPr>
        </p:nvSpPr>
        <p:spPr>
          <a:xfrm>
            <a:off x="76200" y="152400"/>
            <a:ext cx="8610600" cy="1143000"/>
          </a:xfrm>
        </p:spPr>
        <p:txBody>
          <a:bodyPr>
            <a:normAutofit/>
          </a:bodyPr>
          <a:lstStyle/>
          <a:p>
            <a:pPr algn="l"/>
            <a:r>
              <a:rPr lang="en-US" sz="2800" dirty="0" smtClean="0"/>
              <a:t>Where we are in NOAA</a:t>
            </a:r>
            <a:endParaRPr lang="en-US" sz="2800" dirty="0"/>
          </a:p>
        </p:txBody>
      </p:sp>
      <p:pic>
        <p:nvPicPr>
          <p:cNvPr id="10" name="Picture 2" descr="C:\Users\lansing\Downloads\Copy of venndiagram.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497" b="5040"/>
          <a:stretch/>
        </p:blipFill>
        <p:spPr bwMode="auto">
          <a:xfrm>
            <a:off x="4267200" y="4343414"/>
            <a:ext cx="2339290" cy="2133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010400" y="1981200"/>
            <a:ext cx="1600200" cy="609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7010400" y="2743200"/>
            <a:ext cx="1600200" cy="685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7010400" y="3581400"/>
            <a:ext cx="1600200" cy="609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5" name="Rectangle 14"/>
          <p:cNvSpPr/>
          <p:nvPr/>
        </p:nvSpPr>
        <p:spPr>
          <a:xfrm>
            <a:off x="7010400" y="4343400"/>
            <a:ext cx="1600200" cy="609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42184305"/>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7323" y="45720"/>
            <a:ext cx="300680" cy="30785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45734"/>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r>
              <a:rPr lang="en-US" sz="1300" b="1" dirty="0">
                <a:solidFill>
                  <a:prstClr val="white"/>
                </a:solidFill>
                <a:cs typeface="Arial" panose="020B0604020202020204" pitchFamily="34" charset="0"/>
              </a:rPr>
              <a:t>Director </a:t>
            </a:r>
            <a:r>
              <a:rPr lang="en-US" sz="1300" dirty="0">
                <a:solidFill>
                  <a:prstClr val="white"/>
                </a:solidFill>
                <a:cs typeface="Arial" panose="020B0604020202020204" pitchFamily="34" charset="0"/>
              </a:rPr>
              <a:t>| Overview</a:t>
            </a:r>
          </a:p>
        </p:txBody>
      </p:sp>
      <p:sp>
        <p:nvSpPr>
          <p:cNvPr id="3" name="AutoShape 2" descr="Displaying strategicplanorgchart.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2060"/>
              </a:solidFill>
            </a:endParaRPr>
          </a:p>
        </p:txBody>
      </p:sp>
      <p:sp>
        <p:nvSpPr>
          <p:cNvPr id="8" name="Title 7"/>
          <p:cNvSpPr>
            <a:spLocks noGrp="1"/>
          </p:cNvSpPr>
          <p:nvPr>
            <p:ph type="title"/>
          </p:nvPr>
        </p:nvSpPr>
        <p:spPr>
          <a:xfrm>
            <a:off x="20895" y="518156"/>
            <a:ext cx="9057108" cy="472444"/>
          </a:xfrm>
        </p:spPr>
        <p:txBody>
          <a:bodyPr>
            <a:noAutofit/>
          </a:bodyPr>
          <a:lstStyle/>
          <a:p>
            <a:r>
              <a:rPr lang="en-US" sz="3600" dirty="0" smtClean="0"/>
              <a:t>GLERL Core Competencies</a:t>
            </a:r>
            <a:endParaRPr lang="en-US" sz="3600" dirty="0"/>
          </a:p>
        </p:txBody>
      </p:sp>
      <p:sp>
        <p:nvSpPr>
          <p:cNvPr id="24" name="Down Arrow 23"/>
          <p:cNvSpPr/>
          <p:nvPr/>
        </p:nvSpPr>
        <p:spPr>
          <a:xfrm>
            <a:off x="4343400" y="1752600"/>
            <a:ext cx="438150" cy="1066799"/>
          </a:xfrm>
          <a:prstGeom prst="downArrow">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8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 name="Down Arrow 31"/>
          <p:cNvSpPr/>
          <p:nvPr/>
        </p:nvSpPr>
        <p:spPr>
          <a:xfrm rot="18889212">
            <a:off x="3258304" y="1967346"/>
            <a:ext cx="438150" cy="1147004"/>
          </a:xfrm>
          <a:prstGeom prst="downArrow">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8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 name="Down Arrow 32"/>
          <p:cNvSpPr/>
          <p:nvPr/>
        </p:nvSpPr>
        <p:spPr>
          <a:xfrm rot="2656197">
            <a:off x="5464987" y="1968379"/>
            <a:ext cx="438150" cy="1167461"/>
          </a:xfrm>
          <a:prstGeom prst="downArrow">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8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 name="Down Arrow 33"/>
          <p:cNvSpPr/>
          <p:nvPr/>
        </p:nvSpPr>
        <p:spPr>
          <a:xfrm rot="16749466">
            <a:off x="2578187" y="2717840"/>
            <a:ext cx="438150" cy="1344631"/>
          </a:xfrm>
          <a:prstGeom prst="downArrow">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8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 name="Down Arrow 34"/>
          <p:cNvSpPr/>
          <p:nvPr/>
        </p:nvSpPr>
        <p:spPr>
          <a:xfrm rot="4811058">
            <a:off x="6121591" y="2731798"/>
            <a:ext cx="438150" cy="1343268"/>
          </a:xfrm>
          <a:prstGeom prst="downArrow">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8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6" name="Down Arrow 35"/>
          <p:cNvSpPr/>
          <p:nvPr/>
        </p:nvSpPr>
        <p:spPr>
          <a:xfrm rot="16200000">
            <a:off x="2607616" y="3498762"/>
            <a:ext cx="438150" cy="1204617"/>
          </a:xfrm>
          <a:prstGeom prst="downArrow">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8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7" name="Down Arrow 36"/>
          <p:cNvSpPr/>
          <p:nvPr/>
        </p:nvSpPr>
        <p:spPr>
          <a:xfrm rot="5400000">
            <a:off x="6074973" y="3510023"/>
            <a:ext cx="438150" cy="1158096"/>
          </a:xfrm>
          <a:prstGeom prst="downArrow">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8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8" name="Down Arrow 37"/>
          <p:cNvSpPr/>
          <p:nvPr/>
        </p:nvSpPr>
        <p:spPr>
          <a:xfrm rot="14015510">
            <a:off x="2985064" y="4291732"/>
            <a:ext cx="438150" cy="1182471"/>
          </a:xfrm>
          <a:prstGeom prst="downArrow">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8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9" name="Down Arrow 38"/>
          <p:cNvSpPr/>
          <p:nvPr/>
        </p:nvSpPr>
        <p:spPr>
          <a:xfrm rot="7290752">
            <a:off x="5727558" y="4257537"/>
            <a:ext cx="438150" cy="1168588"/>
          </a:xfrm>
          <a:prstGeom prst="downArrow">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8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 name="Down Arrow 39"/>
          <p:cNvSpPr/>
          <p:nvPr/>
        </p:nvSpPr>
        <p:spPr>
          <a:xfrm rot="19942693" flipV="1">
            <a:off x="4979240" y="4750110"/>
            <a:ext cx="438150" cy="1391522"/>
          </a:xfrm>
          <a:prstGeom prst="downArrow">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8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1" name="Down Arrow 40"/>
          <p:cNvSpPr/>
          <p:nvPr/>
        </p:nvSpPr>
        <p:spPr>
          <a:xfrm rot="1454589" flipV="1">
            <a:off x="3713277" y="4743673"/>
            <a:ext cx="438150" cy="1400318"/>
          </a:xfrm>
          <a:prstGeom prst="downArrow">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8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ounded Rectangle 5"/>
          <p:cNvSpPr/>
          <p:nvPr/>
        </p:nvSpPr>
        <p:spPr>
          <a:xfrm>
            <a:off x="228600" y="3921222"/>
            <a:ext cx="1995783" cy="695421"/>
          </a:xfrm>
          <a:prstGeom prst="roundRect">
            <a:avLst/>
          </a:prstGeom>
          <a:solidFill>
            <a:srgbClr val="547FD4"/>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prstClr val="white"/>
                </a:solidFill>
                <a:effectLst>
                  <a:outerShdw blurRad="38100" dist="38100" dir="2700000" algn="tl">
                    <a:srgbClr val="000000">
                      <a:alpha val="43137"/>
                    </a:srgbClr>
                  </a:outerShdw>
                </a:effectLst>
              </a:rPr>
              <a:t>Ice Research, Monitoring, and Forecasting</a:t>
            </a:r>
          </a:p>
        </p:txBody>
      </p:sp>
      <p:sp>
        <p:nvSpPr>
          <p:cNvPr id="14" name="Rounded Rectangle 13"/>
          <p:cNvSpPr/>
          <p:nvPr/>
        </p:nvSpPr>
        <p:spPr>
          <a:xfrm>
            <a:off x="6005218" y="1895379"/>
            <a:ext cx="1995782" cy="695421"/>
          </a:xfrm>
          <a:prstGeom prst="roundRect">
            <a:avLst/>
          </a:prstGeom>
          <a:solidFill>
            <a:srgbClr val="547FD4"/>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prstClr val="white"/>
                </a:solidFill>
                <a:effectLst>
                  <a:outerShdw blurRad="38100" dist="38100" dir="2700000" algn="tl">
                    <a:srgbClr val="000000">
                      <a:alpha val="43137"/>
                    </a:srgbClr>
                  </a:outerShdw>
                </a:effectLst>
              </a:rPr>
              <a:t>Great Lakes </a:t>
            </a:r>
          </a:p>
          <a:p>
            <a:pPr algn="ctr"/>
            <a:r>
              <a:rPr lang="en-US" sz="1200" b="1" dirty="0">
                <a:solidFill>
                  <a:prstClr val="white"/>
                </a:solidFill>
                <a:effectLst>
                  <a:outerShdw blurRad="38100" dist="38100" dir="2700000" algn="tl">
                    <a:srgbClr val="000000">
                      <a:alpha val="43137"/>
                    </a:srgbClr>
                  </a:outerShdw>
                </a:effectLst>
              </a:rPr>
              <a:t>Water Level Forecasting and Lake Hydrology</a:t>
            </a:r>
            <a:endParaRPr lang="en-US" sz="1200" b="1" dirty="0">
              <a:solidFill>
                <a:prstClr val="white"/>
              </a:solidFill>
              <a:effectLst>
                <a:outerShdw blurRad="38100" dist="38100" dir="2700000" algn="tl">
                  <a:srgbClr val="000000">
                    <a:alpha val="43137"/>
                  </a:srgbClr>
                </a:outerShdw>
              </a:effectLst>
              <a:latin typeface="Calibri"/>
            </a:endParaRPr>
          </a:p>
        </p:txBody>
      </p:sp>
      <p:sp>
        <p:nvSpPr>
          <p:cNvPr id="15" name="Rounded Rectangle 14"/>
          <p:cNvSpPr/>
          <p:nvPr/>
        </p:nvSpPr>
        <p:spPr>
          <a:xfrm>
            <a:off x="6862742" y="2885979"/>
            <a:ext cx="1995782" cy="695421"/>
          </a:xfrm>
          <a:prstGeom prst="roundRect">
            <a:avLst/>
          </a:prstGeom>
          <a:solidFill>
            <a:srgbClr val="547FD4"/>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prstClr val="white"/>
                </a:solidFill>
                <a:effectLst>
                  <a:outerShdw blurRad="38100" dist="38100" dir="2700000" algn="tl">
                    <a:srgbClr val="000000">
                      <a:alpha val="43137"/>
                    </a:srgbClr>
                  </a:outerShdw>
                </a:effectLst>
              </a:rPr>
              <a:t>Real-Time Environmental Coastal Observing Network</a:t>
            </a:r>
          </a:p>
        </p:txBody>
      </p:sp>
      <p:sp>
        <p:nvSpPr>
          <p:cNvPr id="16" name="Rounded Rectangle 15"/>
          <p:cNvSpPr/>
          <p:nvPr/>
        </p:nvSpPr>
        <p:spPr>
          <a:xfrm>
            <a:off x="761498" y="4943379"/>
            <a:ext cx="1981702" cy="695421"/>
          </a:xfrm>
          <a:prstGeom prst="roundRect">
            <a:avLst/>
          </a:prstGeom>
          <a:solidFill>
            <a:srgbClr val="547FD4"/>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prstClr val="white"/>
                </a:solidFill>
                <a:effectLst>
                  <a:outerShdw blurRad="38100" dist="38100" dir="2700000" algn="tl">
                    <a:srgbClr val="000000">
                      <a:alpha val="43137"/>
                    </a:srgbClr>
                  </a:outerShdw>
                </a:effectLst>
              </a:rPr>
              <a:t>Invasive Species Research</a:t>
            </a:r>
          </a:p>
        </p:txBody>
      </p:sp>
      <p:sp>
        <p:nvSpPr>
          <p:cNvPr id="17" name="Rounded Rectangle 16"/>
          <p:cNvSpPr/>
          <p:nvPr/>
        </p:nvSpPr>
        <p:spPr>
          <a:xfrm>
            <a:off x="3591791" y="1143000"/>
            <a:ext cx="1981702" cy="695421"/>
          </a:xfrm>
          <a:prstGeom prst="roundRect">
            <a:avLst/>
          </a:prstGeom>
          <a:solidFill>
            <a:srgbClr val="547FD4"/>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prstClr val="white"/>
                </a:solidFill>
                <a:effectLst>
                  <a:outerShdw blurRad="38100" dist="38100" dir="2700000" algn="tl">
                    <a:srgbClr val="000000">
                      <a:alpha val="43137"/>
                    </a:srgbClr>
                  </a:outerShdw>
                </a:effectLst>
              </a:rPr>
              <a:t>Harmful Algal Blooms Research</a:t>
            </a:r>
          </a:p>
        </p:txBody>
      </p:sp>
      <p:sp>
        <p:nvSpPr>
          <p:cNvPr id="18" name="Rounded Rectangle 17"/>
          <p:cNvSpPr/>
          <p:nvPr/>
        </p:nvSpPr>
        <p:spPr>
          <a:xfrm>
            <a:off x="228600" y="2885979"/>
            <a:ext cx="1995783" cy="695421"/>
          </a:xfrm>
          <a:prstGeom prst="roundRect">
            <a:avLst/>
          </a:prstGeom>
          <a:solidFill>
            <a:srgbClr val="547FD4"/>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prstClr val="white"/>
                </a:solidFill>
                <a:effectLst>
                  <a:outerShdw blurRad="38100" dist="38100" dir="2700000" algn="tl">
                    <a:srgbClr val="000000">
                      <a:alpha val="43137"/>
                    </a:srgbClr>
                  </a:outerShdw>
                </a:effectLst>
              </a:rPr>
              <a:t>Great Lakes</a:t>
            </a:r>
          </a:p>
          <a:p>
            <a:pPr algn="ctr"/>
            <a:r>
              <a:rPr lang="en-US" sz="1200" b="1" dirty="0">
                <a:solidFill>
                  <a:prstClr val="white"/>
                </a:solidFill>
                <a:effectLst>
                  <a:outerShdw blurRad="38100" dist="38100" dir="2700000" algn="tl">
                    <a:srgbClr val="000000">
                      <a:alpha val="43137"/>
                    </a:srgbClr>
                  </a:outerShdw>
                </a:effectLst>
              </a:rPr>
              <a:t>Long-term Ecological Research</a:t>
            </a:r>
          </a:p>
        </p:txBody>
      </p:sp>
      <p:sp>
        <p:nvSpPr>
          <p:cNvPr id="19" name="Rounded Rectangle 18"/>
          <p:cNvSpPr/>
          <p:nvPr/>
        </p:nvSpPr>
        <p:spPr>
          <a:xfrm>
            <a:off x="2362200" y="5910130"/>
            <a:ext cx="1993770" cy="684205"/>
          </a:xfrm>
          <a:prstGeom prst="roundRect">
            <a:avLst/>
          </a:prstGeom>
          <a:solidFill>
            <a:srgbClr val="547FD4"/>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prstClr val="white"/>
                </a:solidFill>
                <a:effectLst>
                  <a:outerShdw blurRad="38100" dist="38100" dir="2700000" algn="tl">
                    <a:srgbClr val="000000">
                      <a:alpha val="43137"/>
                    </a:srgbClr>
                  </a:outerShdw>
                </a:effectLst>
              </a:rPr>
              <a:t>Great Lakes</a:t>
            </a:r>
          </a:p>
          <a:p>
            <a:pPr algn="ctr"/>
            <a:r>
              <a:rPr lang="en-US" sz="1200" b="1" dirty="0">
                <a:solidFill>
                  <a:prstClr val="white"/>
                </a:solidFill>
                <a:effectLst>
                  <a:outerShdw blurRad="38100" dist="38100" dir="2700000" algn="tl">
                    <a:srgbClr val="000000">
                      <a:alpha val="43137"/>
                    </a:srgbClr>
                  </a:outerShdw>
                </a:effectLst>
              </a:rPr>
              <a:t> </a:t>
            </a:r>
            <a:r>
              <a:rPr lang="en-US" sz="1200" b="1" dirty="0" smtClean="0">
                <a:solidFill>
                  <a:prstClr val="white"/>
                </a:solidFill>
                <a:effectLst>
                  <a:outerShdw blurRad="38100" dist="38100" dir="2700000" algn="tl">
                    <a:srgbClr val="000000">
                      <a:alpha val="43137"/>
                    </a:srgbClr>
                  </a:outerShdw>
                </a:effectLst>
              </a:rPr>
              <a:t>CoastWatch</a:t>
            </a:r>
            <a:endParaRPr lang="en-US" sz="1200" b="1" dirty="0">
              <a:solidFill>
                <a:prstClr val="white"/>
              </a:solidFill>
              <a:effectLst>
                <a:outerShdw blurRad="38100" dist="38100" dir="2700000" algn="tl">
                  <a:srgbClr val="000000">
                    <a:alpha val="43137"/>
                  </a:srgbClr>
                </a:outerShdw>
              </a:effectLst>
            </a:endParaRPr>
          </a:p>
        </p:txBody>
      </p:sp>
      <p:sp>
        <p:nvSpPr>
          <p:cNvPr id="20" name="Rounded Rectangle 19"/>
          <p:cNvSpPr/>
          <p:nvPr/>
        </p:nvSpPr>
        <p:spPr>
          <a:xfrm>
            <a:off x="6894270" y="3914570"/>
            <a:ext cx="2021130" cy="695421"/>
          </a:xfrm>
          <a:prstGeom prst="roundRect">
            <a:avLst/>
          </a:prstGeom>
          <a:solidFill>
            <a:srgbClr val="547FD4"/>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prstClr val="white"/>
                </a:solidFill>
                <a:effectLst>
                  <a:outerShdw blurRad="38100" dist="38100" dir="2700000" algn="tl">
                    <a:srgbClr val="000000">
                      <a:alpha val="43137"/>
                    </a:srgbClr>
                  </a:outerShdw>
                </a:effectLst>
              </a:rPr>
              <a:t>Great Lakes Coastal Forecasting System</a:t>
            </a:r>
          </a:p>
        </p:txBody>
      </p:sp>
      <p:sp>
        <p:nvSpPr>
          <p:cNvPr id="21" name="Rounded Rectangle 20"/>
          <p:cNvSpPr/>
          <p:nvPr/>
        </p:nvSpPr>
        <p:spPr>
          <a:xfrm>
            <a:off x="1128418" y="1906595"/>
            <a:ext cx="1995782" cy="684205"/>
          </a:xfrm>
          <a:prstGeom prst="roundRect">
            <a:avLst/>
          </a:prstGeom>
          <a:solidFill>
            <a:srgbClr val="547FD4"/>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prstClr val="white"/>
                </a:solidFill>
                <a:effectLst>
                  <a:outerShdw blurRad="38100" dist="38100" dir="2700000" algn="tl">
                    <a:srgbClr val="000000">
                      <a:alpha val="43137"/>
                    </a:srgbClr>
                  </a:outerShdw>
                </a:effectLst>
              </a:rPr>
              <a:t>Great Lakes Regional Climate Modeling</a:t>
            </a:r>
          </a:p>
          <a:p>
            <a:pPr algn="ctr"/>
            <a:r>
              <a:rPr lang="en-US" sz="1200" b="1" dirty="0">
                <a:solidFill>
                  <a:prstClr val="white"/>
                </a:solidFill>
                <a:effectLst>
                  <a:outerShdw blurRad="38100" dist="38100" dir="2700000" algn="tl">
                    <a:srgbClr val="000000">
                      <a:alpha val="43137"/>
                    </a:srgbClr>
                  </a:outerShdw>
                </a:effectLst>
              </a:rPr>
              <a:t> and Forecasting</a:t>
            </a:r>
          </a:p>
        </p:txBody>
      </p:sp>
      <p:sp>
        <p:nvSpPr>
          <p:cNvPr id="22" name="Rounded Rectangle 21"/>
          <p:cNvSpPr/>
          <p:nvPr/>
        </p:nvSpPr>
        <p:spPr>
          <a:xfrm>
            <a:off x="6400800" y="4953000"/>
            <a:ext cx="1976980" cy="695421"/>
          </a:xfrm>
          <a:prstGeom prst="roundRect">
            <a:avLst/>
          </a:prstGeom>
          <a:solidFill>
            <a:srgbClr val="547FD4"/>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prstClr val="white"/>
                </a:solidFill>
                <a:effectLst>
                  <a:outerShdw blurRad="38100" dist="38100" dir="2700000" algn="tl">
                    <a:srgbClr val="000000">
                      <a:alpha val="43137"/>
                    </a:srgbClr>
                  </a:outerShdw>
                </a:effectLst>
              </a:rPr>
              <a:t>Great Lakes</a:t>
            </a:r>
          </a:p>
          <a:p>
            <a:pPr algn="ctr"/>
            <a:r>
              <a:rPr lang="en-US" sz="1200" b="1" dirty="0">
                <a:solidFill>
                  <a:prstClr val="white"/>
                </a:solidFill>
                <a:effectLst>
                  <a:outerShdw blurRad="38100" dist="38100" dir="2700000" algn="tl">
                    <a:srgbClr val="000000">
                      <a:alpha val="43137"/>
                    </a:srgbClr>
                  </a:outerShdw>
                </a:effectLst>
              </a:rPr>
              <a:t>Regional Fleet</a:t>
            </a:r>
          </a:p>
        </p:txBody>
      </p:sp>
      <p:sp>
        <p:nvSpPr>
          <p:cNvPr id="23" name="Rounded Rectangle 22"/>
          <p:cNvSpPr/>
          <p:nvPr/>
        </p:nvSpPr>
        <p:spPr>
          <a:xfrm>
            <a:off x="4747684" y="5898914"/>
            <a:ext cx="1976980" cy="695421"/>
          </a:xfrm>
          <a:prstGeom prst="roundRect">
            <a:avLst/>
          </a:prstGeom>
          <a:solidFill>
            <a:srgbClr val="547FD4"/>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prstClr val="white"/>
                </a:solidFill>
                <a:effectLst>
                  <a:outerShdw blurRad="38100" dist="38100" dir="2700000" algn="tl">
                    <a:srgbClr val="000000">
                      <a:alpha val="43137"/>
                    </a:srgbClr>
                  </a:outerShdw>
                </a:effectLst>
              </a:rPr>
              <a:t>Communication</a:t>
            </a:r>
          </a:p>
          <a:p>
            <a:pPr algn="ctr"/>
            <a:r>
              <a:rPr lang="en-US" sz="1200" b="1" dirty="0">
                <a:solidFill>
                  <a:prstClr val="white"/>
                </a:solidFill>
                <a:effectLst>
                  <a:outerShdw blurRad="38100" dist="38100" dir="2700000" algn="tl">
                    <a:srgbClr val="000000">
                      <a:alpha val="43137"/>
                    </a:srgbClr>
                  </a:outerShdw>
                </a:effectLst>
              </a:rPr>
              <a:t>and Outreach</a:t>
            </a:r>
          </a:p>
        </p:txBody>
      </p:sp>
      <p:sp>
        <p:nvSpPr>
          <p:cNvPr id="10" name="Oval 9"/>
          <p:cNvSpPr/>
          <p:nvPr/>
        </p:nvSpPr>
        <p:spPr>
          <a:xfrm>
            <a:off x="3429000" y="2819400"/>
            <a:ext cx="2247900" cy="2057400"/>
          </a:xfrm>
          <a:prstGeom prst="ellipse">
            <a:avLst/>
          </a:prstGeom>
          <a:solidFill>
            <a:srgbClr val="009999"/>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effectLst>
                  <a:outerShdw blurRad="38100" dist="38100" dir="2700000" algn="tl">
                    <a:srgbClr val="000000">
                      <a:alpha val="43137"/>
                    </a:srgbClr>
                  </a:outerShdw>
                </a:effectLst>
              </a:rPr>
              <a:t>GLERL Core Competencies</a:t>
            </a:r>
          </a:p>
        </p:txBody>
      </p:sp>
    </p:spTree>
    <p:extLst>
      <p:ext uri="{BB962C8B-B14F-4D97-AF65-F5344CB8AC3E}">
        <p14:creationId xmlns:p14="http://schemas.microsoft.com/office/powerpoint/2010/main" val="3105527804"/>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Use this one">
  <a:themeElements>
    <a:clrScheme name="Custom 8">
      <a:dk1>
        <a:srgbClr val="002060"/>
      </a:dk1>
      <a:lt1>
        <a:sysClr val="window" lastClr="FFFFFF"/>
      </a:lt1>
      <a:dk2>
        <a:srgbClr val="002060"/>
      </a:dk2>
      <a:lt2>
        <a:srgbClr val="FFFFFF"/>
      </a:lt2>
      <a:accent1>
        <a:srgbClr val="FFFFFF"/>
      </a:accent1>
      <a:accent2>
        <a:srgbClr val="FFFFFF"/>
      </a:accent2>
      <a:accent3>
        <a:srgbClr val="FFFFFF"/>
      </a:accent3>
      <a:accent4>
        <a:srgbClr val="FFFFFF"/>
      </a:accent4>
      <a:accent5>
        <a:srgbClr val="FFFFFF"/>
      </a:accent5>
      <a:accent6>
        <a:srgbClr val="FFFFFF"/>
      </a:accent6>
      <a:hlink>
        <a:srgbClr val="6B90F1"/>
      </a:hlink>
      <a:folHlink>
        <a:srgbClr val="FFFFFF"/>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3200" dirty="0" smtClean="0">
            <a:solidFill>
              <a:srgbClr val="002060"/>
            </a:solidFill>
            <a:latin typeface="Arial" panose="020B0604020202020204" pitchFamily="34" charset="0"/>
            <a:cs typeface="Arial" panose="020B0604020202020204" pitchFamily="34" charset="0"/>
          </a:defRPr>
        </a:defPPr>
      </a:lstStyle>
    </a:txDef>
  </a:objectDefaults>
  <a:extraClrSchemeLst/>
</a:theme>
</file>

<file path=ppt/theme/theme2.xml><?xml version="1.0" encoding="utf-8"?>
<a:theme xmlns:a="http://schemas.openxmlformats.org/drawingml/2006/main" name="1_Office Theme">
  <a:themeElements>
    <a:clrScheme name="Custom 1">
      <a:dk1>
        <a:srgbClr val="002060"/>
      </a:dk1>
      <a:lt1>
        <a:sysClr val="window" lastClr="FFFFFF"/>
      </a:lt1>
      <a:dk2>
        <a:srgbClr val="002060"/>
      </a:dk2>
      <a:lt2>
        <a:srgbClr val="FFFFFF"/>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3200" dirty="0" smtClean="0">
            <a:solidFill>
              <a:srgbClr val="002060"/>
            </a:solidFill>
            <a:latin typeface="Arial" panose="020B0604020202020204" pitchFamily="34" charset="0"/>
            <a:cs typeface="Arial" panose="020B0604020202020204" pitchFamily="34" charset="0"/>
          </a:defRPr>
        </a:defPPr>
      </a:lstStyle>
    </a:tx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3328</TotalTime>
  <Words>12160</Words>
  <Application>Microsoft Macintosh PowerPoint</Application>
  <PresentationFormat>On-screen Show (4:3)</PresentationFormat>
  <Paragraphs>1442</Paragraphs>
  <Slides>53</Slides>
  <Notes>53</Notes>
  <HiddenSlides>0</HiddenSlides>
  <MMClips>0</MMClips>
  <ScaleCrop>false</ScaleCrop>
  <HeadingPairs>
    <vt:vector size="4" baseType="variant">
      <vt:variant>
        <vt:lpstr>Theme</vt:lpstr>
      </vt:variant>
      <vt:variant>
        <vt:i4>4</vt:i4>
      </vt:variant>
      <vt:variant>
        <vt:lpstr>Slide Titles</vt:lpstr>
      </vt:variant>
      <vt:variant>
        <vt:i4>53</vt:i4>
      </vt:variant>
    </vt:vector>
  </HeadingPairs>
  <TitlesOfParts>
    <vt:vector size="57" baseType="lpstr">
      <vt:lpstr>Use this one</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we are in NOAA</vt:lpstr>
      <vt:lpstr>GLERL Core Competencies</vt:lpstr>
      <vt:lpstr>PowerPoint Presentation</vt:lpstr>
      <vt:lpstr>PowerPoint Presentation</vt:lpstr>
      <vt:lpstr>PowerPoint Presentation</vt:lpstr>
      <vt:lpstr>Innovative</vt:lpstr>
      <vt:lpstr>Relevant</vt:lpstr>
      <vt:lpstr>Collaborative</vt:lpstr>
      <vt:lpstr>Communicative</vt:lpstr>
      <vt:lpstr>GLERL Workforce</vt:lpstr>
      <vt:lpstr>GLERL Workforce</vt:lpstr>
      <vt:lpstr>PowerPoint Presentation</vt:lpstr>
      <vt:lpstr>PowerPoint Presentation</vt:lpstr>
      <vt:lpstr>PowerPoint Presentation</vt:lpstr>
      <vt:lpstr>GLERL Budget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Quality: Citations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GLERL</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Laura Newlin</dc:creator>
  <cp:keywords/>
  <dc:description/>
  <cp:lastModifiedBy>Nicole Rice</cp:lastModifiedBy>
  <cp:revision>404</cp:revision>
  <cp:lastPrinted>2016-03-21T21:33:12Z</cp:lastPrinted>
  <dcterms:created xsi:type="dcterms:W3CDTF">2016-03-11T16:00:59Z</dcterms:created>
  <dcterms:modified xsi:type="dcterms:W3CDTF">2016-03-21T21:33:47Z</dcterms:modified>
  <cp:category/>
</cp:coreProperties>
</file>