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78" r:id="rId3"/>
    <p:sldId id="261" r:id="rId4"/>
    <p:sldId id="258" r:id="rId5"/>
    <p:sldId id="260" r:id="rId6"/>
    <p:sldId id="262" r:id="rId7"/>
    <p:sldId id="283" r:id="rId8"/>
    <p:sldId id="264" r:id="rId9"/>
    <p:sldId id="263" r:id="rId10"/>
    <p:sldId id="259" r:id="rId11"/>
    <p:sldId id="280" r:id="rId12"/>
    <p:sldId id="285" r:id="rId13"/>
    <p:sldId id="284" r:id="rId14"/>
    <p:sldId id="265" r:id="rId15"/>
    <p:sldId id="282"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33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60831" autoAdjust="0"/>
  </p:normalViewPr>
  <p:slideViewPr>
    <p:cSldViewPr>
      <p:cViewPr>
        <p:scale>
          <a:sx n="100" d="100"/>
          <a:sy n="100" d="100"/>
        </p:scale>
        <p:origin x="-3136" y="-632"/>
      </p:cViewPr>
      <p:guideLst>
        <p:guide orient="horz" pos="2160"/>
        <p:guide pos="2880"/>
      </p:guideLst>
    </p:cSldViewPr>
  </p:slideViewPr>
  <p:notesTextViewPr>
    <p:cViewPr>
      <p:scale>
        <a:sx n="1" d="1"/>
        <a:sy n="1" d="1"/>
      </p:scale>
      <p:origin x="0" y="0"/>
    </p:cViewPr>
  </p:notesTextViewPr>
  <p:sorterViewPr>
    <p:cViewPr>
      <p:scale>
        <a:sx n="122" d="100"/>
        <a:sy n="122" d="100"/>
      </p:scale>
      <p:origin x="0" y="-2707"/>
    </p:cViewPr>
  </p:sorterViewPr>
  <p:notesViewPr>
    <p:cSldViewPr snapToGrid="0" snapToObjects="1" showGuides="1">
      <p:cViewPr>
        <p:scale>
          <a:sx n="245" d="100"/>
          <a:sy n="245" d="100"/>
        </p:scale>
        <p:origin x="-72" y="5442"/>
      </p:cViewPr>
      <p:guideLst>
        <p:guide orient="horz" pos="2771"/>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AC1EC7-B1E4-4BF2-BEFD-6780F5F2C6B8}" type="datetimeFigureOut">
              <a:rPr lang="en-US" smtClean="0"/>
              <a:pPr/>
              <a:t>3/21/16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898A3F-0685-4583-B1A9-B32BB6EA74F3}" type="slidenum">
              <a:rPr lang="en-US" smtClean="0"/>
              <a:pPr/>
              <a:t>‹#›</a:t>
            </a:fld>
            <a:endParaRPr lang="en-US"/>
          </a:p>
        </p:txBody>
      </p:sp>
    </p:spTree>
    <p:extLst>
      <p:ext uri="{BB962C8B-B14F-4D97-AF65-F5344CB8AC3E}">
        <p14:creationId xmlns:p14="http://schemas.microsoft.com/office/powerpoint/2010/main" val="130575257"/>
      </p:ext>
    </p:extLst>
  </p:cSld>
  <p:clrMap bg1="lt1" tx1="dk1" bg2="lt2" tx2="dk2" accent1="accent1" accent2="accent2" accent3="accent3" accent4="accent4" accent5="accent5" accent6="accent6" hlink="hlink" folHlink="folHlink"/>
  <p:notesStyle>
    <a:lvl1pPr marL="0" algn="l" defTabSz="914400" rtl="0" eaLnBrk="1" latinLnBrk="0" hangingPunct="1">
      <a:defRPr sz="800" kern="1200">
        <a:solidFill>
          <a:schemeClr val="tx1"/>
        </a:solidFill>
        <a:latin typeface="Arial"/>
        <a:ea typeface="+mn-ea"/>
        <a:cs typeface="+mn-cs"/>
      </a:defRPr>
    </a:lvl1pPr>
    <a:lvl2pPr marL="457200" algn="l" defTabSz="914400" rtl="0" eaLnBrk="1" latinLnBrk="0" hangingPunct="1">
      <a:defRPr sz="800" kern="1200">
        <a:solidFill>
          <a:schemeClr val="tx1"/>
        </a:solidFill>
        <a:latin typeface="Arial"/>
        <a:ea typeface="+mn-ea"/>
        <a:cs typeface="+mn-cs"/>
      </a:defRPr>
    </a:lvl2pPr>
    <a:lvl3pPr marL="914400" algn="l" defTabSz="914400" rtl="0" eaLnBrk="1" latinLnBrk="0" hangingPunct="1">
      <a:defRPr sz="800" kern="1200">
        <a:solidFill>
          <a:schemeClr val="tx1"/>
        </a:solidFill>
        <a:latin typeface="Arial"/>
        <a:ea typeface="+mn-ea"/>
        <a:cs typeface="+mn-cs"/>
      </a:defRPr>
    </a:lvl3pPr>
    <a:lvl4pPr marL="1371600" algn="l" defTabSz="914400" rtl="0" eaLnBrk="1" latinLnBrk="0" hangingPunct="1">
      <a:defRPr sz="800" kern="1200">
        <a:solidFill>
          <a:schemeClr val="tx1"/>
        </a:solidFill>
        <a:latin typeface="Arial"/>
        <a:ea typeface="+mn-ea"/>
        <a:cs typeface="+mn-cs"/>
      </a:defRPr>
    </a:lvl4pPr>
    <a:lvl5pPr marL="1828800" algn="l" defTabSz="914400" rtl="0" eaLnBrk="1" latinLnBrk="0" hangingPunct="1">
      <a:defRPr sz="8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smtClean="0"/>
              <a:t>This work aligns with the following NOAA Goals:</a:t>
            </a:r>
          </a:p>
          <a:p>
            <a:r>
              <a:rPr lang="en-US" b="1" dirty="0" smtClean="0"/>
              <a:t>Science: Climate Adaptation and Mitigation</a:t>
            </a:r>
          </a:p>
          <a:p>
            <a:r>
              <a:rPr lang="en-US" dirty="0" smtClean="0"/>
              <a:t>Improved scientific understanding of the changing climate system and its impacts</a:t>
            </a:r>
          </a:p>
          <a:p>
            <a:r>
              <a:rPr lang="en-US" dirty="0" smtClean="0"/>
              <a:t>Assessments of current and future states of the climate system that identify potential impacts and inform science, service, and stewardship decisions</a:t>
            </a:r>
          </a:p>
          <a:p>
            <a:r>
              <a:rPr lang="en-US" dirty="0" smtClean="0"/>
              <a:t>Mitigation and adaptation efforts supported by sustained, reliable, and timely climate services</a:t>
            </a:r>
          </a:p>
          <a:p>
            <a:r>
              <a:rPr lang="en-US" dirty="0" smtClean="0"/>
              <a:t>A climate-literate public that understands its vulnerabilities to a changing climate and makes informed decisions</a:t>
            </a:r>
          </a:p>
          <a:p>
            <a:r>
              <a:rPr lang="en-US" b="1" dirty="0" smtClean="0"/>
              <a:t>Science: Weather-Ready Nation</a:t>
            </a:r>
          </a:p>
          <a:p>
            <a:r>
              <a:rPr lang="en-US" dirty="0" smtClean="0"/>
              <a:t>Reduced loss of life, property, and disruption from high-impact events</a:t>
            </a:r>
          </a:p>
          <a:p>
            <a:r>
              <a:rPr lang="en-US" dirty="0" smtClean="0"/>
              <a:t>Improve freshwater resource management</a:t>
            </a:r>
          </a:p>
          <a:p>
            <a:r>
              <a:rPr lang="en-US" dirty="0" smtClean="0"/>
              <a:t>Improve transportation efficiency and safety</a:t>
            </a:r>
          </a:p>
          <a:p>
            <a:r>
              <a:rPr lang="en-US" dirty="0" smtClean="0"/>
              <a:t>Healthy people and communities due to improved air and water quality services</a:t>
            </a:r>
          </a:p>
          <a:p>
            <a:r>
              <a:rPr lang="en-US" dirty="0" smtClean="0"/>
              <a:t>A more productive and efficient economy through information relevant to key sectors of the U.S. economy</a:t>
            </a:r>
          </a:p>
          <a:p>
            <a:r>
              <a:rPr lang="en-US" b="1" dirty="0" smtClean="0"/>
              <a:t>Science: Healthy Oceans</a:t>
            </a:r>
          </a:p>
          <a:p>
            <a:r>
              <a:rPr lang="en-US" dirty="0" smtClean="0"/>
              <a:t>Improved understanding of ecosystems to inform resource management decisions</a:t>
            </a:r>
          </a:p>
          <a:p>
            <a:r>
              <a:rPr lang="en-US" dirty="0" smtClean="0"/>
              <a:t>Recovered and healthy marine and coastal species</a:t>
            </a:r>
          </a:p>
          <a:p>
            <a:r>
              <a:rPr lang="en-US" dirty="0" smtClean="0"/>
              <a:t>Healthy habitats that sustain resilient and thriving marine resources and communities</a:t>
            </a:r>
          </a:p>
          <a:p>
            <a:r>
              <a:rPr lang="en-US" dirty="0" smtClean="0"/>
              <a:t>Sustainable fisheries and safe seafood for healthy populations and vibrant communities</a:t>
            </a:r>
          </a:p>
          <a:p>
            <a:r>
              <a:rPr lang="en-US" b="1" dirty="0" smtClean="0"/>
              <a:t>Science: Resilient Coastal Communities and Economies</a:t>
            </a:r>
          </a:p>
          <a:p>
            <a:r>
              <a:rPr lang="en-US" dirty="0" smtClean="0"/>
              <a:t>Resilient coastal communities that can adapt to the impacts of hazards and climate change</a:t>
            </a:r>
          </a:p>
          <a:p>
            <a:r>
              <a:rPr lang="en-US" dirty="0" smtClean="0"/>
              <a:t>Comprehensive ocean and coastal planning and management</a:t>
            </a:r>
          </a:p>
          <a:p>
            <a:r>
              <a:rPr lang="en-US" dirty="0" smtClean="0"/>
              <a:t>Safe, efficient and environmentally sound marine transportation</a:t>
            </a:r>
          </a:p>
          <a:p>
            <a:r>
              <a:rPr lang="en-US" dirty="0" smtClean="0"/>
              <a:t>Improved coastal water quality supporting human health and coastal ecosystem services</a:t>
            </a:r>
          </a:p>
          <a:p>
            <a:r>
              <a:rPr lang="en-US" b="1" dirty="0" smtClean="0"/>
              <a:t>Education: Science-Informed Society</a:t>
            </a:r>
          </a:p>
          <a:p>
            <a:r>
              <a:rPr lang="en-US" dirty="0" smtClean="0"/>
              <a:t>Youth and adults from all backgrounds improve their understanding of NOAA-related sciences by participating in education and outreach opportunities</a:t>
            </a:r>
          </a:p>
          <a:p>
            <a:r>
              <a:rPr lang="en-US" dirty="0" smtClean="0"/>
              <a:t>Formal and informal education organizations integrate NOAA-related science content and collaborate with NOAA scientists on the development of exhibits, media, materials, and programs that support NOAA’s mission</a:t>
            </a:r>
          </a:p>
          <a:p>
            <a:r>
              <a:rPr lang="en-US" b="1" dirty="0" smtClean="0"/>
              <a:t>Education: Safety and Preparedness</a:t>
            </a:r>
          </a:p>
          <a:p>
            <a:r>
              <a:rPr lang="en-US" dirty="0" smtClean="0"/>
              <a:t>Youth and adults from all backgrounds are aware of, prepare for, and appropriately respond to environmental hazards that impact health, safety, and the economy in their communities</a:t>
            </a:r>
          </a:p>
          <a:p>
            <a:r>
              <a:rPr lang="en-US" b="1" dirty="0" smtClean="0"/>
              <a:t>Education: Organizational Excellence</a:t>
            </a:r>
          </a:p>
          <a:p>
            <a:r>
              <a:rPr lang="en-US" dirty="0" smtClean="0"/>
              <a:t>Leaders internal and external to NOAA recognize and support education investments as a way to achieve agency mandates, mission, and goals</a:t>
            </a:r>
          </a:p>
          <a:p>
            <a:r>
              <a:rPr lang="en-US" dirty="0" smtClean="0"/>
              <a:t>NOAA educators and partners collaborate at local, regional, and national levels to coordinate efforts, build capacity, and better serve educational audiences</a:t>
            </a:r>
          </a:p>
          <a:p>
            <a:r>
              <a:rPr lang="en-US" dirty="0" smtClean="0"/>
              <a:t>NOAA develops and supports a coordinated portfolio of products, programs, and partnerships that improves education opportunities in NOAA-related content areas for underserved audiences</a:t>
            </a:r>
          </a:p>
          <a:p>
            <a:endParaRPr lang="en-US" sz="600"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1</a:t>
            </a:fld>
            <a:endParaRPr 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93752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10</a:t>
            </a:fld>
            <a:endParaRPr lang="en-US"/>
          </a:p>
        </p:txBody>
      </p:sp>
    </p:spTree>
    <p:extLst>
      <p:ext uri="{BB962C8B-B14F-4D97-AF65-F5344CB8AC3E}">
        <p14:creationId xmlns:p14="http://schemas.microsoft.com/office/powerpoint/2010/main" val="6472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11</a:t>
            </a:fld>
            <a:endParaRPr lang="en-US"/>
          </a:p>
        </p:txBody>
      </p:sp>
    </p:spTree>
    <p:extLst>
      <p:ext uri="{BB962C8B-B14F-4D97-AF65-F5344CB8AC3E}">
        <p14:creationId xmlns:p14="http://schemas.microsoft.com/office/powerpoint/2010/main" val="4221437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12</a:t>
            </a:fld>
            <a:endParaRPr lang="en-US"/>
          </a:p>
        </p:txBody>
      </p:sp>
    </p:spTree>
    <p:extLst>
      <p:ext uri="{BB962C8B-B14F-4D97-AF65-F5344CB8AC3E}">
        <p14:creationId xmlns:p14="http://schemas.microsoft.com/office/powerpoint/2010/main" val="3410706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13</a:t>
            </a:fld>
            <a:endParaRPr lang="en-US"/>
          </a:p>
        </p:txBody>
      </p:sp>
    </p:spTree>
    <p:extLst>
      <p:ext uri="{BB962C8B-B14F-4D97-AF65-F5344CB8AC3E}">
        <p14:creationId xmlns:p14="http://schemas.microsoft.com/office/powerpoint/2010/main" val="3608944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14</a:t>
            </a:fld>
            <a:endParaRPr lang="en-US"/>
          </a:p>
        </p:txBody>
      </p:sp>
    </p:spTree>
    <p:extLst>
      <p:ext uri="{BB962C8B-B14F-4D97-AF65-F5344CB8AC3E}">
        <p14:creationId xmlns:p14="http://schemas.microsoft.com/office/powerpoint/2010/main" val="368814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15</a:t>
            </a:fld>
            <a:endParaRPr lang="en-US"/>
          </a:p>
        </p:txBody>
      </p:sp>
    </p:spTree>
    <p:extLst>
      <p:ext uri="{BB962C8B-B14F-4D97-AF65-F5344CB8AC3E}">
        <p14:creationId xmlns:p14="http://schemas.microsoft.com/office/powerpoint/2010/main" val="1172765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898A3F-0685-4583-B1A9-B32BB6EA74F3}" type="slidenum">
              <a:rPr lang="en-US" smtClean="0"/>
              <a:pPr/>
              <a:t>16</a:t>
            </a:fld>
            <a:endParaRPr lang="en-US"/>
          </a:p>
        </p:txBody>
      </p:sp>
    </p:spTree>
    <p:extLst>
      <p:ext uri="{BB962C8B-B14F-4D97-AF65-F5344CB8AC3E}">
        <p14:creationId xmlns:p14="http://schemas.microsoft.com/office/powerpoint/2010/main" val="1158808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1" i="1" kern="1200" dirty="0" smtClean="0">
                <a:solidFill>
                  <a:schemeClr val="tx1"/>
                </a:solidFill>
                <a:effectLst/>
                <a:latin typeface="Arial"/>
                <a:ea typeface="+mn-ea"/>
                <a:cs typeface="+mn-cs"/>
              </a:rPr>
              <a:t>GLERL’s LMFS and Vessel Operations are coordinated to provide safe, reliable, and innovative service to support integrated scientific research for NOAA and external partners. In addition, both the field station and vessels provide opportunities for communication, outreach, and education for NOAA and partners, academic institutions, and local and regional communities. Integral to GLERL’s Vessel Operations is planning for short-term and future needs, driven primarily by scientific goals and objectives. </a:t>
            </a:r>
            <a:endParaRPr lang="en-US" sz="800" kern="1200" dirty="0" smtClean="0">
              <a:solidFill>
                <a:schemeClr val="tx1"/>
              </a:solidFill>
              <a:effectLst/>
              <a:latin typeface="Arial"/>
              <a:ea typeface="+mn-ea"/>
              <a:cs typeface="+mn-cs"/>
            </a:endParaRPr>
          </a:p>
          <a:p>
            <a:r>
              <a:rPr lang="en-US" sz="800" b="1" kern="1200" dirty="0" smtClean="0">
                <a:solidFill>
                  <a:schemeClr val="tx1"/>
                </a:solidFill>
                <a:effectLst/>
                <a:latin typeface="Arial"/>
                <a:ea typeface="+mn-ea"/>
                <a:cs typeface="+mn-cs"/>
              </a:rPr>
              <a:t> </a:t>
            </a:r>
            <a:endParaRPr lang="en-US" sz="800" kern="1200" dirty="0" smtClean="0">
              <a:solidFill>
                <a:schemeClr val="tx1"/>
              </a:solidFill>
              <a:effectLst/>
              <a:latin typeface="Arial"/>
              <a:ea typeface="+mn-ea"/>
              <a:cs typeface="+mn-cs"/>
            </a:endParaRPr>
          </a:p>
          <a:p>
            <a:r>
              <a:rPr lang="en-US" sz="800" b="1" kern="1200" dirty="0" smtClean="0">
                <a:solidFill>
                  <a:schemeClr val="tx1"/>
                </a:solidFill>
                <a:effectLst/>
                <a:latin typeface="Arial"/>
                <a:ea typeface="+mn-ea"/>
                <a:cs typeface="+mn-cs"/>
              </a:rPr>
              <a:t>Guiding Principles</a:t>
            </a:r>
            <a:endParaRPr lang="en-US" sz="800" kern="1200" dirty="0" smtClean="0">
              <a:solidFill>
                <a:schemeClr val="tx1"/>
              </a:solidFill>
              <a:effectLst/>
              <a:latin typeface="Arial"/>
              <a:ea typeface="+mn-ea"/>
              <a:cs typeface="+mn-cs"/>
            </a:endParaRPr>
          </a:p>
          <a:p>
            <a:pPr marL="171450" lvl="0" indent="-171450">
              <a:buFont typeface="Arial"/>
              <a:buChar char="•"/>
            </a:pPr>
            <a:r>
              <a:rPr lang="en-US" sz="800" kern="1200" dirty="0" smtClean="0">
                <a:solidFill>
                  <a:schemeClr val="tx1"/>
                </a:solidFill>
                <a:effectLst/>
                <a:latin typeface="Arial"/>
                <a:ea typeface="+mn-ea"/>
                <a:cs typeface="+mn-cs"/>
              </a:rPr>
              <a:t>Facilitate the conduct of field science (e.g., observations and process studies) that meet the requirements for GLERL researchers, NOAA interests in the Great Lakes, and partner institutions.</a:t>
            </a:r>
          </a:p>
          <a:p>
            <a:pPr marL="171450" lvl="0" indent="-171450">
              <a:buFont typeface="Arial"/>
              <a:buChar char="•"/>
            </a:pPr>
            <a:r>
              <a:rPr lang="en-US" sz="800" kern="1200" dirty="0" smtClean="0">
                <a:solidFill>
                  <a:schemeClr val="tx1"/>
                </a:solidFill>
                <a:effectLst/>
                <a:latin typeface="Arial"/>
                <a:ea typeface="+mn-ea"/>
                <a:cs typeface="+mn-cs"/>
              </a:rPr>
              <a:t>Achieve safety and regulatory compliance in all aspects of operations and asset management.</a:t>
            </a:r>
          </a:p>
          <a:p>
            <a:pPr marL="171450" lvl="0" indent="-171450">
              <a:buFont typeface="Arial"/>
              <a:buChar char="•"/>
            </a:pPr>
            <a:r>
              <a:rPr lang="en-US" sz="800" kern="1200" dirty="0" smtClean="0">
                <a:solidFill>
                  <a:schemeClr val="tx1"/>
                </a:solidFill>
                <a:effectLst/>
                <a:latin typeface="Arial"/>
                <a:ea typeface="+mn-ea"/>
                <a:cs typeface="+mn-cs"/>
              </a:rPr>
              <a:t>Maintain uninterrupted vessel service by addressing unmet needs on a proactive basis.</a:t>
            </a:r>
          </a:p>
          <a:p>
            <a:pPr marL="171450" lvl="0" indent="-171450">
              <a:buFont typeface="Arial"/>
              <a:buChar char="•"/>
            </a:pPr>
            <a:r>
              <a:rPr lang="en-US" sz="800" kern="1200" dirty="0" smtClean="0">
                <a:solidFill>
                  <a:schemeClr val="tx1"/>
                </a:solidFill>
                <a:effectLst/>
                <a:latin typeface="Arial"/>
                <a:ea typeface="+mn-ea"/>
                <a:cs typeface="+mn-cs"/>
              </a:rPr>
              <a:t>Establish resources and systems for best management of vessel material condition and platform effectiveness.</a:t>
            </a:r>
          </a:p>
          <a:p>
            <a:pPr marL="171450" lvl="0" indent="-171450">
              <a:buFont typeface="Arial"/>
              <a:buChar char="•"/>
            </a:pPr>
            <a:r>
              <a:rPr lang="en-US" sz="800" kern="1200" dirty="0" smtClean="0">
                <a:solidFill>
                  <a:schemeClr val="tx1"/>
                </a:solidFill>
                <a:effectLst/>
                <a:latin typeface="Arial"/>
                <a:ea typeface="+mn-ea"/>
                <a:cs typeface="+mn-cs"/>
              </a:rPr>
              <a:t>Advance marine technology initiatives that support NOAA’s stewardship and operational goals.</a:t>
            </a:r>
          </a:p>
          <a:p>
            <a:pPr marL="171450" lvl="0" indent="-171450">
              <a:buFont typeface="Arial"/>
              <a:buChar char="•"/>
            </a:pPr>
            <a:r>
              <a:rPr lang="en-US" sz="800" kern="1200" dirty="0" smtClean="0">
                <a:solidFill>
                  <a:schemeClr val="tx1"/>
                </a:solidFill>
                <a:effectLst/>
                <a:latin typeface="Arial"/>
                <a:ea typeface="+mn-ea"/>
                <a:cs typeface="+mn-cs"/>
              </a:rPr>
              <a:t>Invest in personnel development and create career path opportunities.</a:t>
            </a:r>
          </a:p>
          <a:p>
            <a:pPr marL="171450" lvl="0" indent="-171450">
              <a:buFont typeface="Arial"/>
              <a:buChar char="•"/>
            </a:pPr>
            <a:r>
              <a:rPr lang="en-US" sz="800" kern="1200" dirty="0" smtClean="0">
                <a:solidFill>
                  <a:schemeClr val="tx1"/>
                </a:solidFill>
                <a:effectLst/>
                <a:latin typeface="Arial"/>
                <a:ea typeface="+mn-ea"/>
                <a:cs typeface="+mn-cs"/>
              </a:rPr>
              <a:t>Embrace the “One NOAA” concept through support of all NOAA interests in the Great Lakes region and contribute to NOAA’s priorities for vessel management.</a:t>
            </a:r>
          </a:p>
          <a:p>
            <a:pPr marL="171450" lvl="0" indent="-171450">
              <a:buFont typeface="Arial"/>
              <a:buChar char="•"/>
            </a:pPr>
            <a:r>
              <a:rPr lang="en-US" sz="800" kern="1200" dirty="0" smtClean="0">
                <a:solidFill>
                  <a:schemeClr val="tx1"/>
                </a:solidFill>
                <a:effectLst/>
                <a:latin typeface="Arial"/>
                <a:ea typeface="+mn-ea"/>
                <a:cs typeface="+mn-cs"/>
              </a:rPr>
              <a:t>Provide value as a national, regional, and community resource.</a:t>
            </a:r>
          </a:p>
          <a:p>
            <a:endParaRPr lang="en-US" sz="800" kern="1200" dirty="0" smtClean="0">
              <a:solidFill>
                <a:schemeClr val="tx1"/>
              </a:solidFill>
              <a:effectLst/>
              <a:latin typeface="Arial"/>
              <a:ea typeface="+mn-ea"/>
              <a:cs typeface="+mn-cs"/>
            </a:endParaRPr>
          </a:p>
          <a:p>
            <a:r>
              <a:rPr lang="en-US" sz="800" kern="1200" dirty="0" smtClean="0">
                <a:solidFill>
                  <a:schemeClr val="tx1"/>
                </a:solidFill>
                <a:effectLst/>
                <a:latin typeface="Arial"/>
                <a:ea typeface="+mn-ea"/>
                <a:cs typeface="+mn-cs"/>
              </a:rPr>
              <a:t>To address the challenges encountered in the operation of GLERL’s vessels, consideration is given to the following business elements: addressing customer needs, providing effective capital and asset management, developing operations, and serving community. Simultaneous examination of these elements provides a holistic and sustainable long-term strategy to meet GLERL’s research needs as well as those of other Great Lakes customers. </a:t>
            </a:r>
          </a:p>
          <a:p>
            <a:r>
              <a:rPr lang="en-US" sz="800" kern="1200" dirty="0" smtClean="0">
                <a:solidFill>
                  <a:schemeClr val="tx1"/>
                </a:solidFill>
                <a:effectLst/>
                <a:latin typeface="Arial"/>
                <a:ea typeface="+mn-ea"/>
                <a:cs typeface="+mn-cs"/>
              </a:rPr>
              <a:t> </a:t>
            </a:r>
          </a:p>
          <a:p>
            <a:pPr marL="171450" lvl="0" indent="-171450">
              <a:buFont typeface="Arial"/>
              <a:buChar char="•"/>
            </a:pPr>
            <a:r>
              <a:rPr lang="en-US" sz="800" kern="1200" dirty="0" smtClean="0">
                <a:solidFill>
                  <a:schemeClr val="tx1"/>
                </a:solidFill>
                <a:effectLst/>
                <a:latin typeface="Arial"/>
                <a:ea typeface="+mn-ea"/>
                <a:cs typeface="+mn-cs"/>
              </a:rPr>
              <a:t>Addressing Customer Requirements and Needs: Identify customers, partners, relationships, and responsibilities in the Great Lakes region.</a:t>
            </a:r>
          </a:p>
          <a:p>
            <a:pPr marL="171450" lvl="0" indent="-171450">
              <a:buFont typeface="Arial"/>
              <a:buChar char="•"/>
            </a:pPr>
            <a:r>
              <a:rPr lang="en-US" sz="800" kern="1200" dirty="0" smtClean="0">
                <a:solidFill>
                  <a:schemeClr val="tx1"/>
                </a:solidFill>
                <a:effectLst/>
                <a:latin typeface="Arial"/>
                <a:ea typeface="+mn-ea"/>
                <a:cs typeface="+mn-cs"/>
              </a:rPr>
              <a:t>Management of Assets: Create a vessel inventory and fleet renewal plan based on customer requirements and best management of assets. As part of this element, maintain development of LMFS facility infrastructure in support of long term group activities e.g., scientific research and outreach.</a:t>
            </a:r>
          </a:p>
          <a:p>
            <a:pPr marL="171450" lvl="0" indent="-171450">
              <a:buFont typeface="Arial"/>
              <a:buChar char="•"/>
            </a:pPr>
            <a:r>
              <a:rPr lang="en-US" sz="800" kern="1200" dirty="0" smtClean="0">
                <a:solidFill>
                  <a:schemeClr val="tx1"/>
                </a:solidFill>
                <a:effectLst/>
                <a:latin typeface="Arial"/>
                <a:ea typeface="+mn-ea"/>
                <a:cs typeface="+mn-cs"/>
              </a:rPr>
              <a:t>Development of Operations: Define resource capabilities and professional development plans accounting for long-term product development, vessel and customer requirements.</a:t>
            </a:r>
          </a:p>
          <a:p>
            <a:pPr marL="171450" lvl="0" indent="-171450">
              <a:buFont typeface="Arial"/>
              <a:buChar char="•"/>
            </a:pPr>
            <a:r>
              <a:rPr lang="en-US" sz="800" kern="1200" dirty="0" smtClean="0">
                <a:solidFill>
                  <a:schemeClr val="tx1"/>
                </a:solidFill>
                <a:effectLst/>
                <a:latin typeface="Arial"/>
                <a:ea typeface="+mn-ea"/>
                <a:cs typeface="+mn-cs"/>
              </a:rPr>
              <a:t>Serving Community: Ensure peer and public engagement in the operations of vessels supporting research and outreach that is integrated with local, national, and regional community initiatives.</a:t>
            </a:r>
          </a:p>
          <a:p>
            <a:r>
              <a:rPr lang="en-US" sz="800" kern="1200" dirty="0" smtClean="0">
                <a:solidFill>
                  <a:schemeClr val="tx1"/>
                </a:solidFill>
                <a:effectLst/>
                <a:latin typeface="Arial"/>
                <a:ea typeface="+mn-ea"/>
                <a:cs typeface="+mn-cs"/>
              </a:rPr>
              <a:t> </a:t>
            </a:r>
            <a:endParaRPr lang="en-US" dirty="0" smtClean="0">
              <a:effectLst/>
            </a:endParaRPr>
          </a:p>
          <a:p>
            <a:r>
              <a:rPr lang="en-US" sz="800" kern="1200" dirty="0" smtClean="0">
                <a:solidFill>
                  <a:schemeClr val="tx1"/>
                </a:solidFill>
                <a:effectLst/>
                <a:latin typeface="Arial"/>
                <a:ea typeface="+mn-ea"/>
                <a:cs typeface="+mn-cs"/>
              </a:rPr>
              <a:t>This comprehensive approach, inclusive of all of customer needs, helps to balance the cyclical nature of GLERL research.  Changes in GLERL’s geographic focus and scientific priorities are best supported by maintaining capabilities for a diverse customer base.</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2</a:t>
            </a:fld>
            <a:endParaRPr lang="en-US"/>
          </a:p>
        </p:txBody>
      </p:sp>
    </p:spTree>
    <p:extLst>
      <p:ext uri="{BB962C8B-B14F-4D97-AF65-F5344CB8AC3E}">
        <p14:creationId xmlns:p14="http://schemas.microsoft.com/office/powerpoint/2010/main" val="2539343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3</a:t>
            </a:fld>
            <a:endParaRPr lang="en-US"/>
          </a:p>
        </p:txBody>
      </p:sp>
    </p:spTree>
    <p:extLst>
      <p:ext uri="{BB962C8B-B14F-4D97-AF65-F5344CB8AC3E}">
        <p14:creationId xmlns:p14="http://schemas.microsoft.com/office/powerpoint/2010/main" val="1863684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4</a:t>
            </a:fld>
            <a:endParaRPr lang="en-US"/>
          </a:p>
        </p:txBody>
      </p:sp>
    </p:spTree>
    <p:extLst>
      <p:ext uri="{BB962C8B-B14F-4D97-AF65-F5344CB8AC3E}">
        <p14:creationId xmlns:p14="http://schemas.microsoft.com/office/powerpoint/2010/main" val="656883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5</a:t>
            </a:fld>
            <a:endParaRPr lang="en-US"/>
          </a:p>
        </p:txBody>
      </p:sp>
    </p:spTree>
    <p:extLst>
      <p:ext uri="{BB962C8B-B14F-4D97-AF65-F5344CB8AC3E}">
        <p14:creationId xmlns:p14="http://schemas.microsoft.com/office/powerpoint/2010/main" val="3562040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SRV – Small Research</a:t>
            </a:r>
            <a:r>
              <a:rPr lang="en-US" baseline="0" dirty="0" smtClean="0"/>
              <a:t> Vessel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latin typeface="Arial"/>
                <a:cs typeface="Arial"/>
              </a:rPr>
              <a:t>UNOLS – University-National Oceanographic</a:t>
            </a:r>
            <a:r>
              <a:rPr lang="en-US" baseline="0" dirty="0" smtClean="0">
                <a:solidFill>
                  <a:srgbClr val="002060"/>
                </a:solidFill>
                <a:latin typeface="Arial"/>
                <a:cs typeface="Arial"/>
              </a:rPr>
              <a:t> Laboratory System</a:t>
            </a:r>
            <a:endParaRPr lang="en-US" dirty="0" smtClean="0">
              <a:solidFill>
                <a:srgbClr val="002060"/>
              </a:solidFill>
              <a:latin typeface="Arial"/>
              <a:cs typeface="Arial"/>
            </a:endParaRPr>
          </a:p>
          <a:p>
            <a:endParaRPr lang="en-US" baseline="0" dirty="0" smtClean="0"/>
          </a:p>
          <a:p>
            <a:r>
              <a:rPr lang="en-US" dirty="0" smtClean="0"/>
              <a:t>LTR | Long Term Research, a program led by GLERL’s </a:t>
            </a:r>
            <a:r>
              <a:rPr lang="en-US" dirty="0" err="1" smtClean="0"/>
              <a:t>EcoDyn’s</a:t>
            </a:r>
            <a:r>
              <a:rPr lang="en-US" dirty="0" smtClean="0"/>
              <a:t> team that integrates a core set of long-term observations on biological, chemical, and physical variables on Lake Michigan, accompanied by process studies and field experiments, for understanding and forecasting change on the Great Lakes ecosystem. The term is used in the context of a site and in particular, regarding the Lake Michigan LTR program, that is, the LTR program on southern Lake Michigan. although we currently have research programs on other lakes, none are consistent or extensive enough through all seasons to characterize them as LTR sites.</a:t>
            </a:r>
          </a:p>
          <a:p>
            <a:endParaRPr lang="en-US" dirty="0" smtClean="0"/>
          </a:p>
          <a:p>
            <a:r>
              <a:rPr lang="en-US" dirty="0" smtClean="0"/>
              <a:t>MOCNESS | Multiple Opening Closing Net and Environmental Sensing System is an apparatus used for fine-scale sampling of </a:t>
            </a:r>
            <a:r>
              <a:rPr lang="en-US" dirty="0" err="1" smtClean="0"/>
              <a:t>Bythotrephes</a:t>
            </a:r>
            <a:r>
              <a:rPr lang="en-US" dirty="0" smtClean="0"/>
              <a:t>, Mysis, and larval fishes</a:t>
            </a:r>
          </a:p>
          <a:p>
            <a:endParaRPr lang="en-US" dirty="0" smtClean="0"/>
          </a:p>
          <a:p>
            <a:r>
              <a:rPr lang="en-US" dirty="0" smtClean="0"/>
              <a:t>NDBC – National Data Buoy Center</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6</a:t>
            </a:fld>
            <a:endParaRPr lang="en-US"/>
          </a:p>
        </p:txBody>
      </p:sp>
    </p:spTree>
    <p:extLst>
      <p:ext uri="{BB962C8B-B14F-4D97-AF65-F5344CB8AC3E}">
        <p14:creationId xmlns:p14="http://schemas.microsoft.com/office/powerpoint/2010/main" val="646370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898A3F-0685-4583-B1A9-B32BB6EA74F3}" type="slidenum">
              <a:rPr lang="en-US" smtClean="0"/>
              <a:pPr/>
              <a:t>7</a:t>
            </a:fld>
            <a:endParaRPr lang="en-US"/>
          </a:p>
        </p:txBody>
      </p:sp>
    </p:spTree>
    <p:extLst>
      <p:ext uri="{BB962C8B-B14F-4D97-AF65-F5344CB8AC3E}">
        <p14:creationId xmlns:p14="http://schemas.microsoft.com/office/powerpoint/2010/main" val="2340099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ReCON</a:t>
            </a:r>
            <a:r>
              <a:rPr lang="en-US" dirty="0" smtClean="0"/>
              <a:t> | Real-time Coastal Observation Network is a project focused on the development of a national network of low cost coastal buoys capable of seabed to sea-surface observations. </a:t>
            </a:r>
            <a:r>
              <a:rPr lang="en-US" dirty="0" err="1" smtClean="0"/>
              <a:t>ReCON</a:t>
            </a:r>
            <a:r>
              <a:rPr lang="en-US" dirty="0" smtClean="0"/>
              <a:t> is built upon a wireless Internet observation system, with each system collecting meteorological data and providing sub-surface measurements of chemical, biological, and physical parameters. </a:t>
            </a:r>
          </a:p>
          <a:p>
            <a:endParaRPr lang="en-US" dirty="0" smtClean="0"/>
          </a:p>
          <a:p>
            <a:r>
              <a:rPr lang="en-US" dirty="0" smtClean="0"/>
              <a:t>GLOS | Great Lakes Observing System is one of 11 Regional Associations of the Integrated Ocean Observing System (IOOS®), working to enhance the ability to collect, deliver, and use ocean and Great Lakes information. IOOS is a partnership among federal, regional, academic and private sector parties that works to provide new tools and forecasts to improve safety, enhance the economy, and protect our environment.</a:t>
            </a:r>
          </a:p>
          <a:p>
            <a:endParaRPr lang="en-US" dirty="0" smtClean="0"/>
          </a:p>
          <a:p>
            <a:r>
              <a:rPr lang="en-US" dirty="0" smtClean="0"/>
              <a:t>HAB | Harmful Algal Bloom is the proliferation of cyanobacteria or algae resulting from rapid growth in response to high nutrient and/or light levels. These events can have severe impacts on the ecology of systems where they occur as well as on the socioeconomics of surrounding regions and the health of humans, wildlife, pets and livestock.</a:t>
            </a:r>
          </a:p>
          <a:p>
            <a:endParaRPr lang="en-US" dirty="0" smtClean="0"/>
          </a:p>
          <a:p>
            <a:r>
              <a:rPr lang="en-US" dirty="0" smtClean="0"/>
              <a:t>ESP | Environmental Sample Processor is the current state-of –the-art instrumentation providing an in situ platform for identifying and quantifying marine organisms and their gene products. This electromechanical/fluidic instrument is designed to collect discrete water samples, concentrate microorganisms, and autonomously analyze samples utilizing molecular probe assays that will help in expanding our scientific understanding of the cyanobacterial community composition and toxicity during harmful algal blooms (HABs) in western Lake Erie.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8</a:t>
            </a:fld>
            <a:endParaRPr lang="en-US"/>
          </a:p>
        </p:txBody>
      </p:sp>
    </p:spTree>
    <p:extLst>
      <p:ext uri="{BB962C8B-B14F-4D97-AF65-F5344CB8AC3E}">
        <p14:creationId xmlns:p14="http://schemas.microsoft.com/office/powerpoint/2010/main" val="1366115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pPr/>
              <a:t>9</a:t>
            </a:fld>
            <a:endParaRPr lang="en-US"/>
          </a:p>
        </p:txBody>
      </p:sp>
    </p:spTree>
    <p:extLst>
      <p:ext uri="{BB962C8B-B14F-4D97-AF65-F5344CB8AC3E}">
        <p14:creationId xmlns:p14="http://schemas.microsoft.com/office/powerpoint/2010/main" val="3395871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pPr/>
              <a:t>3/21/16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pPr/>
              <a:t>‹#›</a:t>
            </a:fld>
            <a:endParaRPr lang="en-US"/>
          </a:p>
        </p:txBody>
      </p:sp>
    </p:spTree>
    <p:extLst>
      <p:ext uri="{BB962C8B-B14F-4D97-AF65-F5344CB8AC3E}">
        <p14:creationId xmlns:p14="http://schemas.microsoft.com/office/powerpoint/2010/main" val="2724699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pPr/>
              <a:t>3/21/16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pPr/>
              <a:t>‹#›</a:t>
            </a:fld>
            <a:endParaRPr lang="en-US"/>
          </a:p>
        </p:txBody>
      </p:sp>
    </p:spTree>
    <p:extLst>
      <p:ext uri="{BB962C8B-B14F-4D97-AF65-F5344CB8AC3E}">
        <p14:creationId xmlns:p14="http://schemas.microsoft.com/office/powerpoint/2010/main" val="1144634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pPr/>
              <a:t>3/21/16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pPr/>
              <a:t>‹#›</a:t>
            </a:fld>
            <a:endParaRPr lang="en-US"/>
          </a:p>
        </p:txBody>
      </p:sp>
    </p:spTree>
    <p:extLst>
      <p:ext uri="{BB962C8B-B14F-4D97-AF65-F5344CB8AC3E}">
        <p14:creationId xmlns:p14="http://schemas.microsoft.com/office/powerpoint/2010/main" val="236808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pPr/>
              <a:t>3/21/16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pPr/>
              <a:t>‹#›</a:t>
            </a:fld>
            <a:endParaRPr lang="en-US"/>
          </a:p>
        </p:txBody>
      </p:sp>
    </p:spTree>
    <p:extLst>
      <p:ext uri="{BB962C8B-B14F-4D97-AF65-F5344CB8AC3E}">
        <p14:creationId xmlns:p14="http://schemas.microsoft.com/office/powerpoint/2010/main" val="1586344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3599A0-FA52-4883-93AD-B75C459FDEF3}" type="datetimeFigureOut">
              <a:rPr lang="en-US" smtClean="0"/>
              <a:pPr/>
              <a:t>3/21/16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pPr/>
              <a:t>‹#›</a:t>
            </a:fld>
            <a:endParaRPr lang="en-US"/>
          </a:p>
        </p:txBody>
      </p:sp>
    </p:spTree>
    <p:extLst>
      <p:ext uri="{BB962C8B-B14F-4D97-AF65-F5344CB8AC3E}">
        <p14:creationId xmlns:p14="http://schemas.microsoft.com/office/powerpoint/2010/main" val="758992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3599A0-FA52-4883-93AD-B75C459FDEF3}" type="datetimeFigureOut">
              <a:rPr lang="en-US" smtClean="0"/>
              <a:pPr/>
              <a:t>3/21/16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25505-F4B5-423E-98FF-22ADE53B6DBE}" type="slidenum">
              <a:rPr lang="en-US" smtClean="0"/>
              <a:pPr/>
              <a:t>‹#›</a:t>
            </a:fld>
            <a:endParaRPr lang="en-US"/>
          </a:p>
        </p:txBody>
      </p:sp>
    </p:spTree>
    <p:extLst>
      <p:ext uri="{BB962C8B-B14F-4D97-AF65-F5344CB8AC3E}">
        <p14:creationId xmlns:p14="http://schemas.microsoft.com/office/powerpoint/2010/main" val="392953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3599A0-FA52-4883-93AD-B75C459FDEF3}" type="datetimeFigureOut">
              <a:rPr lang="en-US" smtClean="0"/>
              <a:pPr/>
              <a:t>3/21/16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025505-F4B5-423E-98FF-22ADE53B6DBE}" type="slidenum">
              <a:rPr lang="en-US" smtClean="0"/>
              <a:pPr/>
              <a:t>‹#›</a:t>
            </a:fld>
            <a:endParaRPr lang="en-US"/>
          </a:p>
        </p:txBody>
      </p:sp>
    </p:spTree>
    <p:extLst>
      <p:ext uri="{BB962C8B-B14F-4D97-AF65-F5344CB8AC3E}">
        <p14:creationId xmlns:p14="http://schemas.microsoft.com/office/powerpoint/2010/main" val="1440086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3599A0-FA52-4883-93AD-B75C459FDEF3}" type="datetimeFigureOut">
              <a:rPr lang="en-US" smtClean="0"/>
              <a:pPr/>
              <a:t>3/21/16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025505-F4B5-423E-98FF-22ADE53B6DBE}" type="slidenum">
              <a:rPr lang="en-US" smtClean="0"/>
              <a:pPr/>
              <a:t>‹#›</a:t>
            </a:fld>
            <a:endParaRPr lang="en-US"/>
          </a:p>
        </p:txBody>
      </p:sp>
    </p:spTree>
    <p:extLst>
      <p:ext uri="{BB962C8B-B14F-4D97-AF65-F5344CB8AC3E}">
        <p14:creationId xmlns:p14="http://schemas.microsoft.com/office/powerpoint/2010/main" val="195444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599A0-FA52-4883-93AD-B75C459FDEF3}" type="datetimeFigureOut">
              <a:rPr lang="en-US" smtClean="0"/>
              <a:pPr/>
              <a:t>3/21/16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025505-F4B5-423E-98FF-22ADE53B6DBE}" type="slidenum">
              <a:rPr lang="en-US" smtClean="0"/>
              <a:pPr/>
              <a:t>‹#›</a:t>
            </a:fld>
            <a:endParaRPr lang="en-US"/>
          </a:p>
        </p:txBody>
      </p:sp>
    </p:spTree>
    <p:extLst>
      <p:ext uri="{BB962C8B-B14F-4D97-AF65-F5344CB8AC3E}">
        <p14:creationId xmlns:p14="http://schemas.microsoft.com/office/powerpoint/2010/main" val="701336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599A0-FA52-4883-93AD-B75C459FDEF3}" type="datetimeFigureOut">
              <a:rPr lang="en-US" smtClean="0"/>
              <a:pPr/>
              <a:t>3/21/16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25505-F4B5-423E-98FF-22ADE53B6DBE}" type="slidenum">
              <a:rPr lang="en-US" smtClean="0"/>
              <a:pPr/>
              <a:t>‹#›</a:t>
            </a:fld>
            <a:endParaRPr lang="en-US"/>
          </a:p>
        </p:txBody>
      </p:sp>
    </p:spTree>
    <p:extLst>
      <p:ext uri="{BB962C8B-B14F-4D97-AF65-F5344CB8AC3E}">
        <p14:creationId xmlns:p14="http://schemas.microsoft.com/office/powerpoint/2010/main" val="2631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599A0-FA52-4883-93AD-B75C459FDEF3}" type="datetimeFigureOut">
              <a:rPr lang="en-US" smtClean="0"/>
              <a:pPr/>
              <a:t>3/21/16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25505-F4B5-423E-98FF-22ADE53B6DBE}" type="slidenum">
              <a:rPr lang="en-US" smtClean="0"/>
              <a:pPr/>
              <a:t>‹#›</a:t>
            </a:fld>
            <a:endParaRPr lang="en-US"/>
          </a:p>
        </p:txBody>
      </p:sp>
    </p:spTree>
    <p:extLst>
      <p:ext uri="{BB962C8B-B14F-4D97-AF65-F5344CB8AC3E}">
        <p14:creationId xmlns:p14="http://schemas.microsoft.com/office/powerpoint/2010/main" val="20584741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599A0-FA52-4883-93AD-B75C459FDEF3}" type="datetimeFigureOut">
              <a:rPr lang="en-US" smtClean="0"/>
              <a:pPr/>
              <a:t>3/21/16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025505-F4B5-423E-98FF-22ADE53B6DBE}" type="slidenum">
              <a:rPr lang="en-US" smtClean="0"/>
              <a:pPr/>
              <a:t>‹#›</a:t>
            </a:fld>
            <a:endParaRPr lang="en-US"/>
          </a:p>
        </p:txBody>
      </p:sp>
    </p:spTree>
    <p:extLst>
      <p:ext uri="{BB962C8B-B14F-4D97-AF65-F5344CB8AC3E}">
        <p14:creationId xmlns:p14="http://schemas.microsoft.com/office/powerpoint/2010/main" val="2161638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6.jpeg"/><Relationship Id="rId6" Type="http://schemas.openxmlformats.org/officeDocument/2006/relationships/image" Target="../media/image27.jpeg"/><Relationship Id="rId7" Type="http://schemas.openxmlformats.org/officeDocument/2006/relationships/image" Target="../media/image28.jpeg"/><Relationship Id="rId8" Type="http://schemas.openxmlformats.org/officeDocument/2006/relationships/image" Target="../media/image29.jpeg"/><Relationship Id="rId9" Type="http://schemas.openxmlformats.org/officeDocument/2006/relationships/image" Target="../media/image30.jpeg"/><Relationship Id="rId10"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image" Target="../media/image38.jpeg"/><Relationship Id="rId12"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2.jpe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6.png"/><Relationship Id="rId10"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40.png"/><Relationship Id="rId6" Type="http://schemas.openxmlformats.org/officeDocument/2006/relationships/image" Target="../media/image41.jpeg"/><Relationship Id="rId7" Type="http://schemas.openxmlformats.org/officeDocument/2006/relationships/image" Target="../media/image42.png"/><Relationship Id="rId8"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44.jpeg"/><Relationship Id="rId6" Type="http://schemas.openxmlformats.org/officeDocument/2006/relationships/image" Target="../media/image45.jpeg"/><Relationship Id="rId7" Type="http://schemas.openxmlformats.org/officeDocument/2006/relationships/image" Target="../media/image46.jpeg"/><Relationship Id="rId8" Type="http://schemas.openxmlformats.org/officeDocument/2006/relationships/image" Target="../media/image47.png"/><Relationship Id="rId9" Type="http://schemas.openxmlformats.org/officeDocument/2006/relationships/image" Target="../media/image48.jpeg"/><Relationship Id="rId10" Type="http://schemas.openxmlformats.org/officeDocument/2006/relationships/image" Target="../media/image49.png"/><Relationship Id="rId11"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52.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image" Target="../media/image12.jpeg"/><Relationship Id="rId10" Type="http://schemas.openxmlformats.org/officeDocument/2006/relationships/image" Target="../media/image13.png"/><Relationship Id="rId11"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5.jpeg"/><Relationship Id="rId6"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7.jpeg"/><Relationship Id="rId6"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4.png"/><Relationship Id="rId6"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flipV="1">
            <a:off x="0" y="0"/>
            <a:ext cx="9144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0" y="154344"/>
            <a:ext cx="623400" cy="638264"/>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997" y="154344"/>
            <a:ext cx="2053803" cy="638264"/>
          </a:xfrm>
          <a:prstGeom prst="rect">
            <a:avLst/>
          </a:prstGeom>
        </p:spPr>
      </p:pic>
      <p:sp>
        <p:nvSpPr>
          <p:cNvPr id="13" name="Rectangle 12"/>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1/16</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143171" y="1066800"/>
            <a:ext cx="7857829" cy="1200329"/>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Great Lakes Field Stations &amp; Vessels</a:t>
            </a:r>
          </a:p>
          <a:p>
            <a:pPr lvl="0"/>
            <a:endParaRPr lang="en-US" sz="1600" dirty="0" smtClean="0">
              <a:solidFill>
                <a:srgbClr val="002060"/>
              </a:solidFill>
              <a:latin typeface="Arial" panose="020B0604020202020204" pitchFamily="34" charset="0"/>
              <a:cs typeface="Arial" panose="020B0604020202020204" pitchFamily="34" charset="0"/>
            </a:endParaRPr>
          </a:p>
          <a:p>
            <a:pPr lvl="0"/>
            <a:r>
              <a:rPr lang="en-US" sz="1600" dirty="0" smtClean="0">
                <a:solidFill>
                  <a:srgbClr val="002060"/>
                </a:solidFill>
                <a:latin typeface="Arial" panose="020B0604020202020204" pitchFamily="34" charset="0"/>
                <a:cs typeface="Arial" panose="020B0604020202020204" pitchFamily="34" charset="0"/>
              </a:rPr>
              <a:t>Dennis Donahue</a:t>
            </a:r>
          </a:p>
          <a:p>
            <a:pPr lvl="0"/>
            <a:r>
              <a:rPr lang="en-US" sz="1200" dirty="0" smtClean="0">
                <a:solidFill>
                  <a:srgbClr val="002060"/>
                </a:solidFill>
                <a:latin typeface="Arial" panose="020B0604020202020204" pitchFamily="34" charset="0"/>
                <a:cs typeface="Arial" panose="020B0604020202020204" pitchFamily="34" charset="0"/>
              </a:rPr>
              <a:t>Observing Systems &amp; Advanced Technology</a:t>
            </a:r>
            <a:endParaRPr lang="en-US" sz="1200" dirty="0">
              <a:solidFill>
                <a:srgbClr val="002060"/>
              </a:solidFill>
              <a:latin typeface="Arial" panose="020B0604020202020204" pitchFamily="34" charset="0"/>
              <a:cs typeface="Arial" panose="020B0604020202020204" pitchFamily="34" charset="0"/>
            </a:endParaRPr>
          </a:p>
        </p:txBody>
      </p:sp>
      <p:sp>
        <p:nvSpPr>
          <p:cNvPr id="10" name="TextBox 9"/>
          <p:cNvSpPr txBox="1"/>
          <p:nvPr/>
        </p:nvSpPr>
        <p:spPr>
          <a:xfrm>
            <a:off x="1981199" y="4191000"/>
            <a:ext cx="5257801" cy="646331"/>
          </a:xfrm>
          <a:prstGeom prst="rect">
            <a:avLst/>
          </a:prstGeom>
          <a:noFill/>
        </p:spPr>
        <p:txBody>
          <a:bodyPr wrap="square" rtlCol="0">
            <a:spAutoFit/>
          </a:bodyPr>
          <a:lstStyle/>
          <a:p>
            <a:pPr algn="ctr"/>
            <a:r>
              <a:rPr lang="en-US" sz="3600" dirty="0" smtClean="0">
                <a:solidFill>
                  <a:schemeClr val="accent6"/>
                </a:solidFill>
                <a:latin typeface="Arial" panose="020B0604020202020204" pitchFamily="34" charset="0"/>
                <a:cs typeface="Arial" panose="020B0604020202020204" pitchFamily="34" charset="0"/>
              </a:rPr>
              <a:t>Place Photo Here</a:t>
            </a:r>
          </a:p>
        </p:txBody>
      </p:sp>
      <p:pic>
        <p:nvPicPr>
          <p:cNvPr id="3" name="Picture 2" descr="C:\Users\donahue\Desktop\lab review 16\LMFS_White.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71544" y="1728768"/>
            <a:ext cx="4791456" cy="4379844"/>
          </a:xfrm>
          <a:prstGeom prst="rect">
            <a:avLst/>
          </a:prstGeom>
          <a:noFill/>
        </p:spPr>
      </p:pic>
      <p:pic>
        <p:nvPicPr>
          <p:cNvPr id="11" name="Picture 10" descr="Dennis Donahue Photo.jpg"/>
          <p:cNvPicPr>
            <a:picLocks noChangeAspect="1"/>
          </p:cNvPicPr>
          <p:nvPr/>
        </p:nvPicPr>
        <p:blipFill>
          <a:blip r:embed="rId6" cstate="print"/>
          <a:stretch>
            <a:fillRect/>
          </a:stretch>
        </p:blipFill>
        <p:spPr>
          <a:xfrm>
            <a:off x="228600" y="2438400"/>
            <a:ext cx="3659717" cy="2533650"/>
          </a:xfrm>
          <a:prstGeom prst="rect">
            <a:avLst/>
          </a:prstGeom>
        </p:spPr>
      </p:pic>
    </p:spTree>
    <p:extLst>
      <p:ext uri="{BB962C8B-B14F-4D97-AF65-F5344CB8AC3E}">
        <p14:creationId xmlns:p14="http://schemas.microsoft.com/office/powerpoint/2010/main" val="40746918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11/16</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Great Lakes Field Station &amp; Vessels</a:t>
            </a:r>
            <a:endParaRPr lang="en-US" sz="1300" dirty="0">
              <a:solidFill>
                <a:schemeClr val="bg1"/>
              </a:solidFill>
              <a:latin typeface="Arial" panose="020B0604020202020204" pitchFamily="34" charset="0"/>
              <a:cs typeface="Arial" panose="020B0604020202020204" pitchFamily="34" charset="0"/>
            </a:endParaRPr>
          </a:p>
        </p:txBody>
      </p:sp>
      <p:sp>
        <p:nvSpPr>
          <p:cNvPr id="5" name="Text Placeholder 4"/>
          <p:cNvSpPr>
            <a:spLocks noGrp="1"/>
          </p:cNvSpPr>
          <p:nvPr>
            <p:ph type="body" idx="1"/>
          </p:nvPr>
        </p:nvSpPr>
        <p:spPr>
          <a:xfrm>
            <a:off x="137159" y="868879"/>
            <a:ext cx="4040188" cy="476879"/>
          </a:xfrm>
        </p:spPr>
        <p:txBody>
          <a:bodyPr>
            <a:noAutofit/>
          </a:bodyPr>
          <a:lstStyle/>
          <a:p>
            <a:r>
              <a:rPr lang="en-US" sz="2800" dirty="0" smtClean="0"/>
              <a:t>Vessel Operations Guiding Principles</a:t>
            </a:r>
            <a:endParaRPr lang="en-US" sz="2800" dirty="0"/>
          </a:p>
        </p:txBody>
      </p:sp>
      <p:sp>
        <p:nvSpPr>
          <p:cNvPr id="3" name="Content Placeholder 2"/>
          <p:cNvSpPr>
            <a:spLocks noGrp="1"/>
          </p:cNvSpPr>
          <p:nvPr>
            <p:ph sz="half" idx="2"/>
          </p:nvPr>
        </p:nvSpPr>
        <p:spPr>
          <a:xfrm>
            <a:off x="152399" y="1495425"/>
            <a:ext cx="4264023" cy="5304467"/>
          </a:xfrm>
        </p:spPr>
        <p:txBody>
          <a:bodyPr>
            <a:normAutofit/>
          </a:bodyPr>
          <a:lstStyle/>
          <a:p>
            <a:pPr lvl="0">
              <a:defRPr/>
            </a:pPr>
            <a:r>
              <a:rPr lang="en-US" sz="2000" b="1" dirty="0"/>
              <a:t>Stewardship</a:t>
            </a:r>
          </a:p>
          <a:p>
            <a:pPr lvl="1">
              <a:defRPr/>
            </a:pPr>
            <a:r>
              <a:rPr lang="en-US" sz="1600" b="1" dirty="0" smtClean="0"/>
              <a:t>Cultural Heritage - LMFS</a:t>
            </a:r>
          </a:p>
          <a:p>
            <a:pPr lvl="1">
              <a:defRPr/>
            </a:pPr>
            <a:r>
              <a:rPr lang="en-US" sz="1600" b="1" dirty="0" smtClean="0"/>
              <a:t>Environmental - Alternative </a:t>
            </a:r>
            <a:r>
              <a:rPr lang="en-US" sz="1600" b="1" dirty="0"/>
              <a:t>Fuels</a:t>
            </a:r>
          </a:p>
          <a:p>
            <a:pPr lvl="1">
              <a:defRPr/>
            </a:pPr>
            <a:r>
              <a:rPr lang="en-US" sz="1600" b="1" dirty="0"/>
              <a:t>A</a:t>
            </a:r>
            <a:r>
              <a:rPr lang="en-US" sz="1600" b="1" dirty="0" smtClean="0"/>
              <a:t>sset </a:t>
            </a:r>
            <a:r>
              <a:rPr lang="en-US" sz="1600" b="1" dirty="0"/>
              <a:t>management</a:t>
            </a:r>
          </a:p>
          <a:p>
            <a:pPr>
              <a:defRPr/>
            </a:pPr>
            <a:endParaRPr lang="en-US" sz="2000" b="1" dirty="0" smtClean="0"/>
          </a:p>
          <a:p>
            <a:pPr>
              <a:defRPr/>
            </a:pPr>
            <a:endParaRPr lang="en-US" sz="2000" b="1" dirty="0"/>
          </a:p>
          <a:p>
            <a:pPr marL="0" indent="0">
              <a:buNone/>
              <a:defRPr/>
            </a:pPr>
            <a:endParaRPr lang="en-US" sz="2000" b="1" dirty="0"/>
          </a:p>
          <a:p>
            <a:pPr>
              <a:defRPr/>
            </a:pPr>
            <a:r>
              <a:rPr lang="en-US" sz="2000" b="1" dirty="0" smtClean="0"/>
              <a:t>Best </a:t>
            </a:r>
            <a:r>
              <a:rPr lang="en-US" sz="2000" b="1" dirty="0"/>
              <a:t>Management </a:t>
            </a:r>
            <a:r>
              <a:rPr lang="en-US" sz="2000" b="1" dirty="0" smtClean="0"/>
              <a:t>Practices</a:t>
            </a:r>
          </a:p>
          <a:p>
            <a:pPr lvl="1">
              <a:defRPr/>
            </a:pPr>
            <a:r>
              <a:rPr lang="en-US" sz="1600" b="1" dirty="0"/>
              <a:t>Manage by metrics – benchmarks</a:t>
            </a:r>
          </a:p>
          <a:p>
            <a:pPr lvl="1">
              <a:defRPr/>
            </a:pPr>
            <a:r>
              <a:rPr lang="en-US" sz="1600" b="1" dirty="0"/>
              <a:t>Cost and productivity </a:t>
            </a:r>
          </a:p>
          <a:p>
            <a:pPr lvl="1">
              <a:defRPr/>
            </a:pPr>
            <a:r>
              <a:rPr lang="en-US" sz="1600" b="1" dirty="0"/>
              <a:t>Customer focus</a:t>
            </a:r>
          </a:p>
          <a:p>
            <a:pPr lvl="1">
              <a:defRPr/>
            </a:pPr>
            <a:endParaRPr lang="en-US" sz="1600" b="1" dirty="0"/>
          </a:p>
          <a:p>
            <a:pPr>
              <a:defRPr/>
            </a:pPr>
            <a:endParaRPr lang="en-US" sz="2000" b="1" dirty="0" smtClean="0"/>
          </a:p>
          <a:p>
            <a:pPr>
              <a:defRPr/>
            </a:pPr>
            <a:r>
              <a:rPr lang="en-US" sz="2000" b="1" dirty="0" smtClean="0"/>
              <a:t>Leadership </a:t>
            </a:r>
            <a:r>
              <a:rPr lang="en-US" sz="2000" b="1" dirty="0"/>
              <a:t>/ Engagement</a:t>
            </a:r>
          </a:p>
          <a:p>
            <a:pPr marL="0" lvl="0" indent="0">
              <a:buNone/>
              <a:defRPr/>
            </a:pPr>
            <a:endParaRPr lang="en-US" dirty="0"/>
          </a:p>
        </p:txBody>
      </p:sp>
      <p:sp>
        <p:nvSpPr>
          <p:cNvPr id="14" name="Text Placeholder 2"/>
          <p:cNvSpPr txBox="1">
            <a:spLocks/>
          </p:cNvSpPr>
          <p:nvPr/>
        </p:nvSpPr>
        <p:spPr>
          <a:xfrm>
            <a:off x="1" y="1295400"/>
            <a:ext cx="9143999" cy="4343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	</a:t>
            </a:r>
            <a:endParaRPr lang="en-US" sz="2600" dirty="0" smtClean="0"/>
          </a:p>
        </p:txBody>
      </p:sp>
      <p:sp>
        <p:nvSpPr>
          <p:cNvPr id="15" name="Content Placeholder 7"/>
          <p:cNvSpPr txBox="1">
            <a:spLocks/>
          </p:cNvSpPr>
          <p:nvPr/>
        </p:nvSpPr>
        <p:spPr>
          <a:xfrm>
            <a:off x="9064625" y="1896433"/>
            <a:ext cx="4041775" cy="3951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endParaRPr lang="en-US" dirty="0"/>
          </a:p>
        </p:txBody>
      </p:sp>
      <p:sp>
        <p:nvSpPr>
          <p:cNvPr id="17" name="Line Callout 1 (Border and Accent Bar) 16"/>
          <p:cNvSpPr/>
          <p:nvPr/>
        </p:nvSpPr>
        <p:spPr>
          <a:xfrm>
            <a:off x="4724400" y="1888798"/>
            <a:ext cx="4340225" cy="2223923"/>
          </a:xfrm>
          <a:prstGeom prst="accentBorderCallout1">
            <a:avLst>
              <a:gd name="adj1" fmla="val 23264"/>
              <a:gd name="adj2" fmla="val -157"/>
              <a:gd name="adj3" fmla="val 25260"/>
              <a:gd name="adj4" fmla="val -103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3" indent="-285750">
              <a:spcBef>
                <a:spcPct val="20000"/>
              </a:spcBef>
              <a:buFont typeface="Arial" panose="020B0604020202020204" pitchFamily="34" charset="0"/>
              <a:buChar char="•"/>
            </a:pPr>
            <a:r>
              <a:rPr lang="en-US" sz="1600" dirty="0">
                <a:solidFill>
                  <a:srgbClr val="002060"/>
                </a:solidFill>
              </a:rPr>
              <a:t>Federal Green Fleet Working Group </a:t>
            </a:r>
          </a:p>
          <a:p>
            <a:pPr marL="342900" lvl="3" indent="-342900">
              <a:spcBef>
                <a:spcPct val="20000"/>
              </a:spcBef>
              <a:buFont typeface="Arial" panose="020B0604020202020204" pitchFamily="34" charset="0"/>
              <a:buChar char="•"/>
            </a:pPr>
            <a:r>
              <a:rPr lang="en-US" sz="1600" dirty="0">
                <a:solidFill>
                  <a:srgbClr val="002060"/>
                </a:solidFill>
              </a:rPr>
              <a:t>Committee for Marine Transportation (CMTS) Alternative Fuels Task Team</a:t>
            </a:r>
          </a:p>
          <a:p>
            <a:pPr marL="342900" lvl="3" indent="-342900">
              <a:spcBef>
                <a:spcPct val="20000"/>
              </a:spcBef>
              <a:buFont typeface="Arial" panose="020B0604020202020204" pitchFamily="34" charset="0"/>
              <a:buChar char="•"/>
            </a:pPr>
            <a:r>
              <a:rPr lang="en-US" sz="1600" dirty="0">
                <a:solidFill>
                  <a:srgbClr val="002060"/>
                </a:solidFill>
              </a:rPr>
              <a:t>Federal Green Fleet Working Group </a:t>
            </a:r>
          </a:p>
          <a:p>
            <a:pPr marL="342900" lvl="3" indent="-342900">
              <a:spcBef>
                <a:spcPct val="20000"/>
              </a:spcBef>
              <a:buFont typeface="Arial" panose="020B0604020202020204" pitchFamily="34" charset="0"/>
              <a:buChar char="•"/>
            </a:pPr>
            <a:r>
              <a:rPr lang="en-US" sz="1600" dirty="0">
                <a:solidFill>
                  <a:srgbClr val="002060"/>
                </a:solidFill>
              </a:rPr>
              <a:t>UNOLS Green Fleet</a:t>
            </a:r>
          </a:p>
          <a:p>
            <a:pPr marL="342900" lvl="3" indent="-342900">
              <a:spcBef>
                <a:spcPct val="20000"/>
              </a:spcBef>
              <a:buFont typeface="Arial" panose="020B0604020202020204" pitchFamily="34" charset="0"/>
              <a:buChar char="•"/>
            </a:pPr>
            <a:r>
              <a:rPr lang="en-US" sz="1600" dirty="0">
                <a:solidFill>
                  <a:srgbClr val="002060"/>
                </a:solidFill>
              </a:rPr>
              <a:t>Cooperative programs – MARAD</a:t>
            </a:r>
            <a:r>
              <a:rPr lang="en-US" sz="1600" dirty="0" smtClean="0">
                <a:solidFill>
                  <a:srgbClr val="002060"/>
                </a:solidFill>
              </a:rPr>
              <a:t>,     </a:t>
            </a:r>
            <a:r>
              <a:rPr lang="en-US" sz="1600" dirty="0">
                <a:solidFill>
                  <a:srgbClr val="002060"/>
                </a:solidFill>
              </a:rPr>
              <a:t>Corps of Engineers</a:t>
            </a:r>
          </a:p>
        </p:txBody>
      </p:sp>
      <p:sp>
        <p:nvSpPr>
          <p:cNvPr id="19" name="Line Callout 1 (Border and Accent Bar) 18"/>
          <p:cNvSpPr/>
          <p:nvPr/>
        </p:nvSpPr>
        <p:spPr>
          <a:xfrm>
            <a:off x="4724400" y="974398"/>
            <a:ext cx="4340225" cy="866146"/>
          </a:xfrm>
          <a:prstGeom prst="accentBorderCallout1">
            <a:avLst>
              <a:gd name="adj1" fmla="val 23264"/>
              <a:gd name="adj2" fmla="val -157"/>
              <a:gd name="adj3" fmla="val 128186"/>
              <a:gd name="adj4" fmla="val -289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3" indent="-285750">
              <a:spcBef>
                <a:spcPct val="20000"/>
              </a:spcBef>
              <a:buFont typeface="Arial" panose="020B0604020202020204" pitchFamily="34" charset="0"/>
              <a:buChar char="•"/>
            </a:pPr>
            <a:r>
              <a:rPr lang="en-US" sz="1600" dirty="0" smtClean="0">
                <a:solidFill>
                  <a:srgbClr val="002060"/>
                </a:solidFill>
              </a:rPr>
              <a:t>Maritime Heritage Walkway</a:t>
            </a:r>
          </a:p>
          <a:p>
            <a:pPr marL="285750" lvl="3" indent="-285750">
              <a:spcBef>
                <a:spcPct val="20000"/>
              </a:spcBef>
              <a:buFont typeface="Arial" panose="020B0604020202020204" pitchFamily="34" charset="0"/>
              <a:buChar char="•"/>
            </a:pPr>
            <a:r>
              <a:rPr lang="en-US" sz="1600" dirty="0" smtClean="0">
                <a:solidFill>
                  <a:srgbClr val="002060"/>
                </a:solidFill>
              </a:rPr>
              <a:t>Caretaker of oldest NOAA facility</a:t>
            </a:r>
          </a:p>
          <a:p>
            <a:pPr marL="285750" lvl="3" indent="-285750">
              <a:spcBef>
                <a:spcPct val="20000"/>
              </a:spcBef>
              <a:buFont typeface="Arial" panose="020B0604020202020204" pitchFamily="34" charset="0"/>
              <a:buChar char="•"/>
            </a:pPr>
            <a:r>
              <a:rPr lang="en-US" sz="1600" dirty="0" smtClean="0">
                <a:solidFill>
                  <a:srgbClr val="002060"/>
                </a:solidFill>
              </a:rPr>
              <a:t>Public access</a:t>
            </a:r>
            <a:endParaRPr lang="en-US" sz="1600" dirty="0">
              <a:solidFill>
                <a:srgbClr val="002060"/>
              </a:solidFill>
            </a:endParaRPr>
          </a:p>
        </p:txBody>
      </p:sp>
      <p:sp>
        <p:nvSpPr>
          <p:cNvPr id="21" name="Line Callout 1 (Border and Accent Bar) 20"/>
          <p:cNvSpPr/>
          <p:nvPr/>
        </p:nvSpPr>
        <p:spPr>
          <a:xfrm>
            <a:off x="4724400" y="5241598"/>
            <a:ext cx="4340225" cy="1006802"/>
          </a:xfrm>
          <a:prstGeom prst="accentBorderCallout1">
            <a:avLst>
              <a:gd name="adj1" fmla="val 23264"/>
              <a:gd name="adj2" fmla="val -157"/>
              <a:gd name="adj3" fmla="val -96443"/>
              <a:gd name="adj4" fmla="val -153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3" indent="-285750">
              <a:spcBef>
                <a:spcPct val="20000"/>
              </a:spcBef>
              <a:buFont typeface="Arial" panose="020B0604020202020204" pitchFamily="34" charset="0"/>
              <a:buChar char="•"/>
            </a:pPr>
            <a:r>
              <a:rPr lang="en-US" sz="1600" dirty="0" smtClean="0">
                <a:solidFill>
                  <a:srgbClr val="002060"/>
                </a:solidFill>
              </a:rPr>
              <a:t>NOAA Small Boat Program</a:t>
            </a:r>
          </a:p>
          <a:p>
            <a:pPr marL="285750" lvl="3" indent="-285750">
              <a:spcBef>
                <a:spcPct val="20000"/>
              </a:spcBef>
              <a:buFont typeface="Arial" panose="020B0604020202020204" pitchFamily="34" charset="0"/>
              <a:buChar char="•"/>
            </a:pPr>
            <a:r>
              <a:rPr lang="en-US" sz="1600" dirty="0" smtClean="0">
                <a:solidFill>
                  <a:srgbClr val="002060"/>
                </a:solidFill>
              </a:rPr>
              <a:t>Great Lakes Association of Science Ships</a:t>
            </a:r>
          </a:p>
          <a:p>
            <a:pPr marL="285750" lvl="3" indent="-285750">
              <a:spcBef>
                <a:spcPct val="20000"/>
              </a:spcBef>
              <a:buFont typeface="Arial" panose="020B0604020202020204" pitchFamily="34" charset="0"/>
              <a:buChar char="•"/>
            </a:pPr>
            <a:r>
              <a:rPr lang="en-US" sz="1600" dirty="0" smtClean="0">
                <a:solidFill>
                  <a:srgbClr val="002060"/>
                </a:solidFill>
              </a:rPr>
              <a:t>NOAA Regional Vessel Working Group</a:t>
            </a:r>
            <a:endParaRPr lang="en-US" sz="1600" dirty="0">
              <a:solidFill>
                <a:srgbClr val="002060"/>
              </a:solidFill>
            </a:endParaRPr>
          </a:p>
        </p:txBody>
      </p:sp>
      <p:sp>
        <p:nvSpPr>
          <p:cNvPr id="22" name="Line Callout 1 (Border and Accent Bar) 21"/>
          <p:cNvSpPr/>
          <p:nvPr/>
        </p:nvSpPr>
        <p:spPr>
          <a:xfrm>
            <a:off x="4727575" y="4250998"/>
            <a:ext cx="4340225" cy="838200"/>
          </a:xfrm>
          <a:prstGeom prst="accentBorderCallout1">
            <a:avLst>
              <a:gd name="adj1" fmla="val 23264"/>
              <a:gd name="adj2" fmla="val -157"/>
              <a:gd name="adj3" fmla="val -180366"/>
              <a:gd name="adj4" fmla="val -40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3" indent="-285750">
              <a:spcBef>
                <a:spcPct val="20000"/>
              </a:spcBef>
              <a:buFont typeface="Arial" panose="020B0604020202020204" pitchFamily="34" charset="0"/>
              <a:buChar char="•"/>
            </a:pPr>
            <a:r>
              <a:rPr lang="en-US" sz="1600" dirty="0">
                <a:solidFill>
                  <a:srgbClr val="002060"/>
                </a:solidFill>
              </a:rPr>
              <a:t>R</a:t>
            </a:r>
            <a:r>
              <a:rPr lang="en-US" sz="1600" dirty="0" smtClean="0">
                <a:solidFill>
                  <a:srgbClr val="002060"/>
                </a:solidFill>
              </a:rPr>
              <a:t>esource for vessel reutilization</a:t>
            </a:r>
          </a:p>
          <a:p>
            <a:pPr marL="742950" lvl="4" indent="-285750">
              <a:spcBef>
                <a:spcPct val="20000"/>
              </a:spcBef>
              <a:buFont typeface="Arial" panose="020B0604020202020204" pitchFamily="34" charset="0"/>
              <a:buChar char="•"/>
            </a:pPr>
            <a:r>
              <a:rPr lang="en-US" sz="1600" dirty="0" smtClean="0">
                <a:solidFill>
                  <a:srgbClr val="002060"/>
                </a:solidFill>
              </a:rPr>
              <a:t>OAR, NOS, NMFS</a:t>
            </a:r>
          </a:p>
          <a:p>
            <a:pPr marL="742950" lvl="4" indent="-285750">
              <a:spcBef>
                <a:spcPct val="20000"/>
              </a:spcBef>
              <a:buFont typeface="Arial" panose="020B0604020202020204" pitchFamily="34" charset="0"/>
              <a:buChar char="•"/>
            </a:pPr>
            <a:r>
              <a:rPr lang="en-US" sz="1600" dirty="0" smtClean="0">
                <a:solidFill>
                  <a:srgbClr val="002060"/>
                </a:solidFill>
              </a:rPr>
              <a:t>“</a:t>
            </a:r>
            <a:r>
              <a:rPr lang="en-US" sz="1600" dirty="0" err="1" smtClean="0">
                <a:solidFill>
                  <a:srgbClr val="002060"/>
                </a:solidFill>
              </a:rPr>
              <a:t>Laidley</a:t>
            </a:r>
            <a:r>
              <a:rPr lang="en-US" sz="1600" dirty="0" smtClean="0">
                <a:solidFill>
                  <a:srgbClr val="002060"/>
                </a:solidFill>
              </a:rPr>
              <a:t>”, “Grayling” projects</a:t>
            </a:r>
            <a:endParaRPr lang="en-US" sz="1600" dirty="0">
              <a:solidFill>
                <a:srgbClr val="002060"/>
              </a:solidFill>
            </a:endParaRPr>
          </a:p>
        </p:txBody>
      </p:sp>
    </p:spTree>
    <p:extLst>
      <p:ext uri="{BB962C8B-B14F-4D97-AF65-F5344CB8AC3E}">
        <p14:creationId xmlns:p14="http://schemas.microsoft.com/office/powerpoint/2010/main" val="41354225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3" grpId="0" build="p"/>
      <p:bldP spid="17" grpId="0" animBg="1"/>
      <p:bldP spid="19"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10/16</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Great Lakes Field Station &amp; Vessels</a:t>
            </a:r>
            <a:endParaRPr lang="en-US" sz="1300"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2286000" y="3018472"/>
            <a:ext cx="455615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002060"/>
                </a:solidFill>
                <a:latin typeface="Arial"/>
                <a:cs typeface="Arial"/>
              </a:rPr>
              <a:t>Best use of available funds</a:t>
            </a:r>
          </a:p>
          <a:p>
            <a:pPr marL="285750" indent="-285750">
              <a:buFont typeface="Arial" panose="020B0604020202020204" pitchFamily="34" charset="0"/>
              <a:buChar char="•"/>
            </a:pPr>
            <a:r>
              <a:rPr lang="en-US" dirty="0" smtClean="0">
                <a:solidFill>
                  <a:srgbClr val="002060"/>
                </a:solidFill>
                <a:latin typeface="Arial"/>
                <a:cs typeface="Arial"/>
              </a:rPr>
              <a:t>Invest in employee skill sets and talent</a:t>
            </a:r>
          </a:p>
          <a:p>
            <a:pPr marL="285750" indent="-285750">
              <a:buFont typeface="Arial" panose="020B0604020202020204" pitchFamily="34" charset="0"/>
              <a:buChar char="•"/>
            </a:pPr>
            <a:r>
              <a:rPr lang="en-US" dirty="0" smtClean="0">
                <a:solidFill>
                  <a:srgbClr val="002060"/>
                </a:solidFill>
                <a:latin typeface="Arial"/>
                <a:cs typeface="Arial"/>
              </a:rPr>
              <a:t>Rebuild to mission requirements</a:t>
            </a:r>
          </a:p>
          <a:p>
            <a:pPr marL="285750" indent="-285750">
              <a:buFont typeface="Arial" panose="020B0604020202020204" pitchFamily="34" charset="0"/>
              <a:buChar char="•"/>
            </a:pPr>
            <a:r>
              <a:rPr lang="en-US" dirty="0" smtClean="0">
                <a:solidFill>
                  <a:srgbClr val="002060"/>
                </a:solidFill>
                <a:latin typeface="Arial"/>
                <a:cs typeface="Arial"/>
              </a:rPr>
              <a:t>Integrate emerging technologies</a:t>
            </a:r>
          </a:p>
          <a:p>
            <a:pPr marL="285750" indent="-285750">
              <a:buFont typeface="Arial" panose="020B0604020202020204" pitchFamily="34" charset="0"/>
              <a:buChar char="•"/>
            </a:pPr>
            <a:r>
              <a:rPr lang="en-US" dirty="0" smtClean="0">
                <a:solidFill>
                  <a:srgbClr val="002060"/>
                </a:solidFill>
                <a:latin typeface="Arial"/>
                <a:cs typeface="Arial"/>
              </a:rPr>
              <a:t>Reduce operational downtime</a:t>
            </a:r>
          </a:p>
        </p:txBody>
      </p:sp>
      <p:sp>
        <p:nvSpPr>
          <p:cNvPr id="10" name="TextBox 9"/>
          <p:cNvSpPr txBox="1"/>
          <p:nvPr/>
        </p:nvSpPr>
        <p:spPr>
          <a:xfrm>
            <a:off x="76200" y="533400"/>
            <a:ext cx="9001801" cy="523220"/>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Vessel Support Capabilities</a:t>
            </a:r>
            <a:endParaRPr lang="en-US" sz="2800" dirty="0">
              <a:solidFill>
                <a:srgbClr val="002060"/>
              </a:solidFill>
              <a:latin typeface="Arial" panose="020B0604020202020204" pitchFamily="34" charset="0"/>
              <a:cs typeface="Arial" panose="020B0604020202020204" pitchFamily="34" charset="0"/>
            </a:endParaRPr>
          </a:p>
        </p:txBody>
      </p:sp>
      <p:grpSp>
        <p:nvGrpSpPr>
          <p:cNvPr id="8" name="Group 7"/>
          <p:cNvGrpSpPr/>
          <p:nvPr/>
        </p:nvGrpSpPr>
        <p:grpSpPr>
          <a:xfrm>
            <a:off x="190500" y="1142999"/>
            <a:ext cx="8756749" cy="1708826"/>
            <a:chOff x="170911" y="1142999"/>
            <a:chExt cx="8756749" cy="1708826"/>
          </a:xfrm>
        </p:grpSpPr>
        <p:pic>
          <p:nvPicPr>
            <p:cNvPr id="15" name="Picture 2" descr="C:\Users\donahue\Downloads\IMG_2699.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92975" y="1159565"/>
              <a:ext cx="2834685" cy="1692260"/>
            </a:xfrm>
            <a:prstGeom prst="rect">
              <a:avLst/>
            </a:prstGeom>
            <a:noFill/>
          </p:spPr>
        </p:pic>
        <p:pic>
          <p:nvPicPr>
            <p:cNvPr id="16" name="Picture 3" descr="C:\Users\donahue\Downloads\IMG_2683.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307654" y="1143000"/>
              <a:ext cx="2688801" cy="1708825"/>
            </a:xfrm>
            <a:prstGeom prst="rect">
              <a:avLst/>
            </a:prstGeom>
            <a:noFill/>
          </p:spPr>
        </p:pic>
        <p:pic>
          <p:nvPicPr>
            <p:cNvPr id="17" name="Picture 4" descr="C:\Users\donahue\Downloads\IMG_2507 (1).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70911" y="1142999"/>
              <a:ext cx="3040224" cy="1708825"/>
            </a:xfrm>
            <a:prstGeom prst="rect">
              <a:avLst/>
            </a:prstGeom>
            <a:noFill/>
          </p:spPr>
        </p:pic>
      </p:grpSp>
      <p:grpSp>
        <p:nvGrpSpPr>
          <p:cNvPr id="5" name="Group 4"/>
          <p:cNvGrpSpPr/>
          <p:nvPr/>
        </p:nvGrpSpPr>
        <p:grpSpPr>
          <a:xfrm>
            <a:off x="152400" y="4688895"/>
            <a:ext cx="8839200" cy="1765920"/>
            <a:chOff x="152400" y="4688895"/>
            <a:chExt cx="8839200" cy="1765920"/>
          </a:xfrm>
        </p:grpSpPr>
        <p:pic>
          <p:nvPicPr>
            <p:cNvPr id="19" name="Picture 3" descr="C:\Users\donahue\Desktop\New folder (2)\IMG_0159.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52400" y="4688895"/>
              <a:ext cx="3484348" cy="1765919"/>
            </a:xfrm>
            <a:prstGeom prst="rect">
              <a:avLst/>
            </a:prstGeom>
            <a:noFill/>
          </p:spPr>
        </p:pic>
        <p:pic>
          <p:nvPicPr>
            <p:cNvPr id="20" name="Picture 2" descr="C:\Users\donahue\Desktop\New folder (2)\IMG_0229.JP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b="5096"/>
            <a:stretch/>
          </p:blipFill>
          <p:spPr bwMode="auto">
            <a:xfrm>
              <a:off x="3750069" y="4688896"/>
              <a:ext cx="1395566" cy="1765919"/>
            </a:xfrm>
            <a:prstGeom prst="rect">
              <a:avLst/>
            </a:prstGeom>
            <a:noFill/>
          </p:spPr>
        </p:pic>
        <p:pic>
          <p:nvPicPr>
            <p:cNvPr id="21" name="Picture 4" descr="DSC03653"/>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258955" y="4688896"/>
              <a:ext cx="3732645" cy="1765919"/>
            </a:xfrm>
            <a:prstGeom prst="rect">
              <a:avLst/>
            </a:prstGeom>
            <a:noFill/>
          </p:spPr>
        </p:pic>
      </p:grpSp>
      <p:sp>
        <p:nvSpPr>
          <p:cNvPr id="51202" name="AutoShape 2" descr="Displaying IMG_012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04" name="AutoShape 4" descr="Displaying IMG_012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2312216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4945386" y="1066800"/>
            <a:ext cx="4008114" cy="2620971"/>
            <a:chOff x="4945386" y="1066800"/>
            <a:chExt cx="4008114" cy="2620971"/>
          </a:xfrm>
        </p:grpSpPr>
        <p:grpSp>
          <p:nvGrpSpPr>
            <p:cNvPr id="33" name="Group 32"/>
            <p:cNvGrpSpPr/>
            <p:nvPr/>
          </p:nvGrpSpPr>
          <p:grpSpPr>
            <a:xfrm>
              <a:off x="4945386" y="1066800"/>
              <a:ext cx="3985180" cy="2620971"/>
              <a:chOff x="4945386" y="1066800"/>
              <a:chExt cx="3985180" cy="2620971"/>
            </a:xfrm>
          </p:grpSpPr>
          <p:grpSp>
            <p:nvGrpSpPr>
              <p:cNvPr id="6" name="Group 5"/>
              <p:cNvGrpSpPr/>
              <p:nvPr/>
            </p:nvGrpSpPr>
            <p:grpSpPr>
              <a:xfrm>
                <a:off x="5601511" y="1066800"/>
                <a:ext cx="3329055" cy="2620971"/>
                <a:chOff x="5601511" y="1066800"/>
                <a:chExt cx="3329055" cy="2620971"/>
              </a:xfrm>
            </p:grpSpPr>
            <p:pic>
              <p:nvPicPr>
                <p:cNvPr id="30723" name="Picture 3" descr="C:\Users\donahue\Desktop\IMG_7886-M.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02355" y="1066800"/>
                  <a:ext cx="3128211" cy="1981200"/>
                </a:xfrm>
                <a:prstGeom prst="rect">
                  <a:avLst/>
                </a:prstGeom>
                <a:noFill/>
              </p:spPr>
            </p:pic>
            <p:sp>
              <p:nvSpPr>
                <p:cNvPr id="24" name="TextBox 23"/>
                <p:cNvSpPr txBox="1"/>
                <p:nvPr/>
              </p:nvSpPr>
              <p:spPr>
                <a:xfrm>
                  <a:off x="5601511" y="3102996"/>
                  <a:ext cx="3249668" cy="584775"/>
                </a:xfrm>
                <a:prstGeom prst="rect">
                  <a:avLst/>
                </a:prstGeom>
                <a:noFill/>
              </p:spPr>
              <p:txBody>
                <a:bodyPr wrap="square" rtlCol="0">
                  <a:spAutoFit/>
                </a:bodyPr>
                <a:lstStyle/>
                <a:p>
                  <a:pPr algn="ctr"/>
                  <a:r>
                    <a:rPr lang="en-US" sz="1600" dirty="0" smtClean="0">
                      <a:solidFill>
                        <a:srgbClr val="002060"/>
                      </a:solidFill>
                      <a:latin typeface="Arial" panose="020B0604020202020204" pitchFamily="34" charset="0"/>
                      <a:cs typeface="Arial" panose="020B0604020202020204" pitchFamily="34" charset="0"/>
                    </a:rPr>
                    <a:t>Maritime Administration</a:t>
                  </a:r>
                </a:p>
                <a:p>
                  <a:pPr algn="ctr"/>
                  <a:r>
                    <a:rPr lang="en-US" sz="1600" dirty="0" smtClean="0">
                      <a:solidFill>
                        <a:srgbClr val="002060"/>
                      </a:solidFill>
                      <a:latin typeface="Arial" panose="020B0604020202020204" pitchFamily="34" charset="0"/>
                      <a:cs typeface="Arial" panose="020B0604020202020204" pitchFamily="34" charset="0"/>
                    </a:rPr>
                    <a:t>Large Power Plants</a:t>
                  </a:r>
                </a:p>
              </p:txBody>
            </p:sp>
          </p:grpSp>
          <p:sp>
            <p:nvSpPr>
              <p:cNvPr id="35" name="Down Arrow 34"/>
              <p:cNvSpPr/>
              <p:nvPr/>
            </p:nvSpPr>
            <p:spPr>
              <a:xfrm rot="13986281">
                <a:off x="5077843" y="1306005"/>
                <a:ext cx="381000" cy="6459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9" name="Picture 38" descr="marad.png"/>
            <p:cNvPicPr>
              <a:picLocks noChangeAspect="1"/>
            </p:cNvPicPr>
            <p:nvPr/>
          </p:nvPicPr>
          <p:blipFill>
            <a:blip r:embed="rId4" cstate="print"/>
            <a:stretch>
              <a:fillRect/>
            </a:stretch>
          </p:blipFill>
          <p:spPr>
            <a:xfrm>
              <a:off x="8001000" y="2209800"/>
              <a:ext cx="952500" cy="952500"/>
            </a:xfrm>
            <a:prstGeom prst="rect">
              <a:avLst/>
            </a:prstGeom>
          </p:spPr>
        </p:pic>
      </p:grpSp>
      <p:grpSp>
        <p:nvGrpSpPr>
          <p:cNvPr id="48" name="Group 47"/>
          <p:cNvGrpSpPr/>
          <p:nvPr/>
        </p:nvGrpSpPr>
        <p:grpSpPr>
          <a:xfrm>
            <a:off x="4724400" y="3648262"/>
            <a:ext cx="4343400" cy="2981138"/>
            <a:chOff x="4724400" y="3648262"/>
            <a:chExt cx="4343400" cy="2981138"/>
          </a:xfrm>
        </p:grpSpPr>
        <p:grpSp>
          <p:nvGrpSpPr>
            <p:cNvPr id="37" name="Group 36"/>
            <p:cNvGrpSpPr/>
            <p:nvPr/>
          </p:nvGrpSpPr>
          <p:grpSpPr>
            <a:xfrm>
              <a:off x="5584900" y="3648262"/>
              <a:ext cx="3482900" cy="2981138"/>
              <a:chOff x="5584900" y="3648262"/>
              <a:chExt cx="3482900" cy="2981138"/>
            </a:xfrm>
          </p:grpSpPr>
          <p:grpSp>
            <p:nvGrpSpPr>
              <p:cNvPr id="8" name="Group 7"/>
              <p:cNvGrpSpPr/>
              <p:nvPr/>
            </p:nvGrpSpPr>
            <p:grpSpPr>
              <a:xfrm>
                <a:off x="5584900" y="4202463"/>
                <a:ext cx="3482900" cy="2426937"/>
                <a:chOff x="5051500" y="3886200"/>
                <a:chExt cx="3749600" cy="2819400"/>
              </a:xfrm>
            </p:grpSpPr>
            <p:pic>
              <p:nvPicPr>
                <p:cNvPr id="19"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51500" y="3886200"/>
                  <a:ext cx="3749600" cy="2199069"/>
                </a:xfrm>
                <a:prstGeom prst="rect">
                  <a:avLst/>
                </a:prstGeom>
                <a:noFill/>
                <a:ln w="9525">
                  <a:noFill/>
                  <a:miter lim="800000"/>
                  <a:headEnd/>
                  <a:tailEnd/>
                </a:ln>
              </p:spPr>
            </p:pic>
            <p:sp>
              <p:nvSpPr>
                <p:cNvPr id="18" name="TextBox 17"/>
                <p:cNvSpPr txBox="1"/>
                <p:nvPr/>
              </p:nvSpPr>
              <p:spPr>
                <a:xfrm>
                  <a:off x="5791200" y="6120825"/>
                  <a:ext cx="2174401" cy="584775"/>
                </a:xfrm>
                <a:prstGeom prst="rect">
                  <a:avLst/>
                </a:prstGeom>
                <a:noFill/>
              </p:spPr>
              <p:txBody>
                <a:bodyPr wrap="square" rtlCol="0">
                  <a:spAutoFit/>
                </a:bodyPr>
                <a:lstStyle/>
                <a:p>
                  <a:pPr algn="ctr"/>
                  <a:r>
                    <a:rPr lang="en-US" sz="1600" dirty="0" smtClean="0">
                      <a:solidFill>
                        <a:srgbClr val="002060"/>
                      </a:solidFill>
                      <a:latin typeface="Arial" panose="020B0604020202020204" pitchFamily="34" charset="0"/>
                      <a:cs typeface="Arial" panose="020B0604020202020204" pitchFamily="34" charset="0"/>
                    </a:rPr>
                    <a:t>Corps of Engineers</a:t>
                  </a:r>
                </a:p>
                <a:p>
                  <a:pPr algn="ctr"/>
                  <a:r>
                    <a:rPr lang="en-US" sz="1600" dirty="0" smtClean="0">
                      <a:solidFill>
                        <a:srgbClr val="002060"/>
                      </a:solidFill>
                      <a:latin typeface="Arial" panose="020B0604020202020204" pitchFamily="34" charset="0"/>
                      <a:cs typeface="Arial" panose="020B0604020202020204" pitchFamily="34" charset="0"/>
                    </a:rPr>
                    <a:t>Increase Scale</a:t>
                  </a:r>
                </a:p>
              </p:txBody>
            </p:sp>
          </p:grpSp>
          <p:sp>
            <p:nvSpPr>
              <p:cNvPr id="36" name="Down Arrow 35"/>
              <p:cNvSpPr/>
              <p:nvPr/>
            </p:nvSpPr>
            <p:spPr>
              <a:xfrm rot="18377175">
                <a:off x="5763643" y="3515805"/>
                <a:ext cx="381000" cy="6459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2" name="Picture 41" descr="ace.png"/>
            <p:cNvPicPr>
              <a:picLocks noChangeAspect="1"/>
            </p:cNvPicPr>
            <p:nvPr/>
          </p:nvPicPr>
          <p:blipFill>
            <a:blip r:embed="rId6" cstate="print"/>
            <a:stretch>
              <a:fillRect/>
            </a:stretch>
          </p:blipFill>
          <p:spPr>
            <a:xfrm>
              <a:off x="4724400" y="5181600"/>
              <a:ext cx="1247775" cy="1238250"/>
            </a:xfrm>
            <a:prstGeom prst="rect">
              <a:avLst/>
            </a:prstGeom>
          </p:spPr>
        </p:pic>
      </p:grpSp>
      <p:grpSp>
        <p:nvGrpSpPr>
          <p:cNvPr id="49" name="Group 48"/>
          <p:cNvGrpSpPr/>
          <p:nvPr/>
        </p:nvGrpSpPr>
        <p:grpSpPr>
          <a:xfrm>
            <a:off x="0" y="3505200"/>
            <a:ext cx="3668150" cy="3327975"/>
            <a:chOff x="0" y="3505200"/>
            <a:chExt cx="3668150" cy="3327975"/>
          </a:xfrm>
        </p:grpSpPr>
        <p:grpSp>
          <p:nvGrpSpPr>
            <p:cNvPr id="38" name="Group 37"/>
            <p:cNvGrpSpPr/>
            <p:nvPr/>
          </p:nvGrpSpPr>
          <p:grpSpPr>
            <a:xfrm>
              <a:off x="0" y="3505200"/>
              <a:ext cx="3280752" cy="3327975"/>
              <a:chOff x="0" y="3505200"/>
              <a:chExt cx="3280752" cy="3327975"/>
            </a:xfrm>
          </p:grpSpPr>
          <p:grpSp>
            <p:nvGrpSpPr>
              <p:cNvPr id="14" name="Group 13"/>
              <p:cNvGrpSpPr/>
              <p:nvPr/>
            </p:nvGrpSpPr>
            <p:grpSpPr>
              <a:xfrm>
                <a:off x="0" y="3505200"/>
                <a:ext cx="2953444" cy="3327975"/>
                <a:chOff x="178387" y="3505200"/>
                <a:chExt cx="2953444" cy="3327975"/>
              </a:xfrm>
            </p:grpSpPr>
            <p:pic>
              <p:nvPicPr>
                <p:cNvPr id="22" name="Picture 2" descr="Pathfinde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78387" y="3505200"/>
                  <a:ext cx="2953444" cy="2880354"/>
                </a:xfrm>
                <a:prstGeom prst="rect">
                  <a:avLst/>
                </a:prstGeom>
                <a:noFill/>
                <a:ln w="9525">
                  <a:noFill/>
                  <a:miter lim="800000"/>
                  <a:headEnd/>
                  <a:tailEnd/>
                </a:ln>
              </p:spPr>
            </p:pic>
            <p:sp>
              <p:nvSpPr>
                <p:cNvPr id="12" name="TextBox 11"/>
                <p:cNvSpPr txBox="1"/>
                <p:nvPr/>
              </p:nvSpPr>
              <p:spPr>
                <a:xfrm>
                  <a:off x="381000" y="6248400"/>
                  <a:ext cx="2743200" cy="584775"/>
                </a:xfrm>
                <a:prstGeom prst="rect">
                  <a:avLst/>
                </a:prstGeom>
                <a:noFill/>
              </p:spPr>
              <p:txBody>
                <a:bodyPr wrap="square" rtlCol="0">
                  <a:spAutoFit/>
                </a:bodyPr>
                <a:lstStyle/>
                <a:p>
                  <a:pPr algn="ctr"/>
                  <a:r>
                    <a:rPr lang="en-US" sz="1600" dirty="0" smtClean="0">
                      <a:solidFill>
                        <a:srgbClr val="002060"/>
                      </a:solidFill>
                      <a:latin typeface="Arial" panose="020B0604020202020204" pitchFamily="34" charset="0"/>
                      <a:cs typeface="Arial" panose="020B0604020202020204" pitchFamily="34" charset="0"/>
                    </a:rPr>
                    <a:t>EPA</a:t>
                  </a:r>
                </a:p>
                <a:p>
                  <a:pPr algn="ctr"/>
                  <a:r>
                    <a:rPr lang="en-US" sz="1600" dirty="0" smtClean="0">
                      <a:solidFill>
                        <a:srgbClr val="002060"/>
                      </a:solidFill>
                      <a:latin typeface="Arial" panose="020B0604020202020204" pitchFamily="34" charset="0"/>
                      <a:cs typeface="Arial" panose="020B0604020202020204" pitchFamily="34" charset="0"/>
                    </a:rPr>
                    <a:t>Emissions Studies</a:t>
                  </a:r>
                </a:p>
              </p:txBody>
            </p:sp>
          </p:grpSp>
          <p:sp>
            <p:nvSpPr>
              <p:cNvPr id="34" name="Down Arrow 33"/>
              <p:cNvSpPr/>
              <p:nvPr/>
            </p:nvSpPr>
            <p:spPr>
              <a:xfrm rot="2858330">
                <a:off x="2767296" y="4378815"/>
                <a:ext cx="381000" cy="6459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6" name="Picture 45" descr="epa.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514600" y="5029200"/>
              <a:ext cx="1153550" cy="1138237"/>
            </a:xfrm>
            <a:prstGeom prst="rect">
              <a:avLst/>
            </a:prstGeom>
          </p:spPr>
        </p:pic>
      </p:grpSp>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14/16</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Great Lakes Field Station &amp; Vessels</a:t>
            </a:r>
            <a:endParaRPr lang="en-US" sz="1300" dirty="0">
              <a:solidFill>
                <a:schemeClr val="bg1"/>
              </a:solidFill>
              <a:latin typeface="Arial" panose="020B0604020202020204" pitchFamily="34" charset="0"/>
              <a:cs typeface="Arial" panose="020B0604020202020204" pitchFamily="34" charset="0"/>
            </a:endParaRPr>
          </a:p>
        </p:txBody>
      </p:sp>
      <p:sp>
        <p:nvSpPr>
          <p:cNvPr id="10" name="Title 1"/>
          <p:cNvSpPr>
            <a:spLocks noGrp="1"/>
          </p:cNvSpPr>
          <p:nvPr>
            <p:ph type="title"/>
          </p:nvPr>
        </p:nvSpPr>
        <p:spPr>
          <a:xfrm>
            <a:off x="0" y="457200"/>
            <a:ext cx="8923867" cy="411161"/>
          </a:xfrm>
        </p:spPr>
        <p:txBody>
          <a:bodyPr>
            <a:noAutofit/>
          </a:bodyPr>
          <a:lstStyle/>
          <a:p>
            <a:r>
              <a:rPr lang="en-US" sz="2800" dirty="0" smtClean="0"/>
              <a:t>Technology Exchanges</a:t>
            </a:r>
            <a:endParaRPr lang="en-US" sz="2800" dirty="0"/>
          </a:p>
        </p:txBody>
      </p:sp>
      <p:sp>
        <p:nvSpPr>
          <p:cNvPr id="30722" name="AutoShape 2" descr="Training Ship State of Michig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3050460" y="2216022"/>
            <a:ext cx="2435940" cy="2965576"/>
            <a:chOff x="381000" y="914401"/>
            <a:chExt cx="1945801" cy="2434889"/>
          </a:xfrm>
        </p:grpSpPr>
        <p:pic>
          <p:nvPicPr>
            <p:cNvPr id="17" name="Picture 2" descr="ClosingTheCircle"/>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81000" y="914401"/>
              <a:ext cx="1945801" cy="1676401"/>
            </a:xfrm>
            <a:prstGeom prst="rect">
              <a:avLst/>
            </a:prstGeom>
            <a:noFill/>
          </p:spPr>
        </p:pic>
        <p:sp>
          <p:nvSpPr>
            <p:cNvPr id="3" name="TextBox 2"/>
            <p:cNvSpPr txBox="1"/>
            <p:nvPr/>
          </p:nvSpPr>
          <p:spPr>
            <a:xfrm>
              <a:off x="457200" y="2667000"/>
              <a:ext cx="1717201" cy="682290"/>
            </a:xfrm>
            <a:prstGeom prst="rect">
              <a:avLst/>
            </a:prstGeom>
            <a:noFill/>
          </p:spPr>
          <p:txBody>
            <a:bodyPr wrap="square" rtlCol="0">
              <a:spAutoFit/>
            </a:bodyPr>
            <a:lstStyle/>
            <a:p>
              <a:pPr algn="ctr"/>
              <a:r>
                <a:rPr lang="en-US" sz="1600" dirty="0" smtClean="0">
                  <a:solidFill>
                    <a:srgbClr val="002060"/>
                  </a:solidFill>
                  <a:latin typeface="Arial" panose="020B0604020202020204" pitchFamily="34" charset="0"/>
                  <a:cs typeface="Arial" panose="020B0604020202020204" pitchFamily="34" charset="0"/>
                </a:rPr>
                <a:t>GLERL</a:t>
              </a:r>
            </a:p>
            <a:p>
              <a:pPr algn="ctr"/>
              <a:r>
                <a:rPr lang="en-US" sz="1600" dirty="0" smtClean="0">
                  <a:solidFill>
                    <a:srgbClr val="002060"/>
                  </a:solidFill>
                  <a:latin typeface="Arial" panose="020B0604020202020204" pitchFamily="34" charset="0"/>
                  <a:cs typeface="Arial" panose="020B0604020202020204" pitchFamily="34" charset="0"/>
                </a:rPr>
                <a:t>Proof of Concept</a:t>
              </a:r>
            </a:p>
            <a:p>
              <a:pPr algn="ctr"/>
              <a:r>
                <a:rPr lang="en-US" sz="1600" dirty="0" smtClean="0">
                  <a:solidFill>
                    <a:srgbClr val="002060"/>
                  </a:solidFill>
                  <a:latin typeface="Arial" panose="020B0604020202020204" pitchFamily="34" charset="0"/>
                  <a:cs typeface="Arial" panose="020B0604020202020204" pitchFamily="34" charset="0"/>
                </a:rPr>
                <a:t>Focal point</a:t>
              </a:r>
            </a:p>
          </p:txBody>
        </p:sp>
      </p:grpSp>
      <p:grpSp>
        <p:nvGrpSpPr>
          <p:cNvPr id="28" name="Group 27"/>
          <p:cNvGrpSpPr/>
          <p:nvPr/>
        </p:nvGrpSpPr>
        <p:grpSpPr>
          <a:xfrm>
            <a:off x="381000" y="685800"/>
            <a:ext cx="2453519" cy="2718375"/>
            <a:chOff x="381000" y="685800"/>
            <a:chExt cx="2453519" cy="2718375"/>
          </a:xfrm>
        </p:grpSpPr>
        <p:grpSp>
          <p:nvGrpSpPr>
            <p:cNvPr id="5" name="Group 4"/>
            <p:cNvGrpSpPr/>
            <p:nvPr/>
          </p:nvGrpSpPr>
          <p:grpSpPr>
            <a:xfrm>
              <a:off x="381000" y="685800"/>
              <a:ext cx="1717201" cy="2718375"/>
              <a:chOff x="3368401" y="813022"/>
              <a:chExt cx="1717201" cy="2718375"/>
            </a:xfrm>
          </p:grpSpPr>
          <p:pic>
            <p:nvPicPr>
              <p:cNvPr id="21" name="Picture 2" descr="C:\Users\donahue\Desktop\Presentations\getIssueImage.jpg"/>
              <p:cNvPicPr>
                <a:picLocks noChangeAspect="1" noChangeArrowheads="1"/>
              </p:cNvPicPr>
              <p:nvPr/>
            </p:nvPicPr>
            <p:blipFill>
              <a:blip r:embed="rId12" cstate="print"/>
              <a:srcRect/>
              <a:stretch>
                <a:fillRect/>
              </a:stretch>
            </p:blipFill>
            <p:spPr bwMode="auto">
              <a:xfrm>
                <a:off x="3368401" y="813022"/>
                <a:ext cx="1676400" cy="2170938"/>
              </a:xfrm>
              <a:prstGeom prst="rect">
                <a:avLst/>
              </a:prstGeom>
              <a:noFill/>
            </p:spPr>
          </p:pic>
          <p:sp>
            <p:nvSpPr>
              <p:cNvPr id="25" name="TextBox 24"/>
              <p:cNvSpPr txBox="1"/>
              <p:nvPr/>
            </p:nvSpPr>
            <p:spPr>
              <a:xfrm>
                <a:off x="3368401" y="2946622"/>
                <a:ext cx="1717201" cy="584775"/>
              </a:xfrm>
              <a:prstGeom prst="rect">
                <a:avLst/>
              </a:prstGeom>
              <a:noFill/>
            </p:spPr>
            <p:txBody>
              <a:bodyPr wrap="square" rtlCol="0">
                <a:spAutoFit/>
              </a:bodyPr>
              <a:lstStyle/>
              <a:p>
                <a:pPr algn="ctr"/>
                <a:r>
                  <a:rPr lang="en-US" sz="1600" dirty="0" smtClean="0">
                    <a:solidFill>
                      <a:srgbClr val="002060"/>
                    </a:solidFill>
                    <a:latin typeface="Arial" panose="020B0604020202020204" pitchFamily="34" charset="0"/>
                    <a:cs typeface="Arial" panose="020B0604020202020204" pitchFamily="34" charset="0"/>
                  </a:rPr>
                  <a:t>Industry</a:t>
                </a:r>
              </a:p>
              <a:p>
                <a:pPr algn="ctr"/>
                <a:r>
                  <a:rPr lang="en-US" sz="1600" dirty="0" smtClean="0">
                    <a:solidFill>
                      <a:srgbClr val="002060"/>
                    </a:solidFill>
                    <a:latin typeface="Arial" panose="020B0604020202020204" pitchFamily="34" charset="0"/>
                    <a:cs typeface="Arial" panose="020B0604020202020204" pitchFamily="34" charset="0"/>
                  </a:rPr>
                  <a:t>Validation</a:t>
                </a:r>
              </a:p>
            </p:txBody>
          </p:sp>
        </p:grpSp>
        <p:sp>
          <p:nvSpPr>
            <p:cNvPr id="27" name="Down Arrow 26"/>
            <p:cNvSpPr/>
            <p:nvPr/>
          </p:nvSpPr>
          <p:spPr>
            <a:xfrm rot="7765122">
              <a:off x="2321063" y="1934282"/>
              <a:ext cx="381000" cy="6459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2057400" y="1545850"/>
            <a:ext cx="4320440" cy="3203910"/>
            <a:chOff x="2068880" y="1545850"/>
            <a:chExt cx="4320440" cy="3203910"/>
          </a:xfrm>
        </p:grpSpPr>
        <p:sp>
          <p:nvSpPr>
            <p:cNvPr id="40" name="Up-Down Arrow 39"/>
            <p:cNvSpPr/>
            <p:nvPr/>
          </p:nvSpPr>
          <p:spPr>
            <a:xfrm rot="18555191">
              <a:off x="2430449" y="1831184"/>
              <a:ext cx="457200" cy="1180338"/>
            </a:xfrm>
            <a:prstGeom prst="up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Up-Down Arrow 43"/>
            <p:cNvSpPr/>
            <p:nvPr/>
          </p:nvSpPr>
          <p:spPr>
            <a:xfrm rot="18555191">
              <a:off x="5570551" y="3084478"/>
              <a:ext cx="457200" cy="1180338"/>
            </a:xfrm>
            <a:prstGeom prst="up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Up-Down Arrow 44"/>
            <p:cNvSpPr/>
            <p:nvPr/>
          </p:nvSpPr>
          <p:spPr>
            <a:xfrm rot="13791205">
              <a:off x="4884751" y="1184281"/>
              <a:ext cx="457200" cy="1180338"/>
            </a:xfrm>
            <a:prstGeom prst="up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Up-Down Arrow 42"/>
            <p:cNvSpPr/>
            <p:nvPr/>
          </p:nvSpPr>
          <p:spPr>
            <a:xfrm rot="13507394">
              <a:off x="2931785" y="3930991"/>
              <a:ext cx="457200" cy="1180338"/>
            </a:xfrm>
            <a:prstGeom prst="up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18" name="AutoShape 2" descr="Image result for ep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354225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12/16</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Great Lakes Field Station &amp; Vessels</a:t>
            </a:r>
            <a:endParaRPr lang="en-US" sz="1300" dirty="0">
              <a:solidFill>
                <a:schemeClr val="bg1"/>
              </a:solidFill>
              <a:latin typeface="Arial" panose="020B0604020202020204" pitchFamily="34" charset="0"/>
              <a:cs typeface="Arial" panose="020B0604020202020204" pitchFamily="34" charset="0"/>
            </a:endParaRPr>
          </a:p>
        </p:txBody>
      </p:sp>
      <p:sp>
        <p:nvSpPr>
          <p:cNvPr id="10" name="Title 1"/>
          <p:cNvSpPr>
            <a:spLocks noGrp="1"/>
          </p:cNvSpPr>
          <p:nvPr>
            <p:ph type="title"/>
          </p:nvPr>
        </p:nvSpPr>
        <p:spPr>
          <a:xfrm>
            <a:off x="0" y="609600"/>
            <a:ext cx="8923867" cy="411161"/>
          </a:xfrm>
        </p:spPr>
        <p:txBody>
          <a:bodyPr>
            <a:noAutofit/>
          </a:bodyPr>
          <a:lstStyle/>
          <a:p>
            <a:r>
              <a:rPr lang="en-US" sz="2800" dirty="0" smtClean="0"/>
              <a:t>Technology Objective </a:t>
            </a:r>
            <a:br>
              <a:rPr lang="en-US" sz="2800" dirty="0" smtClean="0"/>
            </a:br>
            <a:r>
              <a:rPr lang="en-US" sz="2800" dirty="0" smtClean="0"/>
              <a:t>Balance Operations and Innovations</a:t>
            </a:r>
            <a:endParaRPr lang="en-US" sz="2800" dirty="0"/>
          </a:p>
        </p:txBody>
      </p:sp>
      <p:sp>
        <p:nvSpPr>
          <p:cNvPr id="14" name="Text Placeholder 2"/>
          <p:cNvSpPr txBox="1">
            <a:spLocks/>
          </p:cNvSpPr>
          <p:nvPr/>
        </p:nvSpPr>
        <p:spPr>
          <a:xfrm>
            <a:off x="685799" y="1371600"/>
            <a:ext cx="3505201" cy="1447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Accomplish Current Mission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Support Traditional Sampling</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Optimized Platform</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Support Science Direction</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8" name="Text Placeholder 2"/>
          <p:cNvSpPr txBox="1">
            <a:spLocks/>
          </p:cNvSpPr>
          <p:nvPr/>
        </p:nvSpPr>
        <p:spPr>
          <a:xfrm>
            <a:off x="4223209" y="1371601"/>
            <a:ext cx="4571999" cy="1447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     Anticipate Future Opportunities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     Provide for Emerging Technologies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     Maintain Versatility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    Offer Alternatives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5" name="Group 4"/>
          <p:cNvGrpSpPr/>
          <p:nvPr/>
        </p:nvGrpSpPr>
        <p:grpSpPr>
          <a:xfrm>
            <a:off x="240846" y="5257800"/>
            <a:ext cx="2578554" cy="1524000"/>
            <a:chOff x="152399" y="5181600"/>
            <a:chExt cx="2578554" cy="1524000"/>
          </a:xfrm>
        </p:grpSpPr>
        <p:pic>
          <p:nvPicPr>
            <p:cNvPr id="16"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2400" y="5181600"/>
              <a:ext cx="2578553" cy="1295058"/>
            </a:xfrm>
            <a:prstGeom prst="rect">
              <a:avLst/>
            </a:prstGeom>
            <a:noFill/>
            <a:ln w="9525">
              <a:noFill/>
              <a:miter lim="800000"/>
              <a:headEnd/>
              <a:tailEnd/>
            </a:ln>
          </p:spPr>
        </p:pic>
        <p:sp>
          <p:nvSpPr>
            <p:cNvPr id="20" name="TextBox 19"/>
            <p:cNvSpPr txBox="1"/>
            <p:nvPr/>
          </p:nvSpPr>
          <p:spPr>
            <a:xfrm>
              <a:off x="152399" y="6428601"/>
              <a:ext cx="2578553" cy="276999"/>
            </a:xfrm>
            <a:prstGeom prst="rect">
              <a:avLst/>
            </a:prstGeom>
            <a:noFill/>
          </p:spPr>
          <p:txBody>
            <a:bodyPr wrap="square" rtlCol="0">
              <a:spAutoFit/>
            </a:bodyPr>
            <a:lstStyle/>
            <a:p>
              <a:pPr algn="ctr"/>
              <a:r>
                <a:rPr lang="en-US" sz="1200" dirty="0" smtClean="0">
                  <a:solidFill>
                    <a:srgbClr val="002060"/>
                  </a:solidFill>
                  <a:latin typeface="Arial" panose="020B0604020202020204" pitchFamily="34" charset="0"/>
                  <a:cs typeface="Arial" panose="020B0604020202020204" pitchFamily="34" charset="0"/>
                </a:rPr>
                <a:t>High speed transducer fairing</a:t>
              </a:r>
            </a:p>
          </p:txBody>
        </p:sp>
      </p:grpSp>
      <p:grpSp>
        <p:nvGrpSpPr>
          <p:cNvPr id="4" name="Group 3"/>
          <p:cNvGrpSpPr/>
          <p:nvPr/>
        </p:nvGrpSpPr>
        <p:grpSpPr>
          <a:xfrm>
            <a:off x="229004" y="2819400"/>
            <a:ext cx="8717692" cy="2867799"/>
            <a:chOff x="229004" y="2895600"/>
            <a:chExt cx="8717692" cy="2867799"/>
          </a:xfrm>
        </p:grpSpPr>
        <p:pic>
          <p:nvPicPr>
            <p:cNvPr id="15" name="Picture 2" descr="P0001027"/>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29004" y="2895600"/>
              <a:ext cx="1980796" cy="1905000"/>
            </a:xfrm>
            <a:prstGeom prst="rect">
              <a:avLst/>
            </a:prstGeom>
            <a:noFill/>
          </p:spPr>
        </p:pic>
        <p:sp>
          <p:nvSpPr>
            <p:cNvPr id="3" name="TextBox 2"/>
            <p:cNvSpPr txBox="1"/>
            <p:nvPr/>
          </p:nvSpPr>
          <p:spPr>
            <a:xfrm>
              <a:off x="229004" y="4800600"/>
              <a:ext cx="1980796" cy="276999"/>
            </a:xfrm>
            <a:prstGeom prst="rect">
              <a:avLst/>
            </a:prstGeom>
            <a:noFill/>
          </p:spPr>
          <p:txBody>
            <a:bodyPr wrap="square" rtlCol="0">
              <a:spAutoFit/>
            </a:bodyPr>
            <a:lstStyle/>
            <a:p>
              <a:pPr algn="ctr"/>
              <a:r>
                <a:rPr lang="en-US" sz="1200" dirty="0" smtClean="0">
                  <a:solidFill>
                    <a:srgbClr val="002060"/>
                  </a:solidFill>
                  <a:latin typeface="Arial" panose="020B0604020202020204" pitchFamily="34" charset="0"/>
                  <a:cs typeface="Arial" panose="020B0604020202020204" pitchFamily="34" charset="0"/>
                </a:rPr>
                <a:t>Offshore cable laying</a:t>
              </a:r>
            </a:p>
          </p:txBody>
        </p:sp>
        <p:pic>
          <p:nvPicPr>
            <p:cNvPr id="16387" name="Picture 3" descr="C:\Users\donahue\Downloads\Whitney_8101_Offset.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416000" y="2895600"/>
              <a:ext cx="3854396" cy="2254458"/>
            </a:xfrm>
            <a:prstGeom prst="rect">
              <a:avLst/>
            </a:prstGeom>
            <a:noFill/>
          </p:spPr>
        </p:pic>
        <p:sp>
          <p:nvSpPr>
            <p:cNvPr id="19" name="TextBox 18"/>
            <p:cNvSpPr txBox="1"/>
            <p:nvPr/>
          </p:nvSpPr>
          <p:spPr>
            <a:xfrm>
              <a:off x="2416000" y="5133201"/>
              <a:ext cx="3854396" cy="276999"/>
            </a:xfrm>
            <a:prstGeom prst="rect">
              <a:avLst/>
            </a:prstGeom>
            <a:noFill/>
          </p:spPr>
          <p:txBody>
            <a:bodyPr wrap="square" rtlCol="0">
              <a:spAutoFit/>
            </a:bodyPr>
            <a:lstStyle/>
            <a:p>
              <a:pPr algn="ctr"/>
              <a:r>
                <a:rPr lang="en-US" sz="1200" dirty="0" smtClean="0">
                  <a:solidFill>
                    <a:srgbClr val="002060"/>
                  </a:solidFill>
                  <a:latin typeface="Arial" panose="020B0604020202020204" pitchFamily="34" charset="0"/>
                  <a:cs typeface="Arial" panose="020B0604020202020204" pitchFamily="34" charset="0"/>
                </a:rPr>
                <a:t>Multi-beam installation</a:t>
              </a:r>
            </a:p>
          </p:txBody>
        </p:sp>
        <p:pic>
          <p:nvPicPr>
            <p:cNvPr id="16386" name="Picture 2" descr="C:\Users\donahue\Desktop\New folder (2)\IMG_0065.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477000" y="2895600"/>
              <a:ext cx="2469696" cy="2609492"/>
            </a:xfrm>
            <a:prstGeom prst="rect">
              <a:avLst/>
            </a:prstGeom>
            <a:noFill/>
          </p:spPr>
        </p:pic>
        <p:sp>
          <p:nvSpPr>
            <p:cNvPr id="21" name="TextBox 20"/>
            <p:cNvSpPr txBox="1"/>
            <p:nvPr/>
          </p:nvSpPr>
          <p:spPr>
            <a:xfrm>
              <a:off x="6477000" y="5486400"/>
              <a:ext cx="2469696" cy="276999"/>
            </a:xfrm>
            <a:prstGeom prst="rect">
              <a:avLst/>
            </a:prstGeom>
            <a:noFill/>
          </p:spPr>
          <p:txBody>
            <a:bodyPr wrap="square" rtlCol="0">
              <a:spAutoFit/>
            </a:bodyPr>
            <a:lstStyle/>
            <a:p>
              <a:pPr algn="ctr"/>
              <a:r>
                <a:rPr lang="en-US" sz="1200" dirty="0" smtClean="0">
                  <a:solidFill>
                    <a:srgbClr val="002060"/>
                  </a:solidFill>
                  <a:latin typeface="Arial" panose="020B0604020202020204" pitchFamily="34" charset="0"/>
                  <a:cs typeface="Arial" panose="020B0604020202020204" pitchFamily="34" charset="0"/>
                </a:rPr>
                <a:t>Transducer well – R8001</a:t>
              </a:r>
            </a:p>
          </p:txBody>
        </p:sp>
      </p:grpSp>
    </p:spTree>
    <p:extLst>
      <p:ext uri="{BB962C8B-B14F-4D97-AF65-F5344CB8AC3E}">
        <p14:creationId xmlns:p14="http://schemas.microsoft.com/office/powerpoint/2010/main" val="413542254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13/16</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Great Lakes Field Station &amp; Vessels</a:t>
            </a:r>
            <a:endParaRPr lang="en-US" sz="13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76200" y="533400"/>
            <a:ext cx="9001801" cy="892552"/>
          </a:xfrm>
          <a:prstGeom prst="rect">
            <a:avLst/>
          </a:prstGeom>
          <a:noFill/>
        </p:spPr>
        <p:txBody>
          <a:bodyPr wrap="square" rtlCol="0">
            <a:spAutoFit/>
          </a:bodyPr>
          <a:lstStyle/>
          <a:p>
            <a:pPr algn="ctr"/>
            <a:r>
              <a:rPr lang="en-US" sz="2800" dirty="0" smtClean="0">
                <a:solidFill>
                  <a:srgbClr val="002060"/>
                </a:solidFill>
                <a:latin typeface="Arial" panose="020B0604020202020204" pitchFamily="34" charset="0"/>
                <a:cs typeface="Arial" panose="020B0604020202020204" pitchFamily="34" charset="0"/>
              </a:rPr>
              <a:t>Vessel Support and Science Objectives</a:t>
            </a:r>
          </a:p>
          <a:p>
            <a:pPr algn="ctr"/>
            <a:r>
              <a:rPr lang="en-US" sz="2400" dirty="0" smtClean="0">
                <a:solidFill>
                  <a:srgbClr val="002060"/>
                </a:solidFill>
                <a:latin typeface="Arial" panose="020B0604020202020204" pitchFamily="34" charset="0"/>
                <a:cs typeface="Arial" panose="020B0604020202020204" pitchFamily="34" charset="0"/>
              </a:rPr>
              <a:t>HABs ESP Lander</a:t>
            </a:r>
            <a:endParaRPr lang="en-US" sz="2400" dirty="0">
              <a:solidFill>
                <a:srgbClr val="002060"/>
              </a:solidFill>
              <a:latin typeface="Arial" panose="020B0604020202020204" pitchFamily="34" charset="0"/>
              <a:cs typeface="Arial" panose="020B0604020202020204" pitchFamily="34" charset="0"/>
            </a:endParaRPr>
          </a:p>
        </p:txBody>
      </p:sp>
      <p:grpSp>
        <p:nvGrpSpPr>
          <p:cNvPr id="12" name="Group 11"/>
          <p:cNvGrpSpPr/>
          <p:nvPr/>
        </p:nvGrpSpPr>
        <p:grpSpPr>
          <a:xfrm>
            <a:off x="7124447" y="1500276"/>
            <a:ext cx="1714753" cy="2756744"/>
            <a:chOff x="7124447" y="1500276"/>
            <a:chExt cx="1714753" cy="2756744"/>
          </a:xfrm>
        </p:grpSpPr>
        <p:pic>
          <p:nvPicPr>
            <p:cNvPr id="2050" name="Picture 2" descr="C:\Users\donahue\Downloads\IMG_2698.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124447" y="1500276"/>
              <a:ext cx="1714753" cy="1941624"/>
            </a:xfrm>
            <a:prstGeom prst="rect">
              <a:avLst/>
            </a:prstGeom>
            <a:noFill/>
          </p:spPr>
        </p:pic>
        <p:sp>
          <p:nvSpPr>
            <p:cNvPr id="19" name="TextBox 18"/>
            <p:cNvSpPr txBox="1"/>
            <p:nvPr/>
          </p:nvSpPr>
          <p:spPr>
            <a:xfrm>
              <a:off x="7315200" y="3733800"/>
              <a:ext cx="1524000" cy="523220"/>
            </a:xfrm>
            <a:prstGeom prst="rect">
              <a:avLst/>
            </a:prstGeom>
            <a:noFill/>
          </p:spPr>
          <p:txBody>
            <a:bodyPr wrap="square" rtlCol="0">
              <a:spAutoFit/>
            </a:bodyPr>
            <a:lstStyle/>
            <a:p>
              <a:pPr algn="ctr"/>
              <a:r>
                <a:rPr lang="en-US" sz="1400" dirty="0" smtClean="0">
                  <a:solidFill>
                    <a:srgbClr val="002060"/>
                  </a:solidFill>
                  <a:latin typeface="Arial" panose="020B0604020202020204" pitchFamily="34" charset="0"/>
                  <a:cs typeface="Arial" panose="020B0604020202020204" pitchFamily="34" charset="0"/>
                </a:rPr>
                <a:t>Physical Model Validation</a:t>
              </a:r>
            </a:p>
          </p:txBody>
        </p:sp>
      </p:grpSp>
      <p:sp>
        <p:nvSpPr>
          <p:cNvPr id="21" name="TextBox 20"/>
          <p:cNvSpPr txBox="1"/>
          <p:nvPr/>
        </p:nvSpPr>
        <p:spPr>
          <a:xfrm>
            <a:off x="304800" y="4847272"/>
            <a:ext cx="44958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FF0000"/>
                </a:solidFill>
                <a:latin typeface="Arial" panose="020B0604020202020204" pitchFamily="34" charset="0"/>
                <a:cs typeface="Arial" panose="020B0604020202020204" pitchFamily="34" charset="0"/>
              </a:rPr>
              <a:t>Early Risk Mitigation</a:t>
            </a:r>
          </a:p>
          <a:p>
            <a:pPr marL="285750" indent="-285750">
              <a:buFont typeface="Arial" panose="020B0604020202020204" pitchFamily="34" charset="0"/>
              <a:buChar char="•"/>
            </a:pPr>
            <a:r>
              <a:rPr lang="en-US" dirty="0" smtClean="0">
                <a:solidFill>
                  <a:srgbClr val="FF0000"/>
                </a:solidFill>
                <a:latin typeface="Arial" panose="020B0604020202020204" pitchFamily="34" charset="0"/>
                <a:cs typeface="Arial" panose="020B0604020202020204" pitchFamily="34" charset="0"/>
              </a:rPr>
              <a:t>Define Operational Margins</a:t>
            </a:r>
          </a:p>
          <a:p>
            <a:pPr marL="285750" indent="-285750">
              <a:buFont typeface="Arial" panose="020B0604020202020204" pitchFamily="34" charset="0"/>
              <a:buChar char="•"/>
            </a:pPr>
            <a:r>
              <a:rPr lang="en-US" dirty="0" smtClean="0">
                <a:solidFill>
                  <a:srgbClr val="FF0000"/>
                </a:solidFill>
                <a:latin typeface="Arial" panose="020B0604020202020204" pitchFamily="34" charset="0"/>
                <a:cs typeface="Arial" panose="020B0604020202020204" pitchFamily="34" charset="0"/>
              </a:rPr>
              <a:t>Develop Engineering Controls</a:t>
            </a:r>
          </a:p>
          <a:p>
            <a:pPr marL="285750" indent="-285750">
              <a:buFont typeface="Arial" panose="020B0604020202020204" pitchFamily="34" charset="0"/>
              <a:buChar char="•"/>
            </a:pPr>
            <a:r>
              <a:rPr lang="en-US" dirty="0" smtClean="0">
                <a:solidFill>
                  <a:srgbClr val="FF0000"/>
                </a:solidFill>
                <a:latin typeface="Arial" panose="020B0604020202020204" pitchFamily="34" charset="0"/>
                <a:cs typeface="Arial" panose="020B0604020202020204" pitchFamily="34" charset="0"/>
              </a:rPr>
              <a:t>Implement Platform Enhancements</a:t>
            </a:r>
          </a:p>
          <a:p>
            <a:pPr marL="285750" indent="-285750">
              <a:buFont typeface="Arial" panose="020B0604020202020204" pitchFamily="34" charset="0"/>
              <a:buChar char="•"/>
            </a:pPr>
            <a:r>
              <a:rPr lang="en-US" dirty="0" smtClean="0">
                <a:solidFill>
                  <a:srgbClr val="FF0000"/>
                </a:solidFill>
                <a:latin typeface="Arial" panose="020B0604020202020204" pitchFamily="34" charset="0"/>
                <a:cs typeface="Arial" panose="020B0604020202020204" pitchFamily="34" charset="0"/>
              </a:rPr>
              <a:t>Provide Alternatives</a:t>
            </a:r>
          </a:p>
        </p:txBody>
      </p:sp>
      <p:grpSp>
        <p:nvGrpSpPr>
          <p:cNvPr id="8" name="Group 7"/>
          <p:cNvGrpSpPr/>
          <p:nvPr/>
        </p:nvGrpSpPr>
        <p:grpSpPr>
          <a:xfrm>
            <a:off x="4724400" y="4572000"/>
            <a:ext cx="4267200" cy="2209800"/>
            <a:chOff x="4724400" y="4572000"/>
            <a:chExt cx="4267200" cy="2209800"/>
          </a:xfrm>
        </p:grpSpPr>
        <p:sp>
          <p:nvSpPr>
            <p:cNvPr id="23" name="Right Arrow 22"/>
            <p:cNvSpPr/>
            <p:nvPr/>
          </p:nvSpPr>
          <p:spPr>
            <a:xfrm rot="5400000">
              <a:off x="7886700" y="4686300"/>
              <a:ext cx="457200" cy="228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248400" y="5029200"/>
              <a:ext cx="2743200" cy="646331"/>
            </a:xfrm>
            <a:prstGeom prst="rect">
              <a:avLst/>
            </a:prstGeom>
            <a:noFill/>
            <a:ln w="3175">
              <a:solidFill>
                <a:schemeClr val="tx1"/>
              </a:solidFill>
            </a:ln>
          </p:spPr>
          <p:txBody>
            <a:bodyPr wrap="square" rtlCol="0">
              <a:spAutoFit/>
            </a:bodyPr>
            <a:lstStyle/>
            <a:p>
              <a:pPr>
                <a:buFont typeface="Arial" pitchFamily="34" charset="0"/>
                <a:buChar char="•"/>
              </a:pPr>
              <a:r>
                <a:rPr lang="en-US" dirty="0" smtClean="0">
                  <a:solidFill>
                    <a:srgbClr val="002060"/>
                  </a:solidFill>
                  <a:latin typeface="Arial" panose="020B0604020202020204" pitchFamily="34" charset="0"/>
                  <a:cs typeface="Arial" panose="020B0604020202020204" pitchFamily="34" charset="0"/>
                </a:rPr>
                <a:t>  Platform Modifications</a:t>
              </a:r>
            </a:p>
            <a:p>
              <a:pPr>
                <a:buFont typeface="Arial" pitchFamily="34" charset="0"/>
                <a:buChar char="•"/>
              </a:pPr>
              <a:r>
                <a:rPr lang="en-US" dirty="0" smtClean="0">
                  <a:solidFill>
                    <a:srgbClr val="002060"/>
                  </a:solidFill>
                  <a:latin typeface="Arial" panose="020B0604020202020204" pitchFamily="34" charset="0"/>
                  <a:cs typeface="Arial" panose="020B0604020202020204" pitchFamily="34" charset="0"/>
                </a:rPr>
                <a:t>  Alternative Platforms</a:t>
              </a:r>
            </a:p>
          </p:txBody>
        </p:sp>
        <p:pic>
          <p:nvPicPr>
            <p:cNvPr id="27" name="Picture 5" descr="C:\Users\donahue\Downloads\IMG_012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24400" y="4953000"/>
              <a:ext cx="1371600" cy="1828800"/>
            </a:xfrm>
            <a:prstGeom prst="rect">
              <a:avLst/>
            </a:prstGeom>
            <a:noFill/>
          </p:spPr>
        </p:pic>
        <p:pic>
          <p:nvPicPr>
            <p:cNvPr id="28" name="Picture 2" descr="C:\Users\donahue\Desktop\lab review 16\5501_R.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781800" y="5715000"/>
              <a:ext cx="1876097" cy="1066800"/>
            </a:xfrm>
            <a:prstGeom prst="rect">
              <a:avLst/>
            </a:prstGeom>
            <a:noFill/>
          </p:spPr>
        </p:pic>
      </p:grpSp>
      <p:sp>
        <p:nvSpPr>
          <p:cNvPr id="13315" name="AutoShape 3" descr="Stillshot image of Algal Growth Movi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381000" y="1447800"/>
            <a:ext cx="4428707" cy="3124200"/>
            <a:chOff x="381000" y="1447800"/>
            <a:chExt cx="4428707" cy="3124200"/>
          </a:xfrm>
        </p:grpSpPr>
        <p:sp>
          <p:nvSpPr>
            <p:cNvPr id="16" name="TextBox 15"/>
            <p:cNvSpPr txBox="1"/>
            <p:nvPr/>
          </p:nvSpPr>
          <p:spPr>
            <a:xfrm>
              <a:off x="381000" y="3949243"/>
              <a:ext cx="2514600" cy="307777"/>
            </a:xfrm>
            <a:prstGeom prst="rect">
              <a:avLst/>
            </a:prstGeom>
            <a:noFill/>
          </p:spPr>
          <p:txBody>
            <a:bodyPr wrap="square" rtlCol="0">
              <a:spAutoFit/>
            </a:bodyPr>
            <a:lstStyle/>
            <a:p>
              <a:r>
                <a:rPr lang="en-US" sz="1400" dirty="0" smtClean="0">
                  <a:solidFill>
                    <a:srgbClr val="002060"/>
                  </a:solidFill>
                  <a:latin typeface="Arial" panose="020B0604020202020204" pitchFamily="34" charset="0"/>
                  <a:cs typeface="Arial" panose="020B0604020202020204" pitchFamily="34" charset="0"/>
                </a:rPr>
                <a:t>Science Objective</a:t>
              </a:r>
            </a:p>
          </p:txBody>
        </p:sp>
        <p:sp>
          <p:nvSpPr>
            <p:cNvPr id="17" name="TextBox 16"/>
            <p:cNvSpPr txBox="1"/>
            <p:nvPr/>
          </p:nvSpPr>
          <p:spPr>
            <a:xfrm>
              <a:off x="3200400" y="3733800"/>
              <a:ext cx="1447800" cy="523220"/>
            </a:xfrm>
            <a:prstGeom prst="rect">
              <a:avLst/>
            </a:prstGeom>
            <a:noFill/>
          </p:spPr>
          <p:txBody>
            <a:bodyPr wrap="square" rtlCol="0">
              <a:spAutoFit/>
            </a:bodyPr>
            <a:lstStyle/>
            <a:p>
              <a:pPr algn="ctr"/>
              <a:r>
                <a:rPr lang="en-US" sz="1400" dirty="0" smtClean="0">
                  <a:solidFill>
                    <a:srgbClr val="002060"/>
                  </a:solidFill>
                  <a:latin typeface="Arial" panose="020B0604020202020204" pitchFamily="34" charset="0"/>
                  <a:cs typeface="Arial" panose="020B0604020202020204" pitchFamily="34" charset="0"/>
                </a:rPr>
                <a:t>Lander Design Version #6</a:t>
              </a:r>
            </a:p>
          </p:txBody>
        </p:sp>
        <p:grpSp>
          <p:nvGrpSpPr>
            <p:cNvPr id="3" name="Group 2"/>
            <p:cNvGrpSpPr/>
            <p:nvPr/>
          </p:nvGrpSpPr>
          <p:grpSpPr>
            <a:xfrm>
              <a:off x="381000" y="1447800"/>
              <a:ext cx="4428707" cy="3124200"/>
              <a:chOff x="381000" y="1447800"/>
              <a:chExt cx="4428707" cy="3124200"/>
            </a:xfrm>
          </p:grpSpPr>
          <p:pic>
            <p:nvPicPr>
              <p:cNvPr id="2051" name="Picture 3"/>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590800" y="1447800"/>
                <a:ext cx="2218907" cy="2204005"/>
              </a:xfrm>
              <a:prstGeom prst="rect">
                <a:avLst/>
              </a:prstGeom>
              <a:noFill/>
              <a:ln w="9525">
                <a:noFill/>
                <a:miter lim="800000"/>
                <a:headEnd/>
                <a:tailEnd/>
              </a:ln>
            </p:spPr>
          </p:pic>
          <p:sp>
            <p:nvSpPr>
              <p:cNvPr id="22" name="Right Arrow 21"/>
              <p:cNvSpPr/>
              <p:nvPr/>
            </p:nvSpPr>
            <p:spPr>
              <a:xfrm>
                <a:off x="1066800" y="4282316"/>
                <a:ext cx="2362200" cy="28968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6" name="Picture 4" descr="C:\Users\donahue\Desktop\AlgalGrowth_Revised.jpg"/>
              <p:cNvPicPr>
                <a:picLocks noChangeAspect="1" noChangeArrowheads="1"/>
              </p:cNvPicPr>
              <p:nvPr/>
            </p:nvPicPr>
            <p:blipFill>
              <a:blip r:embed="rId9" cstate="print"/>
              <a:srcRect/>
              <a:stretch>
                <a:fillRect/>
              </a:stretch>
            </p:blipFill>
            <p:spPr bwMode="auto">
              <a:xfrm>
                <a:off x="381000" y="1905000"/>
                <a:ext cx="1875175" cy="1495926"/>
              </a:xfrm>
              <a:prstGeom prst="rect">
                <a:avLst/>
              </a:prstGeom>
              <a:noFill/>
            </p:spPr>
          </p:pic>
        </p:grpSp>
      </p:grpSp>
      <p:pic>
        <p:nvPicPr>
          <p:cNvPr id="15" name="Picture 2"/>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797504" y="1500276"/>
            <a:ext cx="1718771" cy="1328294"/>
          </a:xfrm>
          <a:prstGeom prst="rect">
            <a:avLst/>
          </a:prstGeom>
          <a:noFill/>
          <a:ln w="9525">
            <a:noFill/>
            <a:miter lim="800000"/>
            <a:headEnd/>
            <a:tailEnd/>
          </a:ln>
        </p:spPr>
      </p:pic>
      <p:grpSp>
        <p:nvGrpSpPr>
          <p:cNvPr id="14" name="Group 13"/>
          <p:cNvGrpSpPr/>
          <p:nvPr/>
        </p:nvGrpSpPr>
        <p:grpSpPr>
          <a:xfrm>
            <a:off x="4802335" y="1710182"/>
            <a:ext cx="2208065" cy="2546838"/>
            <a:chOff x="4802335" y="1710182"/>
            <a:chExt cx="2208065" cy="2546838"/>
          </a:xfrm>
        </p:grpSpPr>
        <p:pic>
          <p:nvPicPr>
            <p:cNvPr id="7170" name="Picture 2"/>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802335" y="1710182"/>
              <a:ext cx="2071859" cy="2023618"/>
            </a:xfrm>
            <a:prstGeom prst="rect">
              <a:avLst/>
            </a:prstGeom>
            <a:noFill/>
            <a:ln w="9525">
              <a:noFill/>
              <a:miter lim="800000"/>
              <a:headEnd/>
              <a:tailEnd/>
            </a:ln>
          </p:spPr>
        </p:pic>
        <p:sp>
          <p:nvSpPr>
            <p:cNvPr id="18" name="TextBox 17"/>
            <p:cNvSpPr txBox="1"/>
            <p:nvPr/>
          </p:nvSpPr>
          <p:spPr>
            <a:xfrm>
              <a:off x="5029200" y="3949243"/>
              <a:ext cx="1981200" cy="307777"/>
            </a:xfrm>
            <a:prstGeom prst="rect">
              <a:avLst/>
            </a:prstGeom>
            <a:noFill/>
          </p:spPr>
          <p:txBody>
            <a:bodyPr wrap="square" rtlCol="0">
              <a:spAutoFit/>
            </a:bodyPr>
            <a:lstStyle/>
            <a:p>
              <a:r>
                <a:rPr lang="en-US" sz="1400" dirty="0" smtClean="0">
                  <a:solidFill>
                    <a:srgbClr val="002060"/>
                  </a:solidFill>
                  <a:latin typeface="Arial" panose="020B0604020202020204" pitchFamily="34" charset="0"/>
                  <a:cs typeface="Arial" panose="020B0604020202020204" pitchFamily="34" charset="0"/>
                </a:rPr>
                <a:t>Computer Engineering </a:t>
              </a:r>
            </a:p>
          </p:txBody>
        </p:sp>
      </p:grpSp>
      <p:sp>
        <p:nvSpPr>
          <p:cNvPr id="25" name="Right Arrow 24"/>
          <p:cNvSpPr/>
          <p:nvPr/>
        </p:nvSpPr>
        <p:spPr>
          <a:xfrm>
            <a:off x="4267200" y="4274916"/>
            <a:ext cx="3810000" cy="28196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65975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15/16</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Great Lakes Field Station &amp; Vessels</a:t>
            </a:r>
            <a:endParaRPr lang="en-US" sz="1300"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152400" y="838200"/>
            <a:ext cx="5105400" cy="5539978"/>
          </a:xfrm>
          <a:prstGeom prst="rect">
            <a:avLst/>
          </a:prstGeom>
          <a:noFill/>
        </p:spPr>
        <p:txBody>
          <a:bodyPr wrap="square" rtlCol="0">
            <a:spAutoFit/>
          </a:bodyPr>
          <a:lstStyle/>
          <a:p>
            <a:pPr marL="457200" indent="-457200">
              <a:buFont typeface="+mj-lt"/>
              <a:buAutoNum type="arabicPeriod"/>
            </a:pPr>
            <a:endParaRPr lang="en-US" sz="2400" dirty="0" smtClean="0"/>
          </a:p>
          <a:p>
            <a:pPr marL="457200" indent="-457200">
              <a:buFont typeface="+mj-lt"/>
              <a:buAutoNum type="arabicPeriod"/>
            </a:pPr>
            <a:r>
              <a:rPr lang="en-US" dirty="0"/>
              <a:t>Enhance current initiatives</a:t>
            </a:r>
          </a:p>
          <a:p>
            <a:pPr marL="800100" lvl="1" indent="-342900">
              <a:buFont typeface="Arial" panose="020B0604020202020204" pitchFamily="34" charset="0"/>
              <a:buChar char="•"/>
            </a:pPr>
            <a:r>
              <a:rPr lang="en-US" dirty="0" smtClean="0"/>
              <a:t>Personnel </a:t>
            </a:r>
            <a:r>
              <a:rPr lang="en-US" dirty="0"/>
              <a:t>development  </a:t>
            </a:r>
          </a:p>
          <a:p>
            <a:pPr marL="800100" lvl="1" indent="-342900">
              <a:buFont typeface="Arial" panose="020B0604020202020204" pitchFamily="34" charset="0"/>
              <a:buChar char="•"/>
            </a:pPr>
            <a:r>
              <a:rPr lang="en-US" dirty="0" smtClean="0"/>
              <a:t>Evaluation </a:t>
            </a:r>
            <a:r>
              <a:rPr lang="en-US" dirty="0"/>
              <a:t>of emerging technologies</a:t>
            </a:r>
          </a:p>
          <a:p>
            <a:pPr marL="800100" lvl="1" indent="-342900">
              <a:buFont typeface="Arial" panose="020B0604020202020204" pitchFamily="34" charset="0"/>
              <a:buChar char="•"/>
            </a:pPr>
            <a:r>
              <a:rPr lang="en-US" dirty="0" smtClean="0"/>
              <a:t>Marine </a:t>
            </a:r>
            <a:r>
              <a:rPr lang="en-US" dirty="0"/>
              <a:t>technology and operations leadership  </a:t>
            </a:r>
          </a:p>
          <a:p>
            <a:pPr marL="800100" lvl="1" indent="-342900">
              <a:buFont typeface="Arial" panose="020B0604020202020204" pitchFamily="34" charset="0"/>
              <a:buChar char="•"/>
            </a:pPr>
            <a:r>
              <a:rPr lang="en-US" dirty="0" smtClean="0">
                <a:solidFill>
                  <a:srgbClr val="002060"/>
                </a:solidFill>
                <a:cs typeface="Arial"/>
              </a:rPr>
              <a:t>Contributions </a:t>
            </a:r>
            <a:r>
              <a:rPr lang="en-US" dirty="0">
                <a:solidFill>
                  <a:srgbClr val="002060"/>
                </a:solidFill>
                <a:cs typeface="Arial"/>
              </a:rPr>
              <a:t>to Regional and National vessel </a:t>
            </a:r>
            <a:r>
              <a:rPr lang="en-US" dirty="0" smtClean="0">
                <a:solidFill>
                  <a:srgbClr val="002060"/>
                </a:solidFill>
                <a:cs typeface="Arial"/>
              </a:rPr>
              <a:t>interests</a:t>
            </a:r>
            <a:endParaRPr lang="en-US" dirty="0" smtClean="0"/>
          </a:p>
          <a:p>
            <a:pPr marL="457200" indent="-457200">
              <a:buFont typeface="+mj-lt"/>
              <a:buAutoNum type="arabicPeriod"/>
            </a:pPr>
            <a:endParaRPr lang="en-US" dirty="0"/>
          </a:p>
          <a:p>
            <a:pPr marL="457200" indent="-457200">
              <a:buFont typeface="+mj-lt"/>
              <a:buAutoNum type="arabicPeriod"/>
            </a:pPr>
            <a:r>
              <a:rPr lang="en-US" dirty="0" smtClean="0"/>
              <a:t>Facilitate 2, 5 and 10 year field project planning</a:t>
            </a:r>
          </a:p>
          <a:p>
            <a:pPr marL="457200" indent="-457200">
              <a:buFont typeface="+mj-lt"/>
              <a:buAutoNum type="arabicPeriod"/>
            </a:pPr>
            <a:endParaRPr lang="en-US" dirty="0" smtClean="0"/>
          </a:p>
          <a:p>
            <a:pPr marL="457200" indent="-457200">
              <a:buFont typeface="+mj-lt"/>
              <a:buAutoNum type="arabicPeriod"/>
            </a:pPr>
            <a:r>
              <a:rPr lang="en-US" dirty="0" smtClean="0"/>
              <a:t>Organize NOAA Regional vessel requirements and create a </a:t>
            </a:r>
            <a:r>
              <a:rPr lang="en-US" i="1" u="sng" dirty="0" smtClean="0"/>
              <a:t>comprehensive</a:t>
            </a:r>
            <a:r>
              <a:rPr lang="en-US" dirty="0" smtClean="0"/>
              <a:t> and </a:t>
            </a:r>
            <a:r>
              <a:rPr lang="en-US" i="1" u="sng" dirty="0" smtClean="0"/>
              <a:t>sustainable</a:t>
            </a:r>
            <a:r>
              <a:rPr lang="en-US" dirty="0" smtClean="0"/>
              <a:t> management plan</a:t>
            </a:r>
          </a:p>
          <a:p>
            <a:pPr marL="457200" indent="-457200">
              <a:buFont typeface="+mj-lt"/>
              <a:buAutoNum type="arabicPeriod"/>
            </a:pPr>
            <a:endParaRPr lang="en-US" dirty="0" smtClean="0"/>
          </a:p>
          <a:p>
            <a:pPr marL="457200" indent="-457200">
              <a:buFont typeface="+mj-lt"/>
              <a:buAutoNum type="arabicPeriod"/>
            </a:pPr>
            <a:r>
              <a:rPr lang="en-US" dirty="0" smtClean="0"/>
              <a:t>Consolidate NOAA support for a new Regional SRV</a:t>
            </a:r>
          </a:p>
          <a:p>
            <a:pPr marL="457200" indent="-457200">
              <a:buFont typeface="+mj-lt"/>
              <a:buAutoNum type="arabicPeriod"/>
            </a:pPr>
            <a:endParaRPr lang="en-US" sz="2400" dirty="0" smtClean="0"/>
          </a:p>
        </p:txBody>
      </p:sp>
      <p:pic>
        <p:nvPicPr>
          <p:cNvPr id="8"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81600" y="1295400"/>
            <a:ext cx="3791970" cy="2895656"/>
          </a:xfrm>
          <a:prstGeom prst="rect">
            <a:avLst/>
          </a:prstGeom>
          <a:noFill/>
          <a:ln w="9525">
            <a:noFill/>
            <a:miter lim="800000"/>
            <a:headEnd/>
            <a:tailEnd/>
          </a:ln>
        </p:spPr>
      </p:pic>
      <p:sp>
        <p:nvSpPr>
          <p:cNvPr id="10" name="TextBox 9"/>
          <p:cNvSpPr txBox="1"/>
          <p:nvPr/>
        </p:nvSpPr>
        <p:spPr>
          <a:xfrm>
            <a:off x="152400" y="381000"/>
            <a:ext cx="8534400" cy="584775"/>
          </a:xfrm>
          <a:prstGeom prst="rect">
            <a:avLst/>
          </a:prstGeom>
          <a:noFill/>
        </p:spPr>
        <p:txBody>
          <a:bodyPr wrap="square" rtlCol="0">
            <a:spAutoFit/>
          </a:bodyPr>
          <a:lstStyle/>
          <a:p>
            <a:r>
              <a:rPr lang="en-US" sz="3200" dirty="0" smtClean="0">
                <a:solidFill>
                  <a:srgbClr val="002060"/>
                </a:solidFill>
                <a:latin typeface="Arial" panose="020B0604020202020204" pitchFamily="34" charset="0"/>
                <a:cs typeface="Arial" panose="020B0604020202020204" pitchFamily="34" charset="0"/>
              </a:rPr>
              <a:t>Vision for vessel operations </a:t>
            </a:r>
          </a:p>
        </p:txBody>
      </p:sp>
    </p:spTree>
    <p:extLst>
      <p:ext uri="{BB962C8B-B14F-4D97-AF65-F5344CB8AC3E}">
        <p14:creationId xmlns:p14="http://schemas.microsoft.com/office/powerpoint/2010/main" val="242312216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16/16</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Great Lakes Field Station &amp; Vessels</a:t>
            </a:r>
          </a:p>
        </p:txBody>
      </p:sp>
      <p:sp>
        <p:nvSpPr>
          <p:cNvPr id="4" name="TextBox 3"/>
          <p:cNvSpPr txBox="1"/>
          <p:nvPr/>
        </p:nvSpPr>
        <p:spPr>
          <a:xfrm>
            <a:off x="76200" y="1066800"/>
            <a:ext cx="4810801" cy="954107"/>
          </a:xfrm>
          <a:prstGeom prst="rect">
            <a:avLst/>
          </a:prstGeom>
          <a:noFill/>
        </p:spPr>
        <p:txBody>
          <a:bodyPr wrap="square" rtlCol="0">
            <a:spAutoFit/>
          </a:bodyPr>
          <a:lstStyle/>
          <a:p>
            <a:pPr algn="ctr"/>
            <a:r>
              <a:rPr lang="en-US" sz="2800" dirty="0" smtClean="0">
                <a:solidFill>
                  <a:srgbClr val="002060"/>
                </a:solidFill>
                <a:latin typeface="Arial" panose="020B0604020202020204" pitchFamily="34" charset="0"/>
                <a:cs typeface="Arial" panose="020B0604020202020204" pitchFamily="34" charset="0"/>
              </a:rPr>
              <a:t>Questions?</a:t>
            </a:r>
          </a:p>
          <a:p>
            <a:pPr algn="ctr"/>
            <a:r>
              <a:rPr lang="en-US" sz="2800" dirty="0" smtClean="0">
                <a:solidFill>
                  <a:srgbClr val="002060"/>
                </a:solidFill>
                <a:latin typeface="Arial" panose="020B0604020202020204" pitchFamily="34" charset="0"/>
                <a:cs typeface="Arial" panose="020B0604020202020204" pitchFamily="34" charset="0"/>
              </a:rPr>
              <a:t>Feedback?</a:t>
            </a:r>
            <a:endParaRPr lang="en-US" sz="2800" dirty="0">
              <a:solidFill>
                <a:srgbClr val="002060"/>
              </a:solidFill>
              <a:latin typeface="Arial" panose="020B0604020202020204" pitchFamily="34" charset="0"/>
              <a:cs typeface="Arial" panose="020B0604020202020204" pitchFamily="34" charset="0"/>
            </a:endParaRPr>
          </a:p>
        </p:txBody>
      </p:sp>
      <p:sp>
        <p:nvSpPr>
          <p:cNvPr id="14" name="TextBox 13"/>
          <p:cNvSpPr txBox="1"/>
          <p:nvPr/>
        </p:nvSpPr>
        <p:spPr>
          <a:xfrm>
            <a:off x="609600" y="2638961"/>
            <a:ext cx="7924801" cy="1200329"/>
          </a:xfrm>
          <a:prstGeom prst="rect">
            <a:avLst/>
          </a:prstGeom>
          <a:noFill/>
        </p:spPr>
        <p:txBody>
          <a:bodyPr wrap="square" rtlCol="0">
            <a:spAutoFit/>
          </a:bodyPr>
          <a:lstStyle/>
          <a:p>
            <a:pPr algn="ctr"/>
            <a:r>
              <a:rPr lang="en-US" sz="7200" dirty="0" smtClean="0">
                <a:solidFill>
                  <a:schemeClr val="accent6"/>
                </a:solidFill>
                <a:latin typeface="Arial" panose="020B0604020202020204" pitchFamily="34" charset="0"/>
                <a:cs typeface="Arial" panose="020B0604020202020204" pitchFamily="34" charset="0"/>
              </a:rPr>
              <a:t>Place Photo Here</a:t>
            </a:r>
          </a:p>
        </p:txBody>
      </p:sp>
      <p:pic>
        <p:nvPicPr>
          <p:cNvPr id="2050" name="Picture 2" descr="C:\Users\donahue\Desktop\lab review 16\188.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67200" y="381000"/>
            <a:ext cx="4267200" cy="6400800"/>
          </a:xfrm>
          <a:prstGeom prst="rect">
            <a:avLst/>
          </a:prstGeom>
          <a:noFill/>
        </p:spPr>
      </p:pic>
    </p:spTree>
    <p:extLst>
      <p:ext uri="{BB962C8B-B14F-4D97-AF65-F5344CB8AC3E}">
        <p14:creationId xmlns:p14="http://schemas.microsoft.com/office/powerpoint/2010/main" val="41638036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MF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609600"/>
            <a:ext cx="9822180" cy="5902574"/>
          </a:xfrm>
          <a:prstGeom prst="rect">
            <a:avLst/>
          </a:prstGeom>
        </p:spPr>
      </p:pic>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2/16</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Great Lakes Field Station &amp; Vessels</a:t>
            </a:r>
            <a:endParaRPr lang="en-US" sz="13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76200" y="533400"/>
            <a:ext cx="9001801" cy="523220"/>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Drivers</a:t>
            </a:r>
            <a:endParaRPr lang="en-US"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61530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3/16</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Great Lakes Field Station &amp; Vessels</a:t>
            </a:r>
          </a:p>
        </p:txBody>
      </p:sp>
      <p:sp>
        <p:nvSpPr>
          <p:cNvPr id="4" name="TextBox 3"/>
          <p:cNvSpPr txBox="1"/>
          <p:nvPr/>
        </p:nvSpPr>
        <p:spPr>
          <a:xfrm>
            <a:off x="76200" y="533400"/>
            <a:ext cx="9001801" cy="523220"/>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One NOAA  - Regional Vessel Support</a:t>
            </a:r>
            <a:endParaRPr lang="en-US" sz="2800" dirty="0">
              <a:solidFill>
                <a:srgbClr val="002060"/>
              </a:solidFill>
              <a:latin typeface="Arial" panose="020B0604020202020204" pitchFamily="34" charset="0"/>
              <a:cs typeface="Arial" panose="020B0604020202020204" pitchFamily="34" charset="0"/>
            </a:endParaRPr>
          </a:p>
        </p:txBody>
      </p:sp>
      <p:pic>
        <p:nvPicPr>
          <p:cNvPr id="15" name="Picture 3"/>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2303956" y="4419600"/>
            <a:ext cx="2507324" cy="1436862"/>
          </a:xfrm>
          <a:prstGeom prst="rect">
            <a:avLst/>
          </a:prstGeom>
          <a:noFill/>
          <a:ln w="9525">
            <a:noFill/>
            <a:miter lim="800000"/>
            <a:headEnd/>
            <a:tailEnd/>
          </a:ln>
        </p:spPr>
      </p:pic>
      <p:sp>
        <p:nvSpPr>
          <p:cNvPr id="18434" name="AutoShape 2" descr="Displaying TeamDSC0196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Displaying TeamDSC0196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8" name="AutoShape 6" descr="Displaying TeamDSC0196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0" name="AutoShape 8" descr="Station 4500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6" name="AutoShape 2" descr="Displaying DSC0144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Displaying DSC0144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 name="Picture 20"/>
          <p:cNvPicPr/>
          <p:nvPr/>
        </p:nvPicPr>
        <p:blipFill>
          <a:blip r:embed="rId6" cstate="screen">
            <a:extLst>
              <a:ext uri="{28A0092B-C50C-407E-A947-70E740481C1C}">
                <a14:useLocalDpi xmlns:a14="http://schemas.microsoft.com/office/drawing/2010/main"/>
              </a:ext>
            </a:extLst>
          </a:blip>
          <a:stretch>
            <a:fillRect/>
          </a:stretch>
        </p:blipFill>
        <p:spPr>
          <a:xfrm>
            <a:off x="544029" y="1105199"/>
            <a:ext cx="2656371" cy="2405821"/>
          </a:xfrm>
          <a:prstGeom prst="rect">
            <a:avLst/>
          </a:prstGeom>
        </p:spPr>
      </p:pic>
      <p:sp>
        <p:nvSpPr>
          <p:cNvPr id="3" name="TextBox 2"/>
          <p:cNvSpPr txBox="1"/>
          <p:nvPr/>
        </p:nvSpPr>
        <p:spPr>
          <a:xfrm>
            <a:off x="460375" y="3516762"/>
            <a:ext cx="2892425" cy="584775"/>
          </a:xfrm>
          <a:prstGeom prst="rect">
            <a:avLst/>
          </a:prstGeom>
          <a:noFill/>
        </p:spPr>
        <p:txBody>
          <a:bodyPr wrap="square" rtlCol="0">
            <a:spAutoFit/>
          </a:bodyPr>
          <a:lstStyle/>
          <a:p>
            <a:pPr algn="ctr"/>
            <a:r>
              <a:rPr lang="en-US" sz="1600" dirty="0" smtClean="0">
                <a:solidFill>
                  <a:srgbClr val="002060"/>
                </a:solidFill>
                <a:latin typeface="Arial" panose="020B0604020202020204" pitchFamily="34" charset="0"/>
                <a:cs typeface="Arial" panose="020B0604020202020204" pitchFamily="34" charset="0"/>
              </a:rPr>
              <a:t>Great Lakes Environmental Research </a:t>
            </a:r>
            <a:r>
              <a:rPr lang="en-US" sz="1600" dirty="0">
                <a:solidFill>
                  <a:srgbClr val="002060"/>
                </a:solidFill>
                <a:latin typeface="Arial" panose="020B0604020202020204" pitchFamily="34" charset="0"/>
                <a:cs typeface="Arial" panose="020B0604020202020204" pitchFamily="34" charset="0"/>
              </a:rPr>
              <a:t>L</a:t>
            </a:r>
            <a:r>
              <a:rPr lang="en-US" sz="1600" dirty="0" smtClean="0">
                <a:solidFill>
                  <a:srgbClr val="002060"/>
                </a:solidFill>
                <a:latin typeface="Arial" panose="020B0604020202020204" pitchFamily="34" charset="0"/>
                <a:cs typeface="Arial" panose="020B0604020202020204" pitchFamily="34" charset="0"/>
              </a:rPr>
              <a:t>ab</a:t>
            </a:r>
          </a:p>
        </p:txBody>
      </p:sp>
      <p:pic>
        <p:nvPicPr>
          <p:cNvPr id="10" name="Picture 9"/>
          <p:cNvPicPr/>
          <p:nvPr/>
        </p:nvPicPr>
        <p:blipFill>
          <a:blip r:embed="rId7" cstate="screen">
            <a:extLst>
              <a:ext uri="{28A0092B-C50C-407E-A947-70E740481C1C}">
                <a14:useLocalDpi xmlns:a14="http://schemas.microsoft.com/office/drawing/2010/main"/>
              </a:ext>
            </a:extLst>
          </a:blip>
          <a:stretch>
            <a:fillRect/>
          </a:stretch>
        </p:blipFill>
        <p:spPr>
          <a:xfrm>
            <a:off x="3599180" y="1095677"/>
            <a:ext cx="2479040" cy="2407821"/>
          </a:xfrm>
          <a:prstGeom prst="rect">
            <a:avLst/>
          </a:prstGeom>
        </p:spPr>
      </p:pic>
      <p:sp>
        <p:nvSpPr>
          <p:cNvPr id="22" name="TextBox 21"/>
          <p:cNvSpPr txBox="1"/>
          <p:nvPr/>
        </p:nvSpPr>
        <p:spPr>
          <a:xfrm>
            <a:off x="3599180" y="3505200"/>
            <a:ext cx="2454285" cy="471305"/>
          </a:xfrm>
          <a:prstGeom prst="rect">
            <a:avLst/>
          </a:prstGeom>
          <a:noFill/>
        </p:spPr>
        <p:txBody>
          <a:bodyPr wrap="square" rtlCol="0">
            <a:spAutoFit/>
          </a:bodyPr>
          <a:lstStyle/>
          <a:p>
            <a:pPr algn="ctr"/>
            <a:r>
              <a:rPr lang="en-US" sz="1600" dirty="0" smtClean="0">
                <a:solidFill>
                  <a:srgbClr val="002060"/>
                </a:solidFill>
                <a:latin typeface="Arial" panose="020B0604020202020204" pitchFamily="34" charset="0"/>
                <a:cs typeface="Arial" panose="020B0604020202020204" pitchFamily="34" charset="0"/>
              </a:rPr>
              <a:t>Thunder Bay National Marine Sanctuary</a:t>
            </a:r>
          </a:p>
        </p:txBody>
      </p:sp>
      <p:pic>
        <p:nvPicPr>
          <p:cNvPr id="11269" name="Picture 5" descr="C:\Users\donahue\Downloads\DSCN0344.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477000" y="1107441"/>
            <a:ext cx="2191951" cy="2397759"/>
          </a:xfrm>
          <a:prstGeom prst="rect">
            <a:avLst/>
          </a:prstGeom>
          <a:noFill/>
        </p:spPr>
      </p:pic>
      <p:sp>
        <p:nvSpPr>
          <p:cNvPr id="8" name="TextBox 7"/>
          <p:cNvSpPr txBox="1"/>
          <p:nvPr/>
        </p:nvSpPr>
        <p:spPr>
          <a:xfrm>
            <a:off x="6432628" y="3510029"/>
            <a:ext cx="2482772" cy="598240"/>
          </a:xfrm>
          <a:prstGeom prst="rect">
            <a:avLst/>
          </a:prstGeom>
          <a:noFill/>
        </p:spPr>
        <p:txBody>
          <a:bodyPr wrap="square" rtlCol="0">
            <a:spAutoFit/>
          </a:bodyPr>
          <a:lstStyle/>
          <a:p>
            <a:pPr algn="ctr"/>
            <a:r>
              <a:rPr lang="en-US" sz="1600" dirty="0" smtClean="0">
                <a:solidFill>
                  <a:srgbClr val="002060"/>
                </a:solidFill>
                <a:latin typeface="Arial" panose="020B0604020202020204" pitchFamily="34" charset="0"/>
                <a:cs typeface="Arial" panose="020B0604020202020204" pitchFamily="34" charset="0"/>
              </a:rPr>
              <a:t>National Ocean Service</a:t>
            </a:r>
          </a:p>
          <a:p>
            <a:pPr algn="ctr"/>
            <a:r>
              <a:rPr lang="en-US" sz="1600" dirty="0" smtClean="0">
                <a:solidFill>
                  <a:srgbClr val="002060"/>
                </a:solidFill>
                <a:latin typeface="Arial" panose="020B0604020202020204" pitchFamily="34" charset="0"/>
                <a:cs typeface="Arial" panose="020B0604020202020204" pitchFamily="34" charset="0"/>
              </a:rPr>
              <a:t>Mussel Watch</a:t>
            </a:r>
          </a:p>
        </p:txBody>
      </p:sp>
      <p:pic>
        <p:nvPicPr>
          <p:cNvPr id="18441" name="Picture 9"/>
          <p:cNvPicPr>
            <a:picLocks noChangeAspect="1" noChangeArrowheads="1"/>
          </p:cNvPicPr>
          <p:nvPr/>
        </p:nvPicPr>
        <p:blipFill>
          <a:blip r:embed="rId9" cstate="screen">
            <a:extLst>
              <a:ext uri="{28A0092B-C50C-407E-A947-70E740481C1C}">
                <a14:useLocalDpi xmlns:a14="http://schemas.microsoft.com/office/drawing/2010/main"/>
              </a:ext>
            </a:extLst>
          </a:blip>
          <a:stretch>
            <a:fillRect/>
          </a:stretch>
        </p:blipFill>
        <p:spPr bwMode="auto">
          <a:xfrm>
            <a:off x="514640" y="4114800"/>
            <a:ext cx="1485320" cy="1980427"/>
          </a:xfrm>
          <a:prstGeom prst="rect">
            <a:avLst/>
          </a:prstGeom>
          <a:noFill/>
        </p:spPr>
      </p:pic>
      <p:sp>
        <p:nvSpPr>
          <p:cNvPr id="16" name="TextBox 15"/>
          <p:cNvSpPr txBox="1"/>
          <p:nvPr/>
        </p:nvSpPr>
        <p:spPr>
          <a:xfrm>
            <a:off x="0" y="6096000"/>
            <a:ext cx="2435225" cy="584775"/>
          </a:xfrm>
          <a:prstGeom prst="rect">
            <a:avLst/>
          </a:prstGeom>
          <a:noFill/>
        </p:spPr>
        <p:txBody>
          <a:bodyPr wrap="square" rtlCol="0">
            <a:spAutoFit/>
          </a:bodyPr>
          <a:lstStyle/>
          <a:p>
            <a:pPr algn="ctr"/>
            <a:r>
              <a:rPr lang="en-US" sz="1600" dirty="0" smtClean="0">
                <a:solidFill>
                  <a:srgbClr val="002060"/>
                </a:solidFill>
                <a:latin typeface="Arial" panose="020B0604020202020204" pitchFamily="34" charset="0"/>
                <a:cs typeface="Arial" panose="020B0604020202020204" pitchFamily="34" charset="0"/>
              </a:rPr>
              <a:t>National Data Buoy Center </a:t>
            </a:r>
          </a:p>
        </p:txBody>
      </p:sp>
      <p:sp>
        <p:nvSpPr>
          <p:cNvPr id="28" name="TextBox 27"/>
          <p:cNvSpPr txBox="1"/>
          <p:nvPr/>
        </p:nvSpPr>
        <p:spPr>
          <a:xfrm>
            <a:off x="2286000" y="6096000"/>
            <a:ext cx="2435225" cy="584775"/>
          </a:xfrm>
          <a:prstGeom prst="rect">
            <a:avLst/>
          </a:prstGeom>
          <a:noFill/>
        </p:spPr>
        <p:txBody>
          <a:bodyPr wrap="square" rtlCol="0">
            <a:spAutoFit/>
          </a:bodyPr>
          <a:lstStyle/>
          <a:p>
            <a:pPr algn="ctr"/>
            <a:r>
              <a:rPr lang="en-US" sz="1600" dirty="0" smtClean="0">
                <a:solidFill>
                  <a:srgbClr val="002060"/>
                </a:solidFill>
                <a:latin typeface="Arial" panose="020B0604020202020204" pitchFamily="34" charset="0"/>
                <a:cs typeface="Arial" panose="020B0604020202020204" pitchFamily="34" charset="0"/>
              </a:rPr>
              <a:t>Office of Response</a:t>
            </a:r>
          </a:p>
          <a:p>
            <a:pPr algn="ctr"/>
            <a:r>
              <a:rPr lang="en-US" sz="1600" dirty="0" smtClean="0">
                <a:solidFill>
                  <a:srgbClr val="002060"/>
                </a:solidFill>
                <a:latin typeface="Arial" panose="020B0604020202020204" pitchFamily="34" charset="0"/>
                <a:cs typeface="Arial" panose="020B0604020202020204" pitchFamily="34" charset="0"/>
              </a:rPr>
              <a:t> and Restoration</a:t>
            </a:r>
          </a:p>
        </p:txBody>
      </p:sp>
      <p:pic>
        <p:nvPicPr>
          <p:cNvPr id="30" name="Picture 2"/>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115276" y="4648200"/>
            <a:ext cx="2045153" cy="1027162"/>
          </a:xfrm>
          <a:prstGeom prst="rect">
            <a:avLst/>
          </a:prstGeom>
          <a:noFill/>
          <a:ln w="9525">
            <a:noFill/>
            <a:miter lim="800000"/>
            <a:headEnd/>
            <a:tailEnd/>
          </a:ln>
        </p:spPr>
      </p:pic>
      <p:sp>
        <p:nvSpPr>
          <p:cNvPr id="31" name="TextBox 30"/>
          <p:cNvSpPr txBox="1"/>
          <p:nvPr/>
        </p:nvSpPr>
        <p:spPr>
          <a:xfrm>
            <a:off x="4956175" y="6096000"/>
            <a:ext cx="2435225" cy="338554"/>
          </a:xfrm>
          <a:prstGeom prst="rect">
            <a:avLst/>
          </a:prstGeom>
          <a:noFill/>
        </p:spPr>
        <p:txBody>
          <a:bodyPr wrap="square" rtlCol="0">
            <a:spAutoFit/>
          </a:bodyPr>
          <a:lstStyle/>
          <a:p>
            <a:pPr algn="ctr"/>
            <a:r>
              <a:rPr lang="en-US" sz="1600" dirty="0" smtClean="0">
                <a:solidFill>
                  <a:srgbClr val="002060"/>
                </a:solidFill>
                <a:latin typeface="Arial" panose="020B0604020202020204" pitchFamily="34" charset="0"/>
                <a:cs typeface="Arial" panose="020B0604020202020204" pitchFamily="34" charset="0"/>
              </a:rPr>
              <a:t>Office of Coast Survey</a:t>
            </a:r>
          </a:p>
        </p:txBody>
      </p:sp>
      <p:sp>
        <p:nvSpPr>
          <p:cNvPr id="32" name="TextBox 31"/>
          <p:cNvSpPr txBox="1"/>
          <p:nvPr/>
        </p:nvSpPr>
        <p:spPr>
          <a:xfrm>
            <a:off x="7086600" y="6096000"/>
            <a:ext cx="1978025" cy="584775"/>
          </a:xfrm>
          <a:prstGeom prst="rect">
            <a:avLst/>
          </a:prstGeom>
          <a:noFill/>
        </p:spPr>
        <p:txBody>
          <a:bodyPr wrap="square" rtlCol="0">
            <a:spAutoFit/>
          </a:bodyPr>
          <a:lstStyle/>
          <a:p>
            <a:pPr algn="ctr"/>
            <a:r>
              <a:rPr lang="en-US" sz="1600" dirty="0" smtClean="0">
                <a:solidFill>
                  <a:srgbClr val="002060"/>
                </a:solidFill>
                <a:latin typeface="Arial" panose="020B0604020202020204" pitchFamily="34" charset="0"/>
                <a:cs typeface="Arial" panose="020B0604020202020204" pitchFamily="34" charset="0"/>
              </a:rPr>
              <a:t>National </a:t>
            </a:r>
          </a:p>
          <a:p>
            <a:pPr algn="ctr"/>
            <a:r>
              <a:rPr lang="en-US" sz="1600" dirty="0" smtClean="0">
                <a:solidFill>
                  <a:srgbClr val="002060"/>
                </a:solidFill>
                <a:latin typeface="Arial" panose="020B0604020202020204" pitchFamily="34" charset="0"/>
                <a:cs typeface="Arial" panose="020B0604020202020204" pitchFamily="34" charset="0"/>
              </a:rPr>
              <a:t>Weather Service</a:t>
            </a:r>
          </a:p>
        </p:txBody>
      </p:sp>
      <p:pic>
        <p:nvPicPr>
          <p:cNvPr id="1026" name="Picture 2" descr="http://www.ndbc.noaa.gov/images/stations/gelo1.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464425" y="4191000"/>
            <a:ext cx="1219200" cy="183007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105400" y="5651807"/>
            <a:ext cx="2133600" cy="215444"/>
          </a:xfrm>
          <a:prstGeom prst="rect">
            <a:avLst/>
          </a:prstGeom>
          <a:noFill/>
        </p:spPr>
        <p:txBody>
          <a:bodyPr wrap="square" rtlCol="0">
            <a:spAutoFit/>
          </a:bodyPr>
          <a:lstStyle/>
          <a:p>
            <a:r>
              <a:rPr lang="en-US" sz="800" dirty="0" smtClean="0">
                <a:solidFill>
                  <a:srgbClr val="002060"/>
                </a:solidFill>
                <a:latin typeface="Arial" panose="020B0604020202020204" pitchFamily="34" charset="0"/>
                <a:cs typeface="Arial" panose="020B0604020202020204" pitchFamily="34" charset="0"/>
              </a:rPr>
              <a:t>Moon pool for mounting instrumentation</a:t>
            </a:r>
          </a:p>
        </p:txBody>
      </p:sp>
    </p:spTree>
    <p:extLst>
      <p:ext uri="{BB962C8B-B14F-4D97-AF65-F5344CB8AC3E}">
        <p14:creationId xmlns:p14="http://schemas.microsoft.com/office/powerpoint/2010/main" val="35455514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4/16</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Great Lakes Field Station &amp; Vessels</a:t>
            </a:r>
            <a:endParaRPr lang="en-US" sz="13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76200" y="533400"/>
            <a:ext cx="9001801" cy="954107"/>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Lake Michigan Field Station</a:t>
            </a:r>
          </a:p>
          <a:p>
            <a:r>
              <a:rPr lang="en-US" sz="2800" dirty="0" smtClean="0">
                <a:solidFill>
                  <a:srgbClr val="002060"/>
                </a:solidFill>
                <a:latin typeface="Arial" panose="020B0604020202020204" pitchFamily="34" charset="0"/>
                <a:cs typeface="Arial" panose="020B0604020202020204" pitchFamily="34" charset="0"/>
              </a:rPr>
              <a:t>Home Port – Great Lakes Vessel Operations</a:t>
            </a:r>
            <a:endParaRPr lang="en-US" sz="2800" dirty="0">
              <a:solidFill>
                <a:srgbClr val="002060"/>
              </a:solidFill>
              <a:latin typeface="Arial" panose="020B0604020202020204" pitchFamily="34" charset="0"/>
              <a:cs typeface="Arial" panose="020B0604020202020204" pitchFamily="34" charset="0"/>
            </a:endParaRPr>
          </a:p>
        </p:txBody>
      </p:sp>
      <p:pic>
        <p:nvPicPr>
          <p:cNvPr id="4098" name="Picture 2" descr="C:\Users\donahue\Desktop\lab review 16\8741532106_989f513967_b.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43400" y="1524000"/>
            <a:ext cx="4673600" cy="3505200"/>
          </a:xfrm>
          <a:prstGeom prst="rect">
            <a:avLst/>
          </a:prstGeom>
          <a:noFill/>
        </p:spPr>
      </p:pic>
      <p:pic>
        <p:nvPicPr>
          <p:cNvPr id="10" name="Picture 9"/>
          <p:cNvPicPr/>
          <p:nvPr/>
        </p:nvPicPr>
        <p:blipFill>
          <a:blip r:embed="rId6" cstate="print">
            <a:extLst>
              <a:ext uri="{28A0092B-C50C-407E-A947-70E740481C1C}">
                <a14:useLocalDpi xmlns:a14="http://schemas.microsoft.com/office/drawing/2010/main"/>
              </a:ext>
            </a:extLst>
          </a:blip>
          <a:stretch>
            <a:fillRect/>
          </a:stretch>
        </p:blipFill>
        <p:spPr>
          <a:xfrm>
            <a:off x="2419350" y="5130037"/>
            <a:ext cx="5886450" cy="1556513"/>
          </a:xfrm>
          <a:prstGeom prst="rect">
            <a:avLst/>
          </a:prstGeom>
        </p:spPr>
      </p:pic>
      <p:sp>
        <p:nvSpPr>
          <p:cNvPr id="14" name="TextBox 13"/>
          <p:cNvSpPr txBox="1"/>
          <p:nvPr/>
        </p:nvSpPr>
        <p:spPr>
          <a:xfrm>
            <a:off x="228600" y="1981200"/>
            <a:ext cx="4495800" cy="2677656"/>
          </a:xfrm>
          <a:prstGeom prst="rect">
            <a:avLst/>
          </a:prstGeom>
          <a:noFill/>
        </p:spPr>
        <p:txBody>
          <a:bodyPr wrap="square" rtlCol="0">
            <a:spAutoFit/>
          </a:bodyPr>
          <a:lstStyle/>
          <a:p>
            <a:pPr>
              <a:buFont typeface="Arial" pitchFamily="34" charset="0"/>
              <a:buChar char="•"/>
            </a:pPr>
            <a:r>
              <a:rPr lang="en-US" sz="2400" dirty="0" smtClean="0">
                <a:solidFill>
                  <a:srgbClr val="002060"/>
                </a:solidFill>
                <a:latin typeface="Arial" panose="020B0604020202020204" pitchFamily="34" charset="0"/>
                <a:cs typeface="Arial" panose="020B0604020202020204" pitchFamily="34" charset="0"/>
              </a:rPr>
              <a:t> 1200’ Deep water dockage</a:t>
            </a:r>
          </a:p>
          <a:p>
            <a:pPr>
              <a:buFont typeface="Arial" pitchFamily="34" charset="0"/>
              <a:buChar char="•"/>
            </a:pPr>
            <a:r>
              <a:rPr lang="en-US" sz="2400" dirty="0" smtClean="0">
                <a:solidFill>
                  <a:srgbClr val="002060"/>
                </a:solidFill>
                <a:latin typeface="Arial" panose="020B0604020202020204" pitchFamily="34" charset="0"/>
                <a:cs typeface="Arial" panose="020B0604020202020204" pitchFamily="34" charset="0"/>
              </a:rPr>
              <a:t> Small boat basin</a:t>
            </a:r>
          </a:p>
          <a:p>
            <a:pPr>
              <a:buFont typeface="Arial" pitchFamily="34" charset="0"/>
              <a:buChar char="•"/>
            </a:pPr>
            <a:r>
              <a:rPr lang="en-US" sz="2400" dirty="0" smtClean="0">
                <a:solidFill>
                  <a:srgbClr val="002060"/>
                </a:solidFill>
                <a:latin typeface="Arial" panose="020B0604020202020204" pitchFamily="34" charset="0"/>
                <a:cs typeface="Arial" panose="020B0604020202020204" pitchFamily="34" charset="0"/>
              </a:rPr>
              <a:t> Logistics</a:t>
            </a:r>
          </a:p>
          <a:p>
            <a:pPr>
              <a:buFont typeface="Arial" pitchFamily="34" charset="0"/>
              <a:buChar char="•"/>
            </a:pPr>
            <a:r>
              <a:rPr lang="en-US" sz="2400" dirty="0" smtClean="0">
                <a:solidFill>
                  <a:srgbClr val="002060"/>
                </a:solidFill>
                <a:latin typeface="Arial" panose="020B0604020202020204" pitchFamily="34" charset="0"/>
                <a:cs typeface="Arial" panose="020B0604020202020204" pitchFamily="34" charset="0"/>
              </a:rPr>
              <a:t> Engineering</a:t>
            </a:r>
          </a:p>
          <a:p>
            <a:pPr>
              <a:buFont typeface="Arial" pitchFamily="34" charset="0"/>
              <a:buChar char="•"/>
            </a:pPr>
            <a:r>
              <a:rPr lang="en-US" sz="2400" dirty="0" smtClean="0">
                <a:solidFill>
                  <a:srgbClr val="002060"/>
                </a:solidFill>
                <a:latin typeface="Arial" panose="020B0604020202020204" pitchFamily="34" charset="0"/>
                <a:cs typeface="Arial" panose="020B0604020202020204" pitchFamily="34" charset="0"/>
              </a:rPr>
              <a:t> Fabrication</a:t>
            </a:r>
          </a:p>
          <a:p>
            <a:pPr>
              <a:buFont typeface="Arial" pitchFamily="34" charset="0"/>
              <a:buChar char="•"/>
            </a:pPr>
            <a:r>
              <a:rPr lang="en-US" sz="2400" dirty="0" smtClean="0">
                <a:solidFill>
                  <a:srgbClr val="002060"/>
                </a:solidFill>
                <a:latin typeface="Arial" panose="020B0604020202020204" pitchFamily="34" charset="0"/>
                <a:cs typeface="Arial" panose="020B0604020202020204" pitchFamily="34" charset="0"/>
              </a:rPr>
              <a:t> Biodiesel fueling</a:t>
            </a:r>
          </a:p>
          <a:p>
            <a:pPr>
              <a:buFont typeface="Arial" pitchFamily="34" charset="0"/>
              <a:buChar char="•"/>
            </a:pPr>
            <a:r>
              <a:rPr lang="en-US" sz="2400" dirty="0" smtClean="0">
                <a:solidFill>
                  <a:srgbClr val="002060"/>
                </a:solidFill>
                <a:latin typeface="Arial" panose="020B0604020202020204" pitchFamily="34" charset="0"/>
                <a:cs typeface="Arial" panose="020B0604020202020204" pitchFamily="34" charset="0"/>
              </a:rPr>
              <a:t> Community outreach</a:t>
            </a:r>
          </a:p>
        </p:txBody>
      </p:sp>
    </p:spTree>
    <p:extLst>
      <p:ext uri="{BB962C8B-B14F-4D97-AF65-F5344CB8AC3E}">
        <p14:creationId xmlns:p14="http://schemas.microsoft.com/office/powerpoint/2010/main" val="5961530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5/16</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Great Lakes Field Station &amp; Vessels</a:t>
            </a:r>
            <a:endParaRPr lang="en-US" sz="13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63305" y="435849"/>
            <a:ext cx="10212127" cy="523220"/>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Field Stations / Vessel Bases</a:t>
            </a:r>
            <a:endParaRPr lang="en-US" sz="2800" dirty="0">
              <a:solidFill>
                <a:srgbClr val="002060"/>
              </a:solidFill>
              <a:latin typeface="Arial" panose="020B0604020202020204" pitchFamily="34" charset="0"/>
              <a:cs typeface="Arial" panose="020B0604020202020204" pitchFamily="34" charset="0"/>
            </a:endParaRPr>
          </a:p>
        </p:txBody>
      </p:sp>
      <p:grpSp>
        <p:nvGrpSpPr>
          <p:cNvPr id="6" name="Group 5"/>
          <p:cNvGrpSpPr/>
          <p:nvPr/>
        </p:nvGrpSpPr>
        <p:grpSpPr>
          <a:xfrm>
            <a:off x="76200" y="457200"/>
            <a:ext cx="8839200" cy="6146622"/>
            <a:chOff x="76200" y="533400"/>
            <a:chExt cx="8839200" cy="6146622"/>
          </a:xfrm>
        </p:grpSpPr>
        <p:grpSp>
          <p:nvGrpSpPr>
            <p:cNvPr id="33" name="Group 32"/>
            <p:cNvGrpSpPr/>
            <p:nvPr/>
          </p:nvGrpSpPr>
          <p:grpSpPr>
            <a:xfrm>
              <a:off x="76200" y="533400"/>
              <a:ext cx="8839200" cy="6146622"/>
              <a:chOff x="76200" y="609600"/>
              <a:chExt cx="8839200" cy="6146622"/>
            </a:xfrm>
          </p:grpSpPr>
          <p:pic>
            <p:nvPicPr>
              <p:cNvPr id="6146" name="Picture 2" descr="C:\Users\donahue\Desktop\lab review 16\14642737297_0cfff83034_k.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00" y="990600"/>
                <a:ext cx="8644538" cy="5331330"/>
              </a:xfrm>
              <a:prstGeom prst="rect">
                <a:avLst/>
              </a:prstGeom>
              <a:noFill/>
            </p:spPr>
          </p:pic>
          <p:pic>
            <p:nvPicPr>
              <p:cNvPr id="6147" name="Picture 3" descr="C:\Users\donahue\Desktop\lab review 16\GreatLakes_V_Atlantic2.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581375" y="609600"/>
                <a:ext cx="2334025" cy="2932231"/>
              </a:xfrm>
              <a:prstGeom prst="rect">
                <a:avLst/>
              </a:prstGeom>
              <a:noFill/>
            </p:spPr>
          </p:pic>
          <p:sp>
            <p:nvSpPr>
              <p:cNvPr id="15" name="5-Point Star 14"/>
              <p:cNvSpPr/>
              <p:nvPr/>
            </p:nvSpPr>
            <p:spPr>
              <a:xfrm>
                <a:off x="3015343" y="4521378"/>
                <a:ext cx="259336" cy="35542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5074664" y="5410200"/>
                <a:ext cx="259336" cy="35542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4225578" y="5359578"/>
                <a:ext cx="259336" cy="35542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4225578" y="3530778"/>
                <a:ext cx="259336" cy="35542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4052687" y="4267200"/>
                <a:ext cx="259336" cy="35542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594872" y="6400800"/>
                <a:ext cx="259336" cy="35542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2323780" y="4521378"/>
                <a:ext cx="259336" cy="355422"/>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3733800" y="2971800"/>
                <a:ext cx="259336" cy="355422"/>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2209800" y="2159178"/>
                <a:ext cx="259336" cy="355422"/>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3361124" y="3606978"/>
                <a:ext cx="259336" cy="355422"/>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854208" y="6400800"/>
                <a:ext cx="2593361" cy="307777"/>
              </a:xfrm>
              <a:prstGeom prst="rect">
                <a:avLst/>
              </a:prstGeom>
              <a:noFill/>
            </p:spPr>
            <p:txBody>
              <a:bodyPr wrap="square" rtlCol="0">
                <a:spAutoFit/>
              </a:bodyPr>
              <a:lstStyle/>
              <a:p>
                <a:r>
                  <a:rPr lang="en-US" sz="1400" dirty="0" smtClean="0">
                    <a:solidFill>
                      <a:srgbClr val="002060"/>
                    </a:solidFill>
                    <a:latin typeface="Arial" panose="020B0604020202020204" pitchFamily="34" charset="0"/>
                    <a:cs typeface="Arial" panose="020B0604020202020204" pitchFamily="34" charset="0"/>
                  </a:rPr>
                  <a:t>Full season vessel base</a:t>
                </a:r>
              </a:p>
            </p:txBody>
          </p:sp>
          <p:sp>
            <p:nvSpPr>
              <p:cNvPr id="29" name="5-Point Star 28"/>
              <p:cNvSpPr/>
              <p:nvPr/>
            </p:nvSpPr>
            <p:spPr>
              <a:xfrm>
                <a:off x="3703064" y="6324600"/>
                <a:ext cx="259336" cy="355422"/>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879797" y="6400800"/>
                <a:ext cx="2593361" cy="307777"/>
              </a:xfrm>
              <a:prstGeom prst="rect">
                <a:avLst/>
              </a:prstGeom>
              <a:noFill/>
            </p:spPr>
            <p:txBody>
              <a:bodyPr wrap="square" rtlCol="0">
                <a:spAutoFit/>
              </a:bodyPr>
              <a:lstStyle/>
              <a:p>
                <a:r>
                  <a:rPr lang="en-US" sz="1400" dirty="0" smtClean="0">
                    <a:solidFill>
                      <a:srgbClr val="002060"/>
                    </a:solidFill>
                    <a:latin typeface="Arial" panose="020B0604020202020204" pitchFamily="34" charset="0"/>
                    <a:cs typeface="Arial" panose="020B0604020202020204" pitchFamily="34" charset="0"/>
                  </a:rPr>
                  <a:t>Transient vessel base</a:t>
                </a:r>
              </a:p>
            </p:txBody>
          </p:sp>
        </p:grpSp>
        <p:sp>
          <p:nvSpPr>
            <p:cNvPr id="5" name="TextBox 4"/>
            <p:cNvSpPr txBox="1"/>
            <p:nvPr/>
          </p:nvSpPr>
          <p:spPr>
            <a:xfrm>
              <a:off x="4419600" y="3429000"/>
              <a:ext cx="914400" cy="338554"/>
            </a:xfrm>
            <a:prstGeom prst="rect">
              <a:avLst/>
            </a:prstGeom>
            <a:noFill/>
          </p:spPr>
          <p:txBody>
            <a:bodyPr wrap="square" rtlCol="0">
              <a:spAutoFit/>
            </a:bodyPr>
            <a:lstStyle/>
            <a:p>
              <a:r>
                <a:rPr lang="en-US" sz="1600" dirty="0" smtClean="0">
                  <a:solidFill>
                    <a:srgbClr val="FF0000"/>
                  </a:solidFill>
                  <a:latin typeface="Arial" panose="020B0604020202020204" pitchFamily="34" charset="0"/>
                  <a:cs typeface="Arial" panose="020B0604020202020204" pitchFamily="34" charset="0"/>
                </a:rPr>
                <a:t>Alpena</a:t>
              </a:r>
            </a:p>
          </p:txBody>
        </p:sp>
        <p:sp>
          <p:nvSpPr>
            <p:cNvPr id="27" name="TextBox 26"/>
            <p:cNvSpPr txBox="1"/>
            <p:nvPr/>
          </p:nvSpPr>
          <p:spPr>
            <a:xfrm>
              <a:off x="4191000" y="4191000"/>
              <a:ext cx="563496" cy="584775"/>
            </a:xfrm>
            <a:prstGeom prst="rect">
              <a:avLst/>
            </a:prstGeom>
            <a:noFill/>
          </p:spPr>
          <p:txBody>
            <a:bodyPr wrap="square" rtlCol="0">
              <a:spAutoFit/>
            </a:bodyPr>
            <a:lstStyle/>
            <a:p>
              <a:r>
                <a:rPr lang="en-US" sz="1600" dirty="0" smtClean="0">
                  <a:solidFill>
                    <a:srgbClr val="FF0000"/>
                  </a:solidFill>
                  <a:latin typeface="Arial" panose="020B0604020202020204" pitchFamily="34" charset="0"/>
                  <a:cs typeface="Arial" panose="020B0604020202020204" pitchFamily="34" charset="0"/>
                </a:rPr>
                <a:t>Bay City</a:t>
              </a:r>
            </a:p>
          </p:txBody>
        </p:sp>
        <p:sp>
          <p:nvSpPr>
            <p:cNvPr id="28" name="TextBox 27"/>
            <p:cNvSpPr txBox="1"/>
            <p:nvPr/>
          </p:nvSpPr>
          <p:spPr>
            <a:xfrm>
              <a:off x="3505200" y="5300246"/>
              <a:ext cx="914400" cy="338554"/>
            </a:xfrm>
            <a:prstGeom prst="rect">
              <a:avLst/>
            </a:prstGeom>
            <a:noFill/>
          </p:spPr>
          <p:txBody>
            <a:bodyPr wrap="square" rtlCol="0">
              <a:spAutoFit/>
            </a:bodyPr>
            <a:lstStyle/>
            <a:p>
              <a:r>
                <a:rPr lang="en-US" sz="1600" dirty="0" smtClean="0">
                  <a:solidFill>
                    <a:srgbClr val="FF0000"/>
                  </a:solidFill>
                  <a:latin typeface="Arial" panose="020B0604020202020204" pitchFamily="34" charset="0"/>
                  <a:cs typeface="Arial" panose="020B0604020202020204" pitchFamily="34" charset="0"/>
                </a:rPr>
                <a:t>Monroe</a:t>
              </a:r>
            </a:p>
          </p:txBody>
        </p:sp>
        <p:sp>
          <p:nvSpPr>
            <p:cNvPr id="31" name="TextBox 30"/>
            <p:cNvSpPr txBox="1"/>
            <p:nvPr/>
          </p:nvSpPr>
          <p:spPr>
            <a:xfrm>
              <a:off x="5334000" y="5410200"/>
              <a:ext cx="1139158" cy="338554"/>
            </a:xfrm>
            <a:prstGeom prst="rect">
              <a:avLst/>
            </a:prstGeom>
            <a:noFill/>
          </p:spPr>
          <p:txBody>
            <a:bodyPr wrap="square" rtlCol="0">
              <a:spAutoFit/>
            </a:bodyPr>
            <a:lstStyle/>
            <a:p>
              <a:r>
                <a:rPr lang="en-US" sz="1600" dirty="0" smtClean="0">
                  <a:solidFill>
                    <a:srgbClr val="FF0000"/>
                  </a:solidFill>
                  <a:latin typeface="Arial" panose="020B0604020202020204" pitchFamily="34" charset="0"/>
                  <a:cs typeface="Arial" panose="020B0604020202020204" pitchFamily="34" charset="0"/>
                </a:rPr>
                <a:t>Cleveland</a:t>
              </a:r>
            </a:p>
          </p:txBody>
        </p:sp>
        <p:sp>
          <p:nvSpPr>
            <p:cNvPr id="32" name="TextBox 31"/>
            <p:cNvSpPr txBox="1"/>
            <p:nvPr/>
          </p:nvSpPr>
          <p:spPr>
            <a:xfrm>
              <a:off x="2667000" y="4233446"/>
              <a:ext cx="1143000" cy="338554"/>
            </a:xfrm>
            <a:prstGeom prst="rect">
              <a:avLst/>
            </a:prstGeom>
            <a:noFill/>
          </p:spPr>
          <p:txBody>
            <a:bodyPr wrap="square" rtlCol="0">
              <a:spAutoFit/>
            </a:bodyPr>
            <a:lstStyle/>
            <a:p>
              <a:r>
                <a:rPr lang="en-US" sz="1600" dirty="0" smtClean="0">
                  <a:solidFill>
                    <a:srgbClr val="FF0000"/>
                  </a:solidFill>
                  <a:latin typeface="Arial" panose="020B0604020202020204" pitchFamily="34" charset="0"/>
                  <a:cs typeface="Arial" panose="020B0604020202020204" pitchFamily="34" charset="0"/>
                </a:rPr>
                <a:t>Muskegon</a:t>
              </a:r>
            </a:p>
          </p:txBody>
        </p:sp>
      </p:grpSp>
    </p:spTree>
    <p:extLst>
      <p:ext uri="{BB962C8B-B14F-4D97-AF65-F5344CB8AC3E}">
        <p14:creationId xmlns:p14="http://schemas.microsoft.com/office/powerpoint/2010/main" val="132562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6/16</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Great Lakes Field Station &amp; Vessels</a:t>
            </a:r>
            <a:endParaRPr lang="en-US" sz="13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76200" y="457200"/>
            <a:ext cx="9001801" cy="523220"/>
          </a:xfrm>
          <a:prstGeom prst="rect">
            <a:avLst/>
          </a:prstGeom>
          <a:noFill/>
        </p:spPr>
        <p:txBody>
          <a:bodyPr wrap="square" rtlCol="0">
            <a:spAutoFit/>
          </a:bodyPr>
          <a:lstStyle/>
          <a:p>
            <a:r>
              <a:rPr lang="en-US" sz="2800" b="1" dirty="0" smtClean="0">
                <a:solidFill>
                  <a:srgbClr val="002060"/>
                </a:solidFill>
                <a:latin typeface="Arial" panose="020B0604020202020204" pitchFamily="34" charset="0"/>
                <a:cs typeface="Arial" panose="020B0604020202020204" pitchFamily="34" charset="0"/>
              </a:rPr>
              <a:t>SRV - Laurentian</a:t>
            </a:r>
            <a:endParaRPr lang="en-US" sz="2800" b="1" dirty="0">
              <a:solidFill>
                <a:srgbClr val="002060"/>
              </a:solidFill>
              <a:latin typeface="Arial" panose="020B0604020202020204" pitchFamily="34" charset="0"/>
              <a:cs typeface="Arial" panose="020B0604020202020204" pitchFamily="34" charset="0"/>
            </a:endParaRPr>
          </a:p>
        </p:txBody>
      </p:sp>
      <p:sp>
        <p:nvSpPr>
          <p:cNvPr id="12" name="TextBox 11"/>
          <p:cNvSpPr txBox="1"/>
          <p:nvPr/>
        </p:nvSpPr>
        <p:spPr>
          <a:xfrm>
            <a:off x="76200" y="990601"/>
            <a:ext cx="3886200" cy="2308324"/>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smtClean="0">
                <a:solidFill>
                  <a:srgbClr val="002060"/>
                </a:solidFill>
                <a:latin typeface="Arial"/>
                <a:cs typeface="Arial"/>
              </a:rPr>
              <a:t>Built 1974 - UNOLS</a:t>
            </a:r>
          </a:p>
          <a:p>
            <a:pPr marL="285750" indent="-285750">
              <a:buFont typeface="Arial" panose="020B0604020202020204" pitchFamily="34" charset="0"/>
              <a:buChar char="•"/>
            </a:pPr>
            <a:r>
              <a:rPr lang="en-US" dirty="0" smtClean="0">
                <a:solidFill>
                  <a:srgbClr val="002060"/>
                </a:solidFill>
                <a:latin typeface="Arial"/>
                <a:cs typeface="Arial"/>
              </a:rPr>
              <a:t>Operated by GLERL since 2002</a:t>
            </a:r>
          </a:p>
          <a:p>
            <a:pPr marL="285750" indent="-285750">
              <a:buFont typeface="Arial" panose="020B0604020202020204" pitchFamily="34" charset="0"/>
              <a:buChar char="•"/>
            </a:pPr>
            <a:r>
              <a:rPr lang="en-US" dirty="0" smtClean="0">
                <a:solidFill>
                  <a:srgbClr val="002060"/>
                </a:solidFill>
                <a:cs typeface="Arial"/>
              </a:rPr>
              <a:t>Multi discipline platform </a:t>
            </a:r>
          </a:p>
          <a:p>
            <a:pPr marL="742950" lvl="1" indent="-285750">
              <a:buFont typeface="Arial" panose="020B0604020202020204" pitchFamily="34" charset="0"/>
              <a:buChar char="•"/>
            </a:pPr>
            <a:r>
              <a:rPr lang="en-US" dirty="0" smtClean="0">
                <a:solidFill>
                  <a:srgbClr val="002060"/>
                </a:solidFill>
                <a:cs typeface="Arial"/>
              </a:rPr>
              <a:t>20 day duration</a:t>
            </a:r>
          </a:p>
          <a:p>
            <a:pPr marL="742950" lvl="1" indent="-285750">
              <a:buFont typeface="Arial" panose="020B0604020202020204" pitchFamily="34" charset="0"/>
              <a:buChar char="•"/>
            </a:pPr>
            <a:r>
              <a:rPr lang="en-US" dirty="0" smtClean="0">
                <a:solidFill>
                  <a:srgbClr val="002060"/>
                </a:solidFill>
                <a:cs typeface="Arial"/>
              </a:rPr>
              <a:t>14 berths</a:t>
            </a:r>
          </a:p>
          <a:p>
            <a:pPr marL="742950" lvl="1" indent="-285750">
              <a:buFont typeface="Arial" panose="020B0604020202020204" pitchFamily="34" charset="0"/>
              <a:buChar char="•"/>
            </a:pPr>
            <a:r>
              <a:rPr lang="en-US" dirty="0" smtClean="0">
                <a:solidFill>
                  <a:srgbClr val="002060"/>
                </a:solidFill>
                <a:cs typeface="Arial"/>
              </a:rPr>
              <a:t>Heavy lift and trawl capable</a:t>
            </a:r>
          </a:p>
          <a:p>
            <a:pPr marL="742950" lvl="1" indent="-285750">
              <a:buFont typeface="Arial" panose="020B0604020202020204" pitchFamily="34" charset="0"/>
              <a:buChar char="•"/>
            </a:pPr>
            <a:r>
              <a:rPr lang="en-US" dirty="0" smtClean="0">
                <a:solidFill>
                  <a:srgbClr val="002060"/>
                </a:solidFill>
                <a:cs typeface="Arial"/>
              </a:rPr>
              <a:t>Limited Winter season</a:t>
            </a:r>
          </a:p>
          <a:p>
            <a:pPr marL="285750" indent="-285750">
              <a:buFont typeface="Arial" panose="020B0604020202020204" pitchFamily="34" charset="0"/>
              <a:buChar char="•"/>
            </a:pPr>
            <a:r>
              <a:rPr lang="en-US" dirty="0" smtClean="0">
                <a:solidFill>
                  <a:srgbClr val="002060"/>
                </a:solidFill>
                <a:latin typeface="Arial"/>
                <a:cs typeface="Arial"/>
              </a:rPr>
              <a:t>Fueled by B100 Biodiesel</a:t>
            </a:r>
          </a:p>
        </p:txBody>
      </p:sp>
      <p:pic>
        <p:nvPicPr>
          <p:cNvPr id="19457" name="Picture 1"/>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114800" y="533399"/>
            <a:ext cx="4618072" cy="2743201"/>
          </a:xfrm>
          <a:prstGeom prst="rect">
            <a:avLst/>
          </a:prstGeom>
          <a:noFill/>
        </p:spPr>
      </p:pic>
      <p:sp>
        <p:nvSpPr>
          <p:cNvPr id="14" name="TextBox 13"/>
          <p:cNvSpPr txBox="1"/>
          <p:nvPr/>
        </p:nvSpPr>
        <p:spPr>
          <a:xfrm>
            <a:off x="76200" y="3490079"/>
            <a:ext cx="4495800" cy="3139321"/>
          </a:xfrm>
          <a:prstGeom prst="rect">
            <a:avLst/>
          </a:prstGeom>
          <a:noFill/>
          <a:ln>
            <a:solidFill>
              <a:schemeClr val="tx1"/>
            </a:solidFill>
          </a:ln>
        </p:spPr>
        <p:txBody>
          <a:bodyPr wrap="square" rtlCol="0">
            <a:spAutoFit/>
          </a:bodyPr>
          <a:lstStyle/>
          <a:p>
            <a:r>
              <a:rPr lang="en-US" b="1" dirty="0" smtClean="0">
                <a:solidFill>
                  <a:srgbClr val="002060"/>
                </a:solidFill>
                <a:latin typeface="Arial"/>
                <a:cs typeface="Arial"/>
              </a:rPr>
              <a:t>Primary platform for GLERL programs</a:t>
            </a:r>
          </a:p>
          <a:p>
            <a:pPr marL="742950" lvl="1" indent="-285750">
              <a:buFont typeface="Arial" panose="020B0604020202020204" pitchFamily="34" charset="0"/>
              <a:buChar char="•"/>
            </a:pPr>
            <a:r>
              <a:rPr lang="en-US" dirty="0" smtClean="0">
                <a:solidFill>
                  <a:srgbClr val="002060"/>
                </a:solidFill>
                <a:latin typeface="Arial"/>
                <a:cs typeface="Arial"/>
              </a:rPr>
              <a:t>Long Term Research monitoring</a:t>
            </a:r>
          </a:p>
          <a:p>
            <a:pPr marL="742950" lvl="1" indent="-285750">
              <a:buFont typeface="Arial" panose="020B0604020202020204" pitchFamily="34" charset="0"/>
              <a:buChar char="•"/>
            </a:pPr>
            <a:r>
              <a:rPr lang="en-US" dirty="0" smtClean="0">
                <a:solidFill>
                  <a:srgbClr val="002060"/>
                </a:solidFill>
                <a:latin typeface="Arial"/>
                <a:cs typeface="Arial"/>
              </a:rPr>
              <a:t>Spatial studies</a:t>
            </a:r>
          </a:p>
          <a:p>
            <a:pPr marL="742950" lvl="1" indent="-285750">
              <a:buFont typeface="Arial" panose="020B0604020202020204" pitchFamily="34" charset="0"/>
              <a:buChar char="•"/>
            </a:pPr>
            <a:r>
              <a:rPr lang="en-US" dirty="0" smtClean="0">
                <a:solidFill>
                  <a:srgbClr val="002060"/>
                </a:solidFill>
                <a:latin typeface="Arial"/>
                <a:cs typeface="Arial"/>
              </a:rPr>
              <a:t>Plankton Survey System (PSS)</a:t>
            </a:r>
          </a:p>
          <a:p>
            <a:pPr marL="742950" lvl="1" indent="-285750">
              <a:buFont typeface="Arial" panose="020B0604020202020204" pitchFamily="34" charset="0"/>
              <a:buChar char="•"/>
            </a:pPr>
            <a:r>
              <a:rPr lang="en-US" dirty="0" smtClean="0">
                <a:solidFill>
                  <a:srgbClr val="002060"/>
                </a:solidFill>
                <a:latin typeface="Arial"/>
                <a:cs typeface="Arial"/>
              </a:rPr>
              <a:t>MOCNESS</a:t>
            </a:r>
          </a:p>
          <a:p>
            <a:pPr marL="742950" lvl="1" indent="-285750">
              <a:buFont typeface="Arial" panose="020B0604020202020204" pitchFamily="34" charset="0"/>
              <a:buChar char="•"/>
            </a:pPr>
            <a:r>
              <a:rPr lang="en-US" dirty="0" smtClean="0">
                <a:solidFill>
                  <a:srgbClr val="002060"/>
                </a:solidFill>
                <a:latin typeface="Arial"/>
                <a:cs typeface="Arial"/>
              </a:rPr>
              <a:t>Winter operations</a:t>
            </a:r>
          </a:p>
          <a:p>
            <a:pPr marL="742950" lvl="1" indent="-285750">
              <a:buFont typeface="Arial" panose="020B0604020202020204" pitchFamily="34" charset="0"/>
              <a:buChar char="•"/>
            </a:pPr>
            <a:r>
              <a:rPr lang="en-US" dirty="0" smtClean="0">
                <a:solidFill>
                  <a:srgbClr val="002060"/>
                </a:solidFill>
                <a:latin typeface="Arial"/>
                <a:cs typeface="Arial"/>
              </a:rPr>
              <a:t>Outreach and education</a:t>
            </a:r>
          </a:p>
          <a:p>
            <a:r>
              <a:rPr lang="en-US" b="1" dirty="0" smtClean="0">
                <a:solidFill>
                  <a:srgbClr val="002060"/>
                </a:solidFill>
                <a:latin typeface="Arial"/>
                <a:cs typeface="Arial"/>
              </a:rPr>
              <a:t>Supports NOAA regional missions</a:t>
            </a:r>
          </a:p>
          <a:p>
            <a:pPr marL="742950" lvl="1" indent="-285750">
              <a:buFont typeface="Arial" panose="020B0604020202020204" pitchFamily="34" charset="0"/>
              <a:buChar char="•"/>
            </a:pPr>
            <a:r>
              <a:rPr lang="en-US" dirty="0" smtClean="0">
                <a:solidFill>
                  <a:srgbClr val="002060"/>
                </a:solidFill>
                <a:latin typeface="Arial"/>
                <a:cs typeface="Arial"/>
              </a:rPr>
              <a:t>Deep water hydrographic surveys</a:t>
            </a:r>
          </a:p>
          <a:p>
            <a:pPr marL="742950" lvl="1" indent="-285750">
              <a:buFont typeface="Arial" panose="020B0604020202020204" pitchFamily="34" charset="0"/>
              <a:buChar char="•"/>
            </a:pPr>
            <a:r>
              <a:rPr lang="en-US" dirty="0" smtClean="0">
                <a:solidFill>
                  <a:srgbClr val="002060"/>
                </a:solidFill>
                <a:latin typeface="Arial"/>
                <a:cs typeface="Arial"/>
              </a:rPr>
              <a:t>Archeological exploration</a:t>
            </a:r>
          </a:p>
          <a:p>
            <a:pPr marL="742950" lvl="1" indent="-285750">
              <a:buFont typeface="Arial" panose="020B0604020202020204" pitchFamily="34" charset="0"/>
              <a:buChar char="•"/>
            </a:pPr>
            <a:r>
              <a:rPr lang="en-US" dirty="0" smtClean="0">
                <a:solidFill>
                  <a:srgbClr val="002060"/>
                </a:solidFill>
                <a:latin typeface="Arial"/>
                <a:cs typeface="Arial"/>
              </a:rPr>
              <a:t>NDBC buoy support</a:t>
            </a:r>
          </a:p>
        </p:txBody>
      </p:sp>
      <p:sp>
        <p:nvSpPr>
          <p:cNvPr id="15" name="TextBox 14"/>
          <p:cNvSpPr txBox="1"/>
          <p:nvPr/>
        </p:nvSpPr>
        <p:spPr>
          <a:xfrm>
            <a:off x="4724400" y="3836075"/>
            <a:ext cx="4267200" cy="2585323"/>
          </a:xfrm>
          <a:prstGeom prst="rect">
            <a:avLst/>
          </a:prstGeom>
          <a:noFill/>
          <a:ln>
            <a:solidFill>
              <a:schemeClr val="tx1"/>
            </a:solidFill>
          </a:ln>
        </p:spPr>
        <p:txBody>
          <a:bodyPr wrap="square" rtlCol="0">
            <a:spAutoFit/>
          </a:bodyPr>
          <a:lstStyle/>
          <a:p>
            <a:r>
              <a:rPr lang="en-US" b="1" dirty="0" smtClean="0">
                <a:solidFill>
                  <a:srgbClr val="002060"/>
                </a:solidFill>
                <a:latin typeface="Arial"/>
                <a:cs typeface="Arial"/>
              </a:rPr>
              <a:t>Realities</a:t>
            </a:r>
          </a:p>
          <a:p>
            <a:pPr marL="285750" indent="-285750">
              <a:buFont typeface="Arial" panose="020B0604020202020204" pitchFamily="34" charset="0"/>
              <a:buChar char="•"/>
            </a:pPr>
            <a:r>
              <a:rPr lang="en-US" dirty="0" smtClean="0">
                <a:solidFill>
                  <a:srgbClr val="002060"/>
                </a:solidFill>
                <a:latin typeface="Arial"/>
                <a:cs typeface="Arial"/>
              </a:rPr>
              <a:t>Nearing end of service life</a:t>
            </a:r>
          </a:p>
          <a:p>
            <a:pPr marL="285750" indent="-285750">
              <a:buFont typeface="Arial" panose="020B0604020202020204" pitchFamily="34" charset="0"/>
              <a:buChar char="•"/>
            </a:pPr>
            <a:r>
              <a:rPr lang="en-US" dirty="0" smtClean="0">
                <a:solidFill>
                  <a:srgbClr val="002060"/>
                </a:solidFill>
                <a:latin typeface="Arial"/>
                <a:cs typeface="Arial"/>
              </a:rPr>
              <a:t>Ownership limits capital improvements</a:t>
            </a:r>
          </a:p>
          <a:p>
            <a:pPr marL="285750" indent="-285750">
              <a:buFont typeface="Arial" panose="020B0604020202020204" pitchFamily="34" charset="0"/>
              <a:buChar char="•"/>
            </a:pPr>
            <a:r>
              <a:rPr lang="en-US" dirty="0" smtClean="0">
                <a:solidFill>
                  <a:srgbClr val="002060"/>
                </a:solidFill>
                <a:latin typeface="Arial"/>
                <a:cs typeface="Arial"/>
              </a:rPr>
              <a:t>Dated infrastructure and technology</a:t>
            </a:r>
          </a:p>
          <a:p>
            <a:pPr marL="285750" indent="-285750">
              <a:buFont typeface="Arial" panose="020B0604020202020204" pitchFamily="34" charset="0"/>
              <a:buChar char="•"/>
            </a:pPr>
            <a:r>
              <a:rPr lang="en-US" dirty="0" smtClean="0">
                <a:solidFill>
                  <a:srgbClr val="002060"/>
                </a:solidFill>
                <a:latin typeface="Arial"/>
                <a:cs typeface="Arial"/>
              </a:rPr>
              <a:t>Scheduling challenges</a:t>
            </a:r>
          </a:p>
          <a:p>
            <a:pPr marL="742950" lvl="1" indent="-285750">
              <a:buFont typeface="Arial" panose="020B0604020202020204" pitchFamily="34" charset="0"/>
              <a:buChar char="•"/>
            </a:pPr>
            <a:r>
              <a:rPr lang="en-US" dirty="0" smtClean="0">
                <a:solidFill>
                  <a:srgbClr val="002060"/>
                </a:solidFill>
                <a:latin typeface="Arial"/>
                <a:cs typeface="Arial"/>
              </a:rPr>
              <a:t>Choice of one</a:t>
            </a:r>
          </a:p>
          <a:p>
            <a:pPr marL="742950" lvl="1" indent="-285750">
              <a:buFont typeface="Arial" panose="020B0604020202020204" pitchFamily="34" charset="0"/>
              <a:buChar char="•"/>
            </a:pPr>
            <a:r>
              <a:rPr lang="en-US" dirty="0" smtClean="0">
                <a:solidFill>
                  <a:srgbClr val="002060"/>
                </a:solidFill>
                <a:latin typeface="Arial"/>
                <a:cs typeface="Arial"/>
              </a:rPr>
              <a:t>No viable backup, reserve capacity</a:t>
            </a:r>
          </a:p>
        </p:txBody>
      </p:sp>
    </p:spTree>
    <p:extLst>
      <p:ext uri="{BB962C8B-B14F-4D97-AF65-F5344CB8AC3E}">
        <p14:creationId xmlns:p14="http://schemas.microsoft.com/office/powerpoint/2010/main" val="18798560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611779"/>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7/16</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Great Lakes Field Station &amp; Vessels</a:t>
            </a:r>
            <a:endParaRPr lang="en-US" sz="1300" dirty="0">
              <a:solidFill>
                <a:schemeClr val="bg1"/>
              </a:solidFill>
              <a:latin typeface="Arial" panose="020B0604020202020204" pitchFamily="34" charset="0"/>
              <a:cs typeface="Arial" panose="020B0604020202020204" pitchFamily="34" charset="0"/>
            </a:endParaRPr>
          </a:p>
        </p:txBody>
      </p:sp>
      <p:pic>
        <p:nvPicPr>
          <p:cNvPr id="16" name="Picture 3" descr="NOAA SRV_1.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42988" y="2743200"/>
            <a:ext cx="6701012" cy="4142528"/>
          </a:xfrm>
          <a:prstGeom prst="rect">
            <a:avLst/>
          </a:prstGeom>
          <a:noFill/>
          <a:ln w="9525">
            <a:noFill/>
            <a:miter lim="800000"/>
            <a:headEnd/>
            <a:tailEnd/>
          </a:ln>
        </p:spPr>
      </p:pic>
      <p:sp>
        <p:nvSpPr>
          <p:cNvPr id="17" name="TextBox 16"/>
          <p:cNvSpPr txBox="1"/>
          <p:nvPr/>
        </p:nvSpPr>
        <p:spPr>
          <a:xfrm>
            <a:off x="152400" y="533400"/>
            <a:ext cx="4876800" cy="4062651"/>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Strategy for the next 50 years</a:t>
            </a:r>
          </a:p>
          <a:p>
            <a:pPr marL="285750" indent="-285750">
              <a:buFont typeface="Arial" panose="020B0604020202020204" pitchFamily="34" charset="0"/>
              <a:buChar char="•"/>
            </a:pPr>
            <a:r>
              <a:rPr lang="en-US" dirty="0" smtClean="0">
                <a:solidFill>
                  <a:srgbClr val="002060"/>
                </a:solidFill>
                <a:latin typeface="Arial" panose="020B0604020202020204" pitchFamily="34" charset="0"/>
                <a:cs typeface="Arial" panose="020B0604020202020204" pitchFamily="34" charset="0"/>
              </a:rPr>
              <a:t>Address Regional Gaps</a:t>
            </a:r>
          </a:p>
          <a:p>
            <a:pPr marL="742950" lvl="1" indent="-285750">
              <a:buFont typeface="Arial" panose="020B0604020202020204" pitchFamily="34" charset="0"/>
              <a:buChar char="•"/>
            </a:pPr>
            <a:r>
              <a:rPr lang="en-US" dirty="0" smtClean="0">
                <a:solidFill>
                  <a:srgbClr val="002060"/>
                </a:solidFill>
                <a:latin typeface="Arial" panose="020B0604020202020204" pitchFamily="34" charset="0"/>
                <a:cs typeface="Arial" panose="020B0604020202020204" pitchFamily="34" charset="0"/>
              </a:rPr>
              <a:t>Ice </a:t>
            </a:r>
            <a:r>
              <a:rPr lang="en-US" dirty="0">
                <a:solidFill>
                  <a:srgbClr val="002060"/>
                </a:solidFill>
                <a:latin typeface="Arial" panose="020B0604020202020204" pitchFamily="34" charset="0"/>
                <a:cs typeface="Arial" panose="020B0604020202020204" pitchFamily="34" charset="0"/>
              </a:rPr>
              <a:t>s</a:t>
            </a:r>
            <a:r>
              <a:rPr lang="en-US" dirty="0" smtClean="0">
                <a:solidFill>
                  <a:srgbClr val="002060"/>
                </a:solidFill>
                <a:latin typeface="Arial" panose="020B0604020202020204" pitchFamily="34" charset="0"/>
                <a:cs typeface="Arial" panose="020B0604020202020204" pitchFamily="34" charset="0"/>
              </a:rPr>
              <a:t>trengthened hull</a:t>
            </a:r>
          </a:p>
          <a:p>
            <a:pPr marL="742950" lvl="1" indent="-285750">
              <a:buFont typeface="Arial" panose="020B0604020202020204" pitchFamily="34" charset="0"/>
              <a:buChar char="•"/>
            </a:pPr>
            <a:r>
              <a:rPr lang="en-US" dirty="0" smtClean="0">
                <a:solidFill>
                  <a:srgbClr val="002060"/>
                </a:solidFill>
                <a:latin typeface="Arial" panose="020B0604020202020204" pitchFamily="34" charset="0"/>
                <a:cs typeface="Arial" panose="020B0604020202020204" pitchFamily="34" charset="0"/>
              </a:rPr>
              <a:t>Full </a:t>
            </a:r>
            <a:r>
              <a:rPr lang="en-US" dirty="0">
                <a:solidFill>
                  <a:srgbClr val="002060"/>
                </a:solidFill>
                <a:latin typeface="Arial" panose="020B0604020202020204" pitchFamily="34" charset="0"/>
                <a:cs typeface="Arial" panose="020B0604020202020204" pitchFamily="34" charset="0"/>
              </a:rPr>
              <a:t>SRV </a:t>
            </a:r>
            <a:r>
              <a:rPr lang="en-US" dirty="0" smtClean="0">
                <a:solidFill>
                  <a:srgbClr val="002060"/>
                </a:solidFill>
                <a:latin typeface="Arial" panose="020B0604020202020204" pitchFamily="34" charset="0"/>
                <a:cs typeface="Arial" panose="020B0604020202020204" pitchFamily="34" charset="0"/>
              </a:rPr>
              <a:t>capabilities</a:t>
            </a:r>
            <a:endParaRPr lang="en-US" dirty="0">
              <a:solidFill>
                <a:srgbClr val="002060"/>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Hydro Survey Capable</a:t>
            </a:r>
          </a:p>
          <a:p>
            <a:pPr marL="742950" lvl="1"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Dynamic </a:t>
            </a:r>
            <a:r>
              <a:rPr lang="en-US" dirty="0" smtClean="0">
                <a:solidFill>
                  <a:srgbClr val="002060"/>
                </a:solidFill>
                <a:latin typeface="Arial" panose="020B0604020202020204" pitchFamily="34" charset="0"/>
                <a:cs typeface="Arial" panose="020B0604020202020204" pitchFamily="34" charset="0"/>
              </a:rPr>
              <a:t>Positioning</a:t>
            </a:r>
          </a:p>
          <a:p>
            <a:pPr marL="742950" lvl="1" indent="-285750">
              <a:buFont typeface="Arial" panose="020B0604020202020204" pitchFamily="34" charset="0"/>
              <a:buChar char="•"/>
            </a:pPr>
            <a:r>
              <a:rPr lang="en-US" dirty="0">
                <a:solidFill>
                  <a:srgbClr val="002060"/>
                </a:solidFill>
                <a:latin typeface="Arial" panose="020B0604020202020204" pitchFamily="34" charset="0"/>
                <a:cs typeface="Arial" panose="020B0604020202020204" pitchFamily="34" charset="0"/>
              </a:rPr>
              <a:t>Laboratories and infrastructure to best support Science initiatives</a:t>
            </a:r>
          </a:p>
          <a:p>
            <a:pPr lvl="1">
              <a:buFont typeface="Arial" pitchFamily="34" charset="0"/>
              <a:buChar char="•"/>
            </a:pPr>
            <a:endParaRPr lang="en-US" dirty="0" smtClean="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solidFill>
                  <a:srgbClr val="002060"/>
                </a:solidFill>
                <a:latin typeface="Arial" panose="020B0604020202020204" pitchFamily="34" charset="0"/>
                <a:cs typeface="Arial" panose="020B0604020202020204" pitchFamily="34" charset="0"/>
              </a:rPr>
              <a:t>NOAA Regional asset</a:t>
            </a:r>
          </a:p>
          <a:p>
            <a:pPr marL="285750" indent="-285750">
              <a:buFont typeface="Arial" panose="020B0604020202020204" pitchFamily="34" charset="0"/>
              <a:buChar char="•"/>
            </a:pPr>
            <a:r>
              <a:rPr lang="en-US" dirty="0" smtClean="0">
                <a:solidFill>
                  <a:srgbClr val="002060"/>
                </a:solidFill>
                <a:latin typeface="Arial" panose="020B0604020202020204" pitchFamily="34" charset="0"/>
                <a:cs typeface="Arial" panose="020B0604020202020204" pitchFamily="34" charset="0"/>
              </a:rPr>
              <a:t>Collaborative management plan</a:t>
            </a:r>
          </a:p>
          <a:p>
            <a:pPr>
              <a:buFont typeface="Arial" pitchFamily="34" charset="0"/>
              <a:buChar char="•"/>
            </a:pPr>
            <a:endParaRPr lang="en-US" dirty="0" smtClean="0">
              <a:solidFill>
                <a:srgbClr val="002060"/>
              </a:solidFill>
              <a:latin typeface="Arial" panose="020B0604020202020204" pitchFamily="34" charset="0"/>
              <a:cs typeface="Arial" panose="020B0604020202020204" pitchFamily="34" charset="0"/>
            </a:endParaRPr>
          </a:p>
          <a:p>
            <a:endParaRPr lang="en-US" sz="3200" dirty="0" smtClean="0">
              <a:solidFill>
                <a:srgbClr val="002060"/>
              </a:solidFill>
              <a:latin typeface="Arial" panose="020B0604020202020204" pitchFamily="34" charset="0"/>
              <a:cs typeface="Arial" panose="020B0604020202020204" pitchFamily="34" charset="0"/>
            </a:endParaRPr>
          </a:p>
        </p:txBody>
      </p:sp>
      <p:sp>
        <p:nvSpPr>
          <p:cNvPr id="18" name="Rectangle 4"/>
          <p:cNvSpPr>
            <a:spLocks noChangeArrowheads="1"/>
          </p:cNvSpPr>
          <p:nvPr/>
        </p:nvSpPr>
        <p:spPr bwMode="auto">
          <a:xfrm>
            <a:off x="1524000" y="5075872"/>
            <a:ext cx="1981200" cy="1477328"/>
          </a:xfrm>
          <a:prstGeom prst="rect">
            <a:avLst/>
          </a:prstGeom>
          <a:noFill/>
          <a:ln w="9525">
            <a:noFill/>
            <a:miter lim="800000"/>
            <a:headEnd/>
            <a:tailEnd/>
          </a:ln>
        </p:spPr>
        <p:txBody>
          <a:bodyPr wrap="square">
            <a:spAutoFit/>
          </a:bodyPr>
          <a:lstStyle/>
          <a:p>
            <a:r>
              <a:rPr lang="en-US" sz="1000" b="1" dirty="0" smtClean="0"/>
              <a:t>Length 90 -110 feet</a:t>
            </a:r>
          </a:p>
          <a:p>
            <a:r>
              <a:rPr lang="en-US" sz="1000" b="1" dirty="0" smtClean="0"/>
              <a:t>Beam - 29 feet </a:t>
            </a:r>
          </a:p>
          <a:p>
            <a:r>
              <a:rPr lang="en-US" sz="1000" b="1" dirty="0" smtClean="0"/>
              <a:t>Speed - 15  knots</a:t>
            </a:r>
          </a:p>
          <a:p>
            <a:r>
              <a:rPr lang="en-US" sz="1000" b="1" dirty="0" smtClean="0"/>
              <a:t>Draft – 7’ 2”</a:t>
            </a:r>
          </a:p>
          <a:p>
            <a:r>
              <a:rPr lang="en-US" sz="1000" b="1" dirty="0" smtClean="0"/>
              <a:t>Propulsion – Twin 600  hp</a:t>
            </a:r>
          </a:p>
          <a:p>
            <a:r>
              <a:rPr lang="en-US" sz="1000" b="1" dirty="0" smtClean="0"/>
              <a:t>Bow thruster</a:t>
            </a:r>
          </a:p>
          <a:p>
            <a:r>
              <a:rPr lang="en-US" sz="1000" b="1" dirty="0" smtClean="0"/>
              <a:t>Twin 99kw generators</a:t>
            </a:r>
          </a:p>
          <a:p>
            <a:r>
              <a:rPr lang="en-US" sz="1000" b="1" dirty="0" smtClean="0"/>
              <a:t>Berthing  12-14</a:t>
            </a:r>
          </a:p>
          <a:p>
            <a:r>
              <a:rPr lang="en-US" sz="1000" b="1" dirty="0" smtClean="0"/>
              <a:t>Endurance  7-10 days </a:t>
            </a:r>
          </a:p>
        </p:txBody>
      </p:sp>
    </p:spTree>
    <p:extLst>
      <p:ext uri="{BB962C8B-B14F-4D97-AF65-F5344CB8AC3E}">
        <p14:creationId xmlns:p14="http://schemas.microsoft.com/office/powerpoint/2010/main" val="18798560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8/16</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Great Lakes Field Station &amp; Vessels</a:t>
            </a:r>
          </a:p>
        </p:txBody>
      </p:sp>
      <p:sp>
        <p:nvSpPr>
          <p:cNvPr id="4" name="TextBox 3"/>
          <p:cNvSpPr txBox="1"/>
          <p:nvPr/>
        </p:nvSpPr>
        <p:spPr>
          <a:xfrm>
            <a:off x="0" y="295407"/>
            <a:ext cx="9001801" cy="523220"/>
          </a:xfrm>
          <a:prstGeom prst="rect">
            <a:avLst/>
          </a:prstGeom>
          <a:noFill/>
        </p:spPr>
        <p:txBody>
          <a:bodyPr wrap="square" rtlCol="0">
            <a:spAutoFit/>
          </a:bodyPr>
          <a:lstStyle/>
          <a:p>
            <a:pPr lvl="0"/>
            <a:r>
              <a:rPr lang="en-US" sz="2800" dirty="0" smtClean="0">
                <a:solidFill>
                  <a:srgbClr val="002060"/>
                </a:solidFill>
                <a:latin typeface="Arial" panose="020B0604020202020204" pitchFamily="34" charset="0"/>
                <a:cs typeface="Arial" panose="020B0604020202020204" pitchFamily="34" charset="0"/>
              </a:rPr>
              <a:t>Class III Vessels </a:t>
            </a:r>
            <a:r>
              <a:rPr lang="en-US" dirty="0">
                <a:solidFill>
                  <a:srgbClr val="002060"/>
                </a:solidFill>
                <a:latin typeface="Arial" panose="020B0604020202020204" pitchFamily="34" charset="0"/>
                <a:cs typeface="Arial" panose="020B0604020202020204" pitchFamily="34" charset="0"/>
              </a:rPr>
              <a:t>(40-65</a:t>
            </a:r>
            <a:r>
              <a:rPr lang="en-US" dirty="0" smtClean="0">
                <a:solidFill>
                  <a:srgbClr val="002060"/>
                </a:solidFill>
                <a:latin typeface="Arial" panose="020B0604020202020204" pitchFamily="34" charset="0"/>
                <a:cs typeface="Arial" panose="020B0604020202020204" pitchFamily="34" charset="0"/>
              </a:rPr>
              <a:t>’) </a:t>
            </a:r>
            <a:r>
              <a:rPr lang="en-US" sz="2800" dirty="0" smtClean="0">
                <a:solidFill>
                  <a:srgbClr val="002060"/>
                </a:solidFill>
                <a:latin typeface="Arial" panose="020B0604020202020204" pitchFamily="34" charset="0"/>
                <a:cs typeface="Arial" panose="020B0604020202020204" pitchFamily="34" charset="0"/>
              </a:rPr>
              <a:t>– 4</a:t>
            </a:r>
            <a:endParaRPr lang="en-US" dirty="0">
              <a:solidFill>
                <a:srgbClr val="002060"/>
              </a:solidFill>
              <a:latin typeface="Arial" panose="020B0604020202020204" pitchFamily="34" charset="0"/>
              <a:cs typeface="Arial" panose="020B0604020202020204" pitchFamily="34" charset="0"/>
            </a:endParaRPr>
          </a:p>
        </p:txBody>
      </p:sp>
      <p:pic>
        <p:nvPicPr>
          <p:cNvPr id="18" name="Picture 2" descr="C:\Users\donahue\Downloads\IMG_0448[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200" y="762000"/>
            <a:ext cx="8991600" cy="1251006"/>
          </a:xfrm>
          <a:prstGeom prst="rect">
            <a:avLst/>
          </a:prstGeom>
          <a:noFill/>
        </p:spPr>
      </p:pic>
      <p:pic>
        <p:nvPicPr>
          <p:cNvPr id="14339" name="Picture 3" descr="C:\Users\donahue\Downloads\IMG_0638.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267200" y="2089206"/>
            <a:ext cx="4800600" cy="2702560"/>
          </a:xfrm>
          <a:prstGeom prst="rect">
            <a:avLst/>
          </a:prstGeom>
          <a:noFill/>
        </p:spPr>
      </p:pic>
      <p:sp>
        <p:nvSpPr>
          <p:cNvPr id="21" name="TextBox 20"/>
          <p:cNvSpPr txBox="1"/>
          <p:nvPr/>
        </p:nvSpPr>
        <p:spPr>
          <a:xfrm>
            <a:off x="76200" y="2057400"/>
            <a:ext cx="4556150" cy="2862322"/>
          </a:xfrm>
          <a:prstGeom prst="rect">
            <a:avLst/>
          </a:prstGeom>
          <a:noFill/>
        </p:spPr>
        <p:txBody>
          <a:bodyPr wrap="square" rtlCol="0">
            <a:spAutoFit/>
          </a:bodyPr>
          <a:lstStyle/>
          <a:p>
            <a:pPr>
              <a:buFont typeface="Arial" pitchFamily="34" charset="0"/>
              <a:buChar char="•"/>
            </a:pPr>
            <a:r>
              <a:rPr lang="en-US" dirty="0" smtClean="0">
                <a:solidFill>
                  <a:srgbClr val="002060"/>
                </a:solidFill>
                <a:latin typeface="Arial"/>
                <a:cs typeface="Arial"/>
              </a:rPr>
              <a:t> R5501 / R5504</a:t>
            </a:r>
          </a:p>
          <a:p>
            <a:pPr lvl="1">
              <a:buFont typeface="Arial" pitchFamily="34" charset="0"/>
              <a:buChar char="•"/>
            </a:pPr>
            <a:r>
              <a:rPr lang="en-US" dirty="0" smtClean="0">
                <a:solidFill>
                  <a:srgbClr val="002060"/>
                </a:solidFill>
                <a:cs typeface="Arial"/>
              </a:rPr>
              <a:t>  Heavy lift </a:t>
            </a:r>
          </a:p>
          <a:p>
            <a:pPr lvl="1">
              <a:buFont typeface="Arial" pitchFamily="34" charset="0"/>
              <a:buChar char="•"/>
            </a:pPr>
            <a:r>
              <a:rPr lang="en-US" dirty="0" smtClean="0">
                <a:solidFill>
                  <a:srgbClr val="002060"/>
                </a:solidFill>
                <a:cs typeface="Arial"/>
              </a:rPr>
              <a:t>  High speed </a:t>
            </a:r>
          </a:p>
          <a:p>
            <a:pPr lvl="1">
              <a:buFont typeface="Arial" pitchFamily="34" charset="0"/>
              <a:buChar char="•"/>
            </a:pPr>
            <a:r>
              <a:rPr lang="en-US" dirty="0" smtClean="0">
                <a:solidFill>
                  <a:srgbClr val="002060"/>
                </a:solidFill>
                <a:cs typeface="Arial"/>
              </a:rPr>
              <a:t>  Transient and logistic advantages</a:t>
            </a:r>
            <a:endParaRPr lang="en-US" dirty="0" smtClean="0">
              <a:solidFill>
                <a:srgbClr val="002060"/>
              </a:solidFill>
              <a:latin typeface="Arial"/>
              <a:cs typeface="Arial"/>
            </a:endParaRPr>
          </a:p>
          <a:p>
            <a:pPr>
              <a:buFont typeface="Arial" pitchFamily="34" charset="0"/>
              <a:buChar char="•"/>
            </a:pPr>
            <a:r>
              <a:rPr lang="en-US" dirty="0" smtClean="0">
                <a:solidFill>
                  <a:srgbClr val="002060"/>
                </a:solidFill>
                <a:latin typeface="Arial"/>
                <a:cs typeface="Arial"/>
              </a:rPr>
              <a:t> Supports</a:t>
            </a:r>
          </a:p>
          <a:p>
            <a:pPr lvl="1">
              <a:buFont typeface="Arial" pitchFamily="34" charset="0"/>
              <a:buChar char="•"/>
            </a:pPr>
            <a:r>
              <a:rPr lang="en-US" dirty="0" smtClean="0">
                <a:solidFill>
                  <a:srgbClr val="002060"/>
                </a:solidFill>
                <a:latin typeface="Arial"/>
                <a:cs typeface="Arial"/>
              </a:rPr>
              <a:t>  ReCON and GLOS buoys</a:t>
            </a:r>
          </a:p>
          <a:p>
            <a:pPr lvl="1">
              <a:buFont typeface="Arial" pitchFamily="34" charset="0"/>
              <a:buChar char="•"/>
            </a:pPr>
            <a:r>
              <a:rPr lang="en-US" dirty="0" smtClean="0">
                <a:solidFill>
                  <a:srgbClr val="002060"/>
                </a:solidFill>
                <a:latin typeface="Arial"/>
                <a:cs typeface="Arial"/>
              </a:rPr>
              <a:t>  HABS ESP</a:t>
            </a:r>
          </a:p>
          <a:p>
            <a:pPr lvl="1">
              <a:buFont typeface="Arial" pitchFamily="34" charset="0"/>
              <a:buChar char="•"/>
            </a:pPr>
            <a:r>
              <a:rPr lang="en-US" dirty="0" smtClean="0">
                <a:solidFill>
                  <a:srgbClr val="002060"/>
                </a:solidFill>
                <a:latin typeface="Arial"/>
                <a:cs typeface="Arial"/>
              </a:rPr>
              <a:t>  Event response</a:t>
            </a:r>
          </a:p>
          <a:p>
            <a:pPr lvl="1">
              <a:buFont typeface="Arial" pitchFamily="34" charset="0"/>
              <a:buChar char="•"/>
            </a:pPr>
            <a:r>
              <a:rPr lang="en-US" dirty="0" smtClean="0">
                <a:solidFill>
                  <a:srgbClr val="002060"/>
                </a:solidFill>
                <a:latin typeface="Arial"/>
                <a:cs typeface="Arial"/>
              </a:rPr>
              <a:t>  Sanctuary mooring buoys</a:t>
            </a:r>
          </a:p>
          <a:p>
            <a:pPr>
              <a:buFont typeface="Arial" pitchFamily="34" charset="0"/>
              <a:buChar char="•"/>
            </a:pPr>
            <a:endParaRPr lang="en-US" dirty="0" smtClean="0">
              <a:solidFill>
                <a:srgbClr val="002060"/>
              </a:solidFill>
              <a:latin typeface="Arial"/>
              <a:cs typeface="Arial"/>
            </a:endParaRPr>
          </a:p>
        </p:txBody>
      </p:sp>
      <p:pic>
        <p:nvPicPr>
          <p:cNvPr id="22" name="Picture 21"/>
          <p:cNvPicPr/>
          <p:nvPr/>
        </p:nvPicPr>
        <p:blipFill>
          <a:blip r:embed="rId7" cstate="screen">
            <a:extLst>
              <a:ext uri="{28A0092B-C50C-407E-A947-70E740481C1C}">
                <a14:useLocalDpi xmlns:a14="http://schemas.microsoft.com/office/drawing/2010/main"/>
              </a:ext>
            </a:extLst>
          </a:blip>
          <a:srcRect/>
          <a:stretch>
            <a:fillRect/>
          </a:stretch>
        </p:blipFill>
        <p:spPr>
          <a:xfrm>
            <a:off x="304800" y="4724400"/>
            <a:ext cx="2209800" cy="1981200"/>
          </a:xfrm>
          <a:prstGeom prst="rect">
            <a:avLst/>
          </a:prstGeom>
        </p:spPr>
      </p:pic>
      <p:sp>
        <p:nvSpPr>
          <p:cNvPr id="23" name="TextBox 22"/>
          <p:cNvSpPr txBox="1"/>
          <p:nvPr/>
        </p:nvSpPr>
        <p:spPr>
          <a:xfrm>
            <a:off x="2667000" y="4826675"/>
            <a:ext cx="6019800" cy="2308324"/>
          </a:xfrm>
          <a:prstGeom prst="rect">
            <a:avLst/>
          </a:prstGeom>
          <a:noFill/>
        </p:spPr>
        <p:txBody>
          <a:bodyPr wrap="square" rtlCol="0">
            <a:spAutoFit/>
          </a:bodyPr>
          <a:lstStyle/>
          <a:p>
            <a:pPr>
              <a:buFont typeface="Arial" pitchFamily="34" charset="0"/>
              <a:buChar char="•"/>
            </a:pPr>
            <a:r>
              <a:rPr lang="en-US" dirty="0" smtClean="0">
                <a:solidFill>
                  <a:srgbClr val="002060"/>
                </a:solidFill>
                <a:latin typeface="Arial"/>
                <a:cs typeface="Arial"/>
              </a:rPr>
              <a:t>  R5002</a:t>
            </a:r>
          </a:p>
          <a:p>
            <a:pPr lvl="1">
              <a:buFont typeface="Arial" pitchFamily="34" charset="0"/>
              <a:buChar char="•"/>
            </a:pPr>
            <a:r>
              <a:rPr lang="en-US" dirty="0" smtClean="0">
                <a:solidFill>
                  <a:srgbClr val="002060"/>
                </a:solidFill>
                <a:latin typeface="Arial"/>
                <a:cs typeface="Arial"/>
              </a:rPr>
              <a:t>  Dive support</a:t>
            </a:r>
          </a:p>
          <a:p>
            <a:pPr lvl="1">
              <a:buFont typeface="Arial" pitchFamily="34" charset="0"/>
              <a:buChar char="•"/>
            </a:pPr>
            <a:r>
              <a:rPr lang="en-US" dirty="0" smtClean="0">
                <a:solidFill>
                  <a:srgbClr val="002060"/>
                </a:solidFill>
                <a:latin typeface="Arial"/>
                <a:cs typeface="Arial"/>
              </a:rPr>
              <a:t>  Multi-beam sonar</a:t>
            </a:r>
          </a:p>
          <a:p>
            <a:pPr lvl="1">
              <a:buFont typeface="Arial" pitchFamily="34" charset="0"/>
              <a:buChar char="•"/>
            </a:pPr>
            <a:r>
              <a:rPr lang="en-US" dirty="0" smtClean="0">
                <a:solidFill>
                  <a:srgbClr val="002060"/>
                </a:solidFill>
                <a:latin typeface="Arial"/>
                <a:cs typeface="Arial"/>
              </a:rPr>
              <a:t>  Side scan sonar</a:t>
            </a:r>
          </a:p>
          <a:p>
            <a:pPr lvl="1">
              <a:buFont typeface="Arial" pitchFamily="34" charset="0"/>
              <a:buChar char="•"/>
            </a:pPr>
            <a:r>
              <a:rPr lang="en-US" dirty="0" smtClean="0">
                <a:solidFill>
                  <a:srgbClr val="002060"/>
                </a:solidFill>
                <a:latin typeface="Arial"/>
                <a:cs typeface="Arial"/>
              </a:rPr>
              <a:t>  Onboard survey processing</a:t>
            </a:r>
          </a:p>
          <a:p>
            <a:pPr marL="228600" indent="-228600">
              <a:buFont typeface="Arial" pitchFamily="34" charset="0"/>
              <a:buChar char="•"/>
            </a:pPr>
            <a:r>
              <a:rPr lang="en-US" dirty="0" smtClean="0">
                <a:solidFill>
                  <a:srgbClr val="002060"/>
                </a:solidFill>
                <a:latin typeface="Arial"/>
                <a:cs typeface="Arial"/>
              </a:rPr>
              <a:t>Supports NOAA Thunder Bay National Marine Sanctuary initiatives</a:t>
            </a:r>
          </a:p>
          <a:p>
            <a:pPr>
              <a:buFont typeface="Arial" pitchFamily="34" charset="0"/>
              <a:buChar char="•"/>
            </a:pPr>
            <a:endParaRPr lang="en-US" dirty="0" smtClean="0">
              <a:solidFill>
                <a:srgbClr val="002060"/>
              </a:solidFill>
              <a:latin typeface="Arial"/>
              <a:cs typeface="Arial"/>
            </a:endParaRPr>
          </a:p>
        </p:txBody>
      </p:sp>
    </p:spTree>
    <p:extLst>
      <p:ext uri="{BB962C8B-B14F-4D97-AF65-F5344CB8AC3E}">
        <p14:creationId xmlns:p14="http://schemas.microsoft.com/office/powerpoint/2010/main" val="37456520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1"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9/16</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Great Lakes Field Station &amp; Vessels</a:t>
            </a:r>
            <a:endParaRPr lang="en-US" sz="13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0" y="304800"/>
            <a:ext cx="9001801" cy="523220"/>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Class II Vessels </a:t>
            </a:r>
            <a:r>
              <a:rPr lang="en-US" dirty="0" smtClean="0">
                <a:solidFill>
                  <a:srgbClr val="002060"/>
                </a:solidFill>
                <a:latin typeface="Arial" panose="020B0604020202020204" pitchFamily="34" charset="0"/>
                <a:cs typeface="Arial" panose="020B0604020202020204" pitchFamily="34" charset="0"/>
              </a:rPr>
              <a:t>(25-40’)  </a:t>
            </a:r>
            <a:r>
              <a:rPr lang="en-US" sz="2800" dirty="0" smtClean="0">
                <a:solidFill>
                  <a:srgbClr val="002060"/>
                </a:solidFill>
                <a:latin typeface="Arial" panose="020B0604020202020204" pitchFamily="34" charset="0"/>
                <a:cs typeface="Arial" panose="020B0604020202020204" pitchFamily="34" charset="0"/>
              </a:rPr>
              <a:t>- 4</a:t>
            </a:r>
            <a:endParaRPr lang="en-US" sz="1400" dirty="0">
              <a:solidFill>
                <a:srgbClr val="002060"/>
              </a:solidFill>
              <a:latin typeface="Arial" panose="020B0604020202020204" pitchFamily="34" charset="0"/>
              <a:cs typeface="Arial" panose="020B0604020202020204" pitchFamily="34" charset="0"/>
            </a:endParaRPr>
          </a:p>
        </p:txBody>
      </p:sp>
      <p:pic>
        <p:nvPicPr>
          <p:cNvPr id="15361" name="Picture 1" descr="C:\Users\donahue\Desktop\3011 arm.png"/>
          <p:cNvPicPr>
            <a:picLocks noChangeAspect="1" noChangeArrowheads="1"/>
          </p:cNvPicPr>
          <p:nvPr/>
        </p:nvPicPr>
        <p:blipFill>
          <a:blip r:embed="rId5" cstate="print"/>
          <a:srcRect/>
          <a:stretch>
            <a:fillRect/>
          </a:stretch>
        </p:blipFill>
        <p:spPr bwMode="auto">
          <a:xfrm>
            <a:off x="4572000" y="3810000"/>
            <a:ext cx="3875314" cy="2571538"/>
          </a:xfrm>
          <a:prstGeom prst="rect">
            <a:avLst/>
          </a:prstGeom>
          <a:noFill/>
        </p:spPr>
      </p:pic>
      <p:pic>
        <p:nvPicPr>
          <p:cNvPr id="15" name="Picture 3" descr="C:\Users\donahue\Desktop\andrew beer 3.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0403" y="914400"/>
            <a:ext cx="9027397" cy="2667000"/>
          </a:xfrm>
          <a:prstGeom prst="rect">
            <a:avLst/>
          </a:prstGeom>
          <a:noFill/>
        </p:spPr>
      </p:pic>
      <p:sp>
        <p:nvSpPr>
          <p:cNvPr id="16" name="TextBox 15"/>
          <p:cNvSpPr txBox="1"/>
          <p:nvPr/>
        </p:nvSpPr>
        <p:spPr>
          <a:xfrm>
            <a:off x="381000" y="3733800"/>
            <a:ext cx="4038600"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solidFill>
                  <a:srgbClr val="002060"/>
                </a:solidFill>
                <a:latin typeface="Arial" panose="020B0604020202020204" pitchFamily="34" charset="0"/>
                <a:cs typeface="Arial" panose="020B0604020202020204" pitchFamily="34" charset="0"/>
              </a:rPr>
              <a:t>Near shore support / sampling</a:t>
            </a:r>
          </a:p>
          <a:p>
            <a:pPr marL="285750" indent="-285750">
              <a:buFont typeface="Arial" panose="020B0604020202020204" pitchFamily="34" charset="0"/>
              <a:buChar char="•"/>
            </a:pPr>
            <a:r>
              <a:rPr lang="en-US" sz="1600" dirty="0" smtClean="0">
                <a:solidFill>
                  <a:srgbClr val="002060"/>
                </a:solidFill>
                <a:latin typeface="Arial" panose="020B0604020202020204" pitchFamily="34" charset="0"/>
                <a:cs typeface="Arial" panose="020B0604020202020204" pitchFamily="34" charset="0"/>
              </a:rPr>
              <a:t>Hydro survey capable</a:t>
            </a:r>
          </a:p>
          <a:p>
            <a:pPr marL="285750" indent="-285750">
              <a:buFont typeface="Arial" panose="020B0604020202020204" pitchFamily="34" charset="0"/>
              <a:buChar char="•"/>
            </a:pPr>
            <a:r>
              <a:rPr lang="en-US" sz="1600" dirty="0" smtClean="0">
                <a:solidFill>
                  <a:srgbClr val="002060"/>
                </a:solidFill>
                <a:latin typeface="Arial" panose="020B0604020202020204" pitchFamily="34" charset="0"/>
                <a:cs typeface="Arial" panose="020B0604020202020204" pitchFamily="34" charset="0"/>
              </a:rPr>
              <a:t>Dive operations</a:t>
            </a:r>
          </a:p>
          <a:p>
            <a:pPr marL="285750" indent="-285750">
              <a:buFont typeface="Arial" panose="020B0604020202020204" pitchFamily="34" charset="0"/>
              <a:buChar char="•"/>
            </a:pPr>
            <a:r>
              <a:rPr lang="en-US" sz="1600" dirty="0" smtClean="0">
                <a:solidFill>
                  <a:srgbClr val="002060"/>
                </a:solidFill>
                <a:latin typeface="Arial" panose="020B0604020202020204" pitchFamily="34" charset="0"/>
                <a:cs typeface="Arial" panose="020B0604020202020204" pitchFamily="34" charset="0"/>
              </a:rPr>
              <a:t>Event response</a:t>
            </a:r>
          </a:p>
          <a:p>
            <a:pPr marL="285750" indent="-285750">
              <a:buFont typeface="Arial" panose="020B0604020202020204" pitchFamily="34" charset="0"/>
              <a:buChar char="•"/>
            </a:pPr>
            <a:r>
              <a:rPr lang="en-US" sz="1600" dirty="0" smtClean="0">
                <a:solidFill>
                  <a:srgbClr val="002060"/>
                </a:solidFill>
                <a:latin typeface="Arial" panose="020B0604020202020204" pitchFamily="34" charset="0"/>
                <a:cs typeface="Arial" panose="020B0604020202020204" pitchFamily="34" charset="0"/>
              </a:rPr>
              <a:t>Remote locations</a:t>
            </a:r>
          </a:p>
          <a:p>
            <a:pPr marL="285750" indent="-285750">
              <a:buFont typeface="Arial" panose="020B0604020202020204" pitchFamily="34" charset="0"/>
              <a:buChar char="•"/>
            </a:pPr>
            <a:r>
              <a:rPr lang="en-US" sz="1600" dirty="0" smtClean="0">
                <a:solidFill>
                  <a:srgbClr val="002060"/>
                </a:solidFill>
                <a:latin typeface="Arial" panose="020B0604020202020204" pitchFamily="34" charset="0"/>
                <a:cs typeface="Arial" panose="020B0604020202020204" pitchFamily="34" charset="0"/>
              </a:rPr>
              <a:t>Side Scan / Multi-beam sonar capable</a:t>
            </a:r>
          </a:p>
          <a:p>
            <a:pPr marL="285750" indent="-285750">
              <a:buFont typeface="Arial" panose="020B0604020202020204" pitchFamily="34" charset="0"/>
              <a:buChar char="•"/>
            </a:pPr>
            <a:r>
              <a:rPr lang="en-US" sz="1600" dirty="0" smtClean="0">
                <a:solidFill>
                  <a:srgbClr val="002060"/>
                </a:solidFill>
                <a:latin typeface="Arial" panose="020B0604020202020204" pitchFamily="34" charset="0"/>
                <a:cs typeface="Arial" panose="020B0604020202020204" pitchFamily="34" charset="0"/>
              </a:rPr>
              <a:t>AC and hydraulic power</a:t>
            </a:r>
          </a:p>
          <a:p>
            <a:endParaRPr lang="en-US" sz="1600" dirty="0" smtClean="0">
              <a:solidFill>
                <a:srgbClr val="002060"/>
              </a:solidFill>
              <a:latin typeface="Arial" panose="020B0604020202020204" pitchFamily="34" charset="0"/>
              <a:cs typeface="Arial" panose="020B0604020202020204" pitchFamily="34" charset="0"/>
            </a:endParaRPr>
          </a:p>
          <a:p>
            <a:r>
              <a:rPr lang="en-US" sz="1600" b="1" dirty="0" smtClean="0">
                <a:solidFill>
                  <a:srgbClr val="002060"/>
                </a:solidFill>
                <a:latin typeface="Arial" panose="020B0604020202020204" pitchFamily="34" charset="0"/>
                <a:cs typeface="Arial" panose="020B0604020202020204" pitchFamily="34" charset="0"/>
              </a:rPr>
              <a:t>Since 2013, all Class II Vessels have been completely rebuilt by the Lake Michigan Field Station staff.</a:t>
            </a:r>
          </a:p>
          <a:p>
            <a:endParaRPr lang="en-US" sz="1600" dirty="0" smtClean="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312216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1">
      <a:dk1>
        <a:srgbClr val="002060"/>
      </a:dk1>
      <a:lt1>
        <a:sysClr val="window" lastClr="FFFFFF"/>
      </a:lt1>
      <a:dk2>
        <a:srgbClr val="002060"/>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dirty="0" smtClean="0">
            <a:solidFill>
              <a:srgbClr val="002060"/>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13000</TotalTime>
  <Words>1810</Words>
  <Application>Microsoft Macintosh PowerPoint</Application>
  <PresentationFormat>On-screen Show (4:3)</PresentationFormat>
  <Paragraphs>311</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Technology Exchanges</vt:lpstr>
      <vt:lpstr>Technology Objective  Balance Operations and Innovations</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Kaye Lafond</dc:creator>
  <cp:lastModifiedBy>Nicole Rice</cp:lastModifiedBy>
  <cp:revision>278</cp:revision>
  <cp:lastPrinted>2016-03-15T15:13:51Z</cp:lastPrinted>
  <dcterms:created xsi:type="dcterms:W3CDTF">2016-01-05T12:37:24Z</dcterms:created>
  <dcterms:modified xsi:type="dcterms:W3CDTF">2016-03-21T17:19:24Z</dcterms:modified>
</cp:coreProperties>
</file>