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86" r:id="rId3"/>
    <p:sldId id="279" r:id="rId4"/>
    <p:sldId id="295" r:id="rId5"/>
    <p:sldId id="280" r:id="rId6"/>
    <p:sldId id="274" r:id="rId7"/>
    <p:sldId id="275" r:id="rId8"/>
    <p:sldId id="276" r:id="rId9"/>
    <p:sldId id="300" r:id="rId10"/>
    <p:sldId id="281" r:id="rId11"/>
    <p:sldId id="282" r:id="rId12"/>
    <p:sldId id="284" r:id="rId13"/>
    <p:sldId id="287" r:id="rId14"/>
    <p:sldId id="296" r:id="rId15"/>
    <p:sldId id="297" r:id="rId16"/>
    <p:sldId id="298" r:id="rId17"/>
    <p:sldId id="29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clrMru>
    <a:srgbClr val="FF9966"/>
    <a:srgbClr val="000000"/>
    <a:srgbClr val="003399"/>
    <a:srgbClr val="009999"/>
    <a:srgbClr val="33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562" autoAdjust="0"/>
    <p:restoredTop sz="81430" autoAdjust="0"/>
  </p:normalViewPr>
  <p:slideViewPr>
    <p:cSldViewPr>
      <p:cViewPr>
        <p:scale>
          <a:sx n="116" d="100"/>
          <a:sy n="116" d="100"/>
        </p:scale>
        <p:origin x="-840" y="-15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p:cViewPr varScale="1">
        <p:scale>
          <a:sx n="112" d="100"/>
          <a:sy n="112" d="100"/>
        </p:scale>
        <p:origin x="-2656" y="-96"/>
      </p:cViewPr>
      <p:guideLst>
        <p:guide orient="horz" pos="2784"/>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C1EC7-B1E4-4BF2-BEFD-6780F5F2C6B8}" type="datetimeFigureOut">
              <a:rPr lang="en-US" smtClean="0"/>
              <a:pPr/>
              <a:t>3/17/16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98A3F-0685-4583-B1A9-B32BB6EA74F3}" type="slidenum">
              <a:rPr lang="en-US" smtClean="0"/>
              <a:pPr/>
              <a:t>‹#›</a:t>
            </a:fld>
            <a:endParaRPr lang="en-US"/>
          </a:p>
        </p:txBody>
      </p:sp>
    </p:spTree>
    <p:extLst>
      <p:ext uri="{BB962C8B-B14F-4D97-AF65-F5344CB8AC3E}">
        <p14:creationId xmlns:p14="http://schemas.microsoft.com/office/powerpoint/2010/main" val="130575257"/>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Arial"/>
        <a:ea typeface="+mn-ea"/>
        <a:cs typeface="+mn-cs"/>
      </a:defRPr>
    </a:lvl1pPr>
    <a:lvl2pPr marL="457200" algn="l" defTabSz="914400" rtl="0" eaLnBrk="1" latinLnBrk="0" hangingPunct="1">
      <a:defRPr sz="800" kern="1200">
        <a:solidFill>
          <a:schemeClr val="tx1"/>
        </a:solidFill>
        <a:latin typeface="Arial"/>
        <a:ea typeface="+mn-ea"/>
        <a:cs typeface="+mn-cs"/>
      </a:defRPr>
    </a:lvl2pPr>
    <a:lvl3pPr marL="914400" algn="l" defTabSz="914400" rtl="0" eaLnBrk="1" latinLnBrk="0" hangingPunct="1">
      <a:defRPr sz="800" kern="1200">
        <a:solidFill>
          <a:schemeClr val="tx1"/>
        </a:solidFill>
        <a:latin typeface="Arial"/>
        <a:ea typeface="+mn-ea"/>
        <a:cs typeface="+mn-cs"/>
      </a:defRPr>
    </a:lvl3pPr>
    <a:lvl4pPr marL="1371600" algn="l" defTabSz="914400" rtl="0" eaLnBrk="1" latinLnBrk="0" hangingPunct="1">
      <a:defRPr sz="800" kern="1200">
        <a:solidFill>
          <a:schemeClr val="tx1"/>
        </a:solidFill>
        <a:latin typeface="Arial"/>
        <a:ea typeface="+mn-ea"/>
        <a:cs typeface="+mn-cs"/>
      </a:defRPr>
    </a:lvl4pPr>
    <a:lvl5pPr marL="1828800" algn="l" defTabSz="914400" rtl="0" eaLnBrk="1" latinLnBrk="0" hangingPunct="1">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Outline:</a:t>
            </a:r>
          </a:p>
          <a:p>
            <a:r>
              <a:rPr lang="en-US" dirty="0" smtClean="0"/>
              <a:t>1 - Seasonal forecasting of lake ice using indices of climate </a:t>
            </a:r>
            <a:r>
              <a:rPr lang="en-US" dirty="0" err="1" smtClean="0"/>
              <a:t>teleconnections</a:t>
            </a:r>
            <a:r>
              <a:rPr lang="en-US" dirty="0" smtClean="0"/>
              <a:t> that was transferred to medium-range lake ice projection</a:t>
            </a:r>
          </a:p>
          <a:p>
            <a:r>
              <a:rPr lang="en-US" dirty="0" smtClean="0"/>
              <a:t>2 - Development of Great Lakes Ice-circulation Model (GLIM) that was transferred to short-term ice forecasting in GLCFS </a:t>
            </a:r>
          </a:p>
          <a:p>
            <a:r>
              <a:rPr lang="en-US" dirty="0" smtClean="0"/>
              <a:t>3 - Development of five-lake </a:t>
            </a:r>
            <a:r>
              <a:rPr lang="en-US" dirty="0" err="1" smtClean="0"/>
              <a:t>FVCOMice</a:t>
            </a:r>
            <a:r>
              <a:rPr lang="en-US" dirty="0" smtClean="0"/>
              <a:t> model for research and forecast</a:t>
            </a:r>
          </a:p>
          <a:p>
            <a:pPr lvl="0"/>
            <a:r>
              <a:rPr lang="en-US" dirty="0" smtClean="0"/>
              <a:t>4 - Arctic climate: Arctic Dipole Anomaly (DA) and Arctic Oscillation (AO) </a:t>
            </a:r>
          </a:p>
          <a:p>
            <a:pPr lvl="0"/>
            <a:r>
              <a:rPr lang="en-US" dirty="0" smtClean="0"/>
              <a:t>5 - Coupled Ice-Ocean Model (CIOM) and coupled (ice-ocean) Physical-Ecosystem Model (</a:t>
            </a:r>
            <a:r>
              <a:rPr lang="en-US" dirty="0" err="1" smtClean="0"/>
              <a:t>PhEcoM</a:t>
            </a:r>
            <a:r>
              <a:rPr lang="en-US" dirty="0" smtClean="0"/>
              <a:t>) in the Bering-Beaufort-Chukchi Seas and the Arctic Ocean</a:t>
            </a:r>
          </a:p>
          <a:p>
            <a:pPr lvl="0"/>
            <a:r>
              <a:rPr lang="en-US" dirty="0" smtClean="0"/>
              <a:t>6 - Summary and future efforts</a:t>
            </a:r>
          </a:p>
          <a:p>
            <a:pPr lvl="0"/>
            <a:endParaRPr lang="en-US" dirty="0" smtClean="0"/>
          </a:p>
          <a:p>
            <a:r>
              <a:rPr lang="en-US" b="1" dirty="0" smtClean="0"/>
              <a:t>This work aligns to the following NOAA goals:</a:t>
            </a:r>
          </a:p>
          <a:p>
            <a:r>
              <a:rPr lang="en-US" b="1" dirty="0" smtClean="0"/>
              <a:t>Science: Climate Adaptation and Mitigation</a:t>
            </a:r>
          </a:p>
          <a:p>
            <a:r>
              <a:rPr lang="en-US" dirty="0" smtClean="0"/>
              <a:t>Improved scientific understanding of the changing climate system and its impacts</a:t>
            </a:r>
          </a:p>
          <a:p>
            <a:r>
              <a:rPr lang="en-US" dirty="0" smtClean="0"/>
              <a:t>Assessments of current and future states of the climate system that identify potential impacts and inform science, service, and stewardship decisions</a:t>
            </a:r>
          </a:p>
          <a:p>
            <a:r>
              <a:rPr lang="en-US" dirty="0" smtClean="0"/>
              <a:t>Mitigation and adaptation efforts supported by sustained, reliable, and timely climate services</a:t>
            </a:r>
          </a:p>
          <a:p>
            <a:r>
              <a:rPr lang="en-US" dirty="0" smtClean="0"/>
              <a:t>A climate-literate public that understands its vulnerabilities to a changing climate and makes informed decisions</a:t>
            </a:r>
          </a:p>
          <a:p>
            <a:r>
              <a:rPr lang="en-US" b="1" dirty="0" smtClean="0"/>
              <a:t>Science: Weather-Ready Nation</a:t>
            </a:r>
          </a:p>
          <a:p>
            <a:r>
              <a:rPr lang="en-US" dirty="0" smtClean="0"/>
              <a:t>Improve freshwater resource management</a:t>
            </a:r>
          </a:p>
          <a:p>
            <a:r>
              <a:rPr lang="en-US" dirty="0" smtClean="0"/>
              <a:t>Improve transportation efficiency and safety</a:t>
            </a:r>
          </a:p>
          <a:p>
            <a:r>
              <a:rPr lang="en-US" dirty="0" smtClean="0"/>
              <a:t>A more productive and efficient economy through information relevant to key sectors of the U.S. economy</a:t>
            </a:r>
          </a:p>
          <a:p>
            <a:r>
              <a:rPr lang="en-US" b="1" dirty="0" smtClean="0"/>
              <a:t>Science: Healthy Oceans</a:t>
            </a:r>
          </a:p>
          <a:p>
            <a:r>
              <a:rPr lang="en-US" dirty="0" smtClean="0"/>
              <a:t>Improved understanding of ecosystems to inform resource management decisions</a:t>
            </a:r>
          </a:p>
          <a:p>
            <a:r>
              <a:rPr lang="en-US" b="1" dirty="0" smtClean="0"/>
              <a:t>Science: Resilient Coastal Communities and Economies</a:t>
            </a:r>
          </a:p>
          <a:p>
            <a:r>
              <a:rPr lang="en-US" dirty="0" smtClean="0"/>
              <a:t>Resilient coastal communities that can adapt to the impacts of hazards and climate change</a:t>
            </a:r>
          </a:p>
          <a:p>
            <a:r>
              <a:rPr lang="en-US" dirty="0" smtClean="0"/>
              <a:t>Comprehensive ocean and coastal planning and management</a:t>
            </a:r>
          </a:p>
          <a:p>
            <a:r>
              <a:rPr lang="en-US" dirty="0" smtClean="0"/>
              <a:t>Safe, efficient and environmentally sound marine transportation</a:t>
            </a:r>
          </a:p>
          <a:p>
            <a:r>
              <a:rPr lang="en-US" dirty="0" smtClean="0"/>
              <a:t>Safe, environmentally sound Arctic access and resource management</a:t>
            </a:r>
          </a:p>
          <a:p>
            <a:r>
              <a:rPr lang="en-US" b="1" dirty="0" smtClean="0"/>
              <a:t>Education: Science-Informed Society</a:t>
            </a:r>
          </a:p>
          <a:p>
            <a:r>
              <a:rPr lang="en-US" dirty="0" smtClean="0"/>
              <a:t>Youth and adults from all backgrounds improve their understanding of NOAA-related sciences by participating in education and outreach opportunities</a:t>
            </a:r>
          </a:p>
          <a:p>
            <a:r>
              <a:rPr lang="en-US" dirty="0" smtClean="0"/>
              <a:t>Formal and informal educators integrate NOAA-related sciences into their curricula, practices, and programs</a:t>
            </a:r>
          </a:p>
          <a:p>
            <a:r>
              <a:rPr lang="en-US" dirty="0" smtClean="0"/>
              <a:t>Formal and informal education organizations integrate NOAA-related science content and collaborate with NOAA scientists on the development of exhibits, media, materials, and programs that support NOAA’s mission</a:t>
            </a:r>
          </a:p>
          <a:p>
            <a:r>
              <a:rPr lang="en-US" b="1" dirty="0" smtClean="0"/>
              <a:t>Education: Future Workforce</a:t>
            </a:r>
          </a:p>
          <a:p>
            <a:r>
              <a:rPr lang="en-US" dirty="0" smtClean="0"/>
              <a:t>Graduates completing NOAA-supported student opportunities continue education, enter the workforce, and advance in careers that support NOAA’s mission</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9375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smtClean="0">
                <a:ln>
                  <a:noFill/>
                </a:ln>
                <a:effectLst/>
                <a:uLnTx/>
                <a:uFillTx/>
              </a:rPr>
              <a:t>Beyond R&amp;D: Application to walrus, fisheries, whales, Inuit life style and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smtClean="0">
                <a:ln>
                  <a:noFill/>
                </a:ln>
                <a:effectLst/>
                <a:uLnTx/>
                <a:uFillTx/>
              </a:rPr>
              <a:t>support of new leadership of Arctic Council by U.S. in 2015-2017</a:t>
            </a:r>
          </a:p>
          <a:p>
            <a:r>
              <a:rPr lang="da-DK" dirty="0" smtClean="0"/>
              <a:t>Wang et al. (2009) </a:t>
            </a:r>
            <a:r>
              <a:rPr lang="da-DK" i="1" dirty="0" smtClean="0"/>
              <a:t>GRL</a:t>
            </a:r>
            <a:r>
              <a:rPr lang="da-DK" dirty="0" smtClean="0"/>
              <a:t>, (2014) </a:t>
            </a:r>
            <a:r>
              <a:rPr lang="da-DK" dirty="0" err="1" smtClean="0"/>
              <a:t>Chapter</a:t>
            </a:r>
            <a:r>
              <a:rPr lang="da-DK" dirty="0" smtClean="0"/>
              <a:t> Book,</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a:t>
            </a:r>
            <a:r>
              <a:rPr lang="en-US" baseline="0" dirty="0" smtClean="0"/>
              <a:t> the e</a:t>
            </a:r>
            <a:r>
              <a:rPr lang="en-US" dirty="0" smtClean="0"/>
              <a:t>conomic impact</a:t>
            </a:r>
          </a:p>
          <a:p>
            <a:endParaRPr lang="en-US" dirty="0" smtClean="0"/>
          </a:p>
          <a:p>
            <a:pPr rtl="0" eaLnBrk="1" fontAlgn="t" latinLnBrk="0" hangingPunct="1"/>
            <a:r>
              <a:rPr kumimoji="1" lang="en-US" b="1" i="0" u="none" strike="noStrike" kern="1200" dirty="0" smtClean="0">
                <a:solidFill>
                  <a:schemeClr val="tx1"/>
                </a:solidFill>
              </a:rPr>
              <a:t>Arctic</a:t>
            </a:r>
            <a:r>
              <a:rPr kumimoji="1" lang="en-US" b="1" i="0" u="none" strike="noStrike" kern="1200" baseline="0" dirty="0" smtClean="0">
                <a:solidFill>
                  <a:schemeClr val="tx1"/>
                </a:solidFill>
              </a:rPr>
              <a:t> sea routes</a:t>
            </a:r>
            <a:endParaRPr kumimoji="1" lang="ja-JP" altLang="en-US" b="1" i="0" u="none" strike="noStrike" kern="1200" dirty="0" smtClean="0">
              <a:solidFill>
                <a:schemeClr val="tx1"/>
              </a:solidFill>
            </a:endParaRPr>
          </a:p>
          <a:p>
            <a:pPr rtl="0" eaLnBrk="1" fontAlgn="t" latinLnBrk="0" hangingPunct="1"/>
            <a:r>
              <a:rPr kumimoji="1" lang="en-US" b="0" i="0" u="none" strike="noStrike" kern="1200" dirty="0" smtClean="0">
                <a:solidFill>
                  <a:schemeClr val="tx1"/>
                </a:solidFill>
              </a:rPr>
              <a:t>Northeast</a:t>
            </a:r>
            <a:r>
              <a:rPr kumimoji="1" lang="en-US" b="0" i="0" u="none" strike="noStrike" kern="1200" baseline="0" dirty="0" smtClean="0">
                <a:solidFill>
                  <a:schemeClr val="tx1"/>
                </a:solidFill>
              </a:rPr>
              <a:t> passage (NEP)</a:t>
            </a:r>
            <a:endParaRPr lang="en-US" b="0" i="0" u="none" strike="noStrike" kern="1200" dirty="0" smtClean="0">
              <a:solidFill>
                <a:schemeClr val="tx1"/>
              </a:solidFill>
            </a:endParaRPr>
          </a:p>
          <a:p>
            <a:pPr rtl="0" eaLnBrk="1" fontAlgn="t" latinLnBrk="0" hangingPunct="1"/>
            <a:r>
              <a:rPr kumimoji="1" lang="en-US" b="0" i="0" u="none" strike="noStrike" kern="1200" baseline="0" dirty="0" smtClean="0">
                <a:solidFill>
                  <a:schemeClr val="tx1"/>
                </a:solidFill>
              </a:rPr>
              <a:t>Northern Sea Route (NSR)</a:t>
            </a:r>
            <a:endParaRPr kumimoji="1" lang="ja-JP" altLang="en-US" b="0" i="0" u="none" strike="noStrike" kern="1200" dirty="0" smtClean="0">
              <a:solidFill>
                <a:schemeClr val="tx1"/>
              </a:solidFill>
            </a:endParaRPr>
          </a:p>
          <a:p>
            <a:pPr rtl="0" eaLnBrk="1" fontAlgn="t" latinLnBrk="0" hangingPunct="1"/>
            <a:r>
              <a:rPr kumimoji="1" lang="en-US" b="0" i="0" u="none" strike="noStrike" kern="1200" dirty="0" smtClean="0">
                <a:solidFill>
                  <a:schemeClr val="tx1"/>
                </a:solidFill>
              </a:rPr>
              <a:t>Northwest passage</a:t>
            </a:r>
            <a:r>
              <a:rPr kumimoji="1" lang="en-US" b="0" i="0" u="none" strike="noStrike" kern="1200" baseline="0" dirty="0" smtClean="0">
                <a:solidFill>
                  <a:schemeClr val="tx1"/>
                </a:solidFill>
              </a:rPr>
              <a:t> (NWP)</a:t>
            </a:r>
          </a:p>
          <a:p>
            <a:pPr rtl="0" eaLnBrk="1" fontAlgn="t" latinLnBrk="0" hangingPunct="1"/>
            <a:endParaRPr kumimoji="1" lang="en-US" altLang="ja-JP" b="0" i="0" u="none" strike="noStrike" kern="1200" baseline="0" dirty="0" smtClean="0">
              <a:solidFill>
                <a:schemeClr val="tx1"/>
              </a:solidFill>
            </a:endParaRPr>
          </a:p>
          <a:p>
            <a:pPr marL="0" marR="0" indent="0" algn="l" defTabSz="914400" rtl="0" eaLnBrk="1" fontAlgn="t" latinLnBrk="0" hangingPunct="1">
              <a:lnSpc>
                <a:spcPct val="100000"/>
              </a:lnSpc>
              <a:spcBef>
                <a:spcPts val="0"/>
              </a:spcBef>
              <a:spcAft>
                <a:spcPts val="0"/>
              </a:spcAft>
              <a:buClrTx/>
              <a:buSzTx/>
              <a:buFontTx/>
              <a:buNone/>
              <a:tabLst/>
              <a:defRPr/>
            </a:pPr>
            <a:r>
              <a:rPr kumimoji="1" lang="en-US" altLang="ja-JP" dirty="0" smtClean="0"/>
              <a:t>Exact definition of the Northern Sea Route is the route between the Kara Gate and the Bering Strait under the NSR </a:t>
            </a:r>
            <a:r>
              <a:rPr lang="en-US" altLang="ja-JP" dirty="0" smtClean="0"/>
              <a:t>A</a:t>
            </a:r>
            <a:r>
              <a:rPr kumimoji="1" lang="en-US" altLang="ja-JP" dirty="0" smtClean="0"/>
              <a:t>dministration Agency.</a:t>
            </a:r>
            <a:endParaRPr kumimoji="1" lang="ja-JP" altLang="en-US" dirty="0" smtClean="0"/>
          </a:p>
          <a:p>
            <a:pPr rtl="0" eaLnBrk="1" fontAlgn="t" latinLnBrk="0" hangingPunct="1"/>
            <a:endParaRPr kumimoji="1" lang="ja-JP" altLang="en-US" b="0" i="0" u="none" strike="noStrike" kern="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b="0" i="0" u="none" strike="noStrike" kern="1200" cap="none" spc="0" normalizeH="0" baseline="0" noProof="0" dirty="0" smtClean="0">
                <a:ln>
                  <a:noFill/>
                </a:ln>
                <a:solidFill>
                  <a:srgbClr val="000000"/>
                </a:solidFill>
                <a:effectLst/>
                <a:uLnTx/>
                <a:uFillTx/>
                <a:ea typeface="+mj-ea"/>
                <a:cs typeface="+mj-cs"/>
              </a:rPr>
              <a:t>Joint efforts by GLERL, CILER, PMEL, academia</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53898A3F-0685-4583-B1A9-B32BB6EA74F3}" type="slidenum">
              <a:rPr lang="en-US" smtClean="0"/>
              <a:pPr/>
              <a:t>12</a:t>
            </a:fld>
            <a:endParaRPr lang="en-US"/>
          </a:p>
        </p:txBody>
      </p:sp>
    </p:spTree>
    <p:extLst>
      <p:ext uri="{BB962C8B-B14F-4D97-AF65-F5344CB8AC3E}">
        <p14:creationId xmlns:p14="http://schemas.microsoft.com/office/powerpoint/2010/main" val="3222082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98A3F-0685-4583-B1A9-B32BB6EA74F3}" type="slidenum">
              <a:rPr lang="en-US" smtClean="0"/>
              <a:pPr/>
              <a:t>13</a:t>
            </a:fld>
            <a:endParaRPr lang="en-US"/>
          </a:p>
        </p:txBody>
      </p:sp>
    </p:spTree>
    <p:extLst>
      <p:ext uri="{BB962C8B-B14F-4D97-AF65-F5344CB8AC3E}">
        <p14:creationId xmlns:p14="http://schemas.microsoft.com/office/powerpoint/2010/main" val="2897939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98A3F-0685-4583-B1A9-B32BB6EA74F3}" type="slidenum">
              <a:rPr lang="en-US" smtClean="0"/>
              <a:pPr/>
              <a:t>14</a:t>
            </a:fld>
            <a:endParaRPr lang="en-US"/>
          </a:p>
        </p:txBody>
      </p:sp>
    </p:spTree>
    <p:extLst>
      <p:ext uri="{BB962C8B-B14F-4D97-AF65-F5344CB8AC3E}">
        <p14:creationId xmlns:p14="http://schemas.microsoft.com/office/powerpoint/2010/main" val="831992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98A3F-0685-4583-B1A9-B32BB6EA74F3}" type="slidenum">
              <a:rPr lang="en-US" smtClean="0"/>
              <a:pPr/>
              <a:t>15</a:t>
            </a:fld>
            <a:endParaRPr lang="en-US"/>
          </a:p>
        </p:txBody>
      </p:sp>
    </p:spTree>
    <p:extLst>
      <p:ext uri="{BB962C8B-B14F-4D97-AF65-F5344CB8AC3E}">
        <p14:creationId xmlns:p14="http://schemas.microsoft.com/office/powerpoint/2010/main" val="2635921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16</a:t>
            </a:fld>
            <a:endParaRPr lang="en-US"/>
          </a:p>
        </p:txBody>
      </p:sp>
    </p:spTree>
    <p:extLst>
      <p:ext uri="{BB962C8B-B14F-4D97-AF65-F5344CB8AC3E}">
        <p14:creationId xmlns:p14="http://schemas.microsoft.com/office/powerpoint/2010/main" val="797460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17</a:t>
            </a:fld>
            <a:endParaRPr lang="en-US"/>
          </a:p>
        </p:txBody>
      </p:sp>
    </p:spTree>
    <p:extLst>
      <p:ext uri="{BB962C8B-B14F-4D97-AF65-F5344CB8AC3E}">
        <p14:creationId xmlns:p14="http://schemas.microsoft.com/office/powerpoint/2010/main" val="79746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AMO – Atlantic</a:t>
            </a:r>
            <a:r>
              <a:rPr lang="en-US" baseline="0" dirty="0" smtClean="0"/>
              <a:t> </a:t>
            </a:r>
            <a:r>
              <a:rPr lang="en-US" baseline="0" dirty="0" err="1" smtClean="0"/>
              <a:t>Multidecadal</a:t>
            </a:r>
            <a:r>
              <a:rPr lang="en-US" baseline="0" dirty="0" smtClean="0"/>
              <a:t> Oscillation </a:t>
            </a:r>
          </a:p>
          <a:p>
            <a:r>
              <a:rPr lang="en-US" baseline="0" dirty="0" smtClean="0"/>
              <a:t>PDO – Pacific Decadal Oscillation</a:t>
            </a:r>
          </a:p>
        </p:txBody>
      </p:sp>
      <p:sp>
        <p:nvSpPr>
          <p:cNvPr id="4" name="Slide Number Placeholder 3"/>
          <p:cNvSpPr>
            <a:spLocks noGrp="1"/>
          </p:cNvSpPr>
          <p:nvPr>
            <p:ph type="sldNum" sz="quarter" idx="10"/>
          </p:nvPr>
        </p:nvSpPr>
        <p:spPr/>
        <p:txBody>
          <a:bodyPr/>
          <a:lstStyle/>
          <a:p>
            <a:fld id="{53898A3F-0685-4583-B1A9-B32BB6EA74F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charset="0"/>
              </a:rPr>
              <a:t>The Great Lakes are not the action center – we are on the periphery of the action center.</a:t>
            </a:r>
          </a:p>
          <a:p>
            <a:endParaRPr lang="en-US" altLang="en-US" dirty="0" smtClean="0">
              <a:cs typeface="Arial" charset="0"/>
            </a:endParaRPr>
          </a:p>
          <a:p>
            <a:r>
              <a:rPr lang="en-US" altLang="en-US" dirty="0" smtClean="0">
                <a:cs typeface="Arial" charset="0"/>
              </a:rPr>
              <a:t>ENSO – El Nino and Southern Oscillation</a:t>
            </a:r>
          </a:p>
          <a:p>
            <a:r>
              <a:rPr lang="en-US" altLang="en-US" dirty="0" smtClean="0">
                <a:cs typeface="Arial" charset="0"/>
              </a:rPr>
              <a:t>NAO</a:t>
            </a:r>
            <a:r>
              <a:rPr lang="en-US" altLang="en-US" baseline="0" dirty="0" smtClean="0">
                <a:cs typeface="Arial" charset="0"/>
              </a:rPr>
              <a:t> – North Atlantic Oscillation</a:t>
            </a:r>
            <a:endParaRPr lang="en-US" altLang="en-US" dirty="0" smtClean="0">
              <a:cs typeface="Arial" charset="0"/>
            </a:endParaRPr>
          </a:p>
          <a:p>
            <a:endParaRPr lang="en-US" altLang="en-US" dirty="0" smtClean="0">
              <a:cs typeface="Arial" charset="0"/>
            </a:endParaRPr>
          </a:p>
          <a:p>
            <a:r>
              <a:rPr lang="en-US" altLang="en-US" dirty="0" smtClean="0">
                <a:cs typeface="Arial" charset="0"/>
              </a:rPr>
              <a:t>Bai et al. (2012,</a:t>
            </a:r>
            <a:r>
              <a:rPr lang="en-US" altLang="en-US" baseline="0" dirty="0" smtClean="0">
                <a:cs typeface="Arial" charset="0"/>
              </a:rPr>
              <a:t> JGR</a:t>
            </a:r>
            <a:r>
              <a:rPr lang="en-US" altLang="en-US" dirty="0" smtClean="0">
                <a:cs typeface="Arial" charset="0"/>
              </a:rPr>
              <a:t>); </a:t>
            </a:r>
          </a:p>
          <a:p>
            <a:r>
              <a:rPr lang="en-US" altLang="en-US" dirty="0" smtClean="0">
                <a:cs typeface="Arial" charset="0"/>
              </a:rPr>
              <a:t>Wang et al. EOS, 2010</a:t>
            </a:r>
          </a:p>
          <a:p>
            <a:r>
              <a:rPr kumimoji="0" lang="en-US" altLang="en-US" b="0" i="1" u="none" strike="noStrike" kern="1200" cap="none" spc="0" normalizeH="0" baseline="0" noProof="0" dirty="0" smtClean="0">
                <a:ln>
                  <a:noFill/>
                </a:ln>
                <a:effectLst/>
                <a:uLnTx/>
                <a:uFillTx/>
                <a:ea typeface="+mj-ea"/>
                <a:cs typeface="+mj-cs"/>
              </a:rPr>
              <a:t>Wang et al., 2010 EOS; 2012 JC; Bai et al. 2011 JAMC, 2012, JGR; Wang et al. submitted</a:t>
            </a:r>
            <a:endParaRPr lang="en-US" altLang="en-US" dirty="0" smtClean="0">
              <a:cs typeface="Arial" charset="0"/>
            </a:endParaRPr>
          </a:p>
          <a:p>
            <a:endParaRPr lang="en-US" altLang="en-US" dirty="0" smtClean="0"/>
          </a:p>
          <a:p>
            <a:r>
              <a:rPr lang="en-US" altLang="en-US" dirty="0" smtClean="0"/>
              <a:t> (Joint efforts by GLERL and CILER)</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820" indent="-285699" eaLnBrk="0" hangingPunct="0">
              <a:defRPr>
                <a:solidFill>
                  <a:schemeClr val="tx1"/>
                </a:solidFill>
                <a:latin typeface="Arial" charset="0"/>
                <a:ea typeface="宋体" pitchFamily="2" charset="-122"/>
              </a:defRPr>
            </a:lvl2pPr>
            <a:lvl3pPr marL="1142799" indent="-228560" eaLnBrk="0" hangingPunct="0">
              <a:defRPr>
                <a:solidFill>
                  <a:schemeClr val="tx1"/>
                </a:solidFill>
                <a:latin typeface="Arial" charset="0"/>
                <a:ea typeface="宋体" pitchFamily="2" charset="-122"/>
              </a:defRPr>
            </a:lvl3pPr>
            <a:lvl4pPr marL="1599918" indent="-228560" eaLnBrk="0" hangingPunct="0">
              <a:defRPr>
                <a:solidFill>
                  <a:schemeClr val="tx1"/>
                </a:solidFill>
                <a:latin typeface="Arial" charset="0"/>
                <a:ea typeface="宋体" pitchFamily="2" charset="-122"/>
              </a:defRPr>
            </a:lvl4pPr>
            <a:lvl5pPr marL="2057038" indent="-228560" eaLnBrk="0" hangingPunct="0">
              <a:defRPr>
                <a:solidFill>
                  <a:schemeClr val="tx1"/>
                </a:solidFill>
                <a:latin typeface="Arial" charset="0"/>
                <a:ea typeface="宋体" pitchFamily="2" charset="-122"/>
              </a:defRPr>
            </a:lvl5pPr>
            <a:lvl6pPr marL="2514157" indent="-228560" eaLnBrk="0" fontAlgn="base" hangingPunct="0">
              <a:spcBef>
                <a:spcPct val="0"/>
              </a:spcBef>
              <a:spcAft>
                <a:spcPct val="0"/>
              </a:spcAft>
              <a:defRPr>
                <a:solidFill>
                  <a:schemeClr val="tx1"/>
                </a:solidFill>
                <a:latin typeface="Arial" charset="0"/>
                <a:ea typeface="宋体" pitchFamily="2" charset="-122"/>
              </a:defRPr>
            </a:lvl6pPr>
            <a:lvl7pPr marL="2971276" indent="-228560" eaLnBrk="0" fontAlgn="base" hangingPunct="0">
              <a:spcBef>
                <a:spcPct val="0"/>
              </a:spcBef>
              <a:spcAft>
                <a:spcPct val="0"/>
              </a:spcAft>
              <a:defRPr>
                <a:solidFill>
                  <a:schemeClr val="tx1"/>
                </a:solidFill>
                <a:latin typeface="Arial" charset="0"/>
                <a:ea typeface="宋体" pitchFamily="2" charset="-122"/>
              </a:defRPr>
            </a:lvl7pPr>
            <a:lvl8pPr marL="3428397" indent="-228560" eaLnBrk="0" fontAlgn="base" hangingPunct="0">
              <a:spcBef>
                <a:spcPct val="0"/>
              </a:spcBef>
              <a:spcAft>
                <a:spcPct val="0"/>
              </a:spcAft>
              <a:defRPr>
                <a:solidFill>
                  <a:schemeClr val="tx1"/>
                </a:solidFill>
                <a:latin typeface="Arial" charset="0"/>
                <a:ea typeface="宋体" pitchFamily="2" charset="-122"/>
              </a:defRPr>
            </a:lvl8pPr>
            <a:lvl9pPr marL="3885516" indent="-22856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35F4E7D6-9C1B-4238-B71C-87F2FB66910C}" type="slidenum">
              <a:rPr lang="en-US" altLang="en-US" smtClean="0">
                <a:solidFill>
                  <a:prstClr val="black"/>
                </a:solidFill>
              </a:rPr>
              <a:pPr eaLnBrk="1" hangingPunct="1"/>
              <a:t>3</a:t>
            </a:fld>
            <a:endParaRPr lang="en-US" alt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we go from Climate </a:t>
            </a:r>
            <a:r>
              <a:rPr lang="en-US" dirty="0" err="1" smtClean="0"/>
              <a:t>Teleconnection</a:t>
            </a:r>
            <a:r>
              <a:rPr lang="en-US" baseline="0" dirty="0" smtClean="0"/>
              <a:t> Indices to </a:t>
            </a:r>
            <a:r>
              <a:rPr lang="en-US" dirty="0" smtClean="0"/>
              <a:t>500mb-height, SLP, </a:t>
            </a:r>
            <a:r>
              <a:rPr lang="en-US" b="1" dirty="0" smtClean="0"/>
              <a:t>surface air temperature </a:t>
            </a:r>
            <a:r>
              <a:rPr lang="en-US" dirty="0" smtClean="0"/>
              <a:t>and wind changes</a:t>
            </a:r>
          </a:p>
          <a:p>
            <a:r>
              <a:rPr lang="en-US" dirty="0" smtClean="0"/>
              <a:t> to Lake Ice cover we add room for error and large uncertainty. If</a:t>
            </a:r>
            <a:r>
              <a:rPr lang="en-US" baseline="0" dirty="0" smtClean="0"/>
              <a:t> we skip from </a:t>
            </a:r>
            <a:r>
              <a:rPr lang="en-US" baseline="0" dirty="0" err="1" smtClean="0"/>
              <a:t>teleconnection</a:t>
            </a:r>
            <a:r>
              <a:rPr lang="en-US" baseline="0" dirty="0" smtClean="0"/>
              <a:t> indices to Lake Ice cover we remove a large margin of error.</a:t>
            </a:r>
            <a:endParaRPr lang="en-US"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smtClean="0">
                <a:ln>
                  <a:noFill/>
                </a:ln>
                <a:solidFill>
                  <a:srgbClr val="4BACC6">
                    <a:lumMod val="50000"/>
                  </a:srgbClr>
                </a:solidFill>
                <a:effectLst/>
                <a:uLnTx/>
                <a:uFillTx/>
                <a:latin typeface="Arial"/>
                <a:ea typeface="+mn-ea"/>
                <a:cs typeface="+mn-cs"/>
              </a:rPr>
              <a:t>(</a:t>
            </a:r>
            <a:r>
              <a:rPr kumimoji="0" lang="en-US" b="0" i="1" u="none" strike="noStrike" kern="1200" cap="none" spc="0" normalizeH="0" baseline="0" noProof="0" dirty="0" err="1" smtClean="0">
                <a:ln>
                  <a:noFill/>
                </a:ln>
                <a:solidFill>
                  <a:srgbClr val="4BACC6">
                    <a:lumMod val="50000"/>
                  </a:srgbClr>
                </a:solidFill>
                <a:effectLst/>
                <a:uLnTx/>
                <a:uFillTx/>
                <a:latin typeface="Arial"/>
                <a:ea typeface="+mn-ea"/>
                <a:cs typeface="+mn-cs"/>
              </a:rPr>
              <a:t>Bai</a:t>
            </a:r>
            <a:r>
              <a:rPr kumimoji="0" lang="en-US" b="0" i="1" u="none" strike="noStrike" kern="1200" cap="none" spc="0" normalizeH="0" baseline="0" noProof="0" dirty="0" smtClean="0">
                <a:ln>
                  <a:noFill/>
                </a:ln>
                <a:solidFill>
                  <a:srgbClr val="4BACC6">
                    <a:lumMod val="50000"/>
                  </a:srgbClr>
                </a:solidFill>
                <a:effectLst/>
                <a:uLnTx/>
                <a:uFillTx/>
                <a:latin typeface="Arial"/>
                <a:ea typeface="+mn-ea"/>
                <a:cs typeface="+mn-cs"/>
              </a:rPr>
              <a:t> et al. 2012 JGR; Wang et al. submitted) </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sz="800" b="1" dirty="0" smtClean="0"/>
          </a:p>
          <a:p>
            <a:pPr marL="0" marR="0" lvl="0" indent="0" algn="l" defTabSz="914400" rtl="0" eaLnBrk="0" fontAlgn="base" latinLnBrk="0" hangingPunct="0">
              <a:lnSpc>
                <a:spcPct val="100000"/>
              </a:lnSpc>
              <a:spcBef>
                <a:spcPct val="20000"/>
              </a:spcBef>
              <a:spcAft>
                <a:spcPct val="0"/>
              </a:spcAft>
              <a:buClrTx/>
              <a:buSzTx/>
              <a:buFontTx/>
              <a:buNone/>
              <a:tabLst/>
              <a:defRPr/>
            </a:pPr>
            <a:r>
              <a:rPr lang="en-US" sz="800" b="1" dirty="0" smtClean="0"/>
              <a:t>R2A: Seasonal prediction model:</a:t>
            </a:r>
          </a:p>
          <a:p>
            <a:pPr lvl="0" eaLnBrk="0" fontAlgn="base" hangingPunct="0">
              <a:spcBef>
                <a:spcPct val="20000"/>
              </a:spcBef>
              <a:spcAft>
                <a:spcPct val="0"/>
              </a:spcAft>
            </a:pPr>
            <a:r>
              <a:rPr lang="en-US" sz="800" b="0" kern="0" dirty="0" smtClean="0">
                <a:latin typeface="Arial"/>
                <a:ea typeface="宋体" pitchFamily="2" charset="-122"/>
              </a:rPr>
              <a:t>Y=0.45 -0.13xNino34 -0.4xNino34**2 -0.4xNAO+ 0.21xNAO*Nino34**2 (ENSO&amp;NAO on </a:t>
            </a:r>
            <a:r>
              <a:rPr lang="en-US" sz="800" b="0" kern="0" dirty="0" err="1" smtClean="0">
                <a:latin typeface="Arial"/>
                <a:ea typeface="宋体" pitchFamily="2" charset="-122"/>
              </a:rPr>
              <a:t>intera</a:t>
            </a:r>
            <a:r>
              <a:rPr lang="en-US" sz="800" b="0" kern="0" dirty="0" smtClean="0">
                <a:latin typeface="Arial"/>
                <a:ea typeface="宋体" pitchFamily="2" charset="-122"/>
              </a:rPr>
              <a:t>.)</a:t>
            </a:r>
          </a:p>
          <a:p>
            <a:pPr lvl="0" eaLnBrk="0" fontAlgn="base" hangingPunct="0">
              <a:spcBef>
                <a:spcPct val="20000"/>
              </a:spcBef>
              <a:spcAft>
                <a:spcPct val="0"/>
              </a:spcAft>
            </a:pPr>
            <a:r>
              <a:rPr lang="en-US" sz="800" b="0" kern="0" dirty="0" smtClean="0">
                <a:latin typeface="Arial"/>
                <a:ea typeface="宋体" pitchFamily="2" charset="-122"/>
              </a:rPr>
              <a:t>    -0.5xAMO+0.15xPDO+0.05xPDO**2   (AMO&amp;PDO linear and squared on decadal)</a:t>
            </a:r>
          </a:p>
          <a:p>
            <a:pPr lvl="0" eaLnBrk="0" fontAlgn="base" hangingPunct="0">
              <a:spcBef>
                <a:spcPct val="20000"/>
              </a:spcBef>
              <a:spcAft>
                <a:spcPct val="0"/>
              </a:spcAft>
            </a:pPr>
            <a:r>
              <a:rPr lang="en-US" sz="800" b="0" kern="0" dirty="0" smtClean="0">
                <a:latin typeface="Arial"/>
                <a:ea typeface="宋体" pitchFamily="2" charset="-122"/>
              </a:rPr>
              <a:t>     +0.01xAMO*NAO-0.08xPDO**2xNino34**2 (crossing decadal and </a:t>
            </a:r>
            <a:r>
              <a:rPr lang="en-US" sz="800" b="0" kern="0" dirty="0" err="1" smtClean="0">
                <a:latin typeface="Arial"/>
                <a:ea typeface="宋体" pitchFamily="2" charset="-122"/>
              </a:rPr>
              <a:t>interannual</a:t>
            </a:r>
            <a:r>
              <a:rPr lang="en-US" sz="800" b="0" kern="0" dirty="0" smtClean="0">
                <a:latin typeface="Arial"/>
                <a:ea typeface="宋体" pitchFamily="2" charset="-122"/>
              </a:rPr>
              <a:t> interactions)</a:t>
            </a:r>
          </a:p>
          <a:p>
            <a:pPr lvl="0" eaLnBrk="0" fontAlgn="base" hangingPunct="0">
              <a:spcBef>
                <a:spcPct val="20000"/>
              </a:spcBef>
              <a:spcAft>
                <a:spcPct val="0"/>
              </a:spcAft>
            </a:pPr>
            <a:r>
              <a:rPr lang="en-US" sz="800" b="0" kern="0" dirty="0" smtClean="0">
                <a:latin typeface="Arial"/>
                <a:ea typeface="宋体" pitchFamily="2" charset="-122"/>
              </a:rPr>
              <a:t>     +0.16xPDO**2xAMO                  (AMO&amp;PDO interactions on decadal time scales)</a:t>
            </a:r>
          </a:p>
          <a:p>
            <a:pPr lvl="0" eaLnBrk="0" fontAlgn="base" hangingPunct="0">
              <a:spcBef>
                <a:spcPct val="20000"/>
              </a:spcBef>
              <a:spcAft>
                <a:spcPct val="0"/>
              </a:spcAft>
            </a:pPr>
            <a:r>
              <a:rPr lang="en-US" sz="800" b="0" kern="0" dirty="0" smtClean="0">
                <a:latin typeface="Arial"/>
                <a:ea typeface="宋体" pitchFamily="2" charset="-122"/>
              </a:rPr>
              <a:t>       R=0.68,    R**2=0.46 (Best</a:t>
            </a:r>
            <a:r>
              <a:rPr lang="en-US" sz="800" b="1" kern="0" dirty="0" smtClean="0">
                <a:latin typeface="Arial"/>
                <a:ea typeface="宋体" pitchFamily="2" charset="-122"/>
              </a:rPr>
              <a:t>)</a:t>
            </a:r>
          </a:p>
          <a:p>
            <a:r>
              <a:rPr lang="en-US" dirty="0" smtClean="0"/>
              <a:t>Red –</a:t>
            </a:r>
            <a:r>
              <a:rPr lang="en-US" baseline="0" dirty="0" smtClean="0"/>
              <a:t> new model</a:t>
            </a:r>
          </a:p>
          <a:p>
            <a:r>
              <a:rPr lang="en-US" baseline="0" dirty="0" smtClean="0"/>
              <a:t>Blue – old model</a:t>
            </a:r>
          </a:p>
          <a:p>
            <a:endParaRPr lang="en-US" baseline="0" dirty="0" smtClean="0"/>
          </a:p>
          <a:p>
            <a:r>
              <a:rPr lang="en-US" baseline="0" dirty="0" smtClean="0"/>
              <a:t>AMIC – Annual maximum ice cover</a:t>
            </a:r>
            <a:endParaRPr lang="en-US" dirty="0"/>
          </a:p>
        </p:txBody>
      </p:sp>
      <p:sp>
        <p:nvSpPr>
          <p:cNvPr id="4" name="Slide Number Placeholder 3"/>
          <p:cNvSpPr>
            <a:spLocks noGrp="1"/>
          </p:cNvSpPr>
          <p:nvPr>
            <p:ph type="sldNum" sz="quarter" idx="10"/>
          </p:nvPr>
        </p:nvSpPr>
        <p:spPr/>
        <p:txBody>
          <a:bodyPr/>
          <a:lstStyle/>
          <a:p>
            <a:fld id="{1C26546C-2926-4660-9D87-481D68CBFF5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36004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GLIM – Great Lakes Ice-circulation Model</a:t>
            </a:r>
          </a:p>
          <a:p>
            <a:endParaRPr lang="en-US" dirty="0" smtClean="0"/>
          </a:p>
          <a:p>
            <a:r>
              <a:rPr lang="en-US" dirty="0" smtClean="0"/>
              <a:t>Quality of prediction – 5-day prediction using data</a:t>
            </a:r>
            <a:r>
              <a:rPr lang="en-US" baseline="0" dirty="0" smtClean="0"/>
              <a:t> assimilation</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7</a:t>
            </a:fld>
            <a:endParaRPr lang="en-US"/>
          </a:p>
        </p:txBody>
      </p:sp>
    </p:spTree>
    <p:extLst>
      <p:ext uri="{BB962C8B-B14F-4D97-AF65-F5344CB8AC3E}">
        <p14:creationId xmlns:p14="http://schemas.microsoft.com/office/powerpoint/2010/main" val="136720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FVCOM – Finite Volume Community</a:t>
            </a:r>
            <a:r>
              <a:rPr lang="en-US" baseline="0" dirty="0" smtClean="0"/>
              <a:t> Ocean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smtClean="0">
                <a:ln>
                  <a:noFill/>
                </a:ln>
                <a:effectLst/>
                <a:uLnTx/>
                <a:uFillTx/>
                <a:latin typeface="Arial"/>
                <a:ea typeface="+mn-ea"/>
                <a:cs typeface="+mn-cs"/>
              </a:rPr>
              <a:t>(Joint efforts by GLERL and CILER)</a:t>
            </a:r>
            <a:r>
              <a:rPr kumimoji="0" lang="en-US" altLang="en-US" sz="2000" b="0" i="1" u="none" strike="noStrike" kern="1200" cap="none" spc="0" normalizeH="0" baseline="0" noProof="0" dirty="0" smtClean="0">
                <a:ln>
                  <a:noFill/>
                </a:ln>
                <a:solidFill>
                  <a:srgbClr val="FF0000"/>
                </a:solidFill>
                <a:effectLst/>
                <a:uLnTx/>
                <a:uFillTx/>
                <a:latin typeface="Arial"/>
                <a:ea typeface="+mn-ea"/>
                <a:cs typeface="+mn-cs"/>
              </a:rPr>
              <a:t/>
            </a:r>
            <a:br>
              <a:rPr kumimoji="0" lang="en-US" altLang="en-US" sz="2000" b="0" i="1" u="none" strike="noStrike" kern="1200" cap="none" spc="0" normalizeH="0" baseline="0" noProof="0" dirty="0" smtClean="0">
                <a:ln>
                  <a:noFill/>
                </a:ln>
                <a:solidFill>
                  <a:srgbClr val="FF0000"/>
                </a:solidFill>
                <a:effectLst/>
                <a:uLnTx/>
                <a:uFillTx/>
                <a:latin typeface="Arial"/>
                <a:ea typeface="+mn-ea"/>
                <a:cs typeface="+mn-cs"/>
              </a:rPr>
            </a:br>
            <a:endParaRPr kumimoji="0" lang="en-US" altLang="en-US" sz="2000" b="1" i="0" u="none" strike="noStrike" kern="0" cap="none" spc="0" normalizeH="0" baseline="0" noProof="0" dirty="0" smtClean="0">
              <a:ln>
                <a:noFill/>
              </a:ln>
              <a:solidFill>
                <a:srgbClr val="000000"/>
              </a:solidFill>
              <a:effectLst/>
              <a:uLnTx/>
              <a:uFillTx/>
              <a:latin typeface="Arial"/>
              <a:ea typeface="+mn-ea"/>
              <a:cs typeface="+mn-cs"/>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b="0" i="0" u="none" strike="noStrike" kern="0" cap="none" spc="0" normalizeH="0" baseline="0" noProof="0" dirty="0" smtClean="0">
                <a:ln>
                  <a:noFill/>
                </a:ln>
                <a:effectLst/>
                <a:uLnTx/>
                <a:uFillTx/>
                <a:ea typeface="+mj-ea"/>
                <a:cs typeface="+mj-cs"/>
              </a:rPr>
              <a:t>Producing </a:t>
            </a:r>
            <a:r>
              <a:rPr kumimoji="0" lang="en-US" altLang="en-US" b="0" i="0" u="none" strike="noStrike" kern="0" cap="none" spc="0" normalizeH="0" baseline="0" noProof="0" dirty="0" smtClean="0">
                <a:ln>
                  <a:noFill/>
                </a:ln>
                <a:effectLst/>
                <a:uLnTx/>
                <a:uFillTx/>
                <a:ea typeface="+mj-ea"/>
                <a:cs typeface="+mj-cs"/>
              </a:rPr>
              <a:t>3D </a:t>
            </a:r>
            <a:r>
              <a:rPr kumimoji="0" lang="en-US" altLang="en-US" b="0" i="0" u="none" strike="noStrike" kern="0" cap="none" spc="0" normalizeH="0" baseline="0" noProof="0" dirty="0" smtClean="0">
                <a:ln>
                  <a:noFill/>
                </a:ln>
                <a:effectLst/>
                <a:uLnTx/>
                <a:uFillTx/>
                <a:ea typeface="+mj-ea"/>
                <a:cs typeface="+mj-cs"/>
              </a:rPr>
              <a:t>structure of the thermocline </a:t>
            </a:r>
          </a:p>
          <a:p>
            <a:endParaRPr kumimoji="0" lang="en-US" altLang="en-US" b="0" i="0" u="none" strike="noStrike" kern="0" cap="none" spc="0" normalizeH="0" baseline="0" noProof="0" dirty="0" smtClean="0">
              <a:ln>
                <a:noFill/>
              </a:ln>
              <a:effectLst/>
              <a:uLnTx/>
              <a:uFillTx/>
              <a:ea typeface="+mj-ea"/>
              <a:cs typeface="+mj-cs"/>
            </a:endParaRPr>
          </a:p>
          <a:p>
            <a:r>
              <a:rPr kumimoji="0" lang="en-US" altLang="en-US" b="0" i="0" u="none" strike="noStrike" kern="0" cap="none" spc="0" normalizeH="0" baseline="0" noProof="0" dirty="0" smtClean="0">
                <a:ln>
                  <a:noFill/>
                </a:ln>
                <a:effectLst/>
                <a:uLnTx/>
                <a:uFillTx/>
                <a:ea typeface="+mj-ea"/>
                <a:cs typeface="+mj-cs"/>
              </a:rPr>
              <a:t>(Transition efforts with ice to NOS/CO-OPS use of FVCOM </a:t>
            </a:r>
            <a:r>
              <a:rPr kumimoji="0" lang="en-US" b="0" i="0" u="none" strike="noStrike" kern="1200" cap="none" spc="0" normalizeH="0" baseline="0" noProof="0" dirty="0" smtClean="0">
                <a:ln>
                  <a:noFill/>
                </a:ln>
                <a:effectLst/>
                <a:uLnTx/>
                <a:uFillTx/>
                <a:ea typeface="+mj-ea"/>
                <a:cs typeface="+mj-cs"/>
              </a:rPr>
              <a:t>in coastal ocean and GLCFS/GLOFS</a:t>
            </a:r>
            <a:br>
              <a:rPr kumimoji="0" lang="en-US" b="0" i="0" u="none" strike="noStrike" kern="1200" cap="none" spc="0" normalizeH="0" baseline="0" noProof="0" dirty="0" smtClean="0">
                <a:ln>
                  <a:noFill/>
                </a:ln>
                <a:effectLst/>
                <a:uLnTx/>
                <a:uFillTx/>
                <a:ea typeface="+mj-ea"/>
                <a:cs typeface="+mj-cs"/>
              </a:rPr>
            </a:br>
            <a:r>
              <a:rPr kumimoji="0" lang="en-US" b="0" i="0" u="none" strike="noStrike" kern="1200" cap="none" spc="0" normalizeH="0" baseline="0" noProof="0" dirty="0" smtClean="0">
                <a:ln>
                  <a:noFill/>
                </a:ln>
                <a:effectLst/>
                <a:uLnTx/>
                <a:uFillTx/>
                <a:ea typeface="+mj-ea"/>
                <a:cs typeface="+mj-cs"/>
              </a:rPr>
              <a:t>with Eric Anderson; potential coupling to ESRL’s HRRR, and NCEP’s models</a:t>
            </a:r>
            <a:r>
              <a:rPr kumimoji="0" lang="en-US" altLang="en-US" b="0" i="0" u="none" strike="noStrike" kern="0" cap="none" spc="0" normalizeH="0" baseline="0" noProof="0" dirty="0" smtClean="0">
                <a:ln>
                  <a:noFill/>
                </a:ln>
                <a:effectLst/>
                <a:uLnTx/>
                <a:uFillTx/>
                <a:ea typeface="+mj-ea"/>
                <a:cs typeface="+mj-cs"/>
              </a:rPr>
              <a:t>)</a:t>
            </a:r>
          </a:p>
          <a:p>
            <a:endParaRPr kumimoji="0" lang="en-US" altLang="en-US" b="0" i="0" u="none" strike="noStrike" kern="0" cap="none" spc="0" normalizeH="0" baseline="0" noProof="0" dirty="0" smtClean="0">
              <a:ln>
                <a:noFill/>
              </a:ln>
              <a:effectLst/>
              <a:uLnTx/>
              <a:uFillTx/>
              <a:ea typeface="+mj-ea"/>
              <a:cs typeface="+mj-cs"/>
              <a:sym typeface="Wingdings" pitchFamily="2" charset="2"/>
            </a:endParaRPr>
          </a:p>
          <a:p>
            <a:r>
              <a:rPr kumimoji="0" lang="en-US" altLang="en-US" b="0" i="0" u="none" strike="noStrike" kern="0" cap="none" spc="0" normalizeH="0" baseline="0" noProof="0" dirty="0" err="1" smtClean="0">
                <a:ln>
                  <a:noFill/>
                </a:ln>
                <a:effectLst/>
                <a:uLnTx/>
                <a:uFillTx/>
                <a:ea typeface="+mj-ea"/>
                <a:cs typeface="+mj-cs"/>
              </a:rPr>
              <a:t>Manome</a:t>
            </a:r>
            <a:r>
              <a:rPr kumimoji="0" lang="en-US" altLang="en-US" b="0" i="0" u="none" strike="noStrike" kern="0" cap="none" spc="0" normalizeH="0" baseline="0" noProof="0" dirty="0" smtClean="0">
                <a:ln>
                  <a:noFill/>
                </a:ln>
                <a:effectLst/>
                <a:uLnTx/>
                <a:uFillTx/>
                <a:ea typeface="+mj-ea"/>
                <a:cs typeface="+mj-cs"/>
              </a:rPr>
              <a:t> and Wang (submitted): We modified the unstable numerical time integration schemes of Euler forward (EF) and </a:t>
            </a:r>
            <a:r>
              <a:rPr kumimoji="0" lang="en-US" altLang="en-US" b="0" i="0" u="none" strike="noStrike" kern="0" cap="none" spc="0" normalizeH="0" baseline="0" noProof="0" dirty="0" err="1" smtClean="0">
                <a:ln>
                  <a:noFill/>
                </a:ln>
                <a:effectLst/>
                <a:uLnTx/>
                <a:uFillTx/>
                <a:ea typeface="+mj-ea"/>
                <a:cs typeface="+mj-cs"/>
              </a:rPr>
              <a:t>Runge-Kutta</a:t>
            </a:r>
            <a:r>
              <a:rPr kumimoji="0" lang="en-US" altLang="en-US" b="0" i="0" u="none" strike="noStrike" kern="0" cap="none" spc="0" normalizeH="0" baseline="0" noProof="0" dirty="0" smtClean="0">
                <a:ln>
                  <a:noFill/>
                </a:ln>
                <a:effectLst/>
                <a:uLnTx/>
                <a:uFillTx/>
                <a:ea typeface="+mj-ea"/>
                <a:cs typeface="+mj-cs"/>
              </a:rPr>
              <a:t> order 4 (RK4) in original version to centered differencing scheme, and significantly improve the model simulations.</a:t>
            </a:r>
            <a:br>
              <a:rPr kumimoji="0" lang="en-US" altLang="en-US" b="0" i="0" u="none" strike="noStrike" kern="0" cap="none" spc="0" normalizeH="0" baseline="0" noProof="0" dirty="0" smtClean="0">
                <a:ln>
                  <a:noFill/>
                </a:ln>
                <a:effectLst/>
                <a:uLnTx/>
                <a:uFillTx/>
                <a:ea typeface="+mj-ea"/>
                <a:cs typeface="+mj-cs"/>
              </a:rPr>
            </a:br>
            <a:r>
              <a:rPr kumimoji="0" lang="en-US" altLang="en-US" b="0" i="0" u="none" strike="noStrike" kern="0" cap="none" spc="0" normalizeH="0" baseline="0" noProof="0" dirty="0" smtClean="0">
                <a:ln>
                  <a:noFill/>
                </a:ln>
                <a:effectLst/>
                <a:uLnTx/>
                <a:uFillTx/>
                <a:ea typeface="+mj-ea"/>
                <a:cs typeface="+mj-cs"/>
                <a:sym typeface="Wingdings" pitchFamily="2" charset="2"/>
              </a:rPr>
              <a:t/>
            </a:r>
            <a:br>
              <a:rPr kumimoji="0" lang="en-US" altLang="en-US" b="0" i="0" u="none" strike="noStrike" kern="0" cap="none" spc="0" normalizeH="0" baseline="0" noProof="0" dirty="0" smtClean="0">
                <a:ln>
                  <a:noFill/>
                </a:ln>
                <a:effectLst/>
                <a:uLnTx/>
                <a:uFillTx/>
                <a:ea typeface="+mj-ea"/>
                <a:cs typeface="+mj-cs"/>
                <a:sym typeface="Wingdings" pitchFamily="2" charset="2"/>
              </a:rPr>
            </a:b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9</a:t>
            </a:fld>
            <a:endParaRPr lang="en-US"/>
          </a:p>
        </p:txBody>
      </p:sp>
    </p:spTree>
    <p:extLst>
      <p:ext uri="{BB962C8B-B14F-4D97-AF65-F5344CB8AC3E}">
        <p14:creationId xmlns:p14="http://schemas.microsoft.com/office/powerpoint/2010/main" val="1879043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pPr/>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272469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pPr/>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11446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pPr/>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236808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26FD6F8-34D9-4B29-8E40-E4561CE04AC6}" type="slidenum">
              <a:rPr lang="en-US" altLang="zh-CN"/>
              <a:pPr>
                <a:defRPr/>
              </a:pPr>
              <a:t>‹#›</a:t>
            </a:fld>
            <a:endParaRPr lang="en-US" altLang="zh-CN"/>
          </a:p>
        </p:txBody>
      </p:sp>
    </p:spTree>
    <p:extLst>
      <p:ext uri="{BB962C8B-B14F-4D97-AF65-F5344CB8AC3E}">
        <p14:creationId xmlns:p14="http://schemas.microsoft.com/office/powerpoint/2010/main" val="230142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pPr/>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158634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99A0-FA52-4883-93AD-B75C459FDEF3}" type="datetimeFigureOut">
              <a:rPr lang="en-US" smtClean="0"/>
              <a:pPr/>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758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99A0-FA52-4883-93AD-B75C459FDEF3}" type="datetimeFigureOut">
              <a:rPr lang="en-US" smtClean="0"/>
              <a:pPr/>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392953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99A0-FA52-4883-93AD-B75C459FDEF3}" type="datetimeFigureOut">
              <a:rPr lang="en-US" smtClean="0"/>
              <a:pPr/>
              <a:t>3/17/16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144008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99A0-FA52-4883-93AD-B75C459FDEF3}" type="datetimeFigureOut">
              <a:rPr lang="en-US" smtClean="0"/>
              <a:pPr/>
              <a:t>3/17/16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195444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99A0-FA52-4883-93AD-B75C459FDEF3}" type="datetimeFigureOut">
              <a:rPr lang="en-US" smtClean="0"/>
              <a:pPr/>
              <a:t>3/17/16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7013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pPr/>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263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pPr/>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2058474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99A0-FA52-4883-93AD-B75C459FDEF3}" type="datetimeFigureOut">
              <a:rPr lang="en-US" smtClean="0"/>
              <a:pPr/>
              <a:t>3/17/16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25505-F4B5-423E-98FF-22ADE53B6DBE}" type="slidenum">
              <a:rPr lang="en-US" smtClean="0"/>
              <a:pPr/>
              <a:t>‹#›</a:t>
            </a:fld>
            <a:endParaRPr lang="en-US"/>
          </a:p>
        </p:txBody>
      </p:sp>
    </p:spTree>
    <p:extLst>
      <p:ext uri="{BB962C8B-B14F-4D97-AF65-F5344CB8AC3E}">
        <p14:creationId xmlns:p14="http://schemas.microsoft.com/office/powerpoint/2010/main" val="216163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4.wmf"/><Relationship Id="rId5" Type="http://schemas.openxmlformats.org/officeDocument/2006/relationships/oleObject" Target="../embeddings/oleObject1.bin"/><Relationship Id="rId6" Type="http://schemas.openxmlformats.org/officeDocument/2006/relationships/image" Target="../media/image33.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gif"/><Relationship Id="rId4" Type="http://schemas.openxmlformats.org/officeDocument/2006/relationships/image" Target="../media/image38.gif"/><Relationship Id="rId5" Type="http://schemas.openxmlformats.org/officeDocument/2006/relationships/image" Target="../media/image39.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40.png"/><Relationship Id="rId9" Type="http://schemas.openxmlformats.org/officeDocument/2006/relationships/image" Target="../media/image41.jpeg"/><Relationship Id="rId10" Type="http://schemas.openxmlformats.org/officeDocument/2006/relationships/image" Target="../media/image42.gi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jpe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emf"/><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7" Type="http://schemas.openxmlformats.org/officeDocument/2006/relationships/image" Target="../media/image30.jpe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2590800" y="6320786"/>
            <a:ext cx="4246033" cy="537213"/>
          </a:xfrm>
          <a:prstGeom prst="rect">
            <a:avLst/>
          </a:prstGeom>
          <a:solidFill>
            <a:schemeClr val="accent1"/>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宋体" pitchFamily="2" charset="-122"/>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000000"/>
                </a:solidFill>
                <a:effectLst/>
                <a:uLnTx/>
                <a:uFillTx/>
                <a:latin typeface="Arial"/>
                <a:ea typeface="宋体" pitchFamily="2" charset="-122"/>
                <a:cs typeface="+mj-cs"/>
              </a:rPr>
              <a:t>Great Lakes Ice </a:t>
            </a:r>
            <a:r>
              <a:rPr lang="en-US" altLang="en-US" sz="1600" kern="0" dirty="0" smtClean="0">
                <a:solidFill>
                  <a:srgbClr val="000000"/>
                </a:solidFill>
                <a:latin typeface="Arial"/>
              </a:rPr>
              <a:t>Database</a:t>
            </a:r>
            <a:r>
              <a:rPr kumimoji="0" lang="en-US" altLang="en-US" sz="1600" b="0" i="0" u="none" strike="noStrike" kern="0" cap="none" spc="0" normalizeH="0" baseline="0" noProof="0" dirty="0" smtClean="0">
                <a:ln>
                  <a:noFill/>
                </a:ln>
                <a:solidFill>
                  <a:srgbClr val="000000"/>
                </a:solidFill>
                <a:effectLst/>
                <a:uLnTx/>
                <a:uFillTx/>
                <a:latin typeface="Arial"/>
                <a:ea typeface="宋体" pitchFamily="2" charset="-122"/>
                <a:cs typeface="+mj-cs"/>
              </a:rPr>
              <a:t>, 1973-present</a:t>
            </a:r>
          </a:p>
        </p:txBody>
      </p:sp>
      <p:sp>
        <p:nvSpPr>
          <p:cNvPr id="15" name="Rectangle 14"/>
          <p:cNvSpPr/>
          <p:nvPr/>
        </p:nvSpPr>
        <p:spPr>
          <a:xfrm flipV="1">
            <a:off x="0" y="0"/>
            <a:ext cx="9144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0" y="154344"/>
            <a:ext cx="623400" cy="63826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997" y="154344"/>
            <a:ext cx="2053803" cy="638264"/>
          </a:xfrm>
          <a:prstGeom prst="rect">
            <a:avLst/>
          </a:prstGeom>
        </p:spPr>
      </p:pic>
      <p:sp>
        <p:nvSpPr>
          <p:cNvPr id="13" name="Rectangle 1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2133600" y="1129605"/>
            <a:ext cx="6705600" cy="1384995"/>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Great Lakes Ice &amp; Climate Research, Modeling, and Applications</a:t>
            </a:r>
          </a:p>
          <a:p>
            <a:pPr lvl="0"/>
            <a:r>
              <a:rPr lang="en-US" sz="1600" dirty="0" err="1" smtClean="0">
                <a:solidFill>
                  <a:srgbClr val="002060"/>
                </a:solidFill>
                <a:latin typeface="Arial" panose="020B0604020202020204" pitchFamily="34" charset="0"/>
                <a:cs typeface="Arial" panose="020B0604020202020204" pitchFamily="34" charset="0"/>
              </a:rPr>
              <a:t>Jia</a:t>
            </a:r>
            <a:r>
              <a:rPr lang="en-US" sz="1600" dirty="0" smtClean="0">
                <a:solidFill>
                  <a:srgbClr val="002060"/>
                </a:solidFill>
                <a:latin typeface="Arial" panose="020B0604020202020204" pitchFamily="34" charset="0"/>
                <a:cs typeface="Arial" panose="020B0604020202020204" pitchFamily="34" charset="0"/>
              </a:rPr>
              <a:t> Wang</a:t>
            </a:r>
          </a:p>
          <a:p>
            <a:pPr lvl="0"/>
            <a:r>
              <a:rPr lang="en-US" sz="1200" dirty="0" smtClean="0">
                <a:solidFill>
                  <a:srgbClr val="002060"/>
                </a:solidFill>
                <a:latin typeface="Arial" panose="020B0604020202020204" pitchFamily="34" charset="0"/>
                <a:cs typeface="Arial" panose="020B0604020202020204" pitchFamily="34" charset="0"/>
              </a:rPr>
              <a:t>Integrated Physical &amp; Ecological Modeling &amp; Forecasting</a:t>
            </a:r>
            <a:endParaRPr lang="en-US" sz="1200"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1981199" y="4191000"/>
            <a:ext cx="5257801" cy="646331"/>
          </a:xfrm>
          <a:prstGeom prst="rect">
            <a:avLst/>
          </a:prstGeom>
          <a:noFill/>
        </p:spPr>
        <p:txBody>
          <a:bodyPr wrap="square" rtlCol="0">
            <a:spAutoFit/>
          </a:bodyPr>
          <a:lstStyle/>
          <a:p>
            <a:pPr algn="ctr"/>
            <a:r>
              <a:rPr lang="en-US" sz="3600" dirty="0" smtClean="0">
                <a:solidFill>
                  <a:schemeClr val="accent6"/>
                </a:solidFill>
                <a:latin typeface="Arial" panose="020B0604020202020204" pitchFamily="34" charset="0"/>
                <a:cs typeface="Arial" panose="020B0604020202020204" pitchFamily="34" charset="0"/>
              </a:rPr>
              <a:t>Place Photo Here</a:t>
            </a:r>
          </a:p>
        </p:txBody>
      </p:sp>
      <p:pic>
        <p:nvPicPr>
          <p:cNvPr id="11"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76800" y="2514600"/>
            <a:ext cx="4267200" cy="380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8600" y="1066799"/>
            <a:ext cx="1790511" cy="1371600"/>
          </a:xfrm>
          <a:prstGeom prst="rect">
            <a:avLst/>
          </a:prstGeom>
          <a:ln w="12700" cmpd="sng">
            <a:noFill/>
          </a:ln>
        </p:spPr>
      </p:pic>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379" y="4343400"/>
            <a:ext cx="4709985" cy="2057400"/>
          </a:xfrm>
          <a:prstGeom prst="rect">
            <a:avLst/>
          </a:prstGeom>
        </p:spPr>
      </p:pic>
    </p:spTree>
    <p:extLst>
      <p:ext uri="{BB962C8B-B14F-4D97-AF65-F5344CB8AC3E}">
        <p14:creationId xmlns:p14="http://schemas.microsoft.com/office/powerpoint/2010/main" val="40746918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2_ice_extent_min_September_16_yellow.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90600" y="2057400"/>
            <a:ext cx="7274563" cy="4419600"/>
          </a:xfrm>
          <a:prstGeom prst="rect">
            <a:avLst/>
          </a:prstGeom>
        </p:spPr>
      </p:pic>
      <p:cxnSp>
        <p:nvCxnSpPr>
          <p:cNvPr id="4" name="Straight Connector 3"/>
          <p:cNvCxnSpPr/>
          <p:nvPr/>
        </p:nvCxnSpPr>
        <p:spPr>
          <a:xfrm>
            <a:off x="2717799" y="3295650"/>
            <a:ext cx="1828800" cy="20955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46599" y="3505200"/>
            <a:ext cx="1930400" cy="11430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76999" y="4648200"/>
            <a:ext cx="1788164" cy="114300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83399" y="5486400"/>
            <a:ext cx="1441070" cy="954107"/>
          </a:xfrm>
          <a:prstGeom prst="rect">
            <a:avLst/>
          </a:prstGeom>
          <a:noFill/>
        </p:spPr>
        <p:txBody>
          <a:bodyPr wrap="none" rtlCol="0">
            <a:spAutoFit/>
          </a:bodyPr>
          <a:lstStyle/>
          <a:p>
            <a:r>
              <a:rPr kumimoji="0" lang="en-US" sz="2800" b="1" dirty="0" smtClean="0">
                <a:solidFill>
                  <a:srgbClr val="FF0000"/>
                </a:solidFill>
              </a:rPr>
              <a:t>Ice-free </a:t>
            </a:r>
          </a:p>
          <a:p>
            <a:r>
              <a:rPr kumimoji="0" lang="en-US" sz="2800" b="1" dirty="0" smtClean="0">
                <a:solidFill>
                  <a:srgbClr val="FF0000"/>
                </a:solidFill>
              </a:rPr>
              <a:t>in 2035?</a:t>
            </a:r>
            <a:endParaRPr kumimoji="0" lang="en-US" sz="2800" b="1" dirty="0">
              <a:solidFill>
                <a:srgbClr val="FF0000"/>
              </a:solidFill>
            </a:endParaRPr>
          </a:p>
        </p:txBody>
      </p:sp>
      <p:sp>
        <p:nvSpPr>
          <p:cNvPr id="12" name="TextBox 11"/>
          <p:cNvSpPr txBox="1"/>
          <p:nvPr/>
        </p:nvSpPr>
        <p:spPr>
          <a:xfrm>
            <a:off x="33955" y="457200"/>
            <a:ext cx="9110045" cy="830997"/>
          </a:xfrm>
          <a:prstGeom prst="rect">
            <a:avLst/>
          </a:prstGeom>
          <a:noFill/>
        </p:spPr>
        <p:txBody>
          <a:bodyPr wrap="square" rtlCol="0">
            <a:spAutoFit/>
          </a:bodyPr>
          <a:lstStyle/>
          <a:p>
            <a:pPr algn="ctr"/>
            <a:r>
              <a:rPr lang="en-US" sz="2400" b="1" dirty="0" smtClean="0"/>
              <a:t>4) R&amp;D: Arctic Dipole Anomaly (DA) is the major forcing </a:t>
            </a:r>
          </a:p>
          <a:p>
            <a:pPr algn="ctr"/>
            <a:r>
              <a:rPr lang="en-US" sz="2400" b="1" dirty="0" smtClean="0"/>
              <a:t>that accelerates Arctic summer sea ice decline </a:t>
            </a:r>
          </a:p>
        </p:txBody>
      </p:sp>
      <p:pic>
        <p:nvPicPr>
          <p:cNvPr id="3" name="Picture 2"/>
          <p:cNvPicPr>
            <a:picLocks noChangeAspect="1"/>
          </p:cNvPicPr>
          <p:nvPr/>
        </p:nvPicPr>
        <p:blipFill>
          <a:blip r:embed="rId4" cstate="print"/>
          <a:stretch>
            <a:fillRect/>
          </a:stretch>
        </p:blipFill>
        <p:spPr>
          <a:xfrm>
            <a:off x="6121399" y="1981200"/>
            <a:ext cx="2133600" cy="2147190"/>
          </a:xfrm>
          <a:prstGeom prst="rect">
            <a:avLst/>
          </a:prstGeom>
        </p:spPr>
      </p:pic>
      <p:sp>
        <p:nvSpPr>
          <p:cNvPr id="6" name="Rectangle 5"/>
          <p:cNvSpPr/>
          <p:nvPr/>
        </p:nvSpPr>
        <p:spPr>
          <a:xfrm>
            <a:off x="152400" y="1371600"/>
            <a:ext cx="8991600" cy="646331"/>
          </a:xfrm>
          <a:prstGeom prst="rect">
            <a:avLst/>
          </a:prstGeom>
        </p:spPr>
        <p:txBody>
          <a:bodyPr wrap="square">
            <a:spAutoFit/>
          </a:bodyPr>
          <a:lstStyle/>
          <a:p>
            <a:pPr algn="ctr"/>
            <a:r>
              <a:rPr lang="en-US" b="1" dirty="0"/>
              <a:t>DA is the 2</a:t>
            </a:r>
            <a:r>
              <a:rPr lang="en-US" b="1" baseline="30000" dirty="0"/>
              <a:t>nd</a:t>
            </a:r>
            <a:r>
              <a:rPr lang="en-US" b="1" dirty="0"/>
              <a:t> EOF mode of Sea Level Pressure </a:t>
            </a:r>
            <a:r>
              <a:rPr lang="en-US" b="1" dirty="0" err="1"/>
              <a:t>Anom</a:t>
            </a:r>
            <a:r>
              <a:rPr lang="en-US" b="1" dirty="0"/>
              <a:t>. north of 70N </a:t>
            </a:r>
            <a:endParaRPr lang="en-US" b="1" dirty="0" smtClean="0"/>
          </a:p>
          <a:p>
            <a:pPr algn="ctr"/>
            <a:r>
              <a:rPr lang="en-US" b="1" i="1" dirty="0" smtClean="0">
                <a:solidFill>
                  <a:srgbClr val="FF0000"/>
                </a:solidFill>
              </a:rPr>
              <a:t>(Collaborated with PMEL)</a:t>
            </a:r>
            <a:endParaRPr lang="en-US" b="1" i="1" dirty="0">
              <a:solidFill>
                <a:srgbClr val="FF0000"/>
              </a:solidFill>
            </a:endParaRPr>
          </a:p>
        </p:txBody>
      </p:sp>
      <p:sp>
        <p:nvSpPr>
          <p:cNvPr id="10" name="Rectangle 9"/>
          <p:cNvSpPr/>
          <p:nvPr/>
        </p:nvSpPr>
        <p:spPr>
          <a:xfrm flipV="1">
            <a:off x="0" y="0"/>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7321" y="45724"/>
            <a:ext cx="300680" cy="307850"/>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6200" y="45724"/>
            <a:ext cx="990600" cy="307851"/>
          </a:xfrm>
          <a:prstGeom prst="rect">
            <a:avLst/>
          </a:prstGeom>
        </p:spPr>
      </p:pic>
      <p:sp>
        <p:nvSpPr>
          <p:cNvPr id="14" name="TextBox 13"/>
          <p:cNvSpPr txBox="1"/>
          <p:nvPr/>
        </p:nvSpPr>
        <p:spPr>
          <a:xfrm>
            <a:off x="0" y="45724"/>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IPEMF </a:t>
            </a:r>
            <a:r>
              <a:rPr lang="en-US" sz="1300" dirty="0" smtClean="0">
                <a:solidFill>
                  <a:prstClr val="white"/>
                </a:solidFill>
                <a:cs typeface="Arial" panose="020B0604020202020204" pitchFamily="34" charset="0"/>
              </a:rPr>
              <a:t>| Great Lakes Ice &amp; Climate Research</a:t>
            </a:r>
            <a:endParaRPr lang="en-US" sz="1300" dirty="0">
              <a:solidFill>
                <a:prstClr val="white"/>
              </a:solidFill>
              <a:cs typeface="Arial" panose="020B0604020202020204" pitchFamily="34" charset="0"/>
            </a:endParaRPr>
          </a:p>
        </p:txBody>
      </p:sp>
      <p:sp>
        <p:nvSpPr>
          <p:cNvPr id="15" name="TextBox 14"/>
          <p:cNvSpPr txBox="1"/>
          <p:nvPr/>
        </p:nvSpPr>
        <p:spPr>
          <a:xfrm>
            <a:off x="990600" y="6521850"/>
            <a:ext cx="3733800" cy="276999"/>
          </a:xfrm>
          <a:prstGeom prst="rect">
            <a:avLst/>
          </a:prstGeom>
          <a:noFill/>
        </p:spPr>
        <p:txBody>
          <a:bodyPr wrap="square" rtlCol="0">
            <a:spAutoFit/>
          </a:bodyPr>
          <a:lstStyle/>
          <a:p>
            <a:r>
              <a:rPr lang="en-US" sz="1200" dirty="0" smtClean="0">
                <a:solidFill>
                  <a:srgbClr val="002060"/>
                </a:solidFill>
                <a:latin typeface="Arial" panose="020B0604020202020204" pitchFamily="34" charset="0"/>
                <a:cs typeface="Arial" panose="020B0604020202020204" pitchFamily="34" charset="0"/>
              </a:rPr>
              <a:t>Wang et al., (2009, 2014). </a:t>
            </a:r>
          </a:p>
        </p:txBody>
      </p:sp>
      <p:sp>
        <p:nvSpPr>
          <p:cNvPr id="16" name="Rectangle 15"/>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10/15</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4091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a:xfrm>
            <a:off x="687388" y="304800"/>
            <a:ext cx="7772400" cy="1143000"/>
          </a:xfrm>
        </p:spPr>
        <p:txBody>
          <a:bodyPr>
            <a:normAutofit/>
          </a:bodyPr>
          <a:lstStyle/>
          <a:p>
            <a:r>
              <a:rPr lang="en-US" altLang="ja-JP" sz="2200" b="1" dirty="0" smtClean="0"/>
              <a:t>R2A: Impacts of diminishing summer sea ice</a:t>
            </a:r>
            <a:br>
              <a:rPr lang="en-US" altLang="ja-JP" sz="2200" b="1" dirty="0" smtClean="0"/>
            </a:br>
            <a:r>
              <a:rPr lang="en-US" altLang="ja-JP" sz="2200" b="1" dirty="0" smtClean="0"/>
              <a:t> on commercial shipping</a:t>
            </a:r>
            <a:endParaRPr lang="en-US" altLang="ja-JP" sz="2200" b="1" dirty="0"/>
          </a:p>
        </p:txBody>
      </p:sp>
      <p:pic>
        <p:nvPicPr>
          <p:cNvPr id="88678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69863" y="1371600"/>
            <a:ext cx="8897937" cy="342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86789" name="Object 5"/>
          <p:cNvGraphicFramePr>
            <a:graphicFrameLocks noGrp="1" noChangeAspect="1"/>
          </p:cNvGraphicFramePr>
          <p:nvPr>
            <p:ph idx="1"/>
            <p:extLst>
              <p:ext uri="{D42A27DB-BD31-4B8C-83A1-F6EECF244321}">
                <p14:modId xmlns:p14="http://schemas.microsoft.com/office/powerpoint/2010/main" val="532530993"/>
              </p:ext>
            </p:extLst>
          </p:nvPr>
        </p:nvGraphicFramePr>
        <p:xfrm>
          <a:off x="255588" y="4648200"/>
          <a:ext cx="2054447" cy="2071687"/>
        </p:xfrm>
        <a:graphic>
          <a:graphicData uri="http://schemas.openxmlformats.org/presentationml/2006/ole">
            <mc:AlternateContent xmlns:mc="http://schemas.openxmlformats.org/markup-compatibility/2006">
              <mc:Choice xmlns:v="urn:schemas-microsoft-com:vml" Requires="v">
                <p:oleObj spid="_x0000_s2145" name="Image" r:id="rId5" imgW="3149206" imgH="3174603" progId="">
                  <p:embed/>
                </p:oleObj>
              </mc:Choice>
              <mc:Fallback>
                <p:oleObj name="Image" r:id="rId5" imgW="3149206" imgH="3174603" progId="">
                  <p:embed/>
                  <p:pic>
                    <p:nvPicPr>
                      <p:cNvPr id="0" name="Picture 2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8" y="4648200"/>
                        <a:ext cx="2054447" cy="2071687"/>
                      </a:xfrm>
                      <a:prstGeom prst="rect">
                        <a:avLst/>
                      </a:prstGeom>
                      <a:noFill/>
                      <a:ln>
                        <a:noFill/>
                      </a:ln>
                      <a:effectLst/>
                      <a:extLst/>
                    </p:spPr>
                  </p:pic>
                </p:oleObj>
              </mc:Fallback>
            </mc:AlternateContent>
          </a:graphicData>
        </a:graphic>
      </p:graphicFrame>
      <p:pic>
        <p:nvPicPr>
          <p:cNvPr id="886790" name="Picture 6"/>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7475" y="1414463"/>
            <a:ext cx="4435475" cy="314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6791" name="Picture 7"/>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621213" y="1395413"/>
            <a:ext cx="4446587"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6788" name="Text Box 4"/>
          <p:cNvSpPr txBox="1">
            <a:spLocks noChangeArrowheads="1"/>
          </p:cNvSpPr>
          <p:nvPr/>
        </p:nvSpPr>
        <p:spPr bwMode="auto">
          <a:xfrm>
            <a:off x="1228344" y="4189412"/>
            <a:ext cx="333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dirty="0"/>
              <a:t>nm = Nautical Mile = 1.852 km </a:t>
            </a:r>
          </a:p>
        </p:txBody>
      </p:sp>
      <p:sp>
        <p:nvSpPr>
          <p:cNvPr id="3" name="テキスト ボックス 2"/>
          <p:cNvSpPr txBox="1"/>
          <p:nvPr/>
        </p:nvSpPr>
        <p:spPr>
          <a:xfrm>
            <a:off x="863600" y="1676400"/>
            <a:ext cx="872354" cy="338554"/>
          </a:xfrm>
          <a:prstGeom prst="rect">
            <a:avLst/>
          </a:prstGeom>
          <a:solidFill>
            <a:srgbClr val="CCFFCC"/>
          </a:solidFill>
        </p:spPr>
        <p:txBody>
          <a:bodyPr wrap="none" rtlCol="0">
            <a:spAutoFit/>
          </a:bodyPr>
          <a:lstStyle/>
          <a:p>
            <a:r>
              <a:rPr kumimoji="1" lang="en-US" altLang="ja-JP" sz="1600" dirty="0" smtClean="0">
                <a:solidFill>
                  <a:srgbClr val="FF0000"/>
                </a:solidFill>
              </a:rPr>
              <a:t>7000nm</a:t>
            </a:r>
            <a:endParaRPr kumimoji="1" lang="ja-JP" altLang="en-US" sz="1600" dirty="0">
              <a:solidFill>
                <a:srgbClr val="FF0000"/>
              </a:solidFill>
            </a:endParaRPr>
          </a:p>
        </p:txBody>
      </p:sp>
      <p:sp>
        <p:nvSpPr>
          <p:cNvPr id="11" name="テキスト ボックス 10"/>
          <p:cNvSpPr txBox="1"/>
          <p:nvPr/>
        </p:nvSpPr>
        <p:spPr>
          <a:xfrm>
            <a:off x="5600700" y="1663700"/>
            <a:ext cx="872354" cy="338554"/>
          </a:xfrm>
          <a:prstGeom prst="rect">
            <a:avLst/>
          </a:prstGeom>
          <a:solidFill>
            <a:srgbClr val="CCFFCC"/>
          </a:solidFill>
        </p:spPr>
        <p:txBody>
          <a:bodyPr wrap="none" rtlCol="0">
            <a:spAutoFit/>
          </a:bodyPr>
          <a:lstStyle/>
          <a:p>
            <a:r>
              <a:rPr kumimoji="1" lang="en-US" altLang="ja-JP" sz="1600" dirty="0" smtClean="0">
                <a:solidFill>
                  <a:srgbClr val="FF0000"/>
                </a:solidFill>
              </a:rPr>
              <a:t>7000nm</a:t>
            </a:r>
            <a:endParaRPr kumimoji="1" lang="ja-JP" altLang="en-US" sz="1600" dirty="0">
              <a:solidFill>
                <a:srgbClr val="FF0000"/>
              </a:solidFill>
            </a:endParaRPr>
          </a:p>
        </p:txBody>
      </p:sp>
      <p:sp>
        <p:nvSpPr>
          <p:cNvPr id="12" name="テキスト ボックス 11"/>
          <p:cNvSpPr txBox="1"/>
          <p:nvPr/>
        </p:nvSpPr>
        <p:spPr>
          <a:xfrm>
            <a:off x="2616200" y="1765300"/>
            <a:ext cx="872354" cy="338554"/>
          </a:xfrm>
          <a:prstGeom prst="rect">
            <a:avLst/>
          </a:prstGeom>
          <a:solidFill>
            <a:srgbClr val="CCFFCC"/>
          </a:solidFill>
        </p:spPr>
        <p:txBody>
          <a:bodyPr wrap="none" rtlCol="0">
            <a:spAutoFit/>
          </a:bodyPr>
          <a:lstStyle/>
          <a:p>
            <a:r>
              <a:rPr kumimoji="1" lang="en-US" altLang="ja-JP" sz="1600" dirty="0" smtClean="0">
                <a:solidFill>
                  <a:srgbClr val="FF0000"/>
                </a:solidFill>
              </a:rPr>
              <a:t>7600nm</a:t>
            </a:r>
            <a:endParaRPr kumimoji="1" lang="ja-JP" altLang="en-US" sz="1600" dirty="0">
              <a:solidFill>
                <a:srgbClr val="FF0000"/>
              </a:solidFill>
            </a:endParaRPr>
          </a:p>
        </p:txBody>
      </p:sp>
      <p:sp>
        <p:nvSpPr>
          <p:cNvPr id="13" name="テキスト ボックス 12"/>
          <p:cNvSpPr txBox="1"/>
          <p:nvPr/>
        </p:nvSpPr>
        <p:spPr>
          <a:xfrm>
            <a:off x="6070600" y="3175000"/>
            <a:ext cx="976349" cy="338554"/>
          </a:xfrm>
          <a:prstGeom prst="rect">
            <a:avLst/>
          </a:prstGeom>
          <a:solidFill>
            <a:srgbClr val="CCFFCC"/>
          </a:solidFill>
        </p:spPr>
        <p:txBody>
          <a:bodyPr wrap="none" rtlCol="0">
            <a:spAutoFit/>
          </a:bodyPr>
          <a:lstStyle/>
          <a:p>
            <a:r>
              <a:rPr lang="en-US" altLang="ja-JP" sz="1600" dirty="0" smtClean="0">
                <a:solidFill>
                  <a:srgbClr val="FF0000"/>
                </a:solidFill>
              </a:rPr>
              <a:t>10</a:t>
            </a:r>
            <a:r>
              <a:rPr kumimoji="1" lang="en-US" altLang="ja-JP" sz="1600" dirty="0" smtClean="0">
                <a:solidFill>
                  <a:srgbClr val="FF0000"/>
                </a:solidFill>
              </a:rPr>
              <a:t>000nm</a:t>
            </a:r>
            <a:endParaRPr kumimoji="1" lang="ja-JP" altLang="en-US" sz="1600" dirty="0">
              <a:solidFill>
                <a:srgbClr val="FF0000"/>
              </a:solidFill>
            </a:endParaRPr>
          </a:p>
        </p:txBody>
      </p:sp>
      <p:sp>
        <p:nvSpPr>
          <p:cNvPr id="14" name="テキスト ボックス 13"/>
          <p:cNvSpPr txBox="1"/>
          <p:nvPr/>
        </p:nvSpPr>
        <p:spPr>
          <a:xfrm>
            <a:off x="419100" y="3048000"/>
            <a:ext cx="976349" cy="338554"/>
          </a:xfrm>
          <a:prstGeom prst="rect">
            <a:avLst/>
          </a:prstGeom>
          <a:solidFill>
            <a:srgbClr val="CCFFCC"/>
          </a:solidFill>
        </p:spPr>
        <p:txBody>
          <a:bodyPr wrap="none" rtlCol="0">
            <a:spAutoFit/>
          </a:bodyPr>
          <a:lstStyle/>
          <a:p>
            <a:r>
              <a:rPr lang="en-US" altLang="ja-JP" sz="1600" dirty="0" smtClean="0">
                <a:solidFill>
                  <a:srgbClr val="FF0000"/>
                </a:solidFill>
              </a:rPr>
              <a:t>11</a:t>
            </a:r>
            <a:r>
              <a:rPr kumimoji="1" lang="en-US" altLang="ja-JP" sz="1600" dirty="0" smtClean="0">
                <a:solidFill>
                  <a:srgbClr val="FF0000"/>
                </a:solidFill>
              </a:rPr>
              <a:t>000nm</a:t>
            </a:r>
            <a:endParaRPr kumimoji="1" lang="ja-JP" altLang="en-US" sz="1600" dirty="0">
              <a:solidFill>
                <a:srgbClr val="FF0000"/>
              </a:solidFill>
            </a:endParaRPr>
          </a:p>
        </p:txBody>
      </p:sp>
      <p:sp>
        <p:nvSpPr>
          <p:cNvPr id="15" name="テキスト ボックス 14"/>
          <p:cNvSpPr txBox="1"/>
          <p:nvPr/>
        </p:nvSpPr>
        <p:spPr>
          <a:xfrm>
            <a:off x="469900" y="3670300"/>
            <a:ext cx="976349" cy="338554"/>
          </a:xfrm>
          <a:prstGeom prst="rect">
            <a:avLst/>
          </a:prstGeom>
          <a:solidFill>
            <a:srgbClr val="CCFFCC"/>
          </a:solidFill>
        </p:spPr>
        <p:txBody>
          <a:bodyPr wrap="none" rtlCol="0">
            <a:spAutoFit/>
          </a:bodyPr>
          <a:lstStyle/>
          <a:p>
            <a:r>
              <a:rPr lang="en-US" altLang="ja-JP" sz="1600" dirty="0" smtClean="0">
                <a:solidFill>
                  <a:srgbClr val="FF0000"/>
                </a:solidFill>
              </a:rPr>
              <a:t>15</a:t>
            </a:r>
            <a:r>
              <a:rPr kumimoji="1" lang="en-US" altLang="ja-JP" sz="1600" dirty="0" smtClean="0">
                <a:solidFill>
                  <a:srgbClr val="FF0000"/>
                </a:solidFill>
              </a:rPr>
              <a:t>000nm</a:t>
            </a:r>
            <a:endParaRPr kumimoji="1" lang="ja-JP" altLang="en-US" sz="1600" dirty="0">
              <a:solidFill>
                <a:srgbClr val="FF0000"/>
              </a:solidFill>
            </a:endParaRPr>
          </a:p>
        </p:txBody>
      </p:sp>
      <p:sp>
        <p:nvSpPr>
          <p:cNvPr id="6" name="Rectangle 5"/>
          <p:cNvSpPr/>
          <p:nvPr/>
        </p:nvSpPr>
        <p:spPr>
          <a:xfrm>
            <a:off x="2590800" y="5257800"/>
            <a:ext cx="6019800" cy="646331"/>
          </a:xfrm>
          <a:prstGeom prst="rect">
            <a:avLst/>
          </a:prstGeom>
        </p:spPr>
        <p:txBody>
          <a:bodyPr wrap="square">
            <a:spAutoFit/>
          </a:bodyPr>
          <a:lstStyle/>
          <a:p>
            <a:pPr lvl="0" algn="ctr"/>
            <a:r>
              <a:rPr lang="en-US" b="1" dirty="0" smtClean="0">
                <a:solidFill>
                  <a:prstClr val="black"/>
                </a:solidFill>
              </a:rPr>
              <a:t>Support </a:t>
            </a:r>
            <a:r>
              <a:rPr lang="en-US" b="1" dirty="0">
                <a:solidFill>
                  <a:prstClr val="black"/>
                </a:solidFill>
              </a:rPr>
              <a:t>of </a:t>
            </a:r>
            <a:r>
              <a:rPr lang="en-US" b="1" dirty="0" smtClean="0">
                <a:solidFill>
                  <a:prstClr val="black"/>
                </a:solidFill>
              </a:rPr>
              <a:t>new </a:t>
            </a:r>
            <a:r>
              <a:rPr lang="en-US" b="1" dirty="0">
                <a:solidFill>
                  <a:prstClr val="black"/>
                </a:solidFill>
              </a:rPr>
              <a:t>leadership of Arctic Council by U.S. in </a:t>
            </a:r>
            <a:r>
              <a:rPr lang="en-US" b="1" dirty="0" smtClean="0">
                <a:solidFill>
                  <a:prstClr val="black"/>
                </a:solidFill>
              </a:rPr>
              <a:t>2015-2017</a:t>
            </a:r>
            <a:endParaRPr lang="en-US" sz="1600" dirty="0">
              <a:solidFill>
                <a:prstClr val="black"/>
              </a:solidFill>
            </a:endParaRPr>
          </a:p>
        </p:txBody>
      </p:sp>
      <p:sp>
        <p:nvSpPr>
          <p:cNvPr id="16" name="Rectangle 15"/>
          <p:cNvSpPr/>
          <p:nvPr/>
        </p:nvSpPr>
        <p:spPr>
          <a:xfrm flipV="1">
            <a:off x="0" y="0"/>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77321" y="45724"/>
            <a:ext cx="300680" cy="307850"/>
          </a:xfrm>
          <a:prstGeom prst="rect">
            <a:avLst/>
          </a:prstGeom>
        </p:spPr>
      </p:pic>
      <p:pic>
        <p:nvPicPr>
          <p:cNvPr id="18" name="Picture 1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96200" y="45724"/>
            <a:ext cx="990600" cy="307851"/>
          </a:xfrm>
          <a:prstGeom prst="rect">
            <a:avLst/>
          </a:prstGeom>
        </p:spPr>
      </p:pic>
      <p:sp>
        <p:nvSpPr>
          <p:cNvPr id="19" name="TextBox 18"/>
          <p:cNvSpPr txBox="1"/>
          <p:nvPr/>
        </p:nvSpPr>
        <p:spPr>
          <a:xfrm>
            <a:off x="0" y="45724"/>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IPEMF </a:t>
            </a:r>
            <a:r>
              <a:rPr lang="en-US" sz="1300" dirty="0" smtClean="0">
                <a:solidFill>
                  <a:prstClr val="white"/>
                </a:solidFill>
                <a:cs typeface="Arial" panose="020B0604020202020204" pitchFamily="34" charset="0"/>
              </a:rPr>
              <a:t>| Great Lakes Ice &amp; Climate Research</a:t>
            </a:r>
            <a:endParaRPr lang="en-US" sz="1300" dirty="0">
              <a:solidFill>
                <a:prstClr val="white"/>
              </a:solidFill>
              <a:cs typeface="Arial" panose="020B0604020202020204" pitchFamily="34" charset="0"/>
            </a:endParaRPr>
          </a:p>
        </p:txBody>
      </p:sp>
      <p:sp>
        <p:nvSpPr>
          <p:cNvPr id="20" name="TextBox 19"/>
          <p:cNvSpPr txBox="1"/>
          <p:nvPr/>
        </p:nvSpPr>
        <p:spPr>
          <a:xfrm>
            <a:off x="3488554" y="6172200"/>
            <a:ext cx="5334000" cy="461665"/>
          </a:xfrm>
          <a:prstGeom prst="rect">
            <a:avLst/>
          </a:prstGeom>
          <a:noFill/>
        </p:spPr>
        <p:txBody>
          <a:bodyPr wrap="square" rtlCol="0">
            <a:spAutoFit/>
          </a:bodyPr>
          <a:lstStyle/>
          <a:p>
            <a:r>
              <a:rPr lang="en-US" sz="1200" dirty="0" smtClean="0">
                <a:solidFill>
                  <a:srgbClr val="002060"/>
                </a:solidFill>
                <a:latin typeface="Arial" panose="020B0604020202020204" pitchFamily="34" charset="0"/>
                <a:cs typeface="Arial" panose="020B0604020202020204" pitchFamily="34" charset="0"/>
              </a:rPr>
              <a:t>Lei et al. (2015). </a:t>
            </a:r>
            <a:r>
              <a:rPr lang="en-US" sz="1200" i="1" dirty="0" smtClean="0">
                <a:solidFill>
                  <a:srgbClr val="002060"/>
                </a:solidFill>
                <a:latin typeface="Arial" panose="020B0604020202020204" pitchFamily="34" charset="0"/>
                <a:cs typeface="Arial" panose="020B0604020202020204" pitchFamily="34" charset="0"/>
              </a:rPr>
              <a:t>Cold Regions Science and Technology.</a:t>
            </a:r>
          </a:p>
          <a:p>
            <a:r>
              <a:rPr lang="en-US" sz="1200" dirty="0" smtClean="0">
                <a:solidFill>
                  <a:srgbClr val="002060"/>
                </a:solidFill>
                <a:latin typeface="Arial" panose="020B0604020202020204" pitchFamily="34" charset="0"/>
                <a:cs typeface="Arial" panose="020B0604020202020204" pitchFamily="34" charset="0"/>
              </a:rPr>
              <a:t>Lei et al. (2016). </a:t>
            </a:r>
            <a:r>
              <a:rPr lang="en-US" sz="1200" i="1" dirty="0" smtClean="0">
                <a:solidFill>
                  <a:srgbClr val="002060"/>
                </a:solidFill>
                <a:latin typeface="Arial" panose="020B0604020202020204" pitchFamily="34" charset="0"/>
                <a:cs typeface="Arial" panose="020B0604020202020204" pitchFamily="34" charset="0"/>
              </a:rPr>
              <a:t>Polar Research.</a:t>
            </a:r>
            <a:endParaRPr lang="en-US" sz="1200" dirty="0" smtClean="0">
              <a:solidFill>
                <a:srgbClr val="002060"/>
              </a:solidFill>
              <a:latin typeface="Arial" panose="020B0604020202020204" pitchFamily="34" charset="0"/>
              <a:cs typeface="Arial" panose="020B0604020202020204" pitchFamily="34" charset="0"/>
            </a:endParaRPr>
          </a:p>
        </p:txBody>
      </p:sp>
      <p:sp>
        <p:nvSpPr>
          <p:cNvPr id="21" name="Rectangle 2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11/15</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70228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067800" cy="609600"/>
          </a:xfrm>
        </p:spPr>
        <p:txBody>
          <a:bodyPr>
            <a:noAutofit/>
          </a:bodyPr>
          <a:lstStyle/>
          <a:p>
            <a:r>
              <a:rPr lang="en-US" sz="2200" b="1" dirty="0" smtClean="0"/>
              <a:t>5) </a:t>
            </a:r>
            <a:r>
              <a:rPr lang="en-US" sz="1800" b="1" dirty="0" smtClean="0"/>
              <a:t>R&amp;D: GLERL’s Coupled Ice-Ocean-Ecosystem Models in the Arctic Ocean </a:t>
            </a:r>
            <a:r>
              <a:rPr lang="en-US" sz="2200" b="1" dirty="0" smtClean="0"/>
              <a:t/>
            </a:r>
            <a:br>
              <a:rPr lang="en-US" sz="2200" b="1" dirty="0" smtClean="0"/>
            </a:br>
            <a:endParaRPr lang="en-US" sz="2200" b="1" dirty="0"/>
          </a:p>
        </p:txBody>
      </p:sp>
      <p:pic>
        <p:nvPicPr>
          <p:cNvPr id="5" name="Content Placeholder 4" descr="model_chla_sur_Aug_2008.gif"/>
          <p:cNvPicPr>
            <a:picLocks noGrp="1" noChangeAspect="1"/>
          </p:cNvPicPr>
          <p:nvPr>
            <p:ph idx="1"/>
          </p:nvPr>
        </p:nvPicPr>
        <p:blipFill>
          <a:blip r:embed="rId3" cstate="screen">
            <a:extLst>
              <a:ext uri="{28A0092B-C50C-407E-A947-70E740481C1C}">
                <a14:useLocalDpi xmlns:a14="http://schemas.microsoft.com/office/drawing/2010/main"/>
              </a:ext>
            </a:extLst>
          </a:blip>
          <a:srcRect t="9947" b="8372"/>
          <a:stretch>
            <a:fillRect/>
          </a:stretch>
        </p:blipFill>
        <p:spPr>
          <a:xfrm>
            <a:off x="0" y="1055132"/>
            <a:ext cx="2829697" cy="2308287"/>
          </a:xfrm>
          <a:prstGeom prst="rect">
            <a:avLst/>
          </a:prstGeom>
        </p:spPr>
      </p:pic>
      <p:pic>
        <p:nvPicPr>
          <p:cNvPr id="6" name="Picture 5" descr="SeaWiFS_chla_2008_08.gif"/>
          <p:cNvPicPr>
            <a:picLocks noChangeAspect="1"/>
          </p:cNvPicPr>
          <p:nvPr/>
        </p:nvPicPr>
        <p:blipFill rotWithShape="1">
          <a:blip r:embed="rId4" cstate="screen">
            <a:extLst>
              <a:ext uri="{28A0092B-C50C-407E-A947-70E740481C1C}">
                <a14:useLocalDpi xmlns:a14="http://schemas.microsoft.com/office/drawing/2010/main"/>
              </a:ext>
            </a:extLst>
          </a:blip>
          <a:srcRect l="10556" t="9947" b="4385"/>
          <a:stretch/>
        </p:blipFill>
        <p:spPr>
          <a:xfrm>
            <a:off x="2818410" y="1026097"/>
            <a:ext cx="2591790" cy="2479103"/>
          </a:xfrm>
          <a:prstGeom prst="rect">
            <a:avLst/>
          </a:prstGeom>
        </p:spPr>
      </p:pic>
      <p:pic>
        <p:nvPicPr>
          <p:cNvPr id="7" name="Picture 6" descr="Bering-Sea-ALF-CH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1376" y="1026098"/>
            <a:ext cx="2972991" cy="2306456"/>
          </a:xfrm>
          <a:prstGeom prst="rect">
            <a:avLst/>
          </a:prstGeom>
        </p:spPr>
      </p:pic>
      <p:sp>
        <p:nvSpPr>
          <p:cNvPr id="9" name="TextBox 8"/>
          <p:cNvSpPr txBox="1"/>
          <p:nvPr/>
        </p:nvSpPr>
        <p:spPr>
          <a:xfrm>
            <a:off x="389865" y="808911"/>
            <a:ext cx="8449335" cy="369332"/>
          </a:xfrm>
          <a:prstGeom prst="rect">
            <a:avLst/>
          </a:prstGeom>
          <a:noFill/>
        </p:spPr>
        <p:txBody>
          <a:bodyPr wrap="square" rtlCol="0">
            <a:spAutoFit/>
          </a:bodyPr>
          <a:lstStyle/>
          <a:p>
            <a:r>
              <a:rPr lang="en-US" dirty="0" smtClean="0">
                <a:solidFill>
                  <a:prstClr val="black"/>
                </a:solidFill>
              </a:rPr>
              <a:t>CIOM-</a:t>
            </a:r>
            <a:r>
              <a:rPr lang="en-US" dirty="0" err="1" smtClean="0">
                <a:solidFill>
                  <a:prstClr val="black"/>
                </a:solidFill>
              </a:rPr>
              <a:t>PhEcoM</a:t>
            </a:r>
            <a:r>
              <a:rPr lang="en-US" dirty="0" smtClean="0">
                <a:solidFill>
                  <a:prstClr val="black"/>
                </a:solidFill>
              </a:rPr>
              <a:t> </a:t>
            </a:r>
            <a:r>
              <a:rPr lang="en-US" dirty="0" err="1" smtClean="0">
                <a:solidFill>
                  <a:prstClr val="black"/>
                </a:solidFill>
              </a:rPr>
              <a:t>chl</a:t>
            </a:r>
            <a:r>
              <a:rPr lang="en-US" dirty="0" smtClean="0">
                <a:solidFill>
                  <a:prstClr val="black"/>
                </a:solidFill>
              </a:rPr>
              <a:t>-a           Satellite                                 In </a:t>
            </a:r>
            <a:r>
              <a:rPr lang="en-US" dirty="0">
                <a:solidFill>
                  <a:prstClr val="black"/>
                </a:solidFill>
              </a:rPr>
              <a:t>situ </a:t>
            </a:r>
            <a:r>
              <a:rPr lang="en-US" dirty="0" smtClean="0">
                <a:solidFill>
                  <a:prstClr val="black"/>
                </a:solidFill>
              </a:rPr>
              <a:t>         August </a:t>
            </a:r>
            <a:r>
              <a:rPr lang="en-US" dirty="0">
                <a:solidFill>
                  <a:prstClr val="black"/>
                </a:solidFill>
              </a:rPr>
              <a:t>2008</a:t>
            </a:r>
            <a:r>
              <a:rPr lang="en-US" dirty="0" smtClean="0">
                <a:solidFill>
                  <a:prstClr val="black"/>
                </a:solidFill>
              </a:rPr>
              <a:t>      </a:t>
            </a:r>
            <a:endParaRPr lang="en-US" dirty="0">
              <a:solidFill>
                <a:prstClr val="black"/>
              </a:solidFill>
            </a:endParaRPr>
          </a:p>
        </p:txBody>
      </p:sp>
      <p:cxnSp>
        <p:nvCxnSpPr>
          <p:cNvPr id="12" name="Straight Arrow Connector 11"/>
          <p:cNvCxnSpPr/>
          <p:nvPr/>
        </p:nvCxnSpPr>
        <p:spPr>
          <a:xfrm>
            <a:off x="1752600" y="2691475"/>
            <a:ext cx="2438400" cy="1279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347392" y="2013313"/>
            <a:ext cx="843608" cy="7421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63136" y="870466"/>
            <a:ext cx="562975" cy="307777"/>
          </a:xfrm>
          <a:prstGeom prst="rect">
            <a:avLst/>
          </a:prstGeom>
          <a:noFill/>
        </p:spPr>
        <p:txBody>
          <a:bodyPr wrap="none" rtlCol="0">
            <a:spAutoFit/>
          </a:bodyPr>
          <a:lstStyle/>
          <a:p>
            <a:r>
              <a:rPr lang="el-GR" sz="1400" b="1" dirty="0" smtClean="0">
                <a:solidFill>
                  <a:srgbClr val="FF0000"/>
                </a:solidFill>
              </a:rPr>
              <a:t>μ</a:t>
            </a:r>
            <a:r>
              <a:rPr lang="en-US" sz="1400" b="1" dirty="0" smtClean="0">
                <a:solidFill>
                  <a:srgbClr val="FF0000"/>
                </a:solidFill>
              </a:rPr>
              <a:t>g/L</a:t>
            </a:r>
            <a:endParaRPr lang="en-US" sz="1400" b="1" dirty="0">
              <a:solidFill>
                <a:srgbClr val="FF0000"/>
              </a:solidFill>
            </a:endParaRPr>
          </a:p>
        </p:txBody>
      </p:sp>
      <p:cxnSp>
        <p:nvCxnSpPr>
          <p:cNvPr id="18" name="Straight Arrow Connector 17"/>
          <p:cNvCxnSpPr/>
          <p:nvPr/>
        </p:nvCxnSpPr>
        <p:spPr>
          <a:xfrm flipH="1">
            <a:off x="4219699" y="2514600"/>
            <a:ext cx="2848172" cy="2943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33830" y="1532995"/>
            <a:ext cx="838691" cy="646331"/>
          </a:xfrm>
          <a:prstGeom prst="rect">
            <a:avLst/>
          </a:prstGeom>
          <a:noFill/>
        </p:spPr>
        <p:txBody>
          <a:bodyPr wrap="none" rtlCol="0">
            <a:spAutoFit/>
          </a:bodyPr>
          <a:lstStyle/>
          <a:p>
            <a:r>
              <a:rPr lang="en-US" dirty="0" smtClean="0">
                <a:solidFill>
                  <a:prstClr val="black"/>
                </a:solidFill>
              </a:rPr>
              <a:t>Cloud</a:t>
            </a:r>
          </a:p>
          <a:p>
            <a:r>
              <a:rPr lang="en-US" dirty="0" smtClean="0">
                <a:solidFill>
                  <a:prstClr val="black"/>
                </a:solidFill>
              </a:rPr>
              <a:t>cover</a:t>
            </a:r>
            <a:endParaRPr lang="en-US" dirty="0">
              <a:solidFill>
                <a:prstClr val="black"/>
              </a:solidFill>
            </a:endParaRPr>
          </a:p>
        </p:txBody>
      </p:sp>
      <p:sp>
        <p:nvSpPr>
          <p:cNvPr id="11" name="Rectangle 10"/>
          <p:cNvSpPr/>
          <p:nvPr/>
        </p:nvSpPr>
        <p:spPr>
          <a:xfrm>
            <a:off x="4643562" y="6477000"/>
            <a:ext cx="4500438" cy="338554"/>
          </a:xfrm>
          <a:prstGeom prst="rect">
            <a:avLst/>
          </a:prstGeom>
        </p:spPr>
        <p:txBody>
          <a:bodyPr wrap="square">
            <a:spAutoFit/>
          </a:bodyPr>
          <a:lstStyle/>
          <a:p>
            <a:r>
              <a:rPr lang="en-US" sz="1600" b="1" dirty="0" smtClean="0">
                <a:solidFill>
                  <a:srgbClr val="006666"/>
                </a:solidFill>
                <a:ea typeface="+mj-ea"/>
                <a:cs typeface="+mj-cs"/>
              </a:rPr>
              <a:t>(Potential R2X in near future)</a:t>
            </a:r>
            <a:endParaRPr lang="en-US" sz="1600" dirty="0">
              <a:solidFill>
                <a:srgbClr val="006666"/>
              </a:solidFill>
            </a:endParaRPr>
          </a:p>
        </p:txBody>
      </p:sp>
      <p:sp>
        <p:nvSpPr>
          <p:cNvPr id="16" name="Rectangle 15"/>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22" name="Picture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23" name="TextBox 22"/>
          <p:cNvSpPr txBox="1"/>
          <p:nvPr/>
        </p:nvSpPr>
        <p:spPr>
          <a:xfrm>
            <a:off x="0" y="45720"/>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IPEMF </a:t>
            </a:r>
            <a:r>
              <a:rPr lang="en-US" sz="1300" dirty="0" smtClean="0">
                <a:solidFill>
                  <a:prstClr val="white"/>
                </a:solidFill>
                <a:cs typeface="Arial" panose="020B0604020202020204" pitchFamily="34" charset="0"/>
              </a:rPr>
              <a:t>| Great Lakes Ice &amp; Climate Research</a:t>
            </a:r>
            <a:endParaRPr lang="en-US" sz="1300" dirty="0">
              <a:solidFill>
                <a:prstClr val="white"/>
              </a:solidFill>
              <a:cs typeface="Arial" panose="020B0604020202020204" pitchFamily="34" charset="0"/>
            </a:endParaRPr>
          </a:p>
        </p:txBody>
      </p:sp>
      <p:sp>
        <p:nvSpPr>
          <p:cNvPr id="24" name="Rectangle 23"/>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12/15</a:t>
            </a:r>
            <a:endParaRPr lang="en-US" sz="1000" dirty="0">
              <a:solidFill>
                <a:srgbClr val="002060"/>
              </a:solidFill>
              <a:latin typeface="Arial" panose="020B0604020202020204" pitchFamily="34" charset="0"/>
              <a:cs typeface="Arial" panose="020B0604020202020204" pitchFamily="34" charset="0"/>
            </a:endParaRPr>
          </a:p>
        </p:txBody>
      </p:sp>
      <p:sp>
        <p:nvSpPr>
          <p:cNvPr id="25" name="TextBox 24"/>
          <p:cNvSpPr txBox="1"/>
          <p:nvPr/>
        </p:nvSpPr>
        <p:spPr>
          <a:xfrm>
            <a:off x="762000" y="6527189"/>
            <a:ext cx="3733800" cy="253916"/>
          </a:xfrm>
          <a:prstGeom prst="rect">
            <a:avLst/>
          </a:prstGeom>
          <a:noFill/>
        </p:spPr>
        <p:txBody>
          <a:bodyPr wrap="square" rtlCol="0">
            <a:spAutoFit/>
          </a:bodyPr>
          <a:lstStyle/>
          <a:p>
            <a:r>
              <a:rPr lang="en-US" sz="1050" dirty="0">
                <a:solidFill>
                  <a:srgbClr val="002060"/>
                </a:solidFill>
                <a:latin typeface="Arial" panose="020B0604020202020204" pitchFamily="34" charset="0"/>
                <a:cs typeface="Arial" panose="020B0604020202020204" pitchFamily="34" charset="0"/>
              </a:rPr>
              <a:t>Wang et al. (</a:t>
            </a:r>
            <a:r>
              <a:rPr lang="en-US" sz="1050" dirty="0" smtClean="0">
                <a:solidFill>
                  <a:srgbClr val="002060"/>
                </a:solidFill>
                <a:latin typeface="Arial" panose="020B0604020202020204" pitchFamily="34" charset="0"/>
                <a:cs typeface="Arial" panose="020B0604020202020204" pitchFamily="34" charset="0"/>
              </a:rPr>
              <a:t>2013, 2014). </a:t>
            </a:r>
            <a:r>
              <a:rPr lang="en-US" sz="1050" i="1" dirty="0" smtClean="0">
                <a:solidFill>
                  <a:srgbClr val="002060"/>
                </a:solidFill>
                <a:latin typeface="Arial" panose="020B0604020202020204" pitchFamily="34" charset="0"/>
                <a:cs typeface="Arial" panose="020B0604020202020204" pitchFamily="34" charset="0"/>
              </a:rPr>
              <a:t>JGR. </a:t>
            </a:r>
            <a:endParaRPr lang="en-US" sz="1050" i="1" dirty="0">
              <a:solidFill>
                <a:srgbClr val="002060"/>
              </a:solidFill>
              <a:latin typeface="Arial" panose="020B0604020202020204" pitchFamily="34" charset="0"/>
              <a:cs typeface="Arial" panose="020B0604020202020204" pitchFamily="34" charset="0"/>
            </a:endParaRPr>
          </a:p>
        </p:txBody>
      </p:sp>
      <p:pic>
        <p:nvPicPr>
          <p:cNvPr id="3074" name="Picture 2" descr="PNG Image"/>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2508" t="3502" r="11616" b="7866"/>
          <a:stretch/>
        </p:blipFill>
        <p:spPr bwMode="auto">
          <a:xfrm>
            <a:off x="0" y="3812803"/>
            <a:ext cx="3100775" cy="2706971"/>
          </a:xfrm>
          <a:prstGeom prst="rect">
            <a:avLst/>
          </a:prstGeom>
          <a:noFill/>
          <a:extLst>
            <a:ext uri="{909E8E84-426E-40dd-AFC4-6F175D3DCCD1}">
              <a14:hiddenFill xmlns:a14="http://schemas.microsoft.com/office/drawing/2010/main">
                <a:solidFill>
                  <a:srgbClr val="FFFFFF"/>
                </a:solidFill>
              </a14:hiddenFill>
            </a:ext>
          </a:extLst>
        </p:spPr>
      </p:pic>
      <p:pic>
        <p:nvPicPr>
          <p:cNvPr id="26" name="Content Placeholder 3"/>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24200" y="4038598"/>
            <a:ext cx="2937209" cy="2438401"/>
          </a:xfrm>
          <a:prstGeom prst="rect">
            <a:avLst/>
          </a:prstGeom>
        </p:spPr>
      </p:pic>
      <p:pic>
        <p:nvPicPr>
          <p:cNvPr id="27" name="Content Placeholder 3"/>
          <p:cNvPicPr>
            <a:picLocks noChangeAspect="1"/>
          </p:cNvPicPr>
          <p:nvPr/>
        </p:nvPicPr>
        <p:blipFill rotWithShape="1">
          <a:blip r:embed="rId10" cstate="screen">
            <a:extLst>
              <a:ext uri="{28A0092B-C50C-407E-A947-70E740481C1C}">
                <a14:useLocalDpi xmlns:a14="http://schemas.microsoft.com/office/drawing/2010/main"/>
              </a:ext>
            </a:extLst>
          </a:blip>
          <a:srcRect l="10598" t="12490" r="8231" b="13671"/>
          <a:stretch/>
        </p:blipFill>
        <p:spPr>
          <a:xfrm>
            <a:off x="6016712" y="3973503"/>
            <a:ext cx="3061289" cy="2503498"/>
          </a:xfrm>
          <a:prstGeom prst="rect">
            <a:avLst/>
          </a:prstGeom>
        </p:spPr>
      </p:pic>
      <p:sp>
        <p:nvSpPr>
          <p:cNvPr id="28" name="Title 1"/>
          <p:cNvSpPr txBox="1">
            <a:spLocks/>
          </p:cNvSpPr>
          <p:nvPr/>
        </p:nvSpPr>
        <p:spPr>
          <a:xfrm>
            <a:off x="76200" y="3581400"/>
            <a:ext cx="90678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rgbClr val="FF0000"/>
                </a:solidFill>
              </a:rPr>
              <a:t>ICEPOM (20km), thickness      Arctic-FVCOM-ice grids (1-10km)     Arctic-FVCOM-ice, </a:t>
            </a:r>
            <a:r>
              <a:rPr lang="en-US" sz="1600" b="1" dirty="0" err="1" smtClean="0">
                <a:solidFill>
                  <a:srgbClr val="FF0000"/>
                </a:solidFill>
              </a:rPr>
              <a:t>V_sfc</a:t>
            </a:r>
            <a:r>
              <a:rPr lang="en-US" sz="1600" b="1" dirty="0" smtClean="0">
                <a:solidFill>
                  <a:srgbClr val="FF0000"/>
                </a:solidFill>
              </a:rPr>
              <a:t>   </a:t>
            </a:r>
            <a:r>
              <a:rPr lang="en-US" sz="2200" b="1" dirty="0" smtClean="0"/>
              <a:t/>
            </a:r>
            <a:br>
              <a:rPr lang="en-US" sz="2200" b="1" dirty="0" smtClean="0"/>
            </a:br>
            <a:endParaRPr lang="en-US" sz="2200" b="1" dirty="0"/>
          </a:p>
        </p:txBody>
      </p:sp>
    </p:spTree>
    <p:extLst>
      <p:ext uri="{BB962C8B-B14F-4D97-AF65-F5344CB8AC3E}">
        <p14:creationId xmlns:p14="http://schemas.microsoft.com/office/powerpoint/2010/main" val="5193597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cs typeface="Arial" panose="020B0604020202020204" pitchFamily="34" charset="0"/>
              </a:rPr>
              <a:t>13/15</a:t>
            </a:r>
            <a:endParaRPr lang="en-US" sz="1000" dirty="0">
              <a:solidFill>
                <a:srgbClr val="002060"/>
              </a:solidFill>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IPEMF </a:t>
            </a:r>
            <a:r>
              <a:rPr lang="en-US" sz="1300" dirty="0" smtClean="0">
                <a:solidFill>
                  <a:prstClr val="white"/>
                </a:solidFill>
                <a:cs typeface="Arial" panose="020B0604020202020204" pitchFamily="34" charset="0"/>
              </a:rPr>
              <a:t>| Great Lakes Ice &amp; Climate Research</a:t>
            </a:r>
            <a:endParaRPr lang="en-US" sz="1300" dirty="0">
              <a:solidFill>
                <a:prstClr val="white"/>
              </a:solidFill>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cs typeface="Arial" panose="020B0604020202020204" pitchFamily="34" charset="0"/>
              </a:rPr>
              <a:t>Summary</a:t>
            </a:r>
            <a:endParaRPr lang="en-US" sz="2800" dirty="0">
              <a:solidFill>
                <a:srgbClr val="002060"/>
              </a:solidFill>
              <a:cs typeface="Arial" panose="020B0604020202020204" pitchFamily="34" charset="0"/>
            </a:endParaRPr>
          </a:p>
        </p:txBody>
      </p:sp>
      <p:sp>
        <p:nvSpPr>
          <p:cNvPr id="10" name="TextBox 9"/>
          <p:cNvSpPr txBox="1"/>
          <p:nvPr/>
        </p:nvSpPr>
        <p:spPr>
          <a:xfrm>
            <a:off x="57911" y="1244798"/>
            <a:ext cx="8869749" cy="5232202"/>
          </a:xfrm>
          <a:prstGeom prst="rect">
            <a:avLst/>
          </a:prstGeom>
          <a:noFill/>
        </p:spPr>
        <p:txBody>
          <a:bodyPr wrap="square" rtlCol="0">
            <a:spAutoFit/>
          </a:bodyPr>
          <a:lstStyle/>
          <a:p>
            <a:pPr marL="342900" indent="-342900">
              <a:spcAft>
                <a:spcPts val="1200"/>
              </a:spcAft>
              <a:buFont typeface="Arial"/>
              <a:buChar char="•"/>
            </a:pPr>
            <a:r>
              <a:rPr lang="en-US" b="1" dirty="0">
                <a:solidFill>
                  <a:srgbClr val="002060"/>
                </a:solidFill>
                <a:latin typeface="Calibri"/>
              </a:rPr>
              <a:t>Research revealed the relationships between Great Lakes ice cover and 4 major </a:t>
            </a:r>
            <a:r>
              <a:rPr lang="en-US" b="1" dirty="0" err="1">
                <a:solidFill>
                  <a:srgbClr val="002060"/>
                </a:solidFill>
                <a:latin typeface="Calibri"/>
              </a:rPr>
              <a:t>teleconnection</a:t>
            </a:r>
            <a:r>
              <a:rPr lang="en-US" b="1" dirty="0">
                <a:solidFill>
                  <a:srgbClr val="002060"/>
                </a:solidFill>
                <a:latin typeface="Calibri"/>
              </a:rPr>
              <a:t> patterns, and led to development of statistical regression models, providing seasonal projection of lake ice using indices of NAO, ENSO, AMO and PDO</a:t>
            </a:r>
          </a:p>
          <a:p>
            <a:pPr marL="342900" indent="-342900">
              <a:spcAft>
                <a:spcPts val="1200"/>
              </a:spcAft>
              <a:buFont typeface="Arial"/>
              <a:buChar char="•"/>
            </a:pPr>
            <a:r>
              <a:rPr lang="en-US" dirty="0">
                <a:solidFill>
                  <a:srgbClr val="002060"/>
                </a:solidFill>
                <a:latin typeface="Calibri"/>
              </a:rPr>
              <a:t>Great Lakes Ice-circulation Model (GLIM) (POM-based) was developed for studying interactions between water and ice (heat flux, energy transport), which was transferred to short-term ice forecasting in </a:t>
            </a:r>
            <a:r>
              <a:rPr lang="en-US" dirty="0" smtClean="0">
                <a:solidFill>
                  <a:srgbClr val="002060"/>
                </a:solidFill>
                <a:latin typeface="Calibri"/>
              </a:rPr>
              <a:t>GLCFS</a:t>
            </a:r>
          </a:p>
          <a:p>
            <a:pPr marL="342900" indent="-342900">
              <a:spcAft>
                <a:spcPts val="1200"/>
              </a:spcAft>
              <a:buFont typeface="Arial"/>
              <a:buChar char="•"/>
            </a:pPr>
            <a:r>
              <a:rPr lang="en-US" b="1" dirty="0">
                <a:solidFill>
                  <a:srgbClr val="002060"/>
                </a:solidFill>
                <a:latin typeface="Calibri"/>
              </a:rPr>
              <a:t>5-lake FVCOM-ice model was implemented and refined to the entire Great Lakes for investigate seasonal and </a:t>
            </a:r>
            <a:r>
              <a:rPr lang="en-US" b="1" dirty="0" err="1">
                <a:solidFill>
                  <a:srgbClr val="002060"/>
                </a:solidFill>
                <a:latin typeface="Calibri"/>
              </a:rPr>
              <a:t>interannual</a:t>
            </a:r>
            <a:r>
              <a:rPr lang="en-US" b="1" dirty="0">
                <a:solidFill>
                  <a:srgbClr val="002060"/>
                </a:solidFill>
                <a:latin typeface="Calibri"/>
              </a:rPr>
              <a:t> variability, which will be transferred to </a:t>
            </a:r>
            <a:r>
              <a:rPr lang="en-US" b="1" dirty="0" err="1">
                <a:solidFill>
                  <a:srgbClr val="002060"/>
                </a:solidFill>
                <a:latin typeface="Calibri"/>
              </a:rPr>
              <a:t>nowcast</a:t>
            </a:r>
            <a:r>
              <a:rPr lang="en-US" b="1" dirty="0">
                <a:solidFill>
                  <a:srgbClr val="002060"/>
                </a:solidFill>
                <a:latin typeface="Calibri"/>
              </a:rPr>
              <a:t>/forecast system for NOS, and seasonal projection of lake ice cover at GLERL</a:t>
            </a:r>
          </a:p>
          <a:p>
            <a:pPr marL="342900" indent="-342900">
              <a:spcAft>
                <a:spcPts val="1200"/>
              </a:spcAft>
              <a:buFont typeface="Arial"/>
              <a:buChar char="•"/>
            </a:pPr>
            <a:r>
              <a:rPr lang="en-US" dirty="0">
                <a:solidFill>
                  <a:srgbClr val="002060"/>
                </a:solidFill>
                <a:latin typeface="Calibri"/>
              </a:rPr>
              <a:t>Arctic </a:t>
            </a:r>
            <a:r>
              <a:rPr lang="en-US" dirty="0" err="1">
                <a:solidFill>
                  <a:srgbClr val="002060"/>
                </a:solidFill>
                <a:latin typeface="Calibri"/>
              </a:rPr>
              <a:t>teleconnection</a:t>
            </a:r>
            <a:r>
              <a:rPr lang="en-US" dirty="0">
                <a:solidFill>
                  <a:srgbClr val="002060"/>
                </a:solidFill>
                <a:latin typeface="Calibri"/>
              </a:rPr>
              <a:t> patterns, DA and AO, are the major forcing to the Arctic sea ice, while AO is also the major forcing to the Great Lakes ice cover. The Northern Sea Route opening and closing are more closely correlated with DA than AO </a:t>
            </a:r>
            <a:endParaRPr lang="en-US" dirty="0" smtClean="0">
              <a:solidFill>
                <a:srgbClr val="002060"/>
              </a:solidFill>
              <a:latin typeface="Calibri"/>
            </a:endParaRPr>
          </a:p>
          <a:p>
            <a:pPr marL="342900" indent="-342900">
              <a:spcAft>
                <a:spcPts val="1200"/>
              </a:spcAft>
              <a:buFont typeface="Arial"/>
              <a:buChar char="•"/>
            </a:pPr>
            <a:r>
              <a:rPr lang="en-US" b="1" dirty="0">
                <a:solidFill>
                  <a:srgbClr val="002060"/>
                </a:solidFill>
                <a:latin typeface="Calibri"/>
              </a:rPr>
              <a:t>Develop Coupled Ice-Ocean Model (CIOM) and coupled (ice-ocean) Physical-Ecosystem Model (</a:t>
            </a:r>
            <a:r>
              <a:rPr lang="en-US" b="1" dirty="0" err="1">
                <a:solidFill>
                  <a:srgbClr val="002060"/>
                </a:solidFill>
                <a:latin typeface="Calibri"/>
              </a:rPr>
              <a:t>PhEcoM</a:t>
            </a:r>
            <a:r>
              <a:rPr lang="en-US" b="1" dirty="0">
                <a:solidFill>
                  <a:srgbClr val="002060"/>
                </a:solidFill>
                <a:latin typeface="Calibri"/>
              </a:rPr>
              <a:t>) in the Bering-Beaufort-Chukchi Seas and the Arctic Ocean for application and prediction in the near future</a:t>
            </a:r>
          </a:p>
          <a:p>
            <a:pPr>
              <a:spcAft>
                <a:spcPts val="1200"/>
              </a:spcAft>
            </a:pPr>
            <a:endParaRPr lang="en-US" sz="1400" dirty="0">
              <a:solidFill>
                <a:srgbClr val="FF0000"/>
              </a:solidFill>
              <a:latin typeface="Calibri"/>
            </a:endParaRPr>
          </a:p>
        </p:txBody>
      </p:sp>
    </p:spTree>
    <p:extLst>
      <p:ext uri="{BB962C8B-B14F-4D97-AF65-F5344CB8AC3E}">
        <p14:creationId xmlns:p14="http://schemas.microsoft.com/office/powerpoint/2010/main" val="168197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cs typeface="Arial" panose="020B0604020202020204" pitchFamily="34" charset="0"/>
              </a:rPr>
              <a:t>14/15</a:t>
            </a:r>
            <a:endParaRPr lang="en-US" sz="1000" dirty="0">
              <a:solidFill>
                <a:srgbClr val="002060"/>
              </a:solidFill>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IPEMF </a:t>
            </a:r>
            <a:r>
              <a:rPr lang="en-US" sz="1300" dirty="0" smtClean="0">
                <a:solidFill>
                  <a:prstClr val="white"/>
                </a:solidFill>
                <a:cs typeface="Arial" panose="020B0604020202020204" pitchFamily="34" charset="0"/>
              </a:rPr>
              <a:t>| Great Lakes Ice &amp; Climate Research</a:t>
            </a:r>
            <a:endParaRPr lang="en-US" sz="1300" dirty="0">
              <a:solidFill>
                <a:prstClr val="white"/>
              </a:solidFill>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b="1" dirty="0" smtClean="0">
                <a:solidFill>
                  <a:srgbClr val="002060"/>
                </a:solidFill>
                <a:cs typeface="Arial" panose="020B0604020202020204" pitchFamily="34" charset="0"/>
              </a:rPr>
              <a:t>Future Efforts</a:t>
            </a:r>
            <a:endParaRPr lang="en-US" sz="2800" b="1" dirty="0">
              <a:solidFill>
                <a:srgbClr val="002060"/>
              </a:solidFill>
              <a:cs typeface="Arial" panose="020B0604020202020204" pitchFamily="34" charset="0"/>
            </a:endParaRPr>
          </a:p>
        </p:txBody>
      </p:sp>
      <p:sp>
        <p:nvSpPr>
          <p:cNvPr id="10" name="TextBox 9"/>
          <p:cNvSpPr txBox="1"/>
          <p:nvPr/>
        </p:nvSpPr>
        <p:spPr>
          <a:xfrm>
            <a:off x="57911" y="1266220"/>
            <a:ext cx="9020090" cy="3760004"/>
          </a:xfrm>
          <a:prstGeom prst="rect">
            <a:avLst/>
          </a:prstGeom>
          <a:noFill/>
        </p:spPr>
        <p:txBody>
          <a:bodyPr wrap="square" rtlCol="0">
            <a:spAutoFit/>
          </a:bodyPr>
          <a:lstStyle/>
          <a:p>
            <a:pPr marL="233363" indent="-233363">
              <a:spcAft>
                <a:spcPts val="1400"/>
              </a:spcAft>
              <a:buFont typeface="Arial"/>
              <a:buChar char="•"/>
            </a:pPr>
            <a:r>
              <a:rPr lang="en-US" sz="2000" dirty="0"/>
              <a:t>Continue to update the climate ice </a:t>
            </a:r>
            <a:r>
              <a:rPr lang="en-US" sz="2000" dirty="0" smtClean="0"/>
              <a:t>database </a:t>
            </a:r>
            <a:r>
              <a:rPr lang="en-US" sz="2000" dirty="0"/>
              <a:t>for research and applications by the Great Lakes community, and to provide seasonal forecast of lake ice</a:t>
            </a:r>
          </a:p>
          <a:p>
            <a:pPr marL="233363" indent="-233363">
              <a:spcAft>
                <a:spcPts val="1400"/>
              </a:spcAft>
              <a:buFont typeface="Arial"/>
              <a:buChar char="•"/>
            </a:pPr>
            <a:r>
              <a:rPr lang="en-US" sz="2000" dirty="0"/>
              <a:t>Run </a:t>
            </a:r>
            <a:r>
              <a:rPr lang="en-US" sz="2000" dirty="0" smtClean="0"/>
              <a:t>GL-FVCOM-Ice </a:t>
            </a:r>
            <a:r>
              <a:rPr lang="en-US" sz="2000" dirty="0"/>
              <a:t>from 1993-present and validate the model using observation data</a:t>
            </a:r>
          </a:p>
          <a:p>
            <a:pPr marL="233363" indent="-233363">
              <a:spcAft>
                <a:spcPts val="1400"/>
              </a:spcAft>
              <a:buFont typeface="Arial"/>
              <a:buChar char="•"/>
            </a:pPr>
            <a:r>
              <a:rPr lang="en-US" sz="2000" dirty="0"/>
              <a:t>Seasonal forecast/projection of lake ice using GL-</a:t>
            </a:r>
            <a:r>
              <a:rPr lang="en-US" sz="2000" dirty="0" smtClean="0"/>
              <a:t>FVCOM-Ice</a:t>
            </a:r>
            <a:endParaRPr lang="en-US" sz="2000" dirty="0"/>
          </a:p>
          <a:p>
            <a:pPr marL="233363" indent="-233363">
              <a:spcAft>
                <a:spcPts val="1400"/>
              </a:spcAft>
              <a:buFont typeface="Arial"/>
              <a:buChar char="•"/>
            </a:pPr>
            <a:r>
              <a:rPr lang="en-US" sz="2000" dirty="0"/>
              <a:t>Transition of </a:t>
            </a:r>
            <a:r>
              <a:rPr lang="en-US" sz="2000" dirty="0" smtClean="0"/>
              <a:t>GL-FVCOM-Ice </a:t>
            </a:r>
            <a:r>
              <a:rPr lang="en-US" sz="2000" dirty="0"/>
              <a:t>to NOS/CO-OPS for short-term operational </a:t>
            </a:r>
            <a:r>
              <a:rPr lang="en-US" sz="2000" dirty="0" smtClean="0"/>
              <a:t>prediction (with Anderson)</a:t>
            </a:r>
          </a:p>
          <a:p>
            <a:pPr marL="233363" indent="-233363">
              <a:spcAft>
                <a:spcPts val="1400"/>
              </a:spcAft>
              <a:buFont typeface="Arial"/>
              <a:buChar char="•"/>
            </a:pPr>
            <a:r>
              <a:rPr lang="en-US" sz="2000" dirty="0" smtClean="0"/>
              <a:t>Coupled GL-FVCOM-Ice with GL-WRF (with Lofgren)</a:t>
            </a:r>
            <a:endParaRPr lang="en-US" sz="2000" dirty="0"/>
          </a:p>
          <a:p>
            <a:pPr marL="233363" indent="-233363">
              <a:spcAft>
                <a:spcPts val="1400"/>
              </a:spcAft>
              <a:buFont typeface="Arial"/>
              <a:buChar char="•"/>
            </a:pPr>
            <a:r>
              <a:rPr lang="en-US" sz="2000" dirty="0"/>
              <a:t>Implement </a:t>
            </a:r>
            <a:r>
              <a:rPr lang="en-US" sz="2000" dirty="0" smtClean="0"/>
              <a:t>FVCOM-Ice </a:t>
            </a:r>
            <a:r>
              <a:rPr lang="en-US" sz="2000" dirty="0"/>
              <a:t>to the Arctic </a:t>
            </a:r>
            <a:r>
              <a:rPr lang="en-US" sz="2000" dirty="0" smtClean="0"/>
              <a:t>Ocean (with CILER)</a:t>
            </a:r>
            <a:endParaRPr lang="en-US" sz="2000" dirty="0"/>
          </a:p>
        </p:txBody>
      </p:sp>
    </p:spTree>
    <p:extLst>
      <p:ext uri="{BB962C8B-B14F-4D97-AF65-F5344CB8AC3E}">
        <p14:creationId xmlns:p14="http://schemas.microsoft.com/office/powerpoint/2010/main" val="14408437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IPEMF </a:t>
            </a:r>
            <a:r>
              <a:rPr lang="en-US" sz="1300" dirty="0" smtClean="0">
                <a:solidFill>
                  <a:prstClr val="white"/>
                </a:solidFill>
                <a:cs typeface="Arial" panose="020B0604020202020204" pitchFamily="34" charset="0"/>
              </a:rPr>
              <a:t>| Great Lakes Ice &amp; Climate Research</a:t>
            </a:r>
            <a:endParaRPr lang="en-US" sz="1300" dirty="0">
              <a:solidFill>
                <a:prstClr val="white"/>
              </a:solidFill>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b="1" dirty="0" smtClean="0">
                <a:solidFill>
                  <a:srgbClr val="002060"/>
                </a:solidFill>
                <a:cs typeface="Arial" panose="020B0604020202020204" pitchFamily="34" charset="0"/>
              </a:rPr>
              <a:t>Questions?</a:t>
            </a:r>
            <a:endParaRPr lang="en-US" sz="2800" b="1" dirty="0">
              <a:solidFill>
                <a:srgbClr val="002060"/>
              </a:solidFill>
              <a:cs typeface="Arial" panose="020B0604020202020204" pitchFamily="34" charset="0"/>
            </a:endParaRPr>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994064"/>
            <a:ext cx="7543800" cy="5829300"/>
          </a:xfrm>
          <a:prstGeom prst="rect">
            <a:avLst/>
          </a:prstGeom>
        </p:spPr>
      </p:pic>
      <p:sp>
        <p:nvSpPr>
          <p:cNvPr id="6" name="TextBox 5"/>
          <p:cNvSpPr txBox="1"/>
          <p:nvPr/>
        </p:nvSpPr>
        <p:spPr>
          <a:xfrm>
            <a:off x="5943600" y="1752600"/>
            <a:ext cx="2392001" cy="1446550"/>
          </a:xfrm>
          <a:prstGeom prst="rect">
            <a:avLst/>
          </a:prstGeom>
          <a:noFill/>
        </p:spPr>
        <p:txBody>
          <a:bodyPr wrap="none" rtlCol="0">
            <a:spAutoFit/>
          </a:bodyPr>
          <a:lstStyle/>
          <a:p>
            <a:r>
              <a:rPr lang="en-US" sz="2400" b="1" dirty="0" smtClean="0">
                <a:solidFill>
                  <a:srgbClr val="002060"/>
                </a:solidFill>
                <a:latin typeface="Arial" panose="020B0604020202020204" pitchFamily="34" charset="0"/>
                <a:cs typeface="Arial" panose="020B0604020202020204" pitchFamily="34" charset="0"/>
              </a:rPr>
              <a:t>2015/16 winter:</a:t>
            </a:r>
          </a:p>
          <a:p>
            <a:r>
              <a:rPr lang="en-US" sz="2000" b="1" dirty="0" smtClean="0">
                <a:solidFill>
                  <a:srgbClr val="002060"/>
                </a:solidFill>
                <a:latin typeface="Arial" panose="020B0604020202020204" pitchFamily="34" charset="0"/>
                <a:cs typeface="Arial" panose="020B0604020202020204" pitchFamily="34" charset="0"/>
              </a:rPr>
              <a:t>Projected: 31%</a:t>
            </a:r>
          </a:p>
          <a:p>
            <a:r>
              <a:rPr lang="en-US" sz="2000" b="1" dirty="0">
                <a:solidFill>
                  <a:srgbClr val="002060"/>
                </a:solidFill>
                <a:latin typeface="Arial" panose="020B0604020202020204" pitchFamily="34" charset="0"/>
                <a:cs typeface="Arial" panose="020B0604020202020204" pitchFamily="34" charset="0"/>
              </a:rPr>
              <a:t>Observed: 34%</a:t>
            </a:r>
          </a:p>
          <a:p>
            <a:endParaRPr lang="en-US" sz="2400" b="1" dirty="0" smtClean="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0" y="6596390"/>
            <a:ext cx="9144000" cy="246221"/>
          </a:xfrm>
          <a:prstGeom prst="rect">
            <a:avLst/>
          </a:prstGeom>
        </p:spPr>
        <p:txBody>
          <a:bodyPr wrap="square">
            <a:spAutoFit/>
          </a:bodyPr>
          <a:lstStyle/>
          <a:p>
            <a:pPr algn="r"/>
            <a:r>
              <a:rPr lang="en-US" sz="1000" dirty="0" smtClean="0">
                <a:solidFill>
                  <a:srgbClr val="002060"/>
                </a:solidFill>
                <a:cs typeface="Arial" panose="020B0604020202020204" pitchFamily="34" charset="0"/>
              </a:rPr>
              <a:t>15/15</a:t>
            </a:r>
            <a:endParaRPr lang="en-US" sz="1000" dirty="0">
              <a:solidFill>
                <a:srgbClr val="002060"/>
              </a:solidFill>
              <a:cs typeface="Arial" panose="020B0604020202020204" pitchFamily="34" charset="0"/>
            </a:endParaRPr>
          </a:p>
        </p:txBody>
      </p:sp>
    </p:spTree>
    <p:extLst>
      <p:ext uri="{BB962C8B-B14F-4D97-AF65-F5344CB8AC3E}">
        <p14:creationId xmlns:p14="http://schemas.microsoft.com/office/powerpoint/2010/main" val="4546700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pic>
        <p:nvPicPr>
          <p:cNvPr id="10"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14341" y="1190094"/>
            <a:ext cx="9105941" cy="505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457199"/>
            <a:ext cx="9144000" cy="830997"/>
          </a:xfrm>
          <a:prstGeom prst="rect">
            <a:avLst/>
          </a:prstGeom>
          <a:noFill/>
        </p:spPr>
        <p:txBody>
          <a:bodyPr wrap="square" rtlCol="0">
            <a:spAutoFit/>
          </a:bodyPr>
          <a:lstStyle/>
          <a:p>
            <a:pPr algn="ctr"/>
            <a:r>
              <a:rPr lang="en-US" sz="2400" b="1" dirty="0" smtClean="0">
                <a:solidFill>
                  <a:srgbClr val="002060"/>
                </a:solidFill>
                <a:latin typeface="Arial" panose="020B0604020202020204" pitchFamily="34" charset="0"/>
                <a:cs typeface="Arial" panose="020B0604020202020204" pitchFamily="34" charset="0"/>
              </a:rPr>
              <a:t>Technical readiness level of IPEMF </a:t>
            </a:r>
          </a:p>
          <a:p>
            <a:pPr algn="ctr"/>
            <a:r>
              <a:rPr lang="en-US" sz="2400" b="1" dirty="0" smtClean="0">
                <a:solidFill>
                  <a:srgbClr val="002060"/>
                </a:solidFill>
                <a:latin typeface="Arial" panose="020B0604020202020204" pitchFamily="34" charset="0"/>
                <a:cs typeface="Arial" panose="020B0604020202020204" pitchFamily="34" charset="0"/>
              </a:rPr>
              <a:t>research to application (R2A) products</a:t>
            </a:r>
          </a:p>
        </p:txBody>
      </p:sp>
      <p:sp>
        <p:nvSpPr>
          <p:cNvPr id="16" name="Rectangle 15"/>
          <p:cNvSpPr/>
          <p:nvPr/>
        </p:nvSpPr>
        <p:spPr>
          <a:xfrm>
            <a:off x="319787" y="5562600"/>
            <a:ext cx="8701121" cy="304800"/>
          </a:xfrm>
          <a:prstGeom prst="rect">
            <a:avLst/>
          </a:prstGeom>
          <a:solidFill>
            <a:srgbClr val="FFFF00">
              <a:alpha val="15000"/>
            </a:srgb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45720"/>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IPEMF </a:t>
            </a:r>
            <a:r>
              <a:rPr lang="en-US" sz="1300" dirty="0" smtClean="0">
                <a:solidFill>
                  <a:prstClr val="white"/>
                </a:solidFill>
                <a:cs typeface="Arial" panose="020B0604020202020204" pitchFamily="34" charset="0"/>
              </a:rPr>
              <a:t>| Great Lakes Ice &amp; Climate Research</a:t>
            </a:r>
            <a:endParaRPr lang="en-US" sz="1300" dirty="0">
              <a:solidFill>
                <a:prstClr val="white"/>
              </a:solidFill>
              <a:cs typeface="Arial" panose="020B0604020202020204" pitchFamily="34" charset="0"/>
            </a:endParaRPr>
          </a:p>
        </p:txBody>
      </p:sp>
      <p:sp>
        <p:nvSpPr>
          <p:cNvPr id="2" name="TextBox 1"/>
          <p:cNvSpPr txBox="1"/>
          <p:nvPr/>
        </p:nvSpPr>
        <p:spPr>
          <a:xfrm>
            <a:off x="250629" y="6248400"/>
            <a:ext cx="7225055" cy="369332"/>
          </a:xfrm>
          <a:prstGeom prst="rect">
            <a:avLst/>
          </a:prstGeom>
          <a:solidFill>
            <a:srgbClr val="FF9966"/>
          </a:solidFill>
        </p:spPr>
        <p:txBody>
          <a:bodyPr wrap="none" rtlCol="0">
            <a:spAutoFit/>
          </a:bodyPr>
          <a:lstStyle/>
          <a:p>
            <a:r>
              <a:rPr lang="en-US" dirty="0" smtClean="0">
                <a:solidFill>
                  <a:srgbClr val="FF0000"/>
                </a:solidFill>
                <a:latin typeface="Arial" panose="020B0604020202020204" pitchFamily="34" charset="0"/>
                <a:cs typeface="Arial" panose="020B0604020202020204" pitchFamily="34" charset="0"/>
              </a:rPr>
              <a:t>Seasonal Regression Forecast Model for all Great Lakes Ice Cover: 7</a:t>
            </a:r>
          </a:p>
        </p:txBody>
      </p:sp>
      <p:sp>
        <p:nvSpPr>
          <p:cNvPr id="14" name="Rectangle 13"/>
          <p:cNvSpPr/>
          <p:nvPr/>
        </p:nvSpPr>
        <p:spPr>
          <a:xfrm>
            <a:off x="0" y="6596390"/>
            <a:ext cx="9144000" cy="246221"/>
          </a:xfrm>
          <a:prstGeom prst="rect">
            <a:avLst/>
          </a:prstGeom>
        </p:spPr>
        <p:txBody>
          <a:bodyPr wrap="square">
            <a:spAutoFit/>
          </a:bodyPr>
          <a:lstStyle/>
          <a:p>
            <a:pPr algn="r"/>
            <a:r>
              <a:rPr lang="en-US" sz="1000" dirty="0" smtClean="0">
                <a:solidFill>
                  <a:srgbClr val="002060"/>
                </a:solidFill>
                <a:cs typeface="Arial" panose="020B0604020202020204" pitchFamily="34" charset="0"/>
              </a:rPr>
              <a:t>Additional Information</a:t>
            </a:r>
            <a:endParaRPr lang="en-US" sz="1000" dirty="0">
              <a:solidFill>
                <a:srgbClr val="002060"/>
              </a:solidFill>
              <a:cs typeface="Arial" panose="020B0604020202020204" pitchFamily="34" charset="0"/>
            </a:endParaRPr>
          </a:p>
        </p:txBody>
      </p:sp>
    </p:spTree>
    <p:extLst>
      <p:ext uri="{BB962C8B-B14F-4D97-AF65-F5344CB8AC3E}">
        <p14:creationId xmlns:p14="http://schemas.microsoft.com/office/powerpoint/2010/main" val="5289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pic>
        <p:nvPicPr>
          <p:cNvPr id="12"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0860" y="1524000"/>
            <a:ext cx="9164860" cy="484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0" y="457199"/>
            <a:ext cx="9144000" cy="830997"/>
          </a:xfrm>
          <a:prstGeom prst="rect">
            <a:avLst/>
          </a:prstGeom>
          <a:noFill/>
        </p:spPr>
        <p:txBody>
          <a:bodyPr wrap="square" rtlCol="0">
            <a:spAutoFit/>
          </a:bodyPr>
          <a:lstStyle/>
          <a:p>
            <a:pPr algn="ctr"/>
            <a:r>
              <a:rPr lang="en-US" sz="2400" b="1" dirty="0" smtClean="0">
                <a:solidFill>
                  <a:srgbClr val="002060"/>
                </a:solidFill>
                <a:latin typeface="Arial" panose="020B0604020202020204" pitchFamily="34" charset="0"/>
                <a:cs typeface="Arial" panose="020B0604020202020204" pitchFamily="34" charset="0"/>
              </a:rPr>
              <a:t>Technical readiness level of IPEMF </a:t>
            </a:r>
          </a:p>
          <a:p>
            <a:pPr algn="ctr"/>
            <a:r>
              <a:rPr lang="en-US" sz="2400" b="1" dirty="0" smtClean="0">
                <a:solidFill>
                  <a:srgbClr val="002060"/>
                </a:solidFill>
                <a:latin typeface="Arial" panose="020B0604020202020204" pitchFamily="34" charset="0"/>
                <a:cs typeface="Arial" panose="020B0604020202020204" pitchFamily="34" charset="0"/>
              </a:rPr>
              <a:t>research to operation (R2O) products</a:t>
            </a:r>
          </a:p>
        </p:txBody>
      </p:sp>
      <p:sp>
        <p:nvSpPr>
          <p:cNvPr id="17" name="Rectangle 16"/>
          <p:cNvSpPr/>
          <p:nvPr/>
        </p:nvSpPr>
        <p:spPr>
          <a:xfrm>
            <a:off x="76200" y="3200400"/>
            <a:ext cx="8851461" cy="381000"/>
          </a:xfrm>
          <a:prstGeom prst="rect">
            <a:avLst/>
          </a:prstGeom>
          <a:solidFill>
            <a:srgbClr val="FFFF00">
              <a:alpha val="31000"/>
            </a:srgb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45720"/>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IPEMF </a:t>
            </a:r>
            <a:r>
              <a:rPr lang="en-US" sz="1300" dirty="0" smtClean="0">
                <a:solidFill>
                  <a:prstClr val="white"/>
                </a:solidFill>
                <a:cs typeface="Arial" panose="020B0604020202020204" pitchFamily="34" charset="0"/>
              </a:rPr>
              <a:t>| Great Lakes Ice &amp; Climate Research</a:t>
            </a:r>
            <a:endParaRPr lang="en-US" sz="1300" dirty="0">
              <a:solidFill>
                <a:prstClr val="white"/>
              </a:solidFill>
              <a:cs typeface="Arial" panose="020B0604020202020204" pitchFamily="34" charset="0"/>
            </a:endParaRPr>
          </a:p>
        </p:txBody>
      </p:sp>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cs typeface="Arial" panose="020B0604020202020204" pitchFamily="34" charset="0"/>
              </a:rPr>
              <a:t>Additional Information</a:t>
            </a:r>
            <a:endParaRPr lang="en-US" sz="1000" dirty="0">
              <a:solidFill>
                <a:srgbClr val="002060"/>
              </a:solidFill>
              <a:cs typeface="Arial" panose="020B0604020202020204" pitchFamily="34" charset="0"/>
            </a:endParaRPr>
          </a:p>
        </p:txBody>
      </p:sp>
    </p:spTree>
    <p:extLst>
      <p:ext uri="{BB962C8B-B14F-4D97-AF65-F5344CB8AC3E}">
        <p14:creationId xmlns:p14="http://schemas.microsoft.com/office/powerpoint/2010/main" val="1655481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3825"/>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8" name="TextBox 17"/>
          <p:cNvSpPr txBox="1"/>
          <p:nvPr/>
        </p:nvSpPr>
        <p:spPr>
          <a:xfrm>
            <a:off x="0" y="45720"/>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IPEMF </a:t>
            </a:r>
            <a:r>
              <a:rPr lang="en-US" sz="1300" dirty="0" smtClean="0">
                <a:solidFill>
                  <a:prstClr val="white"/>
                </a:solidFill>
                <a:cs typeface="Arial" panose="020B0604020202020204" pitchFamily="34" charset="0"/>
              </a:rPr>
              <a:t>| Great Lakes Ice &amp; Climate Research</a:t>
            </a:r>
            <a:endParaRPr lang="en-US" sz="1300" dirty="0">
              <a:solidFill>
                <a:prstClr val="white"/>
              </a:solidFill>
              <a:cs typeface="Arial" panose="020B0604020202020204" pitchFamily="34" charset="0"/>
            </a:endParaRPr>
          </a:p>
        </p:txBody>
      </p:sp>
      <p:sp>
        <p:nvSpPr>
          <p:cNvPr id="19" name="Title 1"/>
          <p:cNvSpPr>
            <a:spLocks noGrp="1"/>
          </p:cNvSpPr>
          <p:nvPr>
            <p:ph type="title"/>
          </p:nvPr>
        </p:nvSpPr>
        <p:spPr>
          <a:xfrm>
            <a:off x="0" y="304800"/>
            <a:ext cx="9144000" cy="1143000"/>
          </a:xfrm>
        </p:spPr>
        <p:txBody>
          <a:bodyPr>
            <a:normAutofit fontScale="90000"/>
          </a:bodyPr>
          <a:lstStyle/>
          <a:p>
            <a:r>
              <a:rPr lang="en-US" sz="3600" dirty="0" smtClean="0"/>
              <a:t>1) R&amp;D: Major global-scale atmospheric teleconnection patterns</a:t>
            </a:r>
            <a:endParaRPr lang="en-US" sz="3600" dirty="0"/>
          </a:p>
        </p:txBody>
      </p:sp>
      <p:pic>
        <p:nvPicPr>
          <p:cNvPr id="20" name="Picture 2" descr="http://www2.ucar.edu/sites/default/files/news/2011/worldmap.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2628900"/>
            <a:ext cx="4343399" cy="2226072"/>
          </a:xfrm>
          <a:prstGeom prst="rect">
            <a:avLst/>
          </a:prstGeom>
          <a:noFill/>
          <a:extLst>
            <a:ext uri="{909E8E84-426E-40dd-AFC4-6F175D3DCCD1}">
              <a14:hiddenFill xmlns:a14="http://schemas.microsoft.com/office/drawing/2010/main">
                <a:solidFill>
                  <a:srgbClr val="FFFFFF"/>
                </a:solidFill>
              </a14:hiddenFill>
            </a:ext>
          </a:extLst>
        </p:spPr>
      </p:pic>
      <p:pic>
        <p:nvPicPr>
          <p:cNvPr id="21" name="Content Placeholder 3" descr="http://jisao.washington.edu/pdo/pdo_warm_cool3.jpg"/>
          <p:cNvPicPr>
            <a:picLocks/>
          </p:cNvPicPr>
          <p:nvPr/>
        </p:nvPicPr>
        <p:blipFill rotWithShape="1">
          <a:blip r:embed="rId6" cstate="screen">
            <a:extLst>
              <a:ext uri="{28A0092B-C50C-407E-A947-70E740481C1C}">
                <a14:useLocalDpi xmlns:a14="http://schemas.microsoft.com/office/drawing/2010/main"/>
              </a:ext>
            </a:extLst>
          </a:blip>
          <a:srcRect/>
          <a:stretch/>
        </p:blipFill>
        <p:spPr bwMode="auto">
          <a:xfrm>
            <a:off x="3733800" y="4114799"/>
            <a:ext cx="5181600" cy="2213621"/>
          </a:xfrm>
          <a:prstGeom prst="rect">
            <a:avLst/>
          </a:prstGeom>
          <a:noFill/>
          <a:ln>
            <a:noFill/>
          </a:ln>
        </p:spPr>
      </p:pic>
      <p:pic>
        <p:nvPicPr>
          <p:cNvPr id="22" name="Picture 2" descr="http://wattsupwiththat.files.wordpress.com/2009/07/atl_sst.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645170" y="1447800"/>
            <a:ext cx="5051015" cy="2133599"/>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V="1">
            <a:off x="1752600" y="2514599"/>
            <a:ext cx="2438400" cy="914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3401" y="3352799"/>
            <a:ext cx="3809998" cy="186881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38600" y="3669267"/>
            <a:ext cx="4356705" cy="369332"/>
          </a:xfrm>
          <a:prstGeom prst="rect">
            <a:avLst/>
          </a:prstGeom>
          <a:noFill/>
        </p:spPr>
        <p:txBody>
          <a:bodyPr wrap="none" rtlCol="0">
            <a:spAutoFit/>
          </a:bodyPr>
          <a:lstStyle/>
          <a:p>
            <a:r>
              <a:rPr lang="en-US" b="1" dirty="0" smtClean="0">
                <a:solidFill>
                  <a:srgbClr val="FF0000"/>
                </a:solidFill>
              </a:rPr>
              <a:t>Warm Phase                        </a:t>
            </a:r>
            <a:r>
              <a:rPr lang="en-US" b="1" dirty="0" smtClean="0">
                <a:solidFill>
                  <a:srgbClr val="0070C0"/>
                </a:solidFill>
              </a:rPr>
              <a:t>Cold Phase</a:t>
            </a:r>
            <a:endParaRPr lang="en-US" b="1" dirty="0">
              <a:solidFill>
                <a:srgbClr val="0070C0"/>
              </a:solidFill>
            </a:endParaRPr>
          </a:p>
        </p:txBody>
      </p:sp>
      <p:sp>
        <p:nvSpPr>
          <p:cNvPr id="26" name="Title 1"/>
          <p:cNvSpPr txBox="1">
            <a:spLocks/>
          </p:cNvSpPr>
          <p:nvPr/>
        </p:nvSpPr>
        <p:spPr>
          <a:xfrm>
            <a:off x="15766" y="5562600"/>
            <a:ext cx="914400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ts val="3000"/>
              </a:lnSpc>
              <a:spcBef>
                <a:spcPct val="0"/>
              </a:spcBef>
              <a:spcAft>
                <a:spcPts val="1800"/>
              </a:spcAft>
              <a:buClrTx/>
              <a:buSzTx/>
              <a:buFontTx/>
              <a:buNone/>
              <a:tabLst/>
              <a:defRPr/>
            </a:pPr>
            <a:r>
              <a:rPr kumimoji="0" lang="en-US" altLang="en-US" sz="2400" b="0" u="none" strike="noStrike" kern="1200" cap="none" spc="0" normalizeH="0" baseline="0" noProof="0" dirty="0" smtClean="0">
                <a:ln>
                  <a:noFill/>
                </a:ln>
                <a:solidFill>
                  <a:srgbClr val="002060"/>
                </a:solidFill>
                <a:effectLst/>
                <a:uLnTx/>
                <a:uFillTx/>
                <a:latin typeface="Arial"/>
                <a:ea typeface="+mj-ea"/>
                <a:cs typeface="+mj-cs"/>
              </a:rPr>
              <a:t>Great Lakes ice correlates to </a:t>
            </a:r>
            <a:br>
              <a:rPr kumimoji="0" lang="en-US" altLang="en-US" sz="2400" b="0" u="none" strike="noStrike" kern="1200" cap="none" spc="0" normalizeH="0" baseline="0" noProof="0" dirty="0" smtClean="0">
                <a:ln>
                  <a:noFill/>
                </a:ln>
                <a:solidFill>
                  <a:srgbClr val="002060"/>
                </a:solidFill>
                <a:effectLst/>
                <a:uLnTx/>
                <a:uFillTx/>
                <a:latin typeface="Arial"/>
                <a:ea typeface="+mj-ea"/>
                <a:cs typeface="+mj-cs"/>
              </a:rPr>
            </a:br>
            <a:r>
              <a:rPr kumimoji="0" lang="en-US" altLang="en-US" sz="2400" b="0" u="none" strike="noStrike" kern="1200" cap="none" spc="0" normalizeH="0" baseline="0" noProof="0" dirty="0" smtClean="0">
                <a:ln>
                  <a:noFill/>
                </a:ln>
                <a:solidFill>
                  <a:srgbClr val="002060"/>
                </a:solidFill>
                <a:effectLst/>
                <a:uLnTx/>
                <a:uFillTx/>
                <a:latin typeface="Arial"/>
                <a:ea typeface="+mj-ea"/>
                <a:cs typeface="+mj-cs"/>
              </a:rPr>
              <a:t>AMO (linear: r=-0.31) and PDO (non-linear: r=0.19) </a:t>
            </a:r>
            <a:endParaRPr kumimoji="0" lang="en-US" altLang="en-US" sz="2000" b="0" u="none" strike="noStrike" kern="1200" cap="none" spc="0" normalizeH="0" baseline="0" noProof="0" dirty="0" smtClean="0">
              <a:ln>
                <a:noFill/>
              </a:ln>
              <a:solidFill>
                <a:srgbClr val="002060"/>
              </a:solidFill>
              <a:effectLst/>
              <a:uLnTx/>
              <a:uFillTx/>
              <a:latin typeface="Arial"/>
              <a:ea typeface="+mj-ea"/>
              <a:cs typeface="+mj-cs"/>
            </a:endParaRPr>
          </a:p>
        </p:txBody>
      </p:sp>
      <p:sp>
        <p:nvSpPr>
          <p:cNvPr id="27" name="Rectangle 26"/>
          <p:cNvSpPr/>
          <p:nvPr/>
        </p:nvSpPr>
        <p:spPr>
          <a:xfrm>
            <a:off x="76200" y="5334000"/>
            <a:ext cx="9144000" cy="459100"/>
          </a:xfrm>
          <a:prstGeom prst="rect">
            <a:avLst/>
          </a:prstGeom>
        </p:spPr>
        <p:txBody>
          <a:bodyPr wrap="square">
            <a:spAutoFit/>
          </a:bodyPr>
          <a:lstStyle/>
          <a:p>
            <a:pPr lvl="0">
              <a:lnSpc>
                <a:spcPts val="3000"/>
              </a:lnSpc>
              <a:spcBef>
                <a:spcPct val="0"/>
              </a:spcBef>
              <a:spcAft>
                <a:spcPts val="1800"/>
              </a:spcAft>
              <a:defRPr/>
            </a:pPr>
            <a:r>
              <a:rPr lang="en-US" altLang="en-US" sz="1200" dirty="0" smtClean="0">
                <a:solidFill>
                  <a:srgbClr val="002060"/>
                </a:solidFill>
                <a:ea typeface="宋体"/>
              </a:rPr>
              <a:t>Wang </a:t>
            </a:r>
            <a:r>
              <a:rPr lang="en-US" altLang="en-US" sz="1200" dirty="0">
                <a:solidFill>
                  <a:srgbClr val="002060"/>
                </a:solidFill>
                <a:ea typeface="宋体"/>
              </a:rPr>
              <a:t>et al. </a:t>
            </a:r>
            <a:r>
              <a:rPr lang="en-US" altLang="en-US" sz="1200" dirty="0" smtClean="0">
                <a:solidFill>
                  <a:srgbClr val="002060"/>
                </a:solidFill>
                <a:ea typeface="宋体"/>
              </a:rPr>
              <a:t>(</a:t>
            </a:r>
            <a:r>
              <a:rPr lang="en-US" altLang="en-US" sz="1200" i="1" dirty="0" smtClean="0">
                <a:solidFill>
                  <a:srgbClr val="002060"/>
                </a:solidFill>
                <a:ea typeface="宋体"/>
              </a:rPr>
              <a:t>submitted</a:t>
            </a:r>
            <a:r>
              <a:rPr lang="en-US" altLang="en-US" sz="1200" dirty="0">
                <a:solidFill>
                  <a:srgbClr val="002060"/>
                </a:solidFill>
                <a:ea typeface="宋体"/>
              </a:rPr>
              <a:t>)</a:t>
            </a:r>
          </a:p>
        </p:txBody>
      </p:sp>
      <p:sp>
        <p:nvSpPr>
          <p:cNvPr id="28" name="Rectangle 27"/>
          <p:cNvSpPr/>
          <p:nvPr/>
        </p:nvSpPr>
        <p:spPr>
          <a:xfrm>
            <a:off x="0" y="6611779"/>
            <a:ext cx="9144000" cy="246221"/>
          </a:xfrm>
          <a:prstGeom prst="rect">
            <a:avLst/>
          </a:prstGeom>
        </p:spPr>
        <p:txBody>
          <a:bodyPr wrap="square">
            <a:spAutoFit/>
          </a:bodyPr>
          <a:lstStyle/>
          <a:p>
            <a:pPr algn="r"/>
            <a:r>
              <a:rPr lang="en-US" sz="1000" dirty="0">
                <a:solidFill>
                  <a:srgbClr val="002060"/>
                </a:solidFill>
                <a:latin typeface="Arial" panose="020B0604020202020204" pitchFamily="34" charset="0"/>
                <a:cs typeface="Arial" panose="020B0604020202020204" pitchFamily="34" charset="0"/>
              </a:rPr>
              <a:t>2</a:t>
            </a:r>
            <a:r>
              <a:rPr lang="en-US" sz="1000" dirty="0" smtClean="0">
                <a:solidFill>
                  <a:srgbClr val="002060"/>
                </a:solidFill>
                <a:latin typeface="Arial" panose="020B0604020202020204" pitchFamily="34" charset="0"/>
                <a:cs typeface="Arial" panose="020B0604020202020204" pitchFamily="34" charset="0"/>
              </a:rPr>
              <a:t>/15</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7748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naopl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3268" y="1325555"/>
            <a:ext cx="3300432" cy="2614612"/>
          </a:xfrm>
          <a:prstGeom prst="rect">
            <a:avLst/>
          </a:prstGeom>
          <a:noFill/>
          <a:ln w="12700"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16387" name="Title 1"/>
          <p:cNvSpPr>
            <a:spLocks noGrp="1"/>
          </p:cNvSpPr>
          <p:nvPr>
            <p:ph type="title"/>
          </p:nvPr>
        </p:nvSpPr>
        <p:spPr>
          <a:xfrm>
            <a:off x="0" y="0"/>
            <a:ext cx="9144000" cy="1447800"/>
          </a:xfrm>
        </p:spPr>
        <p:txBody>
          <a:bodyPr>
            <a:noAutofit/>
          </a:bodyPr>
          <a:lstStyle/>
          <a:p>
            <a:pPr>
              <a:lnSpc>
                <a:spcPts val="3000"/>
              </a:lnSpc>
              <a:spcAft>
                <a:spcPts val="1800"/>
              </a:spcAft>
            </a:pPr>
            <a:r>
              <a:rPr lang="en-US" altLang="en-US" sz="2400" dirty="0" smtClean="0"/>
              <a:t>Great Lake ice correlates to </a:t>
            </a:r>
            <a:br>
              <a:rPr lang="en-US" altLang="en-US" sz="2400" dirty="0" smtClean="0"/>
            </a:br>
            <a:r>
              <a:rPr lang="en-US" altLang="en-US" sz="2400" dirty="0" smtClean="0"/>
              <a:t>NAO/AO (linear: r=-0.29), ENSO (nonlinear: r=-0.22)</a:t>
            </a:r>
            <a:endParaRPr lang="en-US" altLang="en-US" sz="2000" i="1" dirty="0" smtClean="0"/>
          </a:p>
        </p:txBody>
      </p:sp>
      <p:sp>
        <p:nvSpPr>
          <p:cNvPr id="16388" name="Text Placeholder 12"/>
          <p:cNvSpPr>
            <a:spLocks noGrp="1"/>
          </p:cNvSpPr>
          <p:nvPr>
            <p:ph type="body" sz="quarter" idx="4294967295"/>
          </p:nvPr>
        </p:nvSpPr>
        <p:spPr>
          <a:xfrm>
            <a:off x="-6350" y="4002088"/>
            <a:ext cx="4745038" cy="708025"/>
          </a:xfrm>
          <a:solidFill>
            <a:srgbClr val="A3C5CE"/>
          </a:solidFill>
        </p:spPr>
        <p:txBody>
          <a:bodyPr>
            <a:normAutofit lnSpcReduction="10000"/>
          </a:bodyPr>
          <a:lstStyle/>
          <a:p>
            <a:pPr marL="0" indent="0" algn="ctr">
              <a:buNone/>
            </a:pPr>
            <a:r>
              <a:rPr lang="en-US" altLang="en-US" sz="2000" b="1" dirty="0" smtClean="0"/>
              <a:t>North Atlantic Oscillation (NAO) </a:t>
            </a:r>
          </a:p>
          <a:p>
            <a:pPr marL="0" indent="0" algn="ctr">
              <a:buNone/>
            </a:pPr>
            <a:r>
              <a:rPr lang="en-US" altLang="en-US" sz="2000" b="1" dirty="0" smtClean="0"/>
              <a:t>(Arctic Oscillation)</a:t>
            </a:r>
          </a:p>
        </p:txBody>
      </p:sp>
      <p:pic>
        <p:nvPicPr>
          <p:cNvPr id="16390" name="Picture 6" descr="PNA_Pattern_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91200" y="1230204"/>
            <a:ext cx="2518532" cy="2725729"/>
          </a:xfrm>
          <a:prstGeom prst="rect">
            <a:avLst/>
          </a:prstGeom>
          <a:noFill/>
          <a:ln w="12700"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16391" name="Picture 1" descr="ice_nao_fit"/>
          <p:cNvPicPr>
            <a:picLocks noChangeAspect="1" noChangeArrowheads="1"/>
          </p:cNvPicPr>
          <p:nvPr/>
        </p:nvPicPr>
        <p:blipFill>
          <a:blip r:embed="rId5" cstate="screen">
            <a:extLst>
              <a:ext uri="{28A0092B-C50C-407E-A947-70E740481C1C}">
                <a14:useLocalDpi xmlns:a14="http://schemas.microsoft.com/office/drawing/2010/main"/>
              </a:ext>
            </a:extLst>
          </a:blip>
          <a:srcRect l="19891" t="26244" r="24051" b="15158"/>
          <a:stretch>
            <a:fillRect/>
          </a:stretch>
        </p:blipFill>
        <p:spPr bwMode="auto">
          <a:xfrm>
            <a:off x="468313" y="4760913"/>
            <a:ext cx="2319337" cy="19399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2" name="Picture 2" descr="ice_nino3_fit"/>
          <p:cNvPicPr>
            <a:picLocks noChangeAspect="1" noChangeArrowheads="1"/>
          </p:cNvPicPr>
          <p:nvPr/>
        </p:nvPicPr>
        <p:blipFill>
          <a:blip r:embed="rId6" cstate="screen">
            <a:extLst>
              <a:ext uri="{28A0092B-C50C-407E-A947-70E740481C1C}">
                <a14:useLocalDpi xmlns:a14="http://schemas.microsoft.com/office/drawing/2010/main"/>
              </a:ext>
            </a:extLst>
          </a:blip>
          <a:srcRect l="19891" t="27150" r="25136" b="14932"/>
          <a:stretch>
            <a:fillRect/>
          </a:stretch>
        </p:blipFill>
        <p:spPr bwMode="auto">
          <a:xfrm>
            <a:off x="6554788" y="4710113"/>
            <a:ext cx="2365375" cy="1990725"/>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93" name="Rectangle 10"/>
          <p:cNvSpPr>
            <a:spLocks noChangeArrowheads="1"/>
          </p:cNvSpPr>
          <p:nvPr/>
        </p:nvSpPr>
        <p:spPr bwMode="auto">
          <a:xfrm>
            <a:off x="4572000" y="4002088"/>
            <a:ext cx="4572000" cy="707886"/>
          </a:xfrm>
          <a:prstGeom prst="rect">
            <a:avLst/>
          </a:prstGeom>
          <a:solidFill>
            <a:srgbClr val="A3C5C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17600" indent="-11176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en-US" sz="2000" b="1" dirty="0">
                <a:solidFill>
                  <a:srgbClr val="002060"/>
                </a:solidFill>
                <a:latin typeface="+mn-lt"/>
                <a:cs typeface="Arial" charset="0"/>
              </a:rPr>
              <a:t>Pacific North America </a:t>
            </a:r>
            <a:r>
              <a:rPr lang="en-US" altLang="en-US" sz="2000" b="1" dirty="0" smtClean="0">
                <a:solidFill>
                  <a:srgbClr val="002060"/>
                </a:solidFill>
                <a:latin typeface="+mn-lt"/>
                <a:cs typeface="Arial" charset="0"/>
              </a:rPr>
              <a:t>Pattern (PNA) </a:t>
            </a:r>
            <a:endParaRPr lang="en-US" altLang="en-US" sz="2000" b="1" dirty="0">
              <a:solidFill>
                <a:srgbClr val="002060"/>
              </a:solidFill>
              <a:latin typeface="+mn-lt"/>
              <a:cs typeface="Arial" charset="0"/>
            </a:endParaRPr>
          </a:p>
          <a:p>
            <a:pPr algn="ctr" eaLnBrk="1" hangingPunct="1"/>
            <a:r>
              <a:rPr lang="en-US" altLang="en-US" sz="2000" b="1" dirty="0">
                <a:solidFill>
                  <a:srgbClr val="002060"/>
                </a:solidFill>
                <a:latin typeface="+mn-lt"/>
                <a:cs typeface="Arial" charset="0"/>
              </a:rPr>
              <a:t>(El Nino/La Nina, ENSO)</a:t>
            </a:r>
          </a:p>
        </p:txBody>
      </p:sp>
      <p:sp>
        <p:nvSpPr>
          <p:cNvPr id="16396" name="TextBox 13"/>
          <p:cNvSpPr>
            <a:spLocks noChangeArrowheads="1"/>
          </p:cNvSpPr>
          <p:nvPr/>
        </p:nvSpPr>
        <p:spPr bwMode="auto">
          <a:xfrm>
            <a:off x="2798763" y="4567238"/>
            <a:ext cx="2247900" cy="1284288"/>
          </a:xfrm>
          <a:prstGeom prst="leftArrow">
            <a:avLst>
              <a:gd name="adj1" fmla="val 50000"/>
              <a:gd name="adj2" fmla="val 4999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a:solidFill>
                  <a:prstClr val="black"/>
                </a:solidFill>
              </a:rPr>
              <a:t>Ice and NAO:</a:t>
            </a:r>
          </a:p>
          <a:p>
            <a:pPr eaLnBrk="1" hangingPunct="1"/>
            <a:r>
              <a:rPr lang="en-US" altLang="en-US">
                <a:solidFill>
                  <a:prstClr val="black"/>
                </a:solidFill>
              </a:rPr>
              <a:t>Linear relationship</a:t>
            </a:r>
          </a:p>
        </p:txBody>
      </p:sp>
      <p:sp>
        <p:nvSpPr>
          <p:cNvPr id="16397" name="TextBox 15"/>
          <p:cNvSpPr>
            <a:spLocks noChangeArrowheads="1"/>
          </p:cNvSpPr>
          <p:nvPr/>
        </p:nvSpPr>
        <p:spPr bwMode="auto">
          <a:xfrm>
            <a:off x="3200400" y="5253038"/>
            <a:ext cx="3354388" cy="1833562"/>
          </a:xfrm>
          <a:prstGeom prst="rightArrow">
            <a:avLst>
              <a:gd name="adj1" fmla="val 50000"/>
              <a:gd name="adj2" fmla="val 4998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dirty="0">
                <a:solidFill>
                  <a:prstClr val="black"/>
                </a:solidFill>
              </a:rPr>
              <a:t>Ice and ENSO:</a:t>
            </a:r>
          </a:p>
          <a:p>
            <a:pPr eaLnBrk="1" hangingPunct="1"/>
            <a:r>
              <a:rPr lang="en-US" altLang="en-US" dirty="0">
                <a:solidFill>
                  <a:prstClr val="black"/>
                </a:solidFill>
              </a:rPr>
              <a:t>Nonlinear and asymmetric relationship</a:t>
            </a:r>
          </a:p>
        </p:txBody>
      </p:sp>
      <p:sp>
        <p:nvSpPr>
          <p:cNvPr id="12" name="Rectangle 11"/>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5" name="TextBox 14"/>
          <p:cNvSpPr txBox="1"/>
          <p:nvPr/>
        </p:nvSpPr>
        <p:spPr>
          <a:xfrm>
            <a:off x="0" y="45720"/>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IPEMF </a:t>
            </a:r>
            <a:r>
              <a:rPr lang="en-US" sz="1300" dirty="0" smtClean="0">
                <a:solidFill>
                  <a:prstClr val="white"/>
                </a:solidFill>
                <a:cs typeface="Arial" panose="020B0604020202020204" pitchFamily="34" charset="0"/>
              </a:rPr>
              <a:t>| Great Lakes Ice &amp; Climate Research</a:t>
            </a:r>
            <a:endParaRPr lang="en-US" sz="1300" dirty="0">
              <a:solidFill>
                <a:prstClr val="white"/>
              </a:solidFill>
              <a:cs typeface="Arial" panose="020B0604020202020204" pitchFamily="34" charset="0"/>
            </a:endParaRPr>
          </a:p>
        </p:txBody>
      </p:sp>
      <p:sp>
        <p:nvSpPr>
          <p:cNvPr id="16" name="Rectangle 15"/>
          <p:cNvSpPr/>
          <p:nvPr/>
        </p:nvSpPr>
        <p:spPr>
          <a:xfrm>
            <a:off x="0" y="6611779"/>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3/15</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4791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7" y="5181600"/>
            <a:ext cx="8229600" cy="1143000"/>
          </a:xfrm>
        </p:spPr>
        <p:txBody>
          <a:bodyPr/>
          <a:lstStyle/>
          <a:p>
            <a:r>
              <a:rPr lang="en-US" dirty="0" smtClean="0"/>
              <a:t>Strategy of Projecting Lake Ice</a:t>
            </a:r>
            <a:endParaRPr lang="en-US" dirty="0"/>
          </a:p>
        </p:txBody>
      </p:sp>
      <p:sp>
        <p:nvSpPr>
          <p:cNvPr id="5" name="Oval 4"/>
          <p:cNvSpPr/>
          <p:nvPr/>
        </p:nvSpPr>
        <p:spPr>
          <a:xfrm>
            <a:off x="1143000" y="2362200"/>
            <a:ext cx="2209800" cy="1813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Climate </a:t>
            </a:r>
            <a:r>
              <a:rPr lang="en-US" sz="1600" dirty="0" err="1" smtClean="0">
                <a:solidFill>
                  <a:srgbClr val="FF0000"/>
                </a:solidFill>
              </a:rPr>
              <a:t>Teleconnection</a:t>
            </a:r>
            <a:r>
              <a:rPr lang="en-US" sz="1600" dirty="0" smtClean="0">
                <a:solidFill>
                  <a:srgbClr val="FF0000"/>
                </a:solidFill>
              </a:rPr>
              <a:t> Indices</a:t>
            </a:r>
            <a:endParaRPr lang="en-US" sz="1600" dirty="0">
              <a:solidFill>
                <a:srgbClr val="FF0000"/>
              </a:solidFill>
            </a:endParaRPr>
          </a:p>
        </p:txBody>
      </p:sp>
      <p:sp>
        <p:nvSpPr>
          <p:cNvPr id="6" name="Oval 5"/>
          <p:cNvSpPr/>
          <p:nvPr/>
        </p:nvSpPr>
        <p:spPr>
          <a:xfrm>
            <a:off x="3674987" y="2390775"/>
            <a:ext cx="2268613" cy="1813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500mb-height, SLP, </a:t>
            </a:r>
            <a:r>
              <a:rPr lang="en-US" sz="1600" b="1" dirty="0" smtClean="0">
                <a:solidFill>
                  <a:srgbClr val="FF0000"/>
                </a:solidFill>
              </a:rPr>
              <a:t>surface air temperature </a:t>
            </a:r>
            <a:r>
              <a:rPr lang="en-US" sz="1600" dirty="0" smtClean="0">
                <a:solidFill>
                  <a:srgbClr val="FF0000"/>
                </a:solidFill>
              </a:rPr>
              <a:t>and wind changes</a:t>
            </a:r>
            <a:endParaRPr lang="en-US" sz="1600" dirty="0">
              <a:solidFill>
                <a:srgbClr val="FF0000"/>
              </a:solidFill>
            </a:endParaRPr>
          </a:p>
        </p:txBody>
      </p:sp>
      <p:sp>
        <p:nvSpPr>
          <p:cNvPr id="7" name="Oval 6"/>
          <p:cNvSpPr/>
          <p:nvPr/>
        </p:nvSpPr>
        <p:spPr>
          <a:xfrm>
            <a:off x="6262687" y="2409825"/>
            <a:ext cx="2119313" cy="1813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Lake Ice Cover</a:t>
            </a:r>
            <a:endParaRPr lang="en-US" sz="1600" dirty="0">
              <a:solidFill>
                <a:srgbClr val="FF0000"/>
              </a:solidFill>
            </a:endParaRPr>
          </a:p>
        </p:txBody>
      </p:sp>
      <p:sp>
        <p:nvSpPr>
          <p:cNvPr id="8" name="TextBox 7"/>
          <p:cNvSpPr txBox="1"/>
          <p:nvPr/>
        </p:nvSpPr>
        <p:spPr>
          <a:xfrm>
            <a:off x="3302272" y="3135868"/>
            <a:ext cx="431528" cy="369332"/>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
        <p:nvSpPr>
          <p:cNvPr id="9" name="TextBox 8"/>
          <p:cNvSpPr txBox="1"/>
          <p:nvPr/>
        </p:nvSpPr>
        <p:spPr>
          <a:xfrm>
            <a:off x="5867400" y="3135868"/>
            <a:ext cx="431528" cy="369332"/>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
        <p:nvSpPr>
          <p:cNvPr id="10" name="Freeform 9"/>
          <p:cNvSpPr/>
          <p:nvPr/>
        </p:nvSpPr>
        <p:spPr>
          <a:xfrm>
            <a:off x="2771775" y="3962400"/>
            <a:ext cx="3705225" cy="593824"/>
          </a:xfrm>
          <a:custGeom>
            <a:avLst/>
            <a:gdLst>
              <a:gd name="connsiteX0" fmla="*/ 0 w 3705225"/>
              <a:gd name="connsiteY0" fmla="*/ 152400 h 593824"/>
              <a:gd name="connsiteX1" fmla="*/ 1828800 w 3705225"/>
              <a:gd name="connsiteY1" fmla="*/ 581025 h 593824"/>
              <a:gd name="connsiteX2" fmla="*/ 3028950 w 3705225"/>
              <a:gd name="connsiteY2" fmla="*/ 438150 h 593824"/>
              <a:gd name="connsiteX3" fmla="*/ 3705225 w 3705225"/>
              <a:gd name="connsiteY3" fmla="*/ 0 h 593824"/>
            </a:gdLst>
            <a:ahLst/>
            <a:cxnLst>
              <a:cxn ang="0">
                <a:pos x="connsiteX0" y="connsiteY0"/>
              </a:cxn>
              <a:cxn ang="0">
                <a:pos x="connsiteX1" y="connsiteY1"/>
              </a:cxn>
              <a:cxn ang="0">
                <a:pos x="connsiteX2" y="connsiteY2"/>
              </a:cxn>
              <a:cxn ang="0">
                <a:pos x="connsiteX3" y="connsiteY3"/>
              </a:cxn>
            </a:cxnLst>
            <a:rect l="l" t="t" r="r" b="b"/>
            <a:pathLst>
              <a:path w="3705225" h="593824">
                <a:moveTo>
                  <a:pt x="0" y="152400"/>
                </a:moveTo>
                <a:cubicBezTo>
                  <a:pt x="661987" y="342900"/>
                  <a:pt x="1323975" y="533400"/>
                  <a:pt x="1828800" y="581025"/>
                </a:cubicBezTo>
                <a:cubicBezTo>
                  <a:pt x="2333625" y="628650"/>
                  <a:pt x="2716213" y="534987"/>
                  <a:pt x="3028950" y="438150"/>
                </a:cubicBezTo>
                <a:cubicBezTo>
                  <a:pt x="3341687" y="341313"/>
                  <a:pt x="3523456" y="170656"/>
                  <a:pt x="3705225" y="0"/>
                </a:cubicBezTo>
              </a:path>
            </a:pathLst>
          </a:custGeom>
          <a:noFill/>
          <a:ln w="4445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864827" y="1981200"/>
            <a:ext cx="2145573" cy="440237"/>
          </a:xfrm>
          <a:custGeom>
            <a:avLst/>
            <a:gdLst>
              <a:gd name="connsiteX0" fmla="*/ 0 w 2145573"/>
              <a:gd name="connsiteY0" fmla="*/ 383979 h 440237"/>
              <a:gd name="connsiteX1" fmla="*/ 657225 w 2145573"/>
              <a:gd name="connsiteY1" fmla="*/ 41079 h 440237"/>
              <a:gd name="connsiteX2" fmla="*/ 1162050 w 2145573"/>
              <a:gd name="connsiteY2" fmla="*/ 31554 h 440237"/>
              <a:gd name="connsiteX3" fmla="*/ 1866900 w 2145573"/>
              <a:gd name="connsiteY3" fmla="*/ 269679 h 440237"/>
              <a:gd name="connsiteX4" fmla="*/ 2114550 w 2145573"/>
              <a:gd name="connsiteY4" fmla="*/ 422079 h 440237"/>
              <a:gd name="connsiteX5" fmla="*/ 2133600 w 2145573"/>
              <a:gd name="connsiteY5" fmla="*/ 431604 h 44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5573" h="440237">
                <a:moveTo>
                  <a:pt x="0" y="383979"/>
                </a:moveTo>
                <a:cubicBezTo>
                  <a:pt x="231775" y="241897"/>
                  <a:pt x="463550" y="99816"/>
                  <a:pt x="657225" y="41079"/>
                </a:cubicBezTo>
                <a:cubicBezTo>
                  <a:pt x="850900" y="-17659"/>
                  <a:pt x="960438" y="-6546"/>
                  <a:pt x="1162050" y="31554"/>
                </a:cubicBezTo>
                <a:cubicBezTo>
                  <a:pt x="1363662" y="69654"/>
                  <a:pt x="1708150" y="204592"/>
                  <a:pt x="1866900" y="269679"/>
                </a:cubicBezTo>
                <a:cubicBezTo>
                  <a:pt x="2025650" y="334766"/>
                  <a:pt x="2070100" y="395091"/>
                  <a:pt x="2114550" y="422079"/>
                </a:cubicBezTo>
                <a:cubicBezTo>
                  <a:pt x="2159000" y="449067"/>
                  <a:pt x="2146300" y="440335"/>
                  <a:pt x="2133600" y="431604"/>
                </a:cubicBezTo>
              </a:path>
            </a:pathLst>
          </a:custGeom>
          <a:noFill/>
          <a:ln w="38100">
            <a:headEnd type="stealt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441024" y="1524000"/>
            <a:ext cx="2584938" cy="369332"/>
          </a:xfrm>
          <a:prstGeom prst="rect">
            <a:avLst/>
          </a:prstGeom>
          <a:noFill/>
        </p:spPr>
        <p:txBody>
          <a:bodyPr wrap="none" rtlCol="0">
            <a:spAutoFit/>
          </a:bodyPr>
          <a:lstStyle/>
          <a:p>
            <a:r>
              <a:rPr lang="en-US" dirty="0" smtClean="0">
                <a:sym typeface="Wingdings" panose="05000000000000000000" pitchFamily="2" charset="2"/>
              </a:rPr>
              <a:t>C (</a:t>
            </a:r>
            <a:r>
              <a:rPr lang="en-US" dirty="0" err="1" smtClean="0">
                <a:sym typeface="Wingdings" panose="05000000000000000000" pitchFamily="2" charset="2"/>
              </a:rPr>
              <a:t>SAT,ice</a:t>
            </a:r>
            <a:r>
              <a:rPr lang="en-US" dirty="0" smtClean="0">
                <a:sym typeface="Wingdings" panose="05000000000000000000" pitchFamily="2" charset="2"/>
              </a:rPr>
              <a:t>)=-0.8 to -0.9</a:t>
            </a:r>
            <a:endParaRPr lang="en-US" dirty="0"/>
          </a:p>
        </p:txBody>
      </p:sp>
      <p:sp>
        <p:nvSpPr>
          <p:cNvPr id="13" name="Freeform 12"/>
          <p:cNvSpPr/>
          <p:nvPr/>
        </p:nvSpPr>
        <p:spPr>
          <a:xfrm>
            <a:off x="2426427" y="1921963"/>
            <a:ext cx="2145573" cy="440237"/>
          </a:xfrm>
          <a:custGeom>
            <a:avLst/>
            <a:gdLst>
              <a:gd name="connsiteX0" fmla="*/ 0 w 2145573"/>
              <a:gd name="connsiteY0" fmla="*/ 383979 h 440237"/>
              <a:gd name="connsiteX1" fmla="*/ 657225 w 2145573"/>
              <a:gd name="connsiteY1" fmla="*/ 41079 h 440237"/>
              <a:gd name="connsiteX2" fmla="*/ 1162050 w 2145573"/>
              <a:gd name="connsiteY2" fmla="*/ 31554 h 440237"/>
              <a:gd name="connsiteX3" fmla="*/ 1866900 w 2145573"/>
              <a:gd name="connsiteY3" fmla="*/ 269679 h 440237"/>
              <a:gd name="connsiteX4" fmla="*/ 2114550 w 2145573"/>
              <a:gd name="connsiteY4" fmla="*/ 422079 h 440237"/>
              <a:gd name="connsiteX5" fmla="*/ 2133600 w 2145573"/>
              <a:gd name="connsiteY5" fmla="*/ 431604 h 44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5573" h="440237">
                <a:moveTo>
                  <a:pt x="0" y="383979"/>
                </a:moveTo>
                <a:cubicBezTo>
                  <a:pt x="231775" y="241897"/>
                  <a:pt x="463550" y="99816"/>
                  <a:pt x="657225" y="41079"/>
                </a:cubicBezTo>
                <a:cubicBezTo>
                  <a:pt x="850900" y="-17659"/>
                  <a:pt x="960438" y="-6546"/>
                  <a:pt x="1162050" y="31554"/>
                </a:cubicBezTo>
                <a:cubicBezTo>
                  <a:pt x="1363662" y="69654"/>
                  <a:pt x="1708150" y="204592"/>
                  <a:pt x="1866900" y="269679"/>
                </a:cubicBezTo>
                <a:cubicBezTo>
                  <a:pt x="2025650" y="334766"/>
                  <a:pt x="2070100" y="395091"/>
                  <a:pt x="2114550" y="422079"/>
                </a:cubicBezTo>
                <a:cubicBezTo>
                  <a:pt x="2159000" y="449067"/>
                  <a:pt x="2146300" y="440335"/>
                  <a:pt x="2133600" y="431604"/>
                </a:cubicBezTo>
              </a:path>
            </a:pathLst>
          </a:custGeom>
          <a:noFill/>
          <a:ln w="38100">
            <a:headEnd type="stealt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357507" y="1066800"/>
            <a:ext cx="1781257" cy="830997"/>
          </a:xfrm>
          <a:prstGeom prst="rect">
            <a:avLst/>
          </a:prstGeom>
          <a:noFill/>
        </p:spPr>
        <p:txBody>
          <a:bodyPr wrap="none" rtlCol="0">
            <a:spAutoFit/>
          </a:bodyPr>
          <a:lstStyle/>
          <a:p>
            <a:pPr algn="ctr"/>
            <a:r>
              <a:rPr lang="en-US" sz="1600" dirty="0" smtClean="0">
                <a:sym typeface="Wingdings" panose="05000000000000000000" pitchFamily="2" charset="2"/>
              </a:rPr>
              <a:t>????</a:t>
            </a:r>
          </a:p>
          <a:p>
            <a:pPr algn="ctr"/>
            <a:r>
              <a:rPr lang="en-US" sz="1600" dirty="0" smtClean="0">
                <a:sym typeface="Wingdings" panose="05000000000000000000" pitchFamily="2" charset="2"/>
              </a:rPr>
              <a:t>Hard to predict</a:t>
            </a:r>
          </a:p>
          <a:p>
            <a:pPr algn="ctr"/>
            <a:r>
              <a:rPr lang="en-US" sz="1600" dirty="0">
                <a:sym typeface="Wingdings" panose="05000000000000000000" pitchFamily="2" charset="2"/>
              </a:rPr>
              <a:t>o</a:t>
            </a:r>
            <a:r>
              <a:rPr lang="en-US" sz="1600" dirty="0" smtClean="0">
                <a:sym typeface="Wingdings" panose="05000000000000000000" pitchFamily="2" charset="2"/>
              </a:rPr>
              <a:t>n medium range</a:t>
            </a:r>
            <a:endParaRPr lang="en-US" sz="1600" dirty="0"/>
          </a:p>
        </p:txBody>
      </p:sp>
      <p:sp>
        <p:nvSpPr>
          <p:cNvPr id="15" name="Rectangle 14"/>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8" name="TextBox 17"/>
          <p:cNvSpPr txBox="1"/>
          <p:nvPr/>
        </p:nvSpPr>
        <p:spPr>
          <a:xfrm>
            <a:off x="0" y="45720"/>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IPEMF </a:t>
            </a:r>
            <a:r>
              <a:rPr lang="en-US" sz="1300" dirty="0" smtClean="0">
                <a:solidFill>
                  <a:prstClr val="white"/>
                </a:solidFill>
                <a:cs typeface="Arial" panose="020B0604020202020204" pitchFamily="34" charset="0"/>
              </a:rPr>
              <a:t>| Great Lakes Ice &amp; Climate Research</a:t>
            </a:r>
            <a:endParaRPr lang="en-US" sz="1300" dirty="0">
              <a:solidFill>
                <a:prstClr val="white"/>
              </a:solidFill>
              <a:cs typeface="Arial" panose="020B0604020202020204" pitchFamily="34" charset="0"/>
            </a:endParaRPr>
          </a:p>
        </p:txBody>
      </p:sp>
      <p:sp>
        <p:nvSpPr>
          <p:cNvPr id="19" name="Rectangle 18"/>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4/15</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7679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b="27894"/>
          <a:stretch/>
        </p:blipFill>
        <p:spPr>
          <a:xfrm>
            <a:off x="3817540" y="1878092"/>
            <a:ext cx="5329648" cy="2571988"/>
          </a:xfrm>
          <a:prstGeom prst="rect">
            <a:avLst/>
          </a:prstGeom>
        </p:spPr>
      </p:pic>
      <p:pic>
        <p:nvPicPr>
          <p:cNvPr id="6" name="Picture 5" descr="MODIS_6March201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1845468"/>
            <a:ext cx="3429000" cy="2411015"/>
          </a:xfrm>
          <a:prstGeom prst="rect">
            <a:avLst/>
          </a:prstGeom>
          <a:ln>
            <a:solidFill>
              <a:schemeClr val="bg1">
                <a:lumMod val="65000"/>
              </a:schemeClr>
            </a:solidFill>
          </a:ln>
        </p:spPr>
      </p:pic>
      <p:sp>
        <p:nvSpPr>
          <p:cNvPr id="2" name="Title 1"/>
          <p:cNvSpPr>
            <a:spLocks noGrp="1"/>
          </p:cNvSpPr>
          <p:nvPr>
            <p:ph type="title"/>
          </p:nvPr>
        </p:nvSpPr>
        <p:spPr>
          <a:xfrm>
            <a:off x="685800" y="304800"/>
            <a:ext cx="8458200" cy="1143000"/>
          </a:xfrm>
        </p:spPr>
        <p:txBody>
          <a:bodyPr>
            <a:normAutofit/>
          </a:bodyPr>
          <a:lstStyle/>
          <a:p>
            <a:r>
              <a:rPr lang="en-US" sz="2400" dirty="0" smtClean="0"/>
              <a:t>R2A: Medium-range projection of </a:t>
            </a:r>
            <a:r>
              <a:rPr lang="en-US" sz="2400" dirty="0"/>
              <a:t>l</a:t>
            </a:r>
            <a:r>
              <a:rPr lang="en-US" sz="2400" dirty="0" smtClean="0"/>
              <a:t>ake ice using climate indices of NAO, Nino3.4,</a:t>
            </a:r>
            <a:r>
              <a:rPr lang="en-US" sz="2400" dirty="0" smtClean="0">
                <a:solidFill>
                  <a:prstClr val="black"/>
                </a:solidFill>
              </a:rPr>
              <a:t> </a:t>
            </a:r>
            <a:r>
              <a:rPr lang="en-US" sz="2400" u="sng" dirty="0">
                <a:solidFill>
                  <a:prstClr val="black"/>
                </a:solidFill>
              </a:rPr>
              <a:t>AMO,</a:t>
            </a:r>
            <a:r>
              <a:rPr lang="en-US" sz="2400" u="sng" dirty="0" smtClean="0"/>
              <a:t> and PDO </a:t>
            </a:r>
            <a:endParaRPr lang="en-US" sz="2400" i="1" u="sng" dirty="0">
              <a:solidFill>
                <a:schemeClr val="accent5">
                  <a:lumMod val="50000"/>
                </a:schemeClr>
              </a:solidFill>
            </a:endParaRPr>
          </a:p>
        </p:txBody>
      </p:sp>
      <p:sp>
        <p:nvSpPr>
          <p:cNvPr id="15" name="TextBox 14"/>
          <p:cNvSpPr txBox="1"/>
          <p:nvPr/>
        </p:nvSpPr>
        <p:spPr>
          <a:xfrm>
            <a:off x="6553200" y="1600200"/>
            <a:ext cx="1017376" cy="369332"/>
          </a:xfrm>
          <a:prstGeom prst="rect">
            <a:avLst/>
          </a:prstGeom>
          <a:noFill/>
        </p:spPr>
        <p:txBody>
          <a:bodyPr wrap="none" rtlCol="0">
            <a:spAutoFit/>
          </a:bodyPr>
          <a:lstStyle/>
          <a:p>
            <a:r>
              <a:rPr lang="en-US" b="1" dirty="0" err="1" smtClean="0">
                <a:solidFill>
                  <a:srgbClr val="FF0000"/>
                </a:solidFill>
              </a:rPr>
              <a:t>Hindcast</a:t>
            </a:r>
            <a:r>
              <a:rPr lang="en-US" b="1" dirty="0" smtClean="0">
                <a:solidFill>
                  <a:srgbClr val="FF0000"/>
                </a:solidFill>
              </a:rPr>
              <a:t>                                                                    </a:t>
            </a:r>
            <a:endParaRPr lang="en-US" b="1" dirty="0">
              <a:solidFill>
                <a:srgbClr val="FF0000"/>
              </a:solidFill>
            </a:endParaRPr>
          </a:p>
        </p:txBody>
      </p:sp>
      <p:sp>
        <p:nvSpPr>
          <p:cNvPr id="16" name="TextBox 15"/>
          <p:cNvSpPr txBox="1"/>
          <p:nvPr/>
        </p:nvSpPr>
        <p:spPr>
          <a:xfrm>
            <a:off x="228600" y="4690408"/>
            <a:ext cx="8763000" cy="1384995"/>
          </a:xfrm>
          <a:prstGeom prst="rect">
            <a:avLst/>
          </a:prstGeom>
          <a:noFill/>
        </p:spPr>
        <p:txBody>
          <a:bodyPr wrap="square" rtlCol="0">
            <a:spAutoFit/>
          </a:bodyPr>
          <a:lstStyle/>
          <a:p>
            <a:r>
              <a:rPr lang="en-US" sz="2000" b="1" dirty="0" smtClean="0">
                <a:solidFill>
                  <a:srgbClr val="FF0000"/>
                </a:solidFill>
              </a:rPr>
              <a:t>R2A: Seasonal prediction model:</a:t>
            </a:r>
          </a:p>
          <a:p>
            <a:r>
              <a:rPr lang="en-US" sz="2000" dirty="0" smtClean="0">
                <a:solidFill>
                  <a:schemeClr val="tx1">
                    <a:lumMod val="50000"/>
                    <a:lumOff val="50000"/>
                  </a:schemeClr>
                </a:solidFill>
              </a:rPr>
              <a:t>Blue – old model (Using NAO and ENSO only),               r=0.44</a:t>
            </a:r>
          </a:p>
          <a:p>
            <a:r>
              <a:rPr lang="en-US" sz="2000" dirty="0" smtClean="0">
                <a:solidFill>
                  <a:srgbClr val="FF0000"/>
                </a:solidFill>
              </a:rPr>
              <a:t>Red – new model</a:t>
            </a:r>
            <a:r>
              <a:rPr lang="en-US" sz="2000" dirty="0">
                <a:solidFill>
                  <a:srgbClr val="FF0000"/>
                </a:solidFill>
              </a:rPr>
              <a:t> </a:t>
            </a:r>
            <a:r>
              <a:rPr lang="en-US" sz="2000" dirty="0" smtClean="0">
                <a:solidFill>
                  <a:srgbClr val="FF0000"/>
                </a:solidFill>
              </a:rPr>
              <a:t>(Using </a:t>
            </a:r>
            <a:r>
              <a:rPr lang="en-US" sz="2000" dirty="0" smtClean="0">
                <a:solidFill>
                  <a:schemeClr val="tx1">
                    <a:lumMod val="50000"/>
                    <a:lumOff val="50000"/>
                  </a:schemeClr>
                </a:solidFill>
              </a:rPr>
              <a:t>NAO, ENSO, </a:t>
            </a:r>
            <a:r>
              <a:rPr lang="en-US" sz="2000" dirty="0" smtClean="0">
                <a:solidFill>
                  <a:srgbClr val="FF0000"/>
                </a:solidFill>
              </a:rPr>
              <a:t>and  AMO, PDO)</a:t>
            </a:r>
            <a:r>
              <a:rPr lang="en-US" sz="2000" b="1" dirty="0" smtClean="0">
                <a:solidFill>
                  <a:srgbClr val="FF0000"/>
                </a:solidFill>
              </a:rPr>
              <a:t> </a:t>
            </a:r>
            <a:r>
              <a:rPr lang="en-US" sz="2000" kern="0" dirty="0">
                <a:solidFill>
                  <a:srgbClr val="FF0000"/>
                </a:solidFill>
                <a:ea typeface="宋体" pitchFamily="2" charset="-122"/>
              </a:rPr>
              <a:t>r</a:t>
            </a:r>
            <a:r>
              <a:rPr lang="en-US" sz="2000" kern="0" dirty="0" smtClean="0">
                <a:solidFill>
                  <a:srgbClr val="FF0000"/>
                </a:solidFill>
                <a:ea typeface="宋体" pitchFamily="2" charset="-122"/>
              </a:rPr>
              <a:t>=0.68</a:t>
            </a:r>
            <a:endParaRPr lang="en-US" sz="2000" b="1" dirty="0" smtClean="0">
              <a:solidFill>
                <a:srgbClr val="FF0000"/>
              </a:solidFill>
            </a:endParaRPr>
          </a:p>
          <a:p>
            <a:endParaRPr lang="en-US" sz="2400" b="1" dirty="0"/>
          </a:p>
        </p:txBody>
      </p:sp>
      <p:sp>
        <p:nvSpPr>
          <p:cNvPr id="5" name="TextBox 4"/>
          <p:cNvSpPr txBox="1"/>
          <p:nvPr/>
        </p:nvSpPr>
        <p:spPr>
          <a:xfrm>
            <a:off x="1432560" y="4234934"/>
            <a:ext cx="2209800" cy="369332"/>
          </a:xfrm>
          <a:prstGeom prst="rect">
            <a:avLst/>
          </a:prstGeom>
          <a:noFill/>
        </p:spPr>
        <p:txBody>
          <a:bodyPr wrap="square" rtlCol="0">
            <a:spAutoFit/>
          </a:bodyPr>
          <a:lstStyle/>
          <a:p>
            <a:r>
              <a:rPr lang="en-US" dirty="0" smtClean="0">
                <a:solidFill>
                  <a:srgbClr val="FF0000"/>
                </a:solidFill>
              </a:rPr>
              <a:t>MODIS  03/06/2014</a:t>
            </a:r>
            <a:endParaRPr lang="en-US" dirty="0">
              <a:solidFill>
                <a:srgbClr val="FF0000"/>
              </a:solidFill>
            </a:endParaRPr>
          </a:p>
        </p:txBody>
      </p:sp>
      <p:sp>
        <p:nvSpPr>
          <p:cNvPr id="10" name="Title 1"/>
          <p:cNvSpPr txBox="1">
            <a:spLocks/>
          </p:cNvSpPr>
          <p:nvPr/>
        </p:nvSpPr>
        <p:spPr>
          <a:xfrm>
            <a:off x="304800" y="1196453"/>
            <a:ext cx="8686800" cy="479947"/>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r>
              <a:rPr lang="en-US" altLang="en-US" sz="7200" dirty="0" smtClean="0">
                <a:solidFill>
                  <a:srgbClr val="FF0000"/>
                </a:solidFill>
              </a:rPr>
              <a:t>(GLERL led the efforts with CILER, NIC, academia, </a:t>
            </a:r>
            <a:r>
              <a:rPr lang="en-US" altLang="en-US" sz="7200" dirty="0" err="1" smtClean="0">
                <a:solidFill>
                  <a:srgbClr val="FF0000"/>
                </a:solidFill>
              </a:rPr>
              <a:t>LimnoTech</a:t>
            </a:r>
            <a:r>
              <a:rPr lang="en-US" altLang="en-US" sz="7200" dirty="0" smtClean="0">
                <a:solidFill>
                  <a:srgbClr val="FF0000"/>
                </a:solidFill>
              </a:rPr>
              <a:t>)</a:t>
            </a:r>
            <a:r>
              <a:rPr lang="en-US" altLang="en-US" sz="2400" i="1" dirty="0">
                <a:solidFill>
                  <a:srgbClr val="FF0000"/>
                </a:solidFill>
              </a:rPr>
              <a:t/>
            </a:r>
            <a:br>
              <a:rPr lang="en-US" altLang="en-US" sz="2400" i="1" dirty="0">
                <a:solidFill>
                  <a:srgbClr val="FF0000"/>
                </a:solidFill>
              </a:rPr>
            </a:br>
            <a:r>
              <a:rPr lang="en-US" sz="2400" i="1" dirty="0" smtClean="0">
                <a:solidFill>
                  <a:srgbClr val="4BACC6">
                    <a:lumMod val="50000"/>
                  </a:srgbClr>
                </a:solidFill>
              </a:rPr>
              <a:t> </a:t>
            </a:r>
            <a:endParaRPr lang="en-US" sz="2400" i="1" dirty="0">
              <a:solidFill>
                <a:srgbClr val="4BACC6">
                  <a:lumMod val="50000"/>
                </a:srgbClr>
              </a:solidFill>
            </a:endParaRPr>
          </a:p>
        </p:txBody>
      </p:sp>
      <p:sp>
        <p:nvSpPr>
          <p:cNvPr id="14" name="Rectangle 13"/>
          <p:cNvSpPr/>
          <p:nvPr/>
        </p:nvSpPr>
        <p:spPr>
          <a:xfrm>
            <a:off x="9525" y="5624706"/>
            <a:ext cx="9201150" cy="1175706"/>
          </a:xfrm>
          <a:prstGeom prst="rect">
            <a:avLst/>
          </a:prstGeom>
        </p:spPr>
        <p:txBody>
          <a:bodyPr wrap="square">
            <a:spAutoFit/>
          </a:bodyPr>
          <a:lstStyle/>
          <a:p>
            <a:pPr lvl="0" eaLnBrk="0" fontAlgn="base" hangingPunct="0">
              <a:spcBef>
                <a:spcPct val="20000"/>
              </a:spcBef>
              <a:spcAft>
                <a:spcPct val="0"/>
              </a:spcAft>
            </a:pPr>
            <a:endParaRPr lang="en-US" sz="1600" b="1" kern="0" dirty="0" smtClean="0">
              <a:latin typeface="Arial"/>
              <a:ea typeface="宋体" pitchFamily="2" charset="-122"/>
            </a:endParaRPr>
          </a:p>
          <a:p>
            <a:pPr lvl="0" algn="ctr" eaLnBrk="0" fontAlgn="base" hangingPunct="0">
              <a:spcBef>
                <a:spcPct val="20000"/>
              </a:spcBef>
              <a:spcAft>
                <a:spcPct val="0"/>
              </a:spcAft>
            </a:pPr>
            <a:r>
              <a:rPr lang="en-US" sz="1600" b="1" kern="0" dirty="0" smtClean="0">
                <a:solidFill>
                  <a:srgbClr val="000000"/>
                </a:solidFill>
                <a:ea typeface="宋体" pitchFamily="2" charset="-122"/>
              </a:rPr>
              <a:t>Using the models, GLERL has provided a seasonal ice outlook since 2010: </a:t>
            </a:r>
          </a:p>
          <a:p>
            <a:pPr lvl="0" algn="ctr" eaLnBrk="0" fontAlgn="base" hangingPunct="0">
              <a:spcBef>
                <a:spcPct val="20000"/>
              </a:spcBef>
              <a:spcAft>
                <a:spcPct val="0"/>
              </a:spcAft>
            </a:pPr>
            <a:r>
              <a:rPr lang="en-US" sz="1600" b="1" kern="0" dirty="0" smtClean="0">
                <a:solidFill>
                  <a:srgbClr val="000000"/>
                </a:solidFill>
                <a:ea typeface="宋体" pitchFamily="2" charset="-122"/>
              </a:rPr>
              <a:t>This winter—Annual Maximum Ice Coverage (AMIC) was projected to be 31% in November 2015; On </a:t>
            </a:r>
            <a:r>
              <a:rPr lang="en-US" sz="1600" b="1" kern="0" dirty="0" smtClean="0">
                <a:solidFill>
                  <a:srgbClr val="003399"/>
                </a:solidFill>
                <a:ea typeface="宋体" pitchFamily="2" charset="-122"/>
              </a:rPr>
              <a:t>2/14/2016, AMIC was 34% (average is 53%)</a:t>
            </a:r>
            <a:endParaRPr lang="en-US" sz="1600" b="1" kern="0" dirty="0">
              <a:solidFill>
                <a:srgbClr val="FF0000"/>
              </a:solidFill>
              <a:ea typeface="宋体" pitchFamily="2" charset="-122"/>
            </a:endParaRPr>
          </a:p>
        </p:txBody>
      </p:sp>
      <p:sp>
        <p:nvSpPr>
          <p:cNvPr id="8" name="Freeform 7"/>
          <p:cNvSpPr/>
          <p:nvPr/>
        </p:nvSpPr>
        <p:spPr>
          <a:xfrm>
            <a:off x="4648200" y="3235878"/>
            <a:ext cx="200526" cy="802722"/>
          </a:xfrm>
          <a:custGeom>
            <a:avLst/>
            <a:gdLst>
              <a:gd name="connsiteX0" fmla="*/ 0 w 48126"/>
              <a:gd name="connsiteY0" fmla="*/ 802722 h 802722"/>
              <a:gd name="connsiteX1" fmla="*/ 16042 w 48126"/>
              <a:gd name="connsiteY1" fmla="*/ 80827 h 802722"/>
              <a:gd name="connsiteX2" fmla="*/ 48126 w 48126"/>
              <a:gd name="connsiteY2" fmla="*/ 48743 h 802722"/>
            </a:gdLst>
            <a:ahLst/>
            <a:cxnLst>
              <a:cxn ang="0">
                <a:pos x="connsiteX0" y="connsiteY0"/>
              </a:cxn>
              <a:cxn ang="0">
                <a:pos x="connsiteX1" y="connsiteY1"/>
              </a:cxn>
              <a:cxn ang="0">
                <a:pos x="connsiteX2" y="connsiteY2"/>
              </a:cxn>
            </a:cxnLst>
            <a:rect l="l" t="t" r="r" b="b"/>
            <a:pathLst>
              <a:path w="48126" h="802722">
                <a:moveTo>
                  <a:pt x="0" y="802722"/>
                </a:moveTo>
                <a:cubicBezTo>
                  <a:pt x="4010" y="504606"/>
                  <a:pt x="8021" y="206490"/>
                  <a:pt x="16042" y="80827"/>
                </a:cubicBezTo>
                <a:cubicBezTo>
                  <a:pt x="24063" y="-44836"/>
                  <a:pt x="36094" y="1953"/>
                  <a:pt x="48126" y="48743"/>
                </a:cubicBezTo>
              </a:path>
            </a:pathLst>
          </a:custGeom>
          <a:solidFill>
            <a:schemeClr val="bg1"/>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9" name="TextBox 18"/>
          <p:cNvSpPr txBox="1"/>
          <p:nvPr/>
        </p:nvSpPr>
        <p:spPr>
          <a:xfrm>
            <a:off x="0" y="45720"/>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IPEMF </a:t>
            </a:r>
            <a:r>
              <a:rPr lang="en-US" sz="1300" dirty="0" smtClean="0">
                <a:solidFill>
                  <a:prstClr val="white"/>
                </a:solidFill>
                <a:cs typeface="Arial" panose="020B0604020202020204" pitchFamily="34" charset="0"/>
              </a:rPr>
              <a:t>| Great Lakes Ice &amp; Climate Research</a:t>
            </a:r>
            <a:endParaRPr lang="en-US" sz="1300" dirty="0">
              <a:solidFill>
                <a:prstClr val="white"/>
              </a:solidFill>
              <a:cs typeface="Arial" panose="020B0604020202020204" pitchFamily="34" charset="0"/>
            </a:endParaRPr>
          </a:p>
        </p:txBody>
      </p:sp>
      <p:sp>
        <p:nvSpPr>
          <p:cNvPr id="20" name="Rectangle 19"/>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5/15</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9520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68" y="1371600"/>
            <a:ext cx="9077132" cy="1143000"/>
          </a:xfrm>
        </p:spPr>
        <p:txBody>
          <a:bodyPr>
            <a:noAutofit/>
          </a:bodyPr>
          <a:lstStyle/>
          <a:p>
            <a:pPr algn="ctr"/>
            <a:r>
              <a:rPr lang="en-US" sz="2400" dirty="0" smtClean="0"/>
              <a:t>R2O: GLIM 5-day Prediction during 2013-14 (heavy) ice season</a:t>
            </a:r>
            <a:endParaRPr lang="en-US" sz="2400" dirty="0"/>
          </a:p>
        </p:txBody>
      </p:sp>
      <p:pic>
        <p:nvPicPr>
          <p:cNvPr id="10" name="Content Placeholder 6" descr="lglsea-02.png"/>
          <p:cNvPicPr>
            <a:picLocks noChangeAspect="1"/>
          </p:cNvPicPr>
          <p:nvPr/>
        </p:nvPicPr>
        <p:blipFill rotWithShape="1">
          <a:blip r:embed="rId3" cstate="screen">
            <a:extLst>
              <a:ext uri="{28A0092B-C50C-407E-A947-70E740481C1C}">
                <a14:useLocalDpi xmlns:a14="http://schemas.microsoft.com/office/drawing/2010/main"/>
              </a:ext>
            </a:extLst>
          </a:blip>
          <a:srcRect l="-219" t="-32" r="219" b="219"/>
          <a:stretch/>
        </p:blipFill>
        <p:spPr>
          <a:xfrm>
            <a:off x="228600" y="3132683"/>
            <a:ext cx="4191000" cy="3268117"/>
          </a:xfrm>
          <a:prstGeom prst="rect">
            <a:avLst/>
          </a:prstGeom>
        </p:spPr>
      </p:pic>
      <p:pic>
        <p:nvPicPr>
          <p:cNvPr id="4" name="Picture 3" descr="Screen Shot 2014-01-13 at 1.10.29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800" y="3132526"/>
            <a:ext cx="4419600" cy="3268274"/>
          </a:xfrm>
          <a:prstGeom prst="rect">
            <a:avLst/>
          </a:prstGeom>
        </p:spPr>
      </p:pic>
      <p:sp>
        <p:nvSpPr>
          <p:cNvPr id="6" name="TextBox 5"/>
          <p:cNvSpPr txBox="1"/>
          <p:nvPr/>
        </p:nvSpPr>
        <p:spPr>
          <a:xfrm>
            <a:off x="228600" y="2286000"/>
            <a:ext cx="8610600" cy="646331"/>
          </a:xfrm>
          <a:prstGeom prst="rect">
            <a:avLst/>
          </a:prstGeom>
          <a:noFill/>
        </p:spPr>
        <p:txBody>
          <a:bodyPr wrap="square" rtlCol="0">
            <a:spAutoFit/>
          </a:bodyPr>
          <a:lstStyle/>
          <a:p>
            <a:r>
              <a:rPr lang="en-US" dirty="0" smtClean="0"/>
              <a:t>Prediction skill has been improved from 2012 to 2014 by nudging daily ice concentration from National Ice Center.</a:t>
            </a:r>
            <a:endParaRPr lang="en-US" dirty="0"/>
          </a:p>
        </p:txBody>
      </p:sp>
      <p:sp>
        <p:nvSpPr>
          <p:cNvPr id="7" name="Title 1"/>
          <p:cNvSpPr txBox="1">
            <a:spLocks/>
          </p:cNvSpPr>
          <p:nvPr/>
        </p:nvSpPr>
        <p:spPr>
          <a:xfrm>
            <a:off x="0" y="457200"/>
            <a:ext cx="9144000" cy="1295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smtClean="0">
                <a:ln>
                  <a:noFill/>
                </a:ln>
                <a:solidFill>
                  <a:schemeClr val="tx1"/>
                </a:solidFill>
                <a:effectLst/>
                <a:uLnTx/>
                <a:uFillTx/>
                <a:latin typeface="+mj-lt"/>
                <a:ea typeface="+mj-ea"/>
                <a:cs typeface="+mj-cs"/>
              </a:rPr>
              <a:t>2) R&amp;D: Development of Great Lakes Ice-circulation Model (GLIM): Satellite and in situ data used to validate GLIM</a:t>
            </a:r>
            <a:r>
              <a:rPr kumimoji="0" lang="en-US" altLang="en-US" sz="3600" b="0" i="0" u="none" strike="noStrike" kern="1200" cap="none" spc="0" normalizeH="0" baseline="0" noProof="0" dirty="0" smtClean="0">
                <a:ln>
                  <a:noFill/>
                </a:ln>
                <a:solidFill>
                  <a:schemeClr val="tx1"/>
                </a:solidFill>
                <a:effectLst/>
                <a:uLnTx/>
                <a:uFillTx/>
                <a:latin typeface="+mj-lt"/>
                <a:ea typeface="+mj-ea"/>
                <a:cs typeface="+mj-cs"/>
              </a:rPr>
              <a:t/>
            </a:r>
            <a:br>
              <a:rPr kumimoji="0" lang="en-US" altLang="en-US" sz="3600" b="0" i="0" u="none" strike="noStrike" kern="1200" cap="none" spc="0" normalizeH="0" baseline="0" noProof="0" dirty="0" smtClean="0">
                <a:ln>
                  <a:noFill/>
                </a:ln>
                <a:solidFill>
                  <a:schemeClr val="tx1"/>
                </a:solidFill>
                <a:effectLst/>
                <a:uLnTx/>
                <a:uFillTx/>
                <a:latin typeface="+mj-lt"/>
                <a:ea typeface="+mj-ea"/>
                <a:cs typeface="+mj-cs"/>
              </a:rPr>
            </a:br>
            <a:r>
              <a:rPr kumimoji="0" lang="en-US" altLang="en-US" sz="1600" b="0" i="0" u="none" strike="noStrike" kern="1200" cap="none" spc="0" normalizeH="0" baseline="0" noProof="0" dirty="0" smtClean="0">
                <a:ln>
                  <a:noFill/>
                </a:ln>
                <a:solidFill>
                  <a:schemeClr val="tx1"/>
                </a:solidFill>
                <a:effectLst/>
                <a:uLnTx/>
                <a:uFillTx/>
                <a:latin typeface="+mj-lt"/>
                <a:ea typeface="+mj-ea"/>
                <a:cs typeface="+mj-cs"/>
              </a:rPr>
              <a:t> </a:t>
            </a:r>
            <a:r>
              <a:rPr kumimoji="0" lang="en-US" altLang="en-US" sz="1600" b="0" i="0" u="none" strike="noStrike" kern="1200" cap="none" spc="0" normalizeH="0" baseline="0" noProof="0" dirty="0" smtClean="0">
                <a:ln>
                  <a:noFill/>
                </a:ln>
                <a:solidFill>
                  <a:srgbClr val="FF0000"/>
                </a:solidFill>
                <a:effectLst/>
                <a:uLnTx/>
                <a:uFillTx/>
                <a:latin typeface="+mj-lt"/>
                <a:ea typeface="+mj-ea"/>
                <a:cs typeface="+mj-cs"/>
              </a:rPr>
              <a:t>(Joint efforts by GLERL and CILER)</a:t>
            </a:r>
          </a:p>
        </p:txBody>
      </p:sp>
      <p:sp>
        <p:nvSpPr>
          <p:cNvPr id="8" name="Rectangle 7"/>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2" name="TextBox 11"/>
          <p:cNvSpPr txBox="1"/>
          <p:nvPr/>
        </p:nvSpPr>
        <p:spPr>
          <a:xfrm>
            <a:off x="0" y="45720"/>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IPEMF </a:t>
            </a:r>
            <a:r>
              <a:rPr lang="en-US" sz="1300" dirty="0" smtClean="0">
                <a:solidFill>
                  <a:prstClr val="white"/>
                </a:solidFill>
                <a:cs typeface="Arial" panose="020B0604020202020204" pitchFamily="34" charset="0"/>
              </a:rPr>
              <a:t>| Great Lakes Ice &amp; Climate Research</a:t>
            </a:r>
            <a:endParaRPr lang="en-US" sz="1300" dirty="0">
              <a:solidFill>
                <a:prstClr val="white"/>
              </a:solidFill>
              <a:cs typeface="Arial" panose="020B0604020202020204" pitchFamily="34" charset="0"/>
            </a:endParaRPr>
          </a:p>
        </p:txBody>
      </p:sp>
      <p:sp>
        <p:nvSpPr>
          <p:cNvPr id="13" name="Rectangle 1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6/15</a:t>
            </a:r>
            <a:endParaRPr lang="en-US" sz="1000" dirty="0">
              <a:solidFill>
                <a:srgbClr val="002060"/>
              </a:solidFill>
              <a:latin typeface="Arial" panose="020B0604020202020204" pitchFamily="34" charset="0"/>
              <a:cs typeface="Arial" panose="020B0604020202020204" pitchFamily="34" charset="0"/>
            </a:endParaRPr>
          </a:p>
        </p:txBody>
      </p:sp>
      <p:sp>
        <p:nvSpPr>
          <p:cNvPr id="14" name="TextBox 13"/>
          <p:cNvSpPr txBox="1"/>
          <p:nvPr/>
        </p:nvSpPr>
        <p:spPr>
          <a:xfrm>
            <a:off x="381000" y="6443990"/>
            <a:ext cx="4495800" cy="276999"/>
          </a:xfrm>
          <a:prstGeom prst="rect">
            <a:avLst/>
          </a:prstGeom>
          <a:noFill/>
        </p:spPr>
        <p:txBody>
          <a:bodyPr wrap="square" rtlCol="0">
            <a:spAutoFit/>
          </a:bodyPr>
          <a:lstStyle/>
          <a:p>
            <a:r>
              <a:rPr lang="en-US" sz="1200" dirty="0">
                <a:solidFill>
                  <a:srgbClr val="002060"/>
                </a:solidFill>
                <a:latin typeface="Arial" panose="020B0604020202020204" pitchFamily="34" charset="0"/>
                <a:cs typeface="Arial" panose="020B0604020202020204" pitchFamily="34" charset="0"/>
              </a:rPr>
              <a:t>Wang et al. (2010). </a:t>
            </a:r>
            <a:r>
              <a:rPr lang="en-US" sz="1200" i="1" dirty="0" smtClean="0">
                <a:solidFill>
                  <a:srgbClr val="002060"/>
                </a:solidFill>
                <a:latin typeface="Arial" panose="020B0604020202020204" pitchFamily="34" charset="0"/>
                <a:cs typeface="Arial" panose="020B0604020202020204" pitchFamily="34" charset="0"/>
              </a:rPr>
              <a:t>JGLR.</a:t>
            </a:r>
            <a:r>
              <a:rPr lang="en-US" sz="1200" dirty="0" smtClean="0">
                <a:solidFill>
                  <a:srgbClr val="002060"/>
                </a:solidFill>
                <a:latin typeface="Arial" panose="020B0604020202020204" pitchFamily="34" charset="0"/>
                <a:cs typeface="Arial" panose="020B0604020202020204" pitchFamily="34" charset="0"/>
              </a:rPr>
              <a:t> </a:t>
            </a:r>
            <a:endParaRPr lang="en-US" sz="1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51871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Autofit/>
          </a:bodyPr>
          <a:lstStyle/>
          <a:p>
            <a:pPr>
              <a:defRPr/>
            </a:pPr>
            <a:r>
              <a:rPr lang="en-US" sz="2400" b="1" dirty="0" smtClean="0"/>
              <a:t>R2O: GLERL Ice Forecast (GLIM) has been incorporated into the GLCFS since 2010 </a:t>
            </a:r>
            <a:br>
              <a:rPr lang="en-US" sz="2400" b="1" dirty="0" smtClean="0"/>
            </a:br>
            <a:endParaRPr lang="en-US" sz="2400" b="1" i="1" dirty="0"/>
          </a:p>
        </p:txBody>
      </p:sp>
      <p:pic>
        <p:nvPicPr>
          <p:cNvPr id="6147" name="Content Placeholder 3" descr="GLERL_web.gif"/>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28600" y="2133600"/>
            <a:ext cx="5582139" cy="4114800"/>
          </a:xfrm>
        </p:spPr>
      </p:pic>
      <p:sp>
        <p:nvSpPr>
          <p:cNvPr id="6148" name="TextBox 4"/>
          <p:cNvSpPr txBox="1">
            <a:spLocks noChangeArrowheads="1"/>
          </p:cNvSpPr>
          <p:nvPr/>
        </p:nvSpPr>
        <p:spPr bwMode="auto">
          <a:xfrm>
            <a:off x="228600" y="14478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base" hangingPunct="1">
              <a:spcBef>
                <a:spcPct val="0"/>
              </a:spcBef>
              <a:spcAft>
                <a:spcPct val="0"/>
              </a:spcAft>
            </a:pPr>
            <a:r>
              <a:rPr lang="en-US" altLang="en-US" sz="2400" dirty="0" smtClean="0">
                <a:solidFill>
                  <a:srgbClr val="002060"/>
                </a:solidFill>
              </a:rPr>
              <a:t>http://www.glerl.noaa.gov/res/glcfs/</a:t>
            </a:r>
          </a:p>
        </p:txBody>
      </p:sp>
      <p:sp>
        <p:nvSpPr>
          <p:cNvPr id="6149" name="TextBox 5"/>
          <p:cNvSpPr txBox="1">
            <a:spLocks noChangeArrowheads="1"/>
          </p:cNvSpPr>
          <p:nvPr/>
        </p:nvSpPr>
        <p:spPr bwMode="auto">
          <a:xfrm>
            <a:off x="2057400" y="1828800"/>
            <a:ext cx="1279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en-US" altLang="en-US" dirty="0" smtClean="0">
                <a:solidFill>
                  <a:srgbClr val="000000"/>
                </a:solidFill>
              </a:rPr>
              <a:t>Select “</a:t>
            </a:r>
            <a:r>
              <a:rPr lang="en-US" altLang="en-US" dirty="0" smtClean="0">
                <a:solidFill>
                  <a:srgbClr val="FF0000"/>
                </a:solidFill>
              </a:rPr>
              <a:t>Ice</a:t>
            </a:r>
            <a:r>
              <a:rPr lang="en-US" altLang="en-US" dirty="0" smtClean="0">
                <a:solidFill>
                  <a:srgbClr val="000000"/>
                </a:solidFill>
              </a:rPr>
              <a:t>”</a:t>
            </a:r>
          </a:p>
        </p:txBody>
      </p:sp>
      <p:cxnSp>
        <p:nvCxnSpPr>
          <p:cNvPr id="8" name="Straight Arrow Connector 7"/>
          <p:cNvCxnSpPr/>
          <p:nvPr/>
        </p:nvCxnSpPr>
        <p:spPr>
          <a:xfrm>
            <a:off x="838200" y="3257550"/>
            <a:ext cx="17526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9800" y="2133600"/>
            <a:ext cx="2743200" cy="2057400"/>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9800" y="4248150"/>
            <a:ext cx="2768600" cy="2076450"/>
          </a:xfrm>
          <a:prstGeom prst="rect">
            <a:avLst/>
          </a:prstGeom>
        </p:spPr>
      </p:pic>
      <p:sp>
        <p:nvSpPr>
          <p:cNvPr id="3" name="TextBox 2"/>
          <p:cNvSpPr txBox="1"/>
          <p:nvPr/>
        </p:nvSpPr>
        <p:spPr>
          <a:xfrm>
            <a:off x="6248400" y="1600200"/>
            <a:ext cx="2590800" cy="646331"/>
          </a:xfrm>
          <a:prstGeom prst="rect">
            <a:avLst/>
          </a:prstGeom>
          <a:noFill/>
        </p:spPr>
        <p:txBody>
          <a:bodyPr wrap="square" rtlCol="0">
            <a:spAutoFit/>
          </a:bodyPr>
          <a:lstStyle/>
          <a:p>
            <a:r>
              <a:rPr lang="en-US" b="1" dirty="0" smtClean="0">
                <a:solidFill>
                  <a:srgbClr val="FF0000"/>
                </a:solidFill>
              </a:rPr>
              <a:t> </a:t>
            </a:r>
            <a:r>
              <a:rPr lang="en-US" b="1" dirty="0">
                <a:solidFill>
                  <a:srgbClr val="FF0000"/>
                </a:solidFill>
              </a:rPr>
              <a:t> </a:t>
            </a:r>
            <a:r>
              <a:rPr lang="en-US" b="1" dirty="0" smtClean="0">
                <a:solidFill>
                  <a:srgbClr val="FF0000"/>
                </a:solidFill>
              </a:rPr>
              <a:t>  5-day Forecast </a:t>
            </a:r>
          </a:p>
          <a:p>
            <a:r>
              <a:rPr lang="en-US" b="1" dirty="0" smtClean="0">
                <a:solidFill>
                  <a:srgbClr val="FF0000"/>
                </a:solidFill>
              </a:rPr>
              <a:t>   Ice Concentration</a:t>
            </a:r>
            <a:endParaRPr lang="en-US" b="1" dirty="0">
              <a:solidFill>
                <a:srgbClr val="FF0000"/>
              </a:solidFill>
            </a:endParaRPr>
          </a:p>
        </p:txBody>
      </p:sp>
      <p:sp>
        <p:nvSpPr>
          <p:cNvPr id="10" name="TextBox 9"/>
          <p:cNvSpPr txBox="1"/>
          <p:nvPr/>
        </p:nvSpPr>
        <p:spPr>
          <a:xfrm>
            <a:off x="6553200" y="4038600"/>
            <a:ext cx="2057400" cy="369332"/>
          </a:xfrm>
          <a:prstGeom prst="rect">
            <a:avLst/>
          </a:prstGeom>
          <a:noFill/>
        </p:spPr>
        <p:txBody>
          <a:bodyPr wrap="square" rtlCol="0">
            <a:spAutoFit/>
          </a:bodyPr>
          <a:lstStyle/>
          <a:p>
            <a:r>
              <a:rPr lang="en-US" b="1" dirty="0" smtClean="0">
                <a:solidFill>
                  <a:srgbClr val="FF0000"/>
                </a:solidFill>
              </a:rPr>
              <a:t>Ice Thickness</a:t>
            </a:r>
            <a:endParaRPr lang="en-US" b="1" dirty="0">
              <a:solidFill>
                <a:srgbClr val="FF0000"/>
              </a:solidFill>
            </a:endParaRPr>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6" name="TextBox 15"/>
          <p:cNvSpPr txBox="1"/>
          <p:nvPr/>
        </p:nvSpPr>
        <p:spPr>
          <a:xfrm>
            <a:off x="0" y="45720"/>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IPEMF </a:t>
            </a:r>
            <a:r>
              <a:rPr lang="en-US" sz="1300" dirty="0" smtClean="0">
                <a:solidFill>
                  <a:prstClr val="white"/>
                </a:solidFill>
                <a:cs typeface="Arial" panose="020B0604020202020204" pitchFamily="34" charset="0"/>
              </a:rPr>
              <a:t>| Great Lakes Ice &amp; Climate Research</a:t>
            </a:r>
            <a:endParaRPr lang="en-US" sz="1300" dirty="0">
              <a:solidFill>
                <a:prstClr val="white"/>
              </a:solidFill>
              <a:cs typeface="Arial" panose="020B0604020202020204" pitchFamily="34" charset="0"/>
            </a:endParaRPr>
          </a:p>
        </p:txBody>
      </p:sp>
      <p:sp>
        <p:nvSpPr>
          <p:cNvPr id="17" name="TextBox 16"/>
          <p:cNvSpPr txBox="1"/>
          <p:nvPr/>
        </p:nvSpPr>
        <p:spPr>
          <a:xfrm>
            <a:off x="0" y="6443990"/>
            <a:ext cx="7543800" cy="415498"/>
          </a:xfrm>
          <a:prstGeom prst="rect">
            <a:avLst/>
          </a:prstGeom>
          <a:noFill/>
        </p:spPr>
        <p:txBody>
          <a:bodyPr wrap="square" rtlCol="0">
            <a:spAutoFit/>
          </a:bodyPr>
          <a:lstStyle/>
          <a:p>
            <a:r>
              <a:rPr lang="en-US" sz="1050" dirty="0" smtClean="0">
                <a:solidFill>
                  <a:srgbClr val="002060"/>
                </a:solidFill>
                <a:latin typeface="Arial" panose="020B0604020202020204" pitchFamily="34" charset="0"/>
                <a:cs typeface="Arial" panose="020B0604020202020204" pitchFamily="34" charset="0"/>
              </a:rPr>
              <a:t>Wang et al. (2010). </a:t>
            </a:r>
            <a:r>
              <a:rPr lang="en-US" sz="1050" i="1" dirty="0" smtClean="0">
                <a:solidFill>
                  <a:srgbClr val="002060"/>
                </a:solidFill>
                <a:latin typeface="Arial" panose="020B0604020202020204" pitchFamily="34" charset="0"/>
                <a:cs typeface="Arial" panose="020B0604020202020204" pitchFamily="34" charset="0"/>
              </a:rPr>
              <a:t>JGLR</a:t>
            </a:r>
            <a:r>
              <a:rPr lang="en-US" sz="1050" dirty="0" smtClean="0">
                <a:solidFill>
                  <a:srgbClr val="002060"/>
                </a:solidFill>
                <a:latin typeface="Arial" panose="020B0604020202020204" pitchFamily="34" charset="0"/>
                <a:cs typeface="Arial" panose="020B0604020202020204" pitchFamily="34" charset="0"/>
              </a:rPr>
              <a:t>; Fujisaki et al. (2012)</a:t>
            </a:r>
            <a:r>
              <a:rPr lang="en-US" sz="1050" i="1" dirty="0" smtClean="0">
                <a:solidFill>
                  <a:srgbClr val="002060"/>
                </a:solidFill>
                <a:latin typeface="Arial" panose="020B0604020202020204" pitchFamily="34" charset="0"/>
                <a:cs typeface="Arial" panose="020B0604020202020204" pitchFamily="34" charset="0"/>
              </a:rPr>
              <a:t>. JGLR; </a:t>
            </a:r>
          </a:p>
          <a:p>
            <a:r>
              <a:rPr lang="en-US" sz="1050" dirty="0" smtClean="0">
                <a:solidFill>
                  <a:srgbClr val="002060"/>
                </a:solidFill>
                <a:latin typeface="Arial" panose="020B0604020202020204" pitchFamily="34" charset="0"/>
                <a:cs typeface="Arial" panose="020B0604020202020204" pitchFamily="34" charset="0"/>
              </a:rPr>
              <a:t>Fujisaki et al. (2013). </a:t>
            </a:r>
            <a:r>
              <a:rPr lang="en-US" sz="1050" i="1" dirty="0" smtClean="0">
                <a:solidFill>
                  <a:srgbClr val="002060"/>
                </a:solidFill>
                <a:latin typeface="Arial" panose="020B0604020202020204" pitchFamily="34" charset="0"/>
                <a:cs typeface="Arial" panose="020B0604020202020204" pitchFamily="34" charset="0"/>
              </a:rPr>
              <a:t>JGR.</a:t>
            </a:r>
            <a:endParaRPr lang="en-US" sz="1050" dirty="0" smtClean="0">
              <a:solidFill>
                <a:srgbClr val="002060"/>
              </a:solidFill>
              <a:latin typeface="Arial" panose="020B0604020202020204" pitchFamily="34" charset="0"/>
              <a:cs typeface="Arial" panose="020B0604020202020204" pitchFamily="34" charset="0"/>
            </a:endParaRPr>
          </a:p>
        </p:txBody>
      </p:sp>
      <p:sp>
        <p:nvSpPr>
          <p:cNvPr id="18" name="Rectangle 17"/>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7/15</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52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TextBox 5"/>
          <p:cNvSpPr txBox="1">
            <a:spLocks noChangeArrowheads="1"/>
          </p:cNvSpPr>
          <p:nvPr/>
        </p:nvSpPr>
        <p:spPr bwMode="auto">
          <a:xfrm>
            <a:off x="166965" y="4800600"/>
            <a:ext cx="5950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en-US" sz="1800" dirty="0" smtClean="0"/>
              <a:t>Aug</a:t>
            </a:r>
            <a:endParaRPr lang="en-US" altLang="en-US" sz="1800" dirty="0"/>
          </a:p>
        </p:txBody>
      </p:sp>
      <p:sp>
        <p:nvSpPr>
          <p:cNvPr id="156677" name="TextBox 6"/>
          <p:cNvSpPr txBox="1">
            <a:spLocks noChangeArrowheads="1"/>
          </p:cNvSpPr>
          <p:nvPr/>
        </p:nvSpPr>
        <p:spPr bwMode="auto">
          <a:xfrm>
            <a:off x="517286" y="3664305"/>
            <a:ext cx="4207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en-US" sz="1800" b="1" dirty="0">
                <a:solidFill>
                  <a:schemeClr val="accent5">
                    <a:lumMod val="50000"/>
                  </a:schemeClr>
                </a:solidFill>
              </a:rPr>
              <a:t>Measured </a:t>
            </a:r>
            <a:r>
              <a:rPr lang="en-US" altLang="en-US" sz="1800" b="1" dirty="0" smtClean="0">
                <a:solidFill>
                  <a:schemeClr val="accent5">
                    <a:lumMod val="50000"/>
                  </a:schemeClr>
                </a:solidFill>
              </a:rPr>
              <a:t>Lake Surface Temperature</a:t>
            </a:r>
            <a:endParaRPr lang="en-US" altLang="en-US" sz="1800" b="1" dirty="0">
              <a:solidFill>
                <a:schemeClr val="accent5">
                  <a:lumMod val="50000"/>
                </a:schemeClr>
              </a:solidFill>
            </a:endParaRPr>
          </a:p>
        </p:txBody>
      </p:sp>
      <p:pic>
        <p:nvPicPr>
          <p:cNvPr id="8" name="Picture 3" descr="gl00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1203874"/>
            <a:ext cx="3756902" cy="228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685800" y="838200"/>
            <a:ext cx="388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en-US" sz="1800" b="1" dirty="0" smtClean="0">
                <a:solidFill>
                  <a:schemeClr val="accent5">
                    <a:lumMod val="50000"/>
                  </a:schemeClr>
                </a:solidFill>
              </a:rPr>
              <a:t>Grids</a:t>
            </a:r>
            <a:endParaRPr lang="en-US" altLang="en-US" sz="1800" b="1" dirty="0">
              <a:solidFill>
                <a:schemeClr val="accent5">
                  <a:lumMod val="50000"/>
                </a:schemeClr>
              </a:solidFill>
            </a:endParaRPr>
          </a:p>
        </p:txBody>
      </p:sp>
      <p:pic>
        <p:nvPicPr>
          <p:cNvPr id="13" name="Picture 12" descr="glsea_sst_aug.ep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800" y="3962400"/>
            <a:ext cx="3891161" cy="2521305"/>
          </a:xfrm>
          <a:prstGeom prst="rect">
            <a:avLst/>
          </a:prstGeom>
          <a:noFill/>
          <a:ln w="9525">
            <a:noFill/>
            <a:miter lim="800000"/>
            <a:headEnd/>
            <a:tailEnd/>
          </a:ln>
        </p:spPr>
      </p:pic>
      <p:pic>
        <p:nvPicPr>
          <p:cNvPr id="14" name="Picture 181" descr="model_sst_aug.ep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48200" y="3991458"/>
            <a:ext cx="4140784" cy="2561742"/>
          </a:xfrm>
          <a:prstGeom prst="rect">
            <a:avLst/>
          </a:prstGeom>
          <a:noFill/>
          <a:ln w="9525">
            <a:noFill/>
            <a:miter lim="800000"/>
            <a:headEnd/>
            <a:tailEnd/>
          </a:ln>
        </p:spPr>
      </p:pic>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l="3572"/>
          <a:stretch/>
        </p:blipFill>
        <p:spPr>
          <a:xfrm>
            <a:off x="4648200" y="978931"/>
            <a:ext cx="4140784" cy="2690549"/>
          </a:xfrm>
          <a:prstGeom prst="rect">
            <a:avLst/>
          </a:prstGeom>
        </p:spPr>
      </p:pic>
      <p:sp>
        <p:nvSpPr>
          <p:cNvPr id="16" name="TextBox 6"/>
          <p:cNvSpPr txBox="1">
            <a:spLocks noChangeArrowheads="1"/>
          </p:cNvSpPr>
          <p:nvPr/>
        </p:nvSpPr>
        <p:spPr bwMode="auto">
          <a:xfrm>
            <a:off x="4724400" y="3669268"/>
            <a:ext cx="4066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en-US" sz="1800" b="1" dirty="0" smtClean="0">
                <a:solidFill>
                  <a:schemeClr val="accent5">
                    <a:lumMod val="50000"/>
                  </a:schemeClr>
                </a:solidFill>
              </a:rPr>
              <a:t>Modeled Lake Surface Temperature</a:t>
            </a:r>
            <a:endParaRPr lang="en-US" altLang="en-US" sz="1800" b="1" dirty="0">
              <a:solidFill>
                <a:schemeClr val="accent5">
                  <a:lumMod val="50000"/>
                </a:schemeClr>
              </a:solidFill>
            </a:endParaRPr>
          </a:p>
        </p:txBody>
      </p:sp>
      <p:sp>
        <p:nvSpPr>
          <p:cNvPr id="17" name="TextBox 6"/>
          <p:cNvSpPr txBox="1">
            <a:spLocks noChangeArrowheads="1"/>
          </p:cNvSpPr>
          <p:nvPr/>
        </p:nvSpPr>
        <p:spPr bwMode="auto">
          <a:xfrm>
            <a:off x="4724400" y="838200"/>
            <a:ext cx="4191000" cy="369332"/>
          </a:xfrm>
          <a:prstGeom prst="rect">
            <a:avLst/>
          </a:prstGeom>
          <a:solidFill>
            <a:schemeClr val="bg1"/>
          </a:solidFill>
          <a:ln>
            <a:noFill/>
          </a:ln>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en-US" sz="1800" b="1" dirty="0" smtClean="0">
                <a:solidFill>
                  <a:schemeClr val="accent5">
                    <a:lumMod val="50000"/>
                  </a:schemeClr>
                </a:solidFill>
              </a:rPr>
              <a:t>Modeled summer circulation</a:t>
            </a:r>
            <a:endParaRPr lang="en-US" altLang="en-US" sz="1800" b="1" dirty="0">
              <a:solidFill>
                <a:schemeClr val="accent5">
                  <a:lumMod val="50000"/>
                </a:schemeClr>
              </a:solidFill>
            </a:endParaRPr>
          </a:p>
        </p:txBody>
      </p:sp>
      <p:sp>
        <p:nvSpPr>
          <p:cNvPr id="18" name="Rectangle 17"/>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20" name="Picture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21" name="TextBox 20"/>
          <p:cNvSpPr txBox="1"/>
          <p:nvPr/>
        </p:nvSpPr>
        <p:spPr>
          <a:xfrm>
            <a:off x="0" y="45720"/>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IPEMF </a:t>
            </a:r>
            <a:r>
              <a:rPr lang="en-US" sz="1300" dirty="0" smtClean="0">
                <a:solidFill>
                  <a:prstClr val="white"/>
                </a:solidFill>
                <a:cs typeface="Arial" panose="020B0604020202020204" pitchFamily="34" charset="0"/>
              </a:rPr>
              <a:t>| Great Lakes Ice &amp; Climate Research</a:t>
            </a:r>
            <a:endParaRPr lang="en-US" sz="1300" dirty="0">
              <a:solidFill>
                <a:prstClr val="white"/>
              </a:solidFill>
              <a:cs typeface="Arial" panose="020B0604020202020204" pitchFamily="34" charset="0"/>
            </a:endParaRPr>
          </a:p>
        </p:txBody>
      </p:sp>
      <p:sp>
        <p:nvSpPr>
          <p:cNvPr id="23" name="Rectangle 2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8/15</a:t>
            </a:r>
            <a:endParaRPr lang="en-US" sz="1000" dirty="0">
              <a:solidFill>
                <a:srgbClr val="002060"/>
              </a:solidFill>
              <a:latin typeface="Arial" panose="020B0604020202020204" pitchFamily="34" charset="0"/>
              <a:cs typeface="Arial" panose="020B0604020202020204" pitchFamily="34" charset="0"/>
            </a:endParaRPr>
          </a:p>
        </p:txBody>
      </p:sp>
      <p:sp>
        <p:nvSpPr>
          <p:cNvPr id="24" name="TextBox 23"/>
          <p:cNvSpPr txBox="1"/>
          <p:nvPr/>
        </p:nvSpPr>
        <p:spPr>
          <a:xfrm>
            <a:off x="860853" y="6487303"/>
            <a:ext cx="6225747" cy="276999"/>
          </a:xfrm>
          <a:prstGeom prst="rect">
            <a:avLst/>
          </a:prstGeom>
          <a:noFill/>
        </p:spPr>
        <p:txBody>
          <a:bodyPr wrap="square" rtlCol="0">
            <a:spAutoFit/>
          </a:bodyPr>
          <a:lstStyle/>
          <a:p>
            <a:r>
              <a:rPr lang="en-US" sz="1200" dirty="0" err="1" smtClean="0"/>
              <a:t>Bai</a:t>
            </a:r>
            <a:r>
              <a:rPr lang="en-US" sz="1200" dirty="0" smtClean="0"/>
              <a:t> et al. (2013). </a:t>
            </a:r>
            <a:r>
              <a:rPr lang="en-US" sz="1200" i="1" dirty="0" smtClean="0"/>
              <a:t>Ocean Modelling</a:t>
            </a:r>
            <a:r>
              <a:rPr lang="en-US" sz="1200" dirty="0" smtClean="0"/>
              <a:t>; Luo et al. (2012). </a:t>
            </a:r>
            <a:r>
              <a:rPr lang="en-US" sz="1200" i="1" dirty="0" smtClean="0"/>
              <a:t>JGR</a:t>
            </a:r>
            <a:r>
              <a:rPr lang="en-US" sz="1200" dirty="0" smtClean="0"/>
              <a:t>)</a:t>
            </a:r>
            <a:endParaRPr lang="en-US" sz="1200" dirty="0"/>
          </a:p>
        </p:txBody>
      </p:sp>
      <p:sp>
        <p:nvSpPr>
          <p:cNvPr id="9" name="Rectangle 2"/>
          <p:cNvSpPr txBox="1">
            <a:spLocks noChangeArrowheads="1"/>
          </p:cNvSpPr>
          <p:nvPr/>
        </p:nvSpPr>
        <p:spPr bwMode="auto">
          <a:xfrm>
            <a:off x="43139" y="228600"/>
            <a:ext cx="889970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宋体" pitchFamily="2" charset="-122"/>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lvl="0">
              <a:defRPr/>
            </a:pPr>
            <a:r>
              <a:rPr lang="en-US" altLang="en-US" sz="2200" b="1" kern="0" dirty="0" smtClean="0">
                <a:solidFill>
                  <a:schemeClr val="tx1"/>
                </a:solidFill>
              </a:rPr>
              <a:t>3) R&amp;D</a:t>
            </a:r>
            <a:r>
              <a:rPr kumimoji="0" lang="en-US" altLang="en-US" sz="2200" b="1" i="0" u="none" strike="noStrike" kern="0" cap="none" spc="0" normalizeH="0" baseline="0" noProof="0" dirty="0" smtClean="0">
                <a:ln>
                  <a:noFill/>
                </a:ln>
                <a:solidFill>
                  <a:schemeClr val="tx1"/>
                </a:solidFill>
                <a:effectLst/>
                <a:uLnTx/>
                <a:uFillTx/>
              </a:rPr>
              <a:t>: Development of 5-lake unstructured-grid FVCOM with ice</a:t>
            </a:r>
            <a:endParaRPr kumimoji="0" lang="en-US" altLang="en-US" sz="2200" b="1" i="0" u="none" strike="noStrike" kern="0" cap="none" spc="0" normalizeH="0" baseline="0" noProof="0" dirty="0" smtClean="0">
              <a:ln>
                <a:noFill/>
              </a:ln>
              <a:solidFill>
                <a:schemeClr val="tx1"/>
              </a:solidFill>
              <a:effectLst/>
              <a:uLnTx/>
              <a:uFillTx/>
              <a:sym typeface="Wingdings" pitchFamily="2" charset="2"/>
            </a:endParaRPr>
          </a:p>
        </p:txBody>
      </p:sp>
    </p:spTree>
    <p:extLst>
      <p:ext uri="{BB962C8B-B14F-4D97-AF65-F5344CB8AC3E}">
        <p14:creationId xmlns:p14="http://schemas.microsoft.com/office/powerpoint/2010/main" val="11447235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348"/>
            <a:ext cx="9144000" cy="1458852"/>
          </a:xfrm>
        </p:spPr>
        <p:txBody>
          <a:bodyPr>
            <a:noAutofit/>
          </a:bodyPr>
          <a:lstStyle/>
          <a:p>
            <a:pPr lvl="0"/>
            <a:r>
              <a:rPr lang="en-US" altLang="en-US" sz="2200" b="1" kern="0" dirty="0" smtClean="0">
                <a:solidFill>
                  <a:srgbClr val="002060"/>
                </a:solidFill>
              </a:rPr>
              <a:t>R&amp;D</a:t>
            </a:r>
            <a:r>
              <a:rPr lang="en-US" altLang="en-US" sz="2200" b="1" kern="0" dirty="0">
                <a:solidFill>
                  <a:srgbClr val="002060"/>
                </a:solidFill>
              </a:rPr>
              <a:t>: </a:t>
            </a:r>
            <a:r>
              <a:rPr lang="en-US" altLang="en-US" sz="2200" b="1" kern="0" dirty="0" smtClean="0">
                <a:solidFill>
                  <a:srgbClr val="002060"/>
                </a:solidFill>
              </a:rPr>
              <a:t>Implement the Modified FVCOM-Ice to All Five Great Lakes </a:t>
            </a:r>
            <a:br>
              <a:rPr lang="en-US" altLang="en-US" sz="2200" b="1" kern="0" dirty="0" smtClean="0">
                <a:solidFill>
                  <a:srgbClr val="002060"/>
                </a:solidFill>
              </a:rPr>
            </a:br>
            <a:endParaRPr lang="en-US" sz="2200" b="1" dirty="0">
              <a:solidFill>
                <a:srgbClr val="002060"/>
              </a:solidFill>
            </a:endParaRP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r="10547" b="25346"/>
          <a:stretch/>
        </p:blipFill>
        <p:spPr bwMode="auto">
          <a:xfrm>
            <a:off x="76200" y="1358235"/>
            <a:ext cx="4362450" cy="2840355"/>
          </a:xfrm>
          <a:prstGeom prst="rect">
            <a:avLst/>
          </a:prstGeom>
          <a:ln>
            <a:noFill/>
          </a:ln>
          <a:extLst>
            <a:ext uri="{53640926-AAD7-44d8-BBD7-CCE9431645EC}">
              <a14:shadowObscured xmlns:a14="http://schemas.microsoft.com/office/drawing/2010/main"/>
            </a:ext>
          </a:extLst>
        </p:spPr>
      </p:pic>
      <p:pic>
        <p:nvPicPr>
          <p:cNvPr id="6" name="Content Placeholder 5"/>
          <p:cNvPicPr>
            <a:picLocks noGrp="1"/>
          </p:cNvPicPr>
          <p:nvPr>
            <p:ph idx="1"/>
          </p:nvPr>
        </p:nvPicPr>
        <p:blipFill rotWithShape="1">
          <a:blip r:embed="rId4" cstate="print">
            <a:extLst>
              <a:ext uri="{28A0092B-C50C-407E-A947-70E740481C1C}">
                <a14:useLocalDpi xmlns:a14="http://schemas.microsoft.com/office/drawing/2010/main" val="0"/>
              </a:ext>
            </a:extLst>
          </a:blip>
          <a:srcRect b="23365"/>
          <a:stretch/>
        </p:blipFill>
        <p:spPr bwMode="auto">
          <a:xfrm>
            <a:off x="4343400" y="1358235"/>
            <a:ext cx="4507029" cy="30480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5" cstate="print">
            <a:extLst>
              <a:ext uri="{28A0092B-C50C-407E-A947-70E740481C1C}">
                <a14:useLocalDpi xmlns:a14="http://schemas.microsoft.com/office/drawing/2010/main" val="0"/>
              </a:ext>
            </a:extLst>
          </a:blip>
          <a:srcRect b="22782"/>
          <a:stretch/>
        </p:blipFill>
        <p:spPr bwMode="auto">
          <a:xfrm>
            <a:off x="-76200" y="4330035"/>
            <a:ext cx="3181350" cy="194691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6" cstate="print">
            <a:extLst>
              <a:ext uri="{28A0092B-C50C-407E-A947-70E740481C1C}">
                <a14:useLocalDpi xmlns:a14="http://schemas.microsoft.com/office/drawing/2010/main" val="0"/>
              </a:ext>
            </a:extLst>
          </a:blip>
          <a:srcRect b="22518"/>
          <a:stretch/>
        </p:blipFill>
        <p:spPr bwMode="auto">
          <a:xfrm>
            <a:off x="3105150" y="4330035"/>
            <a:ext cx="3143250" cy="194691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1600200" y="958125"/>
            <a:ext cx="6858000" cy="400110"/>
          </a:xfrm>
          <a:prstGeom prst="rect">
            <a:avLst/>
          </a:prstGeom>
          <a:noFill/>
        </p:spPr>
        <p:txBody>
          <a:bodyPr wrap="square" rtlCol="0">
            <a:spAutoFit/>
          </a:bodyPr>
          <a:lstStyle/>
          <a:p>
            <a:r>
              <a:rPr lang="en-US" sz="2000" dirty="0" smtClean="0"/>
              <a:t>Observed                                          FVCOM-ice</a:t>
            </a:r>
            <a:endParaRPr lang="en-US" sz="2000" dirty="0"/>
          </a:p>
        </p:txBody>
      </p:sp>
      <p:pic>
        <p:nvPicPr>
          <p:cNvPr id="10" name="Picture 20" descr="figure19.jpg"/>
          <p:cNvPicPr>
            <a:picLocks noChangeAspect="1"/>
          </p:cNvPicPr>
          <p:nvPr/>
        </p:nvPicPr>
        <p:blipFill rotWithShape="1">
          <a:blip r:embed="rId7" cstate="print">
            <a:extLst>
              <a:ext uri="{28A0092B-C50C-407E-A947-70E740481C1C}">
                <a14:useLocalDpi xmlns:a14="http://schemas.microsoft.com/office/drawing/2010/main" val="0"/>
              </a:ext>
            </a:extLst>
          </a:blip>
          <a:srcRect l="23741" t="55311" r="20613" b="22778"/>
          <a:stretch/>
        </p:blipFill>
        <p:spPr bwMode="auto">
          <a:xfrm>
            <a:off x="6248400" y="4330035"/>
            <a:ext cx="2895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2400" y="6107668"/>
            <a:ext cx="9220200" cy="369332"/>
          </a:xfrm>
          <a:prstGeom prst="rect">
            <a:avLst/>
          </a:prstGeom>
          <a:noFill/>
        </p:spPr>
        <p:txBody>
          <a:bodyPr wrap="square" rtlCol="0">
            <a:spAutoFit/>
          </a:bodyPr>
          <a:lstStyle/>
          <a:p>
            <a:r>
              <a:rPr lang="en-US" dirty="0" smtClean="0"/>
              <a:t>Observed (Lake Michigan)   </a:t>
            </a:r>
            <a:r>
              <a:rPr lang="en-US" dirty="0"/>
              <a:t> </a:t>
            </a:r>
            <a:r>
              <a:rPr lang="en-US" dirty="0" smtClean="0"/>
              <a:t>          </a:t>
            </a:r>
            <a:r>
              <a:rPr lang="en-US" dirty="0" smtClean="0"/>
              <a:t>Centered differencing           Original: EF+RK4</a:t>
            </a:r>
            <a:endParaRPr lang="en-US" dirty="0"/>
          </a:p>
        </p:txBody>
      </p:sp>
      <p:cxnSp>
        <p:nvCxnSpPr>
          <p:cNvPr id="13" name="Straight Connector 12"/>
          <p:cNvCxnSpPr/>
          <p:nvPr/>
        </p:nvCxnSpPr>
        <p:spPr>
          <a:xfrm>
            <a:off x="152400" y="4558635"/>
            <a:ext cx="8915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00200" y="3352800"/>
            <a:ext cx="314510" cy="707886"/>
          </a:xfrm>
          <a:prstGeom prst="rect">
            <a:avLst/>
          </a:prstGeom>
          <a:noFill/>
        </p:spPr>
        <p:txBody>
          <a:bodyPr wrap="none" rtlCol="0">
            <a:spAutoFit/>
          </a:bodyPr>
          <a:lstStyle/>
          <a:p>
            <a:r>
              <a:rPr lang="en-US" sz="4000" dirty="0"/>
              <a:t>.</a:t>
            </a:r>
          </a:p>
        </p:txBody>
      </p:sp>
      <p:cxnSp>
        <p:nvCxnSpPr>
          <p:cNvPr id="17" name="Straight Arrow Connector 16"/>
          <p:cNvCxnSpPr/>
          <p:nvPr/>
        </p:nvCxnSpPr>
        <p:spPr>
          <a:xfrm>
            <a:off x="1757455" y="3581400"/>
            <a:ext cx="71345" cy="990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47800" y="5301525"/>
            <a:ext cx="1066800" cy="400110"/>
          </a:xfrm>
          <a:prstGeom prst="rect">
            <a:avLst/>
          </a:prstGeom>
          <a:noFill/>
        </p:spPr>
        <p:txBody>
          <a:bodyPr wrap="square" rtlCol="0">
            <a:spAutoFit/>
          </a:bodyPr>
          <a:lstStyle/>
          <a:p>
            <a:r>
              <a:rPr lang="en-US" sz="2000" dirty="0" smtClean="0"/>
              <a:t>1998</a:t>
            </a:r>
            <a:endParaRPr lang="en-US" sz="2000" dirty="0"/>
          </a:p>
        </p:txBody>
      </p:sp>
      <p:sp>
        <p:nvSpPr>
          <p:cNvPr id="16" name="Rectangle 15"/>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77321" y="45720"/>
            <a:ext cx="300680" cy="307850"/>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6200" y="45720"/>
            <a:ext cx="990600" cy="307851"/>
          </a:xfrm>
          <a:prstGeom prst="rect">
            <a:avLst/>
          </a:prstGeom>
        </p:spPr>
      </p:pic>
      <p:sp>
        <p:nvSpPr>
          <p:cNvPr id="20" name="TextBox 19"/>
          <p:cNvSpPr txBox="1"/>
          <p:nvPr/>
        </p:nvSpPr>
        <p:spPr>
          <a:xfrm>
            <a:off x="0" y="45720"/>
            <a:ext cx="7239000" cy="292388"/>
          </a:xfrm>
          <a:prstGeom prst="rect">
            <a:avLst/>
          </a:prstGeom>
          <a:noFill/>
        </p:spPr>
        <p:txBody>
          <a:bodyPr wrap="square" rtlCol="0">
            <a:spAutoFit/>
          </a:bodyPr>
          <a:lstStyle/>
          <a:p>
            <a:r>
              <a:rPr lang="en-US" sz="1300" b="1" dirty="0" smtClean="0">
                <a:solidFill>
                  <a:prstClr val="white"/>
                </a:solidFill>
                <a:cs typeface="Arial" panose="020B0604020202020204" pitchFamily="34" charset="0"/>
              </a:rPr>
              <a:t>IPEMF </a:t>
            </a:r>
            <a:r>
              <a:rPr lang="en-US" sz="1300" dirty="0" smtClean="0">
                <a:solidFill>
                  <a:prstClr val="white"/>
                </a:solidFill>
                <a:cs typeface="Arial" panose="020B0604020202020204" pitchFamily="34" charset="0"/>
              </a:rPr>
              <a:t>| Great Lakes Ice &amp; Climate Research</a:t>
            </a:r>
            <a:endParaRPr lang="en-US" sz="1300" dirty="0">
              <a:solidFill>
                <a:prstClr val="white"/>
              </a:solidFill>
              <a:cs typeface="Arial" panose="020B0604020202020204" pitchFamily="34" charset="0"/>
            </a:endParaRPr>
          </a:p>
        </p:txBody>
      </p:sp>
      <p:sp>
        <p:nvSpPr>
          <p:cNvPr id="21" name="Rectangle 2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9/15</a:t>
            </a:r>
            <a:endParaRPr lang="en-US" sz="1000"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3091886" y="6550223"/>
            <a:ext cx="2699314" cy="307777"/>
          </a:xfrm>
          <a:prstGeom prst="rect">
            <a:avLst/>
          </a:prstGeom>
        </p:spPr>
        <p:txBody>
          <a:bodyPr wrap="none">
            <a:spAutoFit/>
          </a:bodyPr>
          <a:lstStyle/>
          <a:p>
            <a:r>
              <a:rPr lang="en-US" altLang="en-US" sz="1400" kern="0" dirty="0" err="1"/>
              <a:t>Manome</a:t>
            </a:r>
            <a:r>
              <a:rPr lang="en-US" altLang="en-US" sz="1400" kern="0" dirty="0"/>
              <a:t> and Wang (submitted</a:t>
            </a:r>
            <a:r>
              <a:rPr lang="en-US" altLang="en-US" sz="1400" kern="0" dirty="0" smtClean="0"/>
              <a:t>) </a:t>
            </a:r>
            <a:endParaRPr lang="en-US" sz="1400" dirty="0"/>
          </a:p>
        </p:txBody>
      </p:sp>
    </p:spTree>
    <p:extLst>
      <p:ext uri="{BB962C8B-B14F-4D97-AF65-F5344CB8AC3E}">
        <p14:creationId xmlns:p14="http://schemas.microsoft.com/office/powerpoint/2010/main" val="30380424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002060"/>
      </a:dk1>
      <a:lt1>
        <a:sysClr val="window" lastClr="FFFFFF"/>
      </a:lt1>
      <a:dk2>
        <a:srgbClr val="00206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14419</TotalTime>
  <Words>2116</Words>
  <Application>Microsoft Macintosh PowerPoint</Application>
  <PresentationFormat>On-screen Show (4:3)</PresentationFormat>
  <Paragraphs>240</Paragraphs>
  <Slides>17</Slides>
  <Notes>17</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Image</vt:lpstr>
      <vt:lpstr>PowerPoint Presentation</vt:lpstr>
      <vt:lpstr>1) R&amp;D: Major global-scale atmospheric teleconnection patterns</vt:lpstr>
      <vt:lpstr>Great Lake ice correlates to  NAO/AO (linear: r=-0.29), ENSO (nonlinear: r=-0.22)</vt:lpstr>
      <vt:lpstr>Strategy of Projecting Lake Ice</vt:lpstr>
      <vt:lpstr>R2A: Medium-range projection of lake ice using climate indices of NAO, Nino3.4, AMO, and PDO </vt:lpstr>
      <vt:lpstr>R2O: GLIM 5-day Prediction during 2013-14 (heavy) ice season</vt:lpstr>
      <vt:lpstr>R2O: GLERL Ice Forecast (GLIM) has been incorporated into the GLCFS since 2010  </vt:lpstr>
      <vt:lpstr>PowerPoint Presentation</vt:lpstr>
      <vt:lpstr>R&amp;D: Implement the Modified FVCOM-Ice to All Five Great Lakes  </vt:lpstr>
      <vt:lpstr>PowerPoint Presentation</vt:lpstr>
      <vt:lpstr>R2A: Impacts of diminishing summer sea ice  on commercial shipping</vt:lpstr>
      <vt:lpstr>5) R&amp;D: GLERL’s Coupled Ice-Ocean-Ecosystem Models in the Arctic Ocean  </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NOAA GLERL</dc:creator>
  <cp:lastModifiedBy>Nicole Rice</cp:lastModifiedBy>
  <cp:revision>107</cp:revision>
  <cp:lastPrinted>2016-03-17T17:28:57Z</cp:lastPrinted>
  <dcterms:created xsi:type="dcterms:W3CDTF">2016-01-05T12:37:24Z</dcterms:created>
  <dcterms:modified xsi:type="dcterms:W3CDTF">2016-03-17T17:29:41Z</dcterms:modified>
</cp:coreProperties>
</file>