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9" r:id="rId3"/>
    <p:sldId id="258" r:id="rId4"/>
    <p:sldId id="263" r:id="rId5"/>
    <p:sldId id="260" r:id="rId6"/>
    <p:sldId id="261" r:id="rId7"/>
    <p:sldId id="262" r:id="rId8"/>
    <p:sldId id="264"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9999"/>
    <a:srgbClr val="003399"/>
    <a:srgbClr val="33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97" autoAdjust="0"/>
    <p:restoredTop sz="87635" autoAdjust="0"/>
  </p:normalViewPr>
  <p:slideViewPr>
    <p:cSldViewPr>
      <p:cViewPr>
        <p:scale>
          <a:sx n="110" d="100"/>
          <a:sy n="110" d="100"/>
        </p:scale>
        <p:origin x="-12" y="294"/>
      </p:cViewPr>
      <p:guideLst>
        <p:guide orient="horz" pos="2400"/>
        <p:guide pos="3329"/>
      </p:guideLst>
    </p:cSldViewPr>
  </p:slideViewPr>
  <p:notesTextViewPr>
    <p:cViewPr>
      <p:scale>
        <a:sx n="1" d="1"/>
        <a:sy n="1" d="1"/>
      </p:scale>
      <p:origin x="0" y="0"/>
    </p:cViewPr>
  </p:notesTextViewPr>
  <p:notesViewPr>
    <p:cSldViewPr snapToGrid="0" snapToObjects="1" showGuides="1">
      <p:cViewPr varScale="1">
        <p:scale>
          <a:sx n="80" d="100"/>
          <a:sy n="80" d="100"/>
        </p:scale>
        <p:origin x="-214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sturtevant\Documents\Invasives\GLANSIS\CheneryAnalysi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sturtevant\Documents\Invasives\GLANSIS\CheneryAnalysis.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Sheet2!$W$16</c:f>
              <c:strCache>
                <c:ptCount val="1"/>
                <c:pt idx="0">
                  <c:v>Cumulative</c:v>
                </c:pt>
              </c:strCache>
            </c:strRef>
          </c:tx>
          <c:marker>
            <c:symbol val="none"/>
          </c:marker>
          <c:cat>
            <c:numRef>
              <c:f>Sheet2!$U$17:$U$193</c:f>
              <c:numCache>
                <c:formatCode>General</c:formatCode>
                <c:ptCount val="177"/>
                <c:pt idx="0">
                  <c:v>1839</c:v>
                </c:pt>
                <c:pt idx="1">
                  <c:v>1840</c:v>
                </c:pt>
                <c:pt idx="2">
                  <c:v>1841</c:v>
                </c:pt>
                <c:pt idx="3">
                  <c:v>1842</c:v>
                </c:pt>
                <c:pt idx="4">
                  <c:v>1843</c:v>
                </c:pt>
                <c:pt idx="5">
                  <c:v>1844</c:v>
                </c:pt>
                <c:pt idx="6">
                  <c:v>1845</c:v>
                </c:pt>
                <c:pt idx="7">
                  <c:v>1846</c:v>
                </c:pt>
                <c:pt idx="8">
                  <c:v>1847</c:v>
                </c:pt>
                <c:pt idx="9">
                  <c:v>1848</c:v>
                </c:pt>
                <c:pt idx="10">
                  <c:v>1849</c:v>
                </c:pt>
                <c:pt idx="11">
                  <c:v>1850</c:v>
                </c:pt>
                <c:pt idx="12">
                  <c:v>1851</c:v>
                </c:pt>
                <c:pt idx="13">
                  <c:v>1852</c:v>
                </c:pt>
                <c:pt idx="14">
                  <c:v>1853</c:v>
                </c:pt>
                <c:pt idx="15">
                  <c:v>1854</c:v>
                </c:pt>
                <c:pt idx="16">
                  <c:v>1855</c:v>
                </c:pt>
                <c:pt idx="17">
                  <c:v>1856</c:v>
                </c:pt>
                <c:pt idx="18">
                  <c:v>1857</c:v>
                </c:pt>
                <c:pt idx="19">
                  <c:v>1858</c:v>
                </c:pt>
                <c:pt idx="20">
                  <c:v>1859</c:v>
                </c:pt>
                <c:pt idx="21">
                  <c:v>1860</c:v>
                </c:pt>
                <c:pt idx="22">
                  <c:v>1861</c:v>
                </c:pt>
                <c:pt idx="23">
                  <c:v>1862</c:v>
                </c:pt>
                <c:pt idx="24">
                  <c:v>1863</c:v>
                </c:pt>
                <c:pt idx="25">
                  <c:v>1864</c:v>
                </c:pt>
                <c:pt idx="26">
                  <c:v>1865</c:v>
                </c:pt>
                <c:pt idx="27">
                  <c:v>1866</c:v>
                </c:pt>
                <c:pt idx="28">
                  <c:v>1867</c:v>
                </c:pt>
                <c:pt idx="29">
                  <c:v>1868</c:v>
                </c:pt>
                <c:pt idx="30">
                  <c:v>1869</c:v>
                </c:pt>
                <c:pt idx="31">
                  <c:v>1870</c:v>
                </c:pt>
                <c:pt idx="32">
                  <c:v>1871</c:v>
                </c:pt>
                <c:pt idx="33">
                  <c:v>1872</c:v>
                </c:pt>
                <c:pt idx="34">
                  <c:v>1873</c:v>
                </c:pt>
                <c:pt idx="35">
                  <c:v>1874</c:v>
                </c:pt>
                <c:pt idx="36">
                  <c:v>1875</c:v>
                </c:pt>
                <c:pt idx="37">
                  <c:v>1876</c:v>
                </c:pt>
                <c:pt idx="38">
                  <c:v>1877</c:v>
                </c:pt>
                <c:pt idx="39">
                  <c:v>1878</c:v>
                </c:pt>
                <c:pt idx="40">
                  <c:v>1879</c:v>
                </c:pt>
                <c:pt idx="41">
                  <c:v>1880</c:v>
                </c:pt>
                <c:pt idx="42">
                  <c:v>1881</c:v>
                </c:pt>
                <c:pt idx="43">
                  <c:v>1882</c:v>
                </c:pt>
                <c:pt idx="44">
                  <c:v>1883</c:v>
                </c:pt>
                <c:pt idx="45">
                  <c:v>1884</c:v>
                </c:pt>
                <c:pt idx="46">
                  <c:v>1885</c:v>
                </c:pt>
                <c:pt idx="47">
                  <c:v>1886</c:v>
                </c:pt>
                <c:pt idx="48">
                  <c:v>1887</c:v>
                </c:pt>
                <c:pt idx="49">
                  <c:v>1888</c:v>
                </c:pt>
                <c:pt idx="50">
                  <c:v>1889</c:v>
                </c:pt>
                <c:pt idx="51">
                  <c:v>1890</c:v>
                </c:pt>
                <c:pt idx="52">
                  <c:v>1891</c:v>
                </c:pt>
                <c:pt idx="53">
                  <c:v>1892</c:v>
                </c:pt>
                <c:pt idx="54">
                  <c:v>1893</c:v>
                </c:pt>
                <c:pt idx="55">
                  <c:v>1894</c:v>
                </c:pt>
                <c:pt idx="56">
                  <c:v>1895</c:v>
                </c:pt>
                <c:pt idx="57">
                  <c:v>1896</c:v>
                </c:pt>
                <c:pt idx="58">
                  <c:v>1897</c:v>
                </c:pt>
                <c:pt idx="59">
                  <c:v>1898</c:v>
                </c:pt>
                <c:pt idx="60">
                  <c:v>1899</c:v>
                </c:pt>
                <c:pt idx="61">
                  <c:v>1900</c:v>
                </c:pt>
                <c:pt idx="62">
                  <c:v>1901</c:v>
                </c:pt>
                <c:pt idx="63">
                  <c:v>1902</c:v>
                </c:pt>
                <c:pt idx="64">
                  <c:v>1903</c:v>
                </c:pt>
                <c:pt idx="65">
                  <c:v>1904</c:v>
                </c:pt>
                <c:pt idx="66">
                  <c:v>1905</c:v>
                </c:pt>
                <c:pt idx="67">
                  <c:v>1906</c:v>
                </c:pt>
                <c:pt idx="68">
                  <c:v>1907</c:v>
                </c:pt>
                <c:pt idx="69">
                  <c:v>1908</c:v>
                </c:pt>
                <c:pt idx="70">
                  <c:v>1909</c:v>
                </c:pt>
                <c:pt idx="71">
                  <c:v>1910</c:v>
                </c:pt>
                <c:pt idx="72">
                  <c:v>1911</c:v>
                </c:pt>
                <c:pt idx="73">
                  <c:v>1912</c:v>
                </c:pt>
                <c:pt idx="74">
                  <c:v>1913</c:v>
                </c:pt>
                <c:pt idx="75">
                  <c:v>1914</c:v>
                </c:pt>
                <c:pt idx="76">
                  <c:v>1915</c:v>
                </c:pt>
                <c:pt idx="77">
                  <c:v>1916</c:v>
                </c:pt>
                <c:pt idx="78">
                  <c:v>1917</c:v>
                </c:pt>
                <c:pt idx="79">
                  <c:v>1918</c:v>
                </c:pt>
                <c:pt idx="80">
                  <c:v>1919</c:v>
                </c:pt>
                <c:pt idx="81">
                  <c:v>1920</c:v>
                </c:pt>
                <c:pt idx="82">
                  <c:v>1921</c:v>
                </c:pt>
                <c:pt idx="83">
                  <c:v>1922</c:v>
                </c:pt>
                <c:pt idx="84">
                  <c:v>1923</c:v>
                </c:pt>
                <c:pt idx="85">
                  <c:v>1924</c:v>
                </c:pt>
                <c:pt idx="86">
                  <c:v>1925</c:v>
                </c:pt>
                <c:pt idx="87">
                  <c:v>1926</c:v>
                </c:pt>
                <c:pt idx="88">
                  <c:v>1927</c:v>
                </c:pt>
                <c:pt idx="89">
                  <c:v>1928</c:v>
                </c:pt>
                <c:pt idx="90">
                  <c:v>1929</c:v>
                </c:pt>
                <c:pt idx="91">
                  <c:v>1930</c:v>
                </c:pt>
                <c:pt idx="92">
                  <c:v>1931</c:v>
                </c:pt>
                <c:pt idx="93">
                  <c:v>1932</c:v>
                </c:pt>
                <c:pt idx="94">
                  <c:v>1933</c:v>
                </c:pt>
                <c:pt idx="95">
                  <c:v>1934</c:v>
                </c:pt>
                <c:pt idx="96">
                  <c:v>1935</c:v>
                </c:pt>
                <c:pt idx="97">
                  <c:v>1936</c:v>
                </c:pt>
                <c:pt idx="98">
                  <c:v>1937</c:v>
                </c:pt>
                <c:pt idx="99">
                  <c:v>1938</c:v>
                </c:pt>
                <c:pt idx="100">
                  <c:v>1939</c:v>
                </c:pt>
                <c:pt idx="101">
                  <c:v>1940</c:v>
                </c:pt>
                <c:pt idx="102">
                  <c:v>1941</c:v>
                </c:pt>
                <c:pt idx="103">
                  <c:v>1942</c:v>
                </c:pt>
                <c:pt idx="104">
                  <c:v>1943</c:v>
                </c:pt>
                <c:pt idx="105">
                  <c:v>1944</c:v>
                </c:pt>
                <c:pt idx="106">
                  <c:v>1945</c:v>
                </c:pt>
                <c:pt idx="107">
                  <c:v>1946</c:v>
                </c:pt>
                <c:pt idx="108">
                  <c:v>1947</c:v>
                </c:pt>
                <c:pt idx="109">
                  <c:v>1948</c:v>
                </c:pt>
                <c:pt idx="110">
                  <c:v>1949</c:v>
                </c:pt>
                <c:pt idx="111">
                  <c:v>1950</c:v>
                </c:pt>
                <c:pt idx="112">
                  <c:v>1951</c:v>
                </c:pt>
                <c:pt idx="113">
                  <c:v>1952</c:v>
                </c:pt>
                <c:pt idx="114">
                  <c:v>1953</c:v>
                </c:pt>
                <c:pt idx="115">
                  <c:v>1954</c:v>
                </c:pt>
                <c:pt idx="116">
                  <c:v>1955</c:v>
                </c:pt>
                <c:pt idx="117">
                  <c:v>1956</c:v>
                </c:pt>
                <c:pt idx="118">
                  <c:v>1957</c:v>
                </c:pt>
                <c:pt idx="119">
                  <c:v>1958</c:v>
                </c:pt>
                <c:pt idx="120">
                  <c:v>1959</c:v>
                </c:pt>
                <c:pt idx="121">
                  <c:v>1960</c:v>
                </c:pt>
                <c:pt idx="122">
                  <c:v>1961</c:v>
                </c:pt>
                <c:pt idx="123">
                  <c:v>1962</c:v>
                </c:pt>
                <c:pt idx="124">
                  <c:v>1963</c:v>
                </c:pt>
                <c:pt idx="125">
                  <c:v>1964</c:v>
                </c:pt>
                <c:pt idx="126">
                  <c:v>1965</c:v>
                </c:pt>
                <c:pt idx="127">
                  <c:v>1966</c:v>
                </c:pt>
                <c:pt idx="128">
                  <c:v>1967</c:v>
                </c:pt>
                <c:pt idx="129">
                  <c:v>1968</c:v>
                </c:pt>
                <c:pt idx="130">
                  <c:v>1969</c:v>
                </c:pt>
                <c:pt idx="131">
                  <c:v>1970</c:v>
                </c:pt>
                <c:pt idx="132">
                  <c:v>1971</c:v>
                </c:pt>
                <c:pt idx="133">
                  <c:v>1972</c:v>
                </c:pt>
                <c:pt idx="134">
                  <c:v>1973</c:v>
                </c:pt>
                <c:pt idx="135">
                  <c:v>1974</c:v>
                </c:pt>
                <c:pt idx="136">
                  <c:v>1975</c:v>
                </c:pt>
                <c:pt idx="137">
                  <c:v>1976</c:v>
                </c:pt>
                <c:pt idx="138">
                  <c:v>1977</c:v>
                </c:pt>
                <c:pt idx="139">
                  <c:v>1978</c:v>
                </c:pt>
                <c:pt idx="140">
                  <c:v>1979</c:v>
                </c:pt>
                <c:pt idx="141">
                  <c:v>1980</c:v>
                </c:pt>
                <c:pt idx="142">
                  <c:v>1981</c:v>
                </c:pt>
                <c:pt idx="143">
                  <c:v>1982</c:v>
                </c:pt>
                <c:pt idx="144">
                  <c:v>1983</c:v>
                </c:pt>
                <c:pt idx="145">
                  <c:v>1984</c:v>
                </c:pt>
                <c:pt idx="146">
                  <c:v>1985</c:v>
                </c:pt>
                <c:pt idx="147">
                  <c:v>1986</c:v>
                </c:pt>
                <c:pt idx="148">
                  <c:v>1987</c:v>
                </c:pt>
                <c:pt idx="149">
                  <c:v>1988</c:v>
                </c:pt>
                <c:pt idx="150">
                  <c:v>1989</c:v>
                </c:pt>
                <c:pt idx="151">
                  <c:v>1990</c:v>
                </c:pt>
                <c:pt idx="152">
                  <c:v>1991</c:v>
                </c:pt>
                <c:pt idx="153">
                  <c:v>1992</c:v>
                </c:pt>
                <c:pt idx="154">
                  <c:v>1993</c:v>
                </c:pt>
                <c:pt idx="155">
                  <c:v>1994</c:v>
                </c:pt>
                <c:pt idx="156">
                  <c:v>1995</c:v>
                </c:pt>
                <c:pt idx="157">
                  <c:v>1996</c:v>
                </c:pt>
                <c:pt idx="158">
                  <c:v>1997</c:v>
                </c:pt>
                <c:pt idx="159">
                  <c:v>1998</c:v>
                </c:pt>
                <c:pt idx="160">
                  <c:v>1999</c:v>
                </c:pt>
                <c:pt idx="161">
                  <c:v>2000</c:v>
                </c:pt>
                <c:pt idx="162">
                  <c:v>2001</c:v>
                </c:pt>
                <c:pt idx="163">
                  <c:v>2002</c:v>
                </c:pt>
                <c:pt idx="164">
                  <c:v>2003</c:v>
                </c:pt>
                <c:pt idx="165">
                  <c:v>2004</c:v>
                </c:pt>
                <c:pt idx="166">
                  <c:v>2005</c:v>
                </c:pt>
                <c:pt idx="167">
                  <c:v>2006</c:v>
                </c:pt>
                <c:pt idx="168">
                  <c:v>2007</c:v>
                </c:pt>
                <c:pt idx="169">
                  <c:v>2008</c:v>
                </c:pt>
                <c:pt idx="170">
                  <c:v>2009</c:v>
                </c:pt>
                <c:pt idx="171">
                  <c:v>2010</c:v>
                </c:pt>
                <c:pt idx="172">
                  <c:v>2011</c:v>
                </c:pt>
                <c:pt idx="173">
                  <c:v>2012</c:v>
                </c:pt>
                <c:pt idx="174">
                  <c:v>2013</c:v>
                </c:pt>
                <c:pt idx="175">
                  <c:v>2014</c:v>
                </c:pt>
                <c:pt idx="176">
                  <c:v>2015</c:v>
                </c:pt>
              </c:numCache>
            </c:numRef>
          </c:cat>
          <c:val>
            <c:numRef>
              <c:f>Sheet2!$W$17:$W$193</c:f>
              <c:numCache>
                <c:formatCode>General</c:formatCode>
                <c:ptCount val="177"/>
                <c:pt idx="0">
                  <c:v>1</c:v>
                </c:pt>
                <c:pt idx="1">
                  <c:v>2</c:v>
                </c:pt>
                <c:pt idx="2">
                  <c:v>2</c:v>
                </c:pt>
                <c:pt idx="3">
                  <c:v>2</c:v>
                </c:pt>
                <c:pt idx="4">
                  <c:v>8</c:v>
                </c:pt>
                <c:pt idx="5">
                  <c:v>8</c:v>
                </c:pt>
                <c:pt idx="6">
                  <c:v>8</c:v>
                </c:pt>
                <c:pt idx="7">
                  <c:v>8</c:v>
                </c:pt>
                <c:pt idx="8">
                  <c:v>9</c:v>
                </c:pt>
                <c:pt idx="9">
                  <c:v>9</c:v>
                </c:pt>
                <c:pt idx="10">
                  <c:v>9</c:v>
                </c:pt>
                <c:pt idx="11">
                  <c:v>9</c:v>
                </c:pt>
                <c:pt idx="12">
                  <c:v>9</c:v>
                </c:pt>
                <c:pt idx="13">
                  <c:v>9</c:v>
                </c:pt>
                <c:pt idx="14">
                  <c:v>9</c:v>
                </c:pt>
                <c:pt idx="15">
                  <c:v>9</c:v>
                </c:pt>
                <c:pt idx="16">
                  <c:v>9</c:v>
                </c:pt>
                <c:pt idx="17">
                  <c:v>9</c:v>
                </c:pt>
                <c:pt idx="18">
                  <c:v>9</c:v>
                </c:pt>
                <c:pt idx="19">
                  <c:v>9</c:v>
                </c:pt>
                <c:pt idx="20">
                  <c:v>9</c:v>
                </c:pt>
                <c:pt idx="21">
                  <c:v>9</c:v>
                </c:pt>
                <c:pt idx="22">
                  <c:v>9</c:v>
                </c:pt>
                <c:pt idx="23">
                  <c:v>9</c:v>
                </c:pt>
                <c:pt idx="24">
                  <c:v>9</c:v>
                </c:pt>
                <c:pt idx="25">
                  <c:v>9</c:v>
                </c:pt>
                <c:pt idx="26">
                  <c:v>10</c:v>
                </c:pt>
                <c:pt idx="27">
                  <c:v>10</c:v>
                </c:pt>
                <c:pt idx="28">
                  <c:v>10</c:v>
                </c:pt>
                <c:pt idx="29">
                  <c:v>11</c:v>
                </c:pt>
                <c:pt idx="30">
                  <c:v>12</c:v>
                </c:pt>
                <c:pt idx="31">
                  <c:v>13</c:v>
                </c:pt>
                <c:pt idx="32">
                  <c:v>13</c:v>
                </c:pt>
                <c:pt idx="33">
                  <c:v>13</c:v>
                </c:pt>
                <c:pt idx="34">
                  <c:v>13</c:v>
                </c:pt>
                <c:pt idx="35">
                  <c:v>13</c:v>
                </c:pt>
                <c:pt idx="36">
                  <c:v>13</c:v>
                </c:pt>
                <c:pt idx="37">
                  <c:v>14</c:v>
                </c:pt>
                <c:pt idx="38">
                  <c:v>14</c:v>
                </c:pt>
                <c:pt idx="39">
                  <c:v>15</c:v>
                </c:pt>
                <c:pt idx="40">
                  <c:v>17</c:v>
                </c:pt>
                <c:pt idx="41">
                  <c:v>20</c:v>
                </c:pt>
                <c:pt idx="42">
                  <c:v>20</c:v>
                </c:pt>
                <c:pt idx="43">
                  <c:v>22</c:v>
                </c:pt>
                <c:pt idx="44">
                  <c:v>23</c:v>
                </c:pt>
                <c:pt idx="45">
                  <c:v>24</c:v>
                </c:pt>
                <c:pt idx="46">
                  <c:v>24</c:v>
                </c:pt>
                <c:pt idx="47">
                  <c:v>27</c:v>
                </c:pt>
                <c:pt idx="48">
                  <c:v>27</c:v>
                </c:pt>
                <c:pt idx="49">
                  <c:v>27</c:v>
                </c:pt>
                <c:pt idx="50">
                  <c:v>27</c:v>
                </c:pt>
                <c:pt idx="51">
                  <c:v>27</c:v>
                </c:pt>
                <c:pt idx="52">
                  <c:v>27</c:v>
                </c:pt>
                <c:pt idx="53">
                  <c:v>29</c:v>
                </c:pt>
                <c:pt idx="54">
                  <c:v>30</c:v>
                </c:pt>
                <c:pt idx="55">
                  <c:v>30</c:v>
                </c:pt>
                <c:pt idx="56">
                  <c:v>30</c:v>
                </c:pt>
                <c:pt idx="57">
                  <c:v>30</c:v>
                </c:pt>
                <c:pt idx="58">
                  <c:v>30</c:v>
                </c:pt>
                <c:pt idx="59">
                  <c:v>30</c:v>
                </c:pt>
                <c:pt idx="60">
                  <c:v>30</c:v>
                </c:pt>
                <c:pt idx="61">
                  <c:v>30</c:v>
                </c:pt>
                <c:pt idx="62">
                  <c:v>30</c:v>
                </c:pt>
                <c:pt idx="63">
                  <c:v>30</c:v>
                </c:pt>
                <c:pt idx="64">
                  <c:v>30</c:v>
                </c:pt>
                <c:pt idx="65">
                  <c:v>30</c:v>
                </c:pt>
                <c:pt idx="66">
                  <c:v>30</c:v>
                </c:pt>
                <c:pt idx="67">
                  <c:v>30</c:v>
                </c:pt>
                <c:pt idx="68">
                  <c:v>30</c:v>
                </c:pt>
                <c:pt idx="69">
                  <c:v>30</c:v>
                </c:pt>
                <c:pt idx="70">
                  <c:v>30</c:v>
                </c:pt>
                <c:pt idx="71">
                  <c:v>30</c:v>
                </c:pt>
                <c:pt idx="72">
                  <c:v>30</c:v>
                </c:pt>
                <c:pt idx="73">
                  <c:v>30</c:v>
                </c:pt>
                <c:pt idx="74">
                  <c:v>31</c:v>
                </c:pt>
                <c:pt idx="75">
                  <c:v>31</c:v>
                </c:pt>
                <c:pt idx="76">
                  <c:v>32</c:v>
                </c:pt>
                <c:pt idx="77">
                  <c:v>32</c:v>
                </c:pt>
                <c:pt idx="78">
                  <c:v>32</c:v>
                </c:pt>
                <c:pt idx="79">
                  <c:v>32</c:v>
                </c:pt>
                <c:pt idx="80">
                  <c:v>32</c:v>
                </c:pt>
                <c:pt idx="81">
                  <c:v>32</c:v>
                </c:pt>
                <c:pt idx="82">
                  <c:v>33</c:v>
                </c:pt>
                <c:pt idx="83">
                  <c:v>33</c:v>
                </c:pt>
                <c:pt idx="84">
                  <c:v>33</c:v>
                </c:pt>
                <c:pt idx="85">
                  <c:v>33</c:v>
                </c:pt>
                <c:pt idx="86">
                  <c:v>33</c:v>
                </c:pt>
                <c:pt idx="87">
                  <c:v>33</c:v>
                </c:pt>
                <c:pt idx="88">
                  <c:v>33</c:v>
                </c:pt>
                <c:pt idx="89">
                  <c:v>33</c:v>
                </c:pt>
                <c:pt idx="90">
                  <c:v>33</c:v>
                </c:pt>
                <c:pt idx="91">
                  <c:v>33</c:v>
                </c:pt>
                <c:pt idx="92">
                  <c:v>34</c:v>
                </c:pt>
                <c:pt idx="93">
                  <c:v>34</c:v>
                </c:pt>
                <c:pt idx="94">
                  <c:v>36</c:v>
                </c:pt>
                <c:pt idx="95">
                  <c:v>36</c:v>
                </c:pt>
                <c:pt idx="96">
                  <c:v>36</c:v>
                </c:pt>
                <c:pt idx="97">
                  <c:v>36</c:v>
                </c:pt>
                <c:pt idx="98">
                  <c:v>36</c:v>
                </c:pt>
                <c:pt idx="99">
                  <c:v>36</c:v>
                </c:pt>
                <c:pt idx="100">
                  <c:v>36</c:v>
                </c:pt>
                <c:pt idx="101">
                  <c:v>36</c:v>
                </c:pt>
                <c:pt idx="102">
                  <c:v>36</c:v>
                </c:pt>
                <c:pt idx="103">
                  <c:v>36</c:v>
                </c:pt>
                <c:pt idx="104">
                  <c:v>36</c:v>
                </c:pt>
                <c:pt idx="105">
                  <c:v>36</c:v>
                </c:pt>
                <c:pt idx="106">
                  <c:v>36</c:v>
                </c:pt>
                <c:pt idx="107">
                  <c:v>37</c:v>
                </c:pt>
                <c:pt idx="108">
                  <c:v>37</c:v>
                </c:pt>
                <c:pt idx="109">
                  <c:v>37</c:v>
                </c:pt>
                <c:pt idx="110">
                  <c:v>37</c:v>
                </c:pt>
                <c:pt idx="111">
                  <c:v>37</c:v>
                </c:pt>
                <c:pt idx="112">
                  <c:v>37</c:v>
                </c:pt>
                <c:pt idx="113">
                  <c:v>38</c:v>
                </c:pt>
                <c:pt idx="114">
                  <c:v>38</c:v>
                </c:pt>
                <c:pt idx="115">
                  <c:v>38</c:v>
                </c:pt>
                <c:pt idx="116">
                  <c:v>38</c:v>
                </c:pt>
                <c:pt idx="117">
                  <c:v>38</c:v>
                </c:pt>
                <c:pt idx="118">
                  <c:v>38</c:v>
                </c:pt>
                <c:pt idx="119">
                  <c:v>38</c:v>
                </c:pt>
                <c:pt idx="120">
                  <c:v>38</c:v>
                </c:pt>
                <c:pt idx="121">
                  <c:v>38</c:v>
                </c:pt>
                <c:pt idx="122">
                  <c:v>38</c:v>
                </c:pt>
                <c:pt idx="123">
                  <c:v>38</c:v>
                </c:pt>
                <c:pt idx="124">
                  <c:v>38</c:v>
                </c:pt>
                <c:pt idx="125">
                  <c:v>38</c:v>
                </c:pt>
                <c:pt idx="126">
                  <c:v>39</c:v>
                </c:pt>
                <c:pt idx="127">
                  <c:v>39</c:v>
                </c:pt>
                <c:pt idx="128">
                  <c:v>39</c:v>
                </c:pt>
                <c:pt idx="129">
                  <c:v>39</c:v>
                </c:pt>
                <c:pt idx="130">
                  <c:v>39</c:v>
                </c:pt>
                <c:pt idx="131">
                  <c:v>39</c:v>
                </c:pt>
                <c:pt idx="132">
                  <c:v>39</c:v>
                </c:pt>
                <c:pt idx="133">
                  <c:v>39</c:v>
                </c:pt>
                <c:pt idx="134">
                  <c:v>39</c:v>
                </c:pt>
                <c:pt idx="135">
                  <c:v>39</c:v>
                </c:pt>
                <c:pt idx="136">
                  <c:v>39</c:v>
                </c:pt>
                <c:pt idx="137">
                  <c:v>39</c:v>
                </c:pt>
                <c:pt idx="138">
                  <c:v>39</c:v>
                </c:pt>
                <c:pt idx="139">
                  <c:v>39</c:v>
                </c:pt>
                <c:pt idx="140">
                  <c:v>39</c:v>
                </c:pt>
                <c:pt idx="141">
                  <c:v>39</c:v>
                </c:pt>
                <c:pt idx="142">
                  <c:v>39</c:v>
                </c:pt>
                <c:pt idx="143">
                  <c:v>40</c:v>
                </c:pt>
                <c:pt idx="144">
                  <c:v>40</c:v>
                </c:pt>
                <c:pt idx="145">
                  <c:v>40</c:v>
                </c:pt>
                <c:pt idx="146">
                  <c:v>41</c:v>
                </c:pt>
                <c:pt idx="147">
                  <c:v>42</c:v>
                </c:pt>
                <c:pt idx="148">
                  <c:v>42</c:v>
                </c:pt>
                <c:pt idx="149">
                  <c:v>42</c:v>
                </c:pt>
                <c:pt idx="150">
                  <c:v>43</c:v>
                </c:pt>
                <c:pt idx="151">
                  <c:v>44</c:v>
                </c:pt>
                <c:pt idx="152">
                  <c:v>44</c:v>
                </c:pt>
                <c:pt idx="153">
                  <c:v>44</c:v>
                </c:pt>
                <c:pt idx="154">
                  <c:v>44</c:v>
                </c:pt>
                <c:pt idx="155">
                  <c:v>45</c:v>
                </c:pt>
                <c:pt idx="156">
                  <c:v>45</c:v>
                </c:pt>
                <c:pt idx="157">
                  <c:v>45</c:v>
                </c:pt>
                <c:pt idx="158">
                  <c:v>45</c:v>
                </c:pt>
                <c:pt idx="159">
                  <c:v>45</c:v>
                </c:pt>
                <c:pt idx="160">
                  <c:v>46</c:v>
                </c:pt>
                <c:pt idx="161">
                  <c:v>46</c:v>
                </c:pt>
                <c:pt idx="162">
                  <c:v>46</c:v>
                </c:pt>
                <c:pt idx="163">
                  <c:v>46</c:v>
                </c:pt>
                <c:pt idx="164">
                  <c:v>46</c:v>
                </c:pt>
                <c:pt idx="165">
                  <c:v>46</c:v>
                </c:pt>
                <c:pt idx="166">
                  <c:v>46</c:v>
                </c:pt>
                <c:pt idx="167">
                  <c:v>46</c:v>
                </c:pt>
                <c:pt idx="168">
                  <c:v>46</c:v>
                </c:pt>
                <c:pt idx="169">
                  <c:v>46</c:v>
                </c:pt>
                <c:pt idx="170">
                  <c:v>46</c:v>
                </c:pt>
                <c:pt idx="171">
                  <c:v>46</c:v>
                </c:pt>
                <c:pt idx="172">
                  <c:v>46</c:v>
                </c:pt>
                <c:pt idx="173">
                  <c:v>46</c:v>
                </c:pt>
                <c:pt idx="174">
                  <c:v>46</c:v>
                </c:pt>
                <c:pt idx="175">
                  <c:v>46</c:v>
                </c:pt>
                <c:pt idx="176">
                  <c:v>46</c:v>
                </c:pt>
              </c:numCache>
            </c:numRef>
          </c:val>
          <c:smooth val="0"/>
        </c:ser>
        <c:dLbls>
          <c:showLegendKey val="0"/>
          <c:showVal val="0"/>
          <c:showCatName val="0"/>
          <c:showSerName val="0"/>
          <c:showPercent val="0"/>
          <c:showBubbleSize val="0"/>
        </c:dLbls>
        <c:marker val="1"/>
        <c:smooth val="0"/>
        <c:axId val="82289792"/>
        <c:axId val="82291712"/>
      </c:lineChart>
      <c:catAx>
        <c:axId val="82289792"/>
        <c:scaling>
          <c:orientation val="minMax"/>
        </c:scaling>
        <c:delete val="0"/>
        <c:axPos val="b"/>
        <c:numFmt formatCode="General" sourceLinked="1"/>
        <c:majorTickMark val="out"/>
        <c:minorTickMark val="none"/>
        <c:tickLblPos val="nextTo"/>
        <c:txPr>
          <a:bodyPr/>
          <a:lstStyle/>
          <a:p>
            <a:pPr>
              <a:defRPr sz="1600"/>
            </a:pPr>
            <a:endParaRPr lang="en-US"/>
          </a:p>
        </c:txPr>
        <c:crossAx val="82291712"/>
        <c:crosses val="autoZero"/>
        <c:auto val="0"/>
        <c:lblAlgn val="ctr"/>
        <c:lblOffset val="100"/>
        <c:tickLblSkip val="24"/>
        <c:tickMarkSkip val="24"/>
        <c:noMultiLvlLbl val="0"/>
      </c:catAx>
      <c:valAx>
        <c:axId val="82291712"/>
        <c:scaling>
          <c:orientation val="minMax"/>
        </c:scaling>
        <c:delete val="0"/>
        <c:axPos val="l"/>
        <c:majorGridlines/>
        <c:numFmt formatCode="General" sourceLinked="1"/>
        <c:majorTickMark val="out"/>
        <c:minorTickMark val="none"/>
        <c:tickLblPos val="nextTo"/>
        <c:crossAx val="82289792"/>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Pt>
            <c:idx val="2"/>
            <c:bubble3D val="0"/>
            <c:spPr>
              <a:solidFill>
                <a:schemeClr val="accent6"/>
              </a:solidFill>
            </c:spPr>
          </c:dPt>
          <c:dPt>
            <c:idx val="5"/>
            <c:bubble3D val="0"/>
            <c:spPr>
              <a:solidFill>
                <a:srgbClr val="00B050"/>
              </a:solidFill>
            </c:spPr>
          </c:dPt>
          <c:dLbls>
            <c:showLegendKey val="0"/>
            <c:showVal val="0"/>
            <c:showCatName val="1"/>
            <c:showSerName val="0"/>
            <c:showPercent val="0"/>
            <c:showBubbleSize val="0"/>
            <c:showLeaderLines val="1"/>
          </c:dLbls>
          <c:cat>
            <c:strRef>
              <c:f>Sheet2!$V$3:$V$9</c:f>
              <c:strCache>
                <c:ptCount val="7"/>
                <c:pt idx="0">
                  <c:v>Annelids</c:v>
                </c:pt>
                <c:pt idx="1">
                  <c:v>Coelenterates</c:v>
                </c:pt>
                <c:pt idx="2">
                  <c:v>Crustaceans</c:v>
                </c:pt>
                <c:pt idx="3">
                  <c:v>Fishes</c:v>
                </c:pt>
                <c:pt idx="4">
                  <c:v>Mollusks</c:v>
                </c:pt>
                <c:pt idx="5">
                  <c:v>Plants</c:v>
                </c:pt>
                <c:pt idx="6">
                  <c:v>Viruses</c:v>
                </c:pt>
              </c:strCache>
            </c:strRef>
          </c:cat>
          <c:val>
            <c:numRef>
              <c:f>Sheet2!$W$3:$W$9</c:f>
              <c:numCache>
                <c:formatCode>General</c:formatCode>
                <c:ptCount val="7"/>
                <c:pt idx="0">
                  <c:v>2</c:v>
                </c:pt>
                <c:pt idx="1">
                  <c:v>1</c:v>
                </c:pt>
                <c:pt idx="2">
                  <c:v>3</c:v>
                </c:pt>
                <c:pt idx="3">
                  <c:v>10</c:v>
                </c:pt>
                <c:pt idx="4">
                  <c:v>3</c:v>
                </c:pt>
                <c:pt idx="5">
                  <c:v>26</c:v>
                </c:pt>
                <c:pt idx="6">
                  <c:v>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AC1EC7-B1E4-4BF2-BEFD-6780F5F2C6B8}" type="datetimeFigureOut">
              <a:rPr lang="en-US" smtClean="0"/>
              <a:t>3/12/2016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898A3F-0685-4583-B1A9-B32BB6EA74F3}" type="slidenum">
              <a:rPr lang="en-US" smtClean="0"/>
              <a:t>‹#›</a:t>
            </a:fld>
            <a:endParaRPr lang="en-US"/>
          </a:p>
        </p:txBody>
      </p:sp>
    </p:spTree>
    <p:extLst>
      <p:ext uri="{BB962C8B-B14F-4D97-AF65-F5344CB8AC3E}">
        <p14:creationId xmlns:p14="http://schemas.microsoft.com/office/powerpoint/2010/main" val="130575257"/>
      </p:ext>
    </p:extLst>
  </p:cSld>
  <p:clrMap bg1="lt1" tx1="dk1" bg2="lt2" tx2="dk2" accent1="accent1" accent2="accent2" accent3="accent3" accent4="accent4" accent5="accent5" accent6="accent6" hlink="hlink" folHlink="folHlink"/>
  <p:notesStyle>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800" kern="1200">
        <a:solidFill>
          <a:schemeClr val="tx1"/>
        </a:solidFill>
        <a:latin typeface="+mn-lt"/>
        <a:ea typeface="+mn-ea"/>
        <a:cs typeface="+mn-cs"/>
      </a:defRPr>
    </a:lvl2pPr>
    <a:lvl3pPr marL="914400" algn="l" defTabSz="914400" rtl="0" eaLnBrk="1" latinLnBrk="0" hangingPunct="1">
      <a:defRPr sz="800" kern="1200">
        <a:solidFill>
          <a:schemeClr val="tx1"/>
        </a:solidFill>
        <a:latin typeface="+mn-lt"/>
        <a:ea typeface="+mn-ea"/>
        <a:cs typeface="+mn-cs"/>
      </a:defRPr>
    </a:lvl3pPr>
    <a:lvl4pPr marL="1371600" algn="l" defTabSz="914400" rtl="0" eaLnBrk="1" latinLnBrk="0" hangingPunct="1">
      <a:defRPr sz="800" kern="1200">
        <a:solidFill>
          <a:schemeClr val="tx1"/>
        </a:solidFill>
        <a:latin typeface="+mn-lt"/>
        <a:ea typeface="+mn-ea"/>
        <a:cs typeface="+mn-cs"/>
      </a:defRPr>
    </a:lvl4pPr>
    <a:lvl5pPr marL="1828800" algn="l" defTabSz="914400" rtl="0" eaLnBrk="1" latinLnBrk="0" hangingPunct="1">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3898A3F-0685-4583-B1A9-B32BB6EA74F3}" type="slidenum">
              <a:rPr lang="en-US" smtClean="0"/>
              <a:pPr/>
              <a:t>1</a:t>
            </a:fld>
            <a:endParaRPr lang="en-US"/>
          </a:p>
        </p:txBody>
      </p:sp>
      <p:sp>
        <p:nvSpPr>
          <p:cNvPr id="7" name="Slide Image Placeholder 6"/>
          <p:cNvSpPr>
            <a:spLocks noGrp="1" noRot="1" noChangeAspect="1"/>
          </p:cNvSpPr>
          <p:nvPr>
            <p:ph type="sldImg"/>
          </p:nvPr>
        </p:nvSpPr>
        <p:spPr/>
      </p:sp>
      <p:sp>
        <p:nvSpPr>
          <p:cNvPr id="8" name="Notes Placeholder 7"/>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593752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2</a:t>
            </a:fld>
            <a:endParaRPr lang="en-US"/>
          </a:p>
        </p:txBody>
      </p:sp>
    </p:spTree>
    <p:extLst>
      <p:ext uri="{BB962C8B-B14F-4D97-AF65-F5344CB8AC3E}">
        <p14:creationId xmlns:p14="http://schemas.microsoft.com/office/powerpoint/2010/main" val="820947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3</a:t>
            </a:fld>
            <a:endParaRPr lang="en-US"/>
          </a:p>
        </p:txBody>
      </p:sp>
    </p:spTree>
    <p:extLst>
      <p:ext uri="{BB962C8B-B14F-4D97-AF65-F5344CB8AC3E}">
        <p14:creationId xmlns:p14="http://schemas.microsoft.com/office/powerpoint/2010/main" val="2522064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Newest version will appear in State</a:t>
            </a:r>
            <a:r>
              <a:rPr lang="en-US" baseline="0" dirty="0" smtClean="0"/>
              <a:t> of the </a:t>
            </a:r>
            <a:r>
              <a:rPr lang="en-US" dirty="0" smtClean="0"/>
              <a:t>Lakes Ecosystem Conference indicators report – an EPA Great Lakes National Program Office product</a:t>
            </a:r>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4</a:t>
            </a:fld>
            <a:endParaRPr lang="en-US"/>
          </a:p>
        </p:txBody>
      </p:sp>
    </p:spTree>
    <p:extLst>
      <p:ext uri="{BB962C8B-B14F-4D97-AF65-F5344CB8AC3E}">
        <p14:creationId xmlns:p14="http://schemas.microsoft.com/office/powerpoint/2010/main" val="820947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fact, NO single aquatic nonindigenous species is reported in every sub-watershed</a:t>
            </a:r>
            <a:r>
              <a:rPr lang="en-US" baseline="0" dirty="0" smtClean="0"/>
              <a:t> of the Basin.</a:t>
            </a:r>
            <a:endParaRPr lang="en-US" dirty="0" smtClean="0"/>
          </a:p>
          <a:p>
            <a:endParaRPr lang="en-US" dirty="0" smtClean="0"/>
          </a:p>
          <a:p>
            <a:r>
              <a:rPr lang="en-US" dirty="0" smtClean="0"/>
              <a:t>Note:</a:t>
            </a:r>
            <a:r>
              <a:rPr lang="en-US" baseline="0" dirty="0" smtClean="0"/>
              <a:t> The orange region south of Lake Ontario is heavily invaded due to the presence of a large number of  nonindigenous species in the Erie Canal</a:t>
            </a:r>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5</a:t>
            </a:fld>
            <a:endParaRPr lang="en-US"/>
          </a:p>
        </p:txBody>
      </p:sp>
    </p:spTree>
    <p:extLst>
      <p:ext uri="{BB962C8B-B14F-4D97-AF65-F5344CB8AC3E}">
        <p14:creationId xmlns:p14="http://schemas.microsoft.com/office/powerpoint/2010/main" val="2458577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that </a:t>
            </a:r>
            <a:r>
              <a:rPr lang="en-US" b="1" dirty="0" smtClean="0"/>
              <a:t>of</a:t>
            </a:r>
            <a:r>
              <a:rPr lang="en-US" b="1" baseline="0" dirty="0" smtClean="0"/>
              <a:t> the species that have become widespread</a:t>
            </a:r>
            <a:r>
              <a:rPr lang="en-US" baseline="0" dirty="0" smtClean="0"/>
              <a:t>:</a:t>
            </a:r>
          </a:p>
          <a:p>
            <a:endParaRPr lang="en-US" baseline="0" dirty="0" smtClean="0"/>
          </a:p>
          <a:p>
            <a:r>
              <a:rPr lang="en-US" baseline="0" dirty="0" smtClean="0"/>
              <a:t>-Purple Loosestrife was the first recorded Great Lakes invader – established in 1839.  Only plants are reported in the first 25 years.  Overall, more than half of the widespread </a:t>
            </a:r>
            <a:r>
              <a:rPr lang="en-US" baseline="0" dirty="0" err="1" smtClean="0"/>
              <a:t>invasives</a:t>
            </a:r>
            <a:r>
              <a:rPr lang="en-US" baseline="0" dirty="0" smtClean="0"/>
              <a:t> are plants that have been here since the early 1900s. </a:t>
            </a:r>
          </a:p>
          <a:p>
            <a:r>
              <a:rPr lang="en-US" baseline="0" dirty="0" smtClean="0"/>
              <a:t>-Alewife was the first nonindigenous fish recorded.  Many nonindigenous fishes were stocked in the Great Lakes region in the late 1800s.  </a:t>
            </a:r>
          </a:p>
          <a:p>
            <a:r>
              <a:rPr lang="en-US" baseline="0" dirty="0" smtClean="0"/>
              <a:t>-Chinese mystery snail was the first mollusk reported to go on to become widespread (some mollusks invaded earlier, but still have much more spatially limited distributions)</a:t>
            </a:r>
          </a:p>
          <a:p>
            <a:endParaRPr lang="en-US" baseline="0" dirty="0" smtClean="0"/>
          </a:p>
          <a:p>
            <a:r>
              <a:rPr lang="en-US" baseline="0" dirty="0" smtClean="0"/>
              <a:t>VHS: Viral Hemorrhagic Septicemia </a:t>
            </a:r>
          </a:p>
          <a:p>
            <a:endParaRPr lang="en-US" baseline="0" dirty="0" smtClean="0"/>
          </a:p>
          <a:p>
            <a:r>
              <a:rPr lang="en-US" baseline="0" dirty="0" smtClean="0"/>
              <a:t>Note: Lake St. Clair is considered the 6</a:t>
            </a:r>
            <a:r>
              <a:rPr lang="en-US" baseline="30000" dirty="0" smtClean="0"/>
              <a:t>th</a:t>
            </a:r>
            <a:r>
              <a:rPr lang="en-US" baseline="0" dirty="0" smtClean="0"/>
              <a:t> lake basin</a:t>
            </a:r>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6</a:t>
            </a:fld>
            <a:endParaRPr lang="en-US"/>
          </a:p>
        </p:txBody>
      </p:sp>
    </p:spTree>
    <p:extLst>
      <p:ext uri="{BB962C8B-B14F-4D97-AF65-F5344CB8AC3E}">
        <p14:creationId xmlns:p14="http://schemas.microsoft.com/office/powerpoint/2010/main" val="3558427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b="0" i="0" u="none" strike="noStrike" kern="1200" cap="none" spc="0" normalizeH="0" baseline="0" noProof="0" dirty="0" smtClean="0">
                <a:ln>
                  <a:noFill/>
                </a:ln>
                <a:solidFill>
                  <a:schemeClr val="tx1"/>
                </a:solidFill>
                <a:effectLst/>
                <a:uLnTx/>
                <a:uFillTx/>
                <a:cs typeface="Arial" pitchFamily="34" charset="0"/>
              </a:rPr>
              <a:t>67 species identified as at risk of invading the Great Lakes.  Many were predicted as likely to arrive via ballast water.  Organisms in trade, particularly aquatic plants used in aquariums and water gardens, have been more recently identified as having a high probability of invasion.  </a:t>
            </a:r>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7</a:t>
            </a:fld>
            <a:endParaRPr lang="en-US"/>
          </a:p>
        </p:txBody>
      </p:sp>
    </p:spTree>
    <p:extLst>
      <p:ext uri="{BB962C8B-B14F-4D97-AF65-F5344CB8AC3E}">
        <p14:creationId xmlns:p14="http://schemas.microsoft.com/office/powerpoint/2010/main" val="592093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solidFill>
                  <a:srgbClr val="002060"/>
                </a:solidFill>
                <a:cs typeface="Arial" panose="020B0604020202020204" pitchFamily="34" charset="0"/>
              </a:rPr>
              <a:t>GLANSIS </a:t>
            </a:r>
            <a:r>
              <a:rPr lang="en-US" dirty="0" err="1" smtClean="0">
                <a:solidFill>
                  <a:srgbClr val="002060"/>
                </a:solidFill>
                <a:cs typeface="Arial" panose="020B0604020202020204" pitchFamily="34" charset="0"/>
              </a:rPr>
              <a:t>DataBase</a:t>
            </a:r>
            <a:r>
              <a:rPr lang="en-US" dirty="0" smtClean="0">
                <a:solidFill>
                  <a:srgbClr val="002060"/>
                </a:solidFill>
                <a:cs typeface="Arial" panose="020B0604020202020204" pitchFamily="34" charset="0"/>
              </a:rPr>
              <a:t> – http://</a:t>
            </a:r>
            <a:r>
              <a:rPr lang="en-US" dirty="0" err="1" smtClean="0">
                <a:solidFill>
                  <a:srgbClr val="002060"/>
                </a:solidFill>
                <a:cs typeface="Arial" panose="020B0604020202020204" pitchFamily="34" charset="0"/>
              </a:rPr>
              <a:t>www.glerl.noaa.gov</a:t>
            </a:r>
            <a:r>
              <a:rPr lang="en-US" dirty="0" smtClean="0">
                <a:solidFill>
                  <a:srgbClr val="002060"/>
                </a:solidFill>
                <a:cs typeface="Arial" panose="020B0604020202020204" pitchFamily="34" charset="0"/>
              </a:rPr>
              <a:t>/res/Programs/</a:t>
            </a:r>
            <a:r>
              <a:rPr lang="en-US" dirty="0" err="1" smtClean="0">
                <a:solidFill>
                  <a:srgbClr val="002060"/>
                </a:solidFill>
                <a:cs typeface="Arial" panose="020B0604020202020204" pitchFamily="34" charset="0"/>
              </a:rPr>
              <a:t>glansis</a:t>
            </a:r>
            <a:r>
              <a:rPr lang="en-US" dirty="0" smtClean="0">
                <a:solidFill>
                  <a:srgbClr val="002060"/>
                </a:solidFill>
                <a:cs typeface="Arial" panose="020B0604020202020204" pitchFamily="34" charset="0"/>
              </a:rPr>
              <a:t>/</a:t>
            </a:r>
            <a:r>
              <a:rPr lang="en-US" dirty="0" err="1" smtClean="0">
                <a:solidFill>
                  <a:srgbClr val="002060"/>
                </a:solidFill>
                <a:cs typeface="Arial" panose="020B0604020202020204" pitchFamily="34" charset="0"/>
              </a:rPr>
              <a:t>glansis.html</a:t>
            </a:r>
            <a:endParaRPr lang="en-US" dirty="0" smtClean="0">
              <a:solidFill>
                <a:srgbClr val="002060"/>
              </a:solidFill>
              <a:cs typeface="Arial" panose="020B0604020202020204" pitchFamily="34" charset="0"/>
            </a:endParaRPr>
          </a:p>
          <a:p>
            <a:pPr marL="171450" indent="-171450">
              <a:buFont typeface="Arial"/>
              <a:buChar char="•"/>
            </a:pPr>
            <a:r>
              <a:rPr lang="en-US" dirty="0" smtClean="0">
                <a:solidFill>
                  <a:srgbClr val="002060"/>
                </a:solidFill>
                <a:cs typeface="Arial" panose="020B0604020202020204" pitchFamily="34" charset="0"/>
              </a:rPr>
              <a:t>Sturtevant et al. 2014.  TM-161</a:t>
            </a:r>
            <a:r>
              <a:rPr lang="en-US" dirty="0" smtClean="0">
                <a:cs typeface="Arial" panose="020B0604020202020204" pitchFamily="34" charset="0"/>
              </a:rPr>
              <a:t> </a:t>
            </a:r>
            <a:r>
              <a:rPr lang="en-US" dirty="0" smtClean="0"/>
              <a:t>An Impact Assessment of Great Lakes Aquatic Nonindigenous Species</a:t>
            </a:r>
          </a:p>
          <a:p>
            <a:pPr marL="171450" indent="-171450">
              <a:buFont typeface="Arial"/>
              <a:buChar char="•"/>
            </a:pPr>
            <a:r>
              <a:rPr lang="en-US" dirty="0" smtClean="0">
                <a:solidFill>
                  <a:srgbClr val="002060"/>
                </a:solidFill>
                <a:cs typeface="Arial" panose="020B0604020202020204" pitchFamily="34" charset="0"/>
              </a:rPr>
              <a:t>Sturtevant et al. 2016. TM-68 </a:t>
            </a:r>
            <a:r>
              <a:rPr lang="en-US" dirty="0" smtClean="0"/>
              <a:t>An Overview of the Management of Established Nonindigenous Species in the Great Lakes (In Press)</a:t>
            </a:r>
          </a:p>
          <a:p>
            <a:pPr marL="171450" indent="-171450">
              <a:buFont typeface="Arial"/>
              <a:buChar char="•"/>
            </a:pPr>
            <a:r>
              <a:rPr lang="en-US" dirty="0" smtClean="0">
                <a:cs typeface="Arial" panose="020B0604020202020204" pitchFamily="34" charset="0"/>
              </a:rPr>
              <a:t>GLANSIS Poster, Fact Sheets</a:t>
            </a:r>
          </a:p>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8</a:t>
            </a:fld>
            <a:endParaRPr lang="en-US"/>
          </a:p>
        </p:txBody>
      </p:sp>
    </p:spTree>
    <p:extLst>
      <p:ext uri="{BB962C8B-B14F-4D97-AF65-F5344CB8AC3E}">
        <p14:creationId xmlns:p14="http://schemas.microsoft.com/office/powerpoint/2010/main" val="592093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9</a:t>
            </a:fld>
            <a:endParaRPr lang="en-US"/>
          </a:p>
        </p:txBody>
      </p:sp>
    </p:spTree>
    <p:extLst>
      <p:ext uri="{BB962C8B-B14F-4D97-AF65-F5344CB8AC3E}">
        <p14:creationId xmlns:p14="http://schemas.microsoft.com/office/powerpoint/2010/main" val="592093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t>3/12/2016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2724699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t>3/12/2016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1144634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t>3/12/2016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236808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t>3/12/2016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1586344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3599A0-FA52-4883-93AD-B75C459FDEF3}" type="datetimeFigureOut">
              <a:rPr lang="en-US" smtClean="0"/>
              <a:t>3/12/2016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758992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3599A0-FA52-4883-93AD-B75C459FDEF3}" type="datetimeFigureOut">
              <a:rPr lang="en-US" smtClean="0"/>
              <a:t>3/12/2016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3929537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3599A0-FA52-4883-93AD-B75C459FDEF3}" type="datetimeFigureOut">
              <a:rPr lang="en-US" smtClean="0"/>
              <a:t>3/12/2016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1440086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3599A0-FA52-4883-93AD-B75C459FDEF3}" type="datetimeFigureOut">
              <a:rPr lang="en-US" smtClean="0"/>
              <a:t>3/12/2016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195444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3599A0-FA52-4883-93AD-B75C459FDEF3}" type="datetimeFigureOut">
              <a:rPr lang="en-US" smtClean="0"/>
              <a:t>3/12/2016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701336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3599A0-FA52-4883-93AD-B75C459FDEF3}" type="datetimeFigureOut">
              <a:rPr lang="en-US" smtClean="0"/>
              <a:t>3/12/2016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2631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3599A0-FA52-4883-93AD-B75C459FDEF3}" type="datetimeFigureOut">
              <a:rPr lang="en-US" smtClean="0"/>
              <a:t>3/12/2016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2058474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599A0-FA52-4883-93AD-B75C459FDEF3}" type="datetimeFigureOut">
              <a:rPr lang="en-US" smtClean="0"/>
              <a:t>3/12/2016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025505-F4B5-423E-98FF-22ADE53B6DBE}" type="slidenum">
              <a:rPr lang="en-US" smtClean="0"/>
              <a:t>‹#›</a:t>
            </a:fld>
            <a:endParaRPr lang="en-US"/>
          </a:p>
        </p:txBody>
      </p:sp>
    </p:spTree>
    <p:extLst>
      <p:ext uri="{BB962C8B-B14F-4D97-AF65-F5344CB8AC3E}">
        <p14:creationId xmlns:p14="http://schemas.microsoft.com/office/powerpoint/2010/main" val="2161638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9.wmf"/><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7.pn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4.emf"/><Relationship Id="rId5" Type="http://schemas.openxmlformats.org/officeDocument/2006/relationships/chart" Target="../charts/chart2.xml"/><Relationship Id="rId10" Type="http://schemas.openxmlformats.org/officeDocument/2006/relationships/image" Target="../media/image16.jpeg"/><Relationship Id="rId4" Type="http://schemas.openxmlformats.org/officeDocument/2006/relationships/chart" Target="../charts/chart1.xml"/><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7.png"/><Relationship Id="rId7"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4.emf"/><Relationship Id="rId4" Type="http://schemas.openxmlformats.org/officeDocument/2006/relationships/image" Target="../media/image17.jpeg"/><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18" Type="http://schemas.openxmlformats.org/officeDocument/2006/relationships/image" Target="../media/image36.gif"/><Relationship Id="rId3" Type="http://schemas.openxmlformats.org/officeDocument/2006/relationships/image" Target="../media/image23.jpeg"/><Relationship Id="rId21" Type="http://schemas.openxmlformats.org/officeDocument/2006/relationships/image" Target="../media/image39.png"/><Relationship Id="rId7" Type="http://schemas.openxmlformats.org/officeDocument/2006/relationships/image" Target="../media/image25.jpeg"/><Relationship Id="rId12" Type="http://schemas.openxmlformats.org/officeDocument/2006/relationships/image" Target="../media/image30.png"/><Relationship Id="rId17" Type="http://schemas.openxmlformats.org/officeDocument/2006/relationships/image" Target="../media/image35.jpeg"/><Relationship Id="rId2" Type="http://schemas.openxmlformats.org/officeDocument/2006/relationships/notesSlide" Target="../notesSlides/notesSlide8.xml"/><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4.emf"/><Relationship Id="rId15" Type="http://schemas.openxmlformats.org/officeDocument/2006/relationships/image" Target="../media/image33.png"/><Relationship Id="rId10" Type="http://schemas.openxmlformats.org/officeDocument/2006/relationships/image" Target="../media/image28.jpeg"/><Relationship Id="rId19" Type="http://schemas.openxmlformats.org/officeDocument/2006/relationships/image" Target="../media/image37.png"/><Relationship Id="rId4" Type="http://schemas.openxmlformats.org/officeDocument/2006/relationships/image" Target="../media/image7.png"/><Relationship Id="rId9" Type="http://schemas.openxmlformats.org/officeDocument/2006/relationships/image" Target="../media/image27.jpeg"/><Relationship Id="rId14" Type="http://schemas.openxmlformats.org/officeDocument/2006/relationships/image" Target="../media/image32.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flipV="1">
            <a:off x="0" y="0"/>
            <a:ext cx="91440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71600" y="152400"/>
            <a:ext cx="623400" cy="638264"/>
          </a:xfrm>
          <a:prstGeom prst="rect">
            <a:avLst/>
          </a:prstGeom>
        </p:spPr>
      </p:pic>
      <p:sp>
        <p:nvSpPr>
          <p:cNvPr id="13" name="Rectangle 12"/>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1/9</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1447800" y="1143000"/>
            <a:ext cx="7379208" cy="1692771"/>
          </a:xfrm>
          <a:prstGeom prst="rect">
            <a:avLst/>
          </a:prstGeom>
          <a:noFill/>
        </p:spPr>
        <p:txBody>
          <a:bodyPr wrap="square" rtlCol="0">
            <a:spAutoFit/>
          </a:bodyPr>
          <a:lstStyle/>
          <a:p>
            <a:r>
              <a:rPr lang="en-US" sz="2800" dirty="0" smtClean="0">
                <a:solidFill>
                  <a:srgbClr val="002060"/>
                </a:solidFill>
                <a:latin typeface="Arial" panose="020B0604020202020204" pitchFamily="34" charset="0"/>
                <a:cs typeface="Arial" panose="020B0604020202020204" pitchFamily="34" charset="0"/>
              </a:rPr>
              <a:t>Great Lakes Nonindigenous Species Information System (GLANSIS)</a:t>
            </a:r>
          </a:p>
          <a:p>
            <a:pPr lvl="0"/>
            <a:endParaRPr lang="en-US" sz="1600" dirty="0" smtClean="0">
              <a:solidFill>
                <a:srgbClr val="002060"/>
              </a:solidFill>
              <a:latin typeface="Arial" panose="020B0604020202020204" pitchFamily="34" charset="0"/>
              <a:cs typeface="Arial" panose="020B0604020202020204" pitchFamily="34" charset="0"/>
            </a:endParaRPr>
          </a:p>
          <a:p>
            <a:pPr lvl="0"/>
            <a:r>
              <a:rPr lang="en-US" sz="1600" dirty="0" smtClean="0">
                <a:solidFill>
                  <a:srgbClr val="002060"/>
                </a:solidFill>
                <a:latin typeface="Arial" panose="020B0604020202020204" pitchFamily="34" charset="0"/>
                <a:cs typeface="Arial" panose="020B0604020202020204" pitchFamily="34" charset="0"/>
              </a:rPr>
              <a:t>Rochelle Sturtevant</a:t>
            </a:r>
          </a:p>
          <a:p>
            <a:pPr lvl="0"/>
            <a:r>
              <a:rPr lang="en-US" sz="1600" dirty="0" smtClean="0">
                <a:solidFill>
                  <a:srgbClr val="002060"/>
                </a:solidFill>
                <a:latin typeface="Arial" panose="020B0604020202020204" pitchFamily="34" charset="0"/>
                <a:cs typeface="Arial" panose="020B0604020202020204" pitchFamily="34" charset="0"/>
              </a:rPr>
              <a:t>Great Lakes Sea Grant Network </a:t>
            </a:r>
            <a:endParaRPr lang="en-US" sz="1600" dirty="0">
              <a:solidFill>
                <a:srgbClr val="002060"/>
              </a:solidFill>
              <a:latin typeface="Arial" panose="020B0604020202020204" pitchFamily="34" charset="0"/>
              <a:cs typeface="Arial" panose="020B0604020202020204" pitchFamily="34" charset="0"/>
            </a:endParaRPr>
          </a:p>
        </p:txBody>
      </p:sp>
      <p:sp>
        <p:nvSpPr>
          <p:cNvPr id="8" name="Rectangle 7"/>
          <p:cNvSpPr/>
          <p:nvPr/>
        </p:nvSpPr>
        <p:spPr>
          <a:xfrm>
            <a:off x="3124200" y="3417332"/>
            <a:ext cx="5410201" cy="30931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5997" y="3608832"/>
            <a:ext cx="2806701" cy="1099440"/>
          </a:xfrm>
          <a:prstGeom prst="rect">
            <a:avLst/>
          </a:prstGeom>
        </p:spPr>
      </p:pic>
      <p:sp>
        <p:nvSpPr>
          <p:cNvPr id="4" name="TextBox 3"/>
          <p:cNvSpPr txBox="1"/>
          <p:nvPr/>
        </p:nvSpPr>
        <p:spPr>
          <a:xfrm>
            <a:off x="2867858" y="3048000"/>
            <a:ext cx="6276142" cy="369332"/>
          </a:xfrm>
          <a:prstGeom prst="rect">
            <a:avLst/>
          </a:prstGeom>
          <a:noFill/>
        </p:spPr>
        <p:txBody>
          <a:bodyPr wrap="none" rtlCol="0">
            <a:spAutoFit/>
          </a:bodyPr>
          <a:lstStyle/>
          <a:p>
            <a:r>
              <a:rPr lang="en-US" dirty="0">
                <a:solidFill>
                  <a:srgbClr val="002060"/>
                </a:solidFill>
                <a:latin typeface="Arial" panose="020B0604020202020204" pitchFamily="34" charset="0"/>
                <a:cs typeface="Arial" panose="020B0604020202020204" pitchFamily="34" charset="0"/>
              </a:rPr>
              <a:t>http://www.glerl.noaa.gov/res/Programs/glansis/glansis.html</a:t>
            </a:r>
            <a:endParaRPr lang="en-US" dirty="0" smtClean="0">
              <a:solidFill>
                <a:srgbClr val="002060"/>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962400" y="3518736"/>
            <a:ext cx="3886200" cy="2890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GLNet-logo_white.eps"/>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28600" y="76200"/>
            <a:ext cx="1016235" cy="686176"/>
          </a:xfrm>
          <a:prstGeom prst="rect">
            <a:avLst/>
          </a:prstGeom>
        </p:spPr>
      </p:pic>
      <p:pic>
        <p:nvPicPr>
          <p:cNvPr id="6" name="Picture 5" descr="Sturtevant-.jp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52400" y="1143000"/>
            <a:ext cx="1278010" cy="1624898"/>
          </a:xfrm>
          <a:prstGeom prst="rect">
            <a:avLst/>
          </a:prstGeom>
        </p:spPr>
      </p:pic>
    </p:spTree>
    <p:extLst>
      <p:ext uri="{BB962C8B-B14F-4D97-AF65-F5344CB8AC3E}">
        <p14:creationId xmlns:p14="http://schemas.microsoft.com/office/powerpoint/2010/main" val="4074691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ARTOON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37417" y="1267905"/>
            <a:ext cx="4541546" cy="557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2/9</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GLANSIS</a:t>
            </a:r>
            <a:endParaRPr lang="en-US" sz="1300" dirty="0">
              <a:solidFill>
                <a:schemeClr val="bg1"/>
              </a:solidFill>
              <a:latin typeface="Arial" panose="020B0604020202020204" pitchFamily="34" charset="0"/>
              <a:cs typeface="Arial" panose="020B0604020202020204" pitchFamily="34" charset="0"/>
            </a:endParaRPr>
          </a:p>
        </p:txBody>
      </p:sp>
      <p:sp>
        <p:nvSpPr>
          <p:cNvPr id="10" name="Text Box 5"/>
          <p:cNvSpPr txBox="1">
            <a:spLocks noChangeArrowheads="1"/>
          </p:cNvSpPr>
          <p:nvPr/>
        </p:nvSpPr>
        <p:spPr bwMode="auto">
          <a:xfrm>
            <a:off x="228600" y="685800"/>
            <a:ext cx="8699061"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sz="3000" b="1">
                <a:solidFill>
                  <a:srgbClr val="0F61E5"/>
                </a:solidFill>
                <a:latin typeface="Arial" charset="0"/>
              </a:defRPr>
            </a:lvl1pPr>
            <a:lvl2pPr marL="742950" indent="-285750">
              <a:defRPr sz="3000" b="1">
                <a:solidFill>
                  <a:srgbClr val="0F61E5"/>
                </a:solidFill>
                <a:latin typeface="Arial" charset="0"/>
              </a:defRPr>
            </a:lvl2pPr>
            <a:lvl3pPr marL="1143000" indent="-228600">
              <a:defRPr sz="3000" b="1">
                <a:solidFill>
                  <a:srgbClr val="0F61E5"/>
                </a:solidFill>
                <a:latin typeface="Arial" charset="0"/>
              </a:defRPr>
            </a:lvl3pPr>
            <a:lvl4pPr marL="1600200" indent="-228600">
              <a:defRPr sz="3000" b="1">
                <a:solidFill>
                  <a:srgbClr val="0F61E5"/>
                </a:solidFill>
                <a:latin typeface="Arial" charset="0"/>
              </a:defRPr>
            </a:lvl4pPr>
            <a:lvl5pPr marL="2057400" indent="-228600">
              <a:defRPr sz="3000" b="1">
                <a:solidFill>
                  <a:srgbClr val="0F61E5"/>
                </a:solidFill>
                <a:latin typeface="Arial" charset="0"/>
              </a:defRPr>
            </a:lvl5pPr>
            <a:lvl6pPr marL="2514600" indent="-228600" eaLnBrk="0" fontAlgn="base" hangingPunct="0">
              <a:spcBef>
                <a:spcPct val="20000"/>
              </a:spcBef>
              <a:spcAft>
                <a:spcPct val="0"/>
              </a:spcAft>
              <a:buClr>
                <a:srgbClr val="FAFD00"/>
              </a:buClr>
              <a:buSzPct val="75000"/>
              <a:buFont typeface="Monotype Sorts" pitchFamily="2" charset="2"/>
              <a:buChar char="n"/>
              <a:defRPr sz="3000" b="1">
                <a:solidFill>
                  <a:srgbClr val="0F61E5"/>
                </a:solidFill>
                <a:latin typeface="Arial" charset="0"/>
              </a:defRPr>
            </a:lvl6pPr>
            <a:lvl7pPr marL="2971800" indent="-228600" eaLnBrk="0" fontAlgn="base" hangingPunct="0">
              <a:spcBef>
                <a:spcPct val="20000"/>
              </a:spcBef>
              <a:spcAft>
                <a:spcPct val="0"/>
              </a:spcAft>
              <a:buClr>
                <a:srgbClr val="FAFD00"/>
              </a:buClr>
              <a:buSzPct val="75000"/>
              <a:buFont typeface="Monotype Sorts" pitchFamily="2" charset="2"/>
              <a:buChar char="n"/>
              <a:defRPr sz="3000" b="1">
                <a:solidFill>
                  <a:srgbClr val="0F61E5"/>
                </a:solidFill>
                <a:latin typeface="Arial" charset="0"/>
              </a:defRPr>
            </a:lvl7pPr>
            <a:lvl8pPr marL="3429000" indent="-228600" eaLnBrk="0" fontAlgn="base" hangingPunct="0">
              <a:spcBef>
                <a:spcPct val="20000"/>
              </a:spcBef>
              <a:spcAft>
                <a:spcPct val="0"/>
              </a:spcAft>
              <a:buClr>
                <a:srgbClr val="FAFD00"/>
              </a:buClr>
              <a:buSzPct val="75000"/>
              <a:buFont typeface="Monotype Sorts" pitchFamily="2" charset="2"/>
              <a:buChar char="n"/>
              <a:defRPr sz="3000" b="1">
                <a:solidFill>
                  <a:srgbClr val="0F61E5"/>
                </a:solidFill>
                <a:latin typeface="Arial" charset="0"/>
              </a:defRPr>
            </a:lvl8pPr>
            <a:lvl9pPr marL="3886200" indent="-228600" eaLnBrk="0" fontAlgn="base" hangingPunct="0">
              <a:spcBef>
                <a:spcPct val="20000"/>
              </a:spcBef>
              <a:spcAft>
                <a:spcPct val="0"/>
              </a:spcAft>
              <a:buClr>
                <a:srgbClr val="FAFD00"/>
              </a:buClr>
              <a:buSzPct val="75000"/>
              <a:buFont typeface="Monotype Sorts" pitchFamily="2" charset="2"/>
              <a:buChar char="n"/>
              <a:defRPr sz="3000" b="1">
                <a:solidFill>
                  <a:srgbClr val="0F61E5"/>
                </a:solidFill>
                <a:latin typeface="Arial" charset="0"/>
              </a:defRPr>
            </a:lvl9pPr>
          </a:lstStyle>
          <a:p>
            <a:pPr>
              <a:buFont typeface="Monotype Sorts" pitchFamily="2" charset="2"/>
              <a:buNone/>
            </a:pPr>
            <a:r>
              <a:rPr lang="en-US" altLang="en-US" sz="3200" dirty="0">
                <a:solidFill>
                  <a:schemeClr val="tx1"/>
                </a:solidFill>
              </a:rPr>
              <a:t>Why Do </a:t>
            </a:r>
            <a:r>
              <a:rPr lang="en-US" altLang="en-US" sz="3200" dirty="0" smtClean="0">
                <a:solidFill>
                  <a:schemeClr val="tx1"/>
                </a:solidFill>
              </a:rPr>
              <a:t>Invasive Species Cause </a:t>
            </a:r>
            <a:r>
              <a:rPr lang="en-US" altLang="en-US" sz="3200" dirty="0">
                <a:solidFill>
                  <a:schemeClr val="tx1"/>
                </a:solidFill>
              </a:rPr>
              <a:t>Problems?</a:t>
            </a:r>
          </a:p>
        </p:txBody>
      </p:sp>
      <p:sp>
        <p:nvSpPr>
          <p:cNvPr id="12" name="Text Box 6"/>
          <p:cNvSpPr txBox="1">
            <a:spLocks noChangeArrowheads="1"/>
          </p:cNvSpPr>
          <p:nvPr/>
        </p:nvSpPr>
        <p:spPr bwMode="auto">
          <a:xfrm>
            <a:off x="228600" y="1981200"/>
            <a:ext cx="4086896" cy="378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marL="166688" indent="-166688">
              <a:defRPr sz="3000" b="1">
                <a:solidFill>
                  <a:srgbClr val="0F61E5"/>
                </a:solidFill>
                <a:latin typeface="Arial" charset="0"/>
              </a:defRPr>
            </a:lvl1pPr>
            <a:lvl2pPr marL="742950" indent="-285750">
              <a:defRPr sz="3000" b="1">
                <a:solidFill>
                  <a:srgbClr val="0F61E5"/>
                </a:solidFill>
                <a:latin typeface="Arial" charset="0"/>
              </a:defRPr>
            </a:lvl2pPr>
            <a:lvl3pPr marL="1143000" indent="-228600">
              <a:defRPr sz="3000" b="1">
                <a:solidFill>
                  <a:srgbClr val="0F61E5"/>
                </a:solidFill>
                <a:latin typeface="Arial" charset="0"/>
              </a:defRPr>
            </a:lvl3pPr>
            <a:lvl4pPr marL="1600200" indent="-228600">
              <a:defRPr sz="3000" b="1">
                <a:solidFill>
                  <a:srgbClr val="0F61E5"/>
                </a:solidFill>
                <a:latin typeface="Arial" charset="0"/>
              </a:defRPr>
            </a:lvl4pPr>
            <a:lvl5pPr marL="2057400" indent="-228600">
              <a:defRPr sz="3000" b="1">
                <a:solidFill>
                  <a:srgbClr val="0F61E5"/>
                </a:solidFill>
                <a:latin typeface="Arial" charset="0"/>
              </a:defRPr>
            </a:lvl5pPr>
            <a:lvl6pPr marL="2514600" indent="-228600" eaLnBrk="0" fontAlgn="base" hangingPunct="0">
              <a:spcBef>
                <a:spcPct val="20000"/>
              </a:spcBef>
              <a:spcAft>
                <a:spcPct val="0"/>
              </a:spcAft>
              <a:buClr>
                <a:srgbClr val="FAFD00"/>
              </a:buClr>
              <a:buSzPct val="75000"/>
              <a:buFont typeface="Monotype Sorts" pitchFamily="2" charset="2"/>
              <a:buChar char="n"/>
              <a:defRPr sz="3000" b="1">
                <a:solidFill>
                  <a:srgbClr val="0F61E5"/>
                </a:solidFill>
                <a:latin typeface="Arial" charset="0"/>
              </a:defRPr>
            </a:lvl6pPr>
            <a:lvl7pPr marL="2971800" indent="-228600" eaLnBrk="0" fontAlgn="base" hangingPunct="0">
              <a:spcBef>
                <a:spcPct val="20000"/>
              </a:spcBef>
              <a:spcAft>
                <a:spcPct val="0"/>
              </a:spcAft>
              <a:buClr>
                <a:srgbClr val="FAFD00"/>
              </a:buClr>
              <a:buSzPct val="75000"/>
              <a:buFont typeface="Monotype Sorts" pitchFamily="2" charset="2"/>
              <a:buChar char="n"/>
              <a:defRPr sz="3000" b="1">
                <a:solidFill>
                  <a:srgbClr val="0F61E5"/>
                </a:solidFill>
                <a:latin typeface="Arial" charset="0"/>
              </a:defRPr>
            </a:lvl7pPr>
            <a:lvl8pPr marL="3429000" indent="-228600" eaLnBrk="0" fontAlgn="base" hangingPunct="0">
              <a:spcBef>
                <a:spcPct val="20000"/>
              </a:spcBef>
              <a:spcAft>
                <a:spcPct val="0"/>
              </a:spcAft>
              <a:buClr>
                <a:srgbClr val="FAFD00"/>
              </a:buClr>
              <a:buSzPct val="75000"/>
              <a:buFont typeface="Monotype Sorts" pitchFamily="2" charset="2"/>
              <a:buChar char="n"/>
              <a:defRPr sz="3000" b="1">
                <a:solidFill>
                  <a:srgbClr val="0F61E5"/>
                </a:solidFill>
                <a:latin typeface="Arial" charset="0"/>
              </a:defRPr>
            </a:lvl8pPr>
            <a:lvl9pPr marL="3886200" indent="-228600" eaLnBrk="0" fontAlgn="base" hangingPunct="0">
              <a:spcBef>
                <a:spcPct val="20000"/>
              </a:spcBef>
              <a:spcAft>
                <a:spcPct val="0"/>
              </a:spcAft>
              <a:buClr>
                <a:srgbClr val="FAFD00"/>
              </a:buClr>
              <a:buSzPct val="75000"/>
              <a:buFont typeface="Monotype Sorts" pitchFamily="2" charset="2"/>
              <a:buChar char="n"/>
              <a:defRPr sz="3000" b="1">
                <a:solidFill>
                  <a:srgbClr val="0F61E5"/>
                </a:solidFill>
                <a:latin typeface="Arial" charset="0"/>
              </a:defRPr>
            </a:lvl9pPr>
          </a:lstStyle>
          <a:p>
            <a:pPr marL="342900" indent="-342900">
              <a:buFont typeface="Arial" panose="020B0604020202020204" pitchFamily="34" charset="0"/>
              <a:buChar char="•"/>
            </a:pPr>
            <a:r>
              <a:rPr lang="en-US" altLang="en-US" sz="2400" dirty="0">
                <a:solidFill>
                  <a:schemeClr val="tx1"/>
                </a:solidFill>
              </a:rPr>
              <a:t>Aggressive and prolific </a:t>
            </a:r>
          </a:p>
          <a:p>
            <a:pPr marL="342900" indent="-342900">
              <a:buFont typeface="Arial" panose="020B0604020202020204" pitchFamily="34" charset="0"/>
              <a:buChar char="•"/>
            </a:pPr>
            <a:endParaRPr lang="en-US" altLang="en-US" sz="2400" dirty="0">
              <a:solidFill>
                <a:schemeClr val="tx1"/>
              </a:solidFill>
            </a:endParaRPr>
          </a:p>
          <a:p>
            <a:pPr marL="342900" indent="-342900">
              <a:buFont typeface="Arial" panose="020B0604020202020204" pitchFamily="34" charset="0"/>
              <a:buChar char="•"/>
            </a:pPr>
            <a:r>
              <a:rPr lang="en-US" altLang="en-US" sz="2400" dirty="0">
                <a:solidFill>
                  <a:schemeClr val="tx1"/>
                </a:solidFill>
              </a:rPr>
              <a:t>Mature quickly</a:t>
            </a:r>
          </a:p>
          <a:p>
            <a:pPr marL="342900" indent="-342900">
              <a:buFont typeface="Arial" panose="020B0604020202020204" pitchFamily="34" charset="0"/>
              <a:buChar char="•"/>
            </a:pPr>
            <a:endParaRPr lang="en-US" altLang="en-US" sz="2400" dirty="0">
              <a:solidFill>
                <a:schemeClr val="tx1"/>
              </a:solidFill>
            </a:endParaRPr>
          </a:p>
          <a:p>
            <a:pPr marL="342900" indent="-342900">
              <a:buFont typeface="Arial" panose="020B0604020202020204" pitchFamily="34" charset="0"/>
              <a:buChar char="•"/>
            </a:pPr>
            <a:r>
              <a:rPr lang="en-US" altLang="en-US" sz="2400" dirty="0">
                <a:solidFill>
                  <a:schemeClr val="tx1"/>
                </a:solidFill>
              </a:rPr>
              <a:t>Leave behind diseases, parasites, predators, and </a:t>
            </a:r>
            <a:r>
              <a:rPr lang="en-US" altLang="en-US" sz="2400" dirty="0" smtClean="0">
                <a:solidFill>
                  <a:schemeClr val="tx1"/>
                </a:solidFill>
              </a:rPr>
              <a:t>competitors</a:t>
            </a:r>
          </a:p>
          <a:p>
            <a:pPr marL="342900" indent="-342900">
              <a:buFont typeface="Arial" panose="020B0604020202020204" pitchFamily="34" charset="0"/>
              <a:buChar char="•"/>
            </a:pPr>
            <a:endParaRPr lang="en-US" altLang="en-US" sz="2400" dirty="0" smtClean="0">
              <a:solidFill>
                <a:schemeClr val="tx1"/>
              </a:solidFill>
            </a:endParaRPr>
          </a:p>
          <a:p>
            <a:pPr marL="342900" indent="-342900">
              <a:buFont typeface="Arial" panose="020B0604020202020204" pitchFamily="34" charset="0"/>
              <a:buChar char="•"/>
            </a:pPr>
            <a:r>
              <a:rPr lang="en-US" altLang="en-US" sz="2400" dirty="0" smtClean="0">
                <a:solidFill>
                  <a:schemeClr val="tx1"/>
                </a:solidFill>
              </a:rPr>
              <a:t>Difficult to eradicate because they reproduce</a:t>
            </a:r>
            <a:endParaRPr lang="en-US" altLang="en-US" sz="2400" dirty="0">
              <a:solidFill>
                <a:schemeClr val="tx1"/>
              </a:solidFill>
            </a:endParaRPr>
          </a:p>
        </p:txBody>
      </p:sp>
      <p:pic>
        <p:nvPicPr>
          <p:cNvPr id="14" name="Picture 13" descr="GLNet-logo_white.eps"/>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29600" y="23487"/>
            <a:ext cx="446618" cy="301563"/>
          </a:xfrm>
          <a:prstGeom prst="rect">
            <a:avLst/>
          </a:prstGeom>
        </p:spPr>
      </p:pic>
    </p:spTree>
    <p:extLst>
      <p:ext uri="{BB962C8B-B14F-4D97-AF65-F5344CB8AC3E}">
        <p14:creationId xmlns:p14="http://schemas.microsoft.com/office/powerpoint/2010/main" val="40976357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3/9</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GLANSIS</a:t>
            </a:r>
            <a:endParaRPr lang="en-US" sz="1300" dirty="0">
              <a:solidFill>
                <a:schemeClr val="bg1"/>
              </a:solidFill>
              <a:latin typeface="Arial" panose="020B0604020202020204" pitchFamily="34" charset="0"/>
              <a:cs typeface="Arial" panose="020B0604020202020204" pitchFamily="34" charset="0"/>
            </a:endParaRPr>
          </a:p>
        </p:txBody>
      </p:sp>
      <p:sp>
        <p:nvSpPr>
          <p:cNvPr id="10" name="Title 1"/>
          <p:cNvSpPr txBox="1">
            <a:spLocks/>
          </p:cNvSpPr>
          <p:nvPr/>
        </p:nvSpPr>
        <p:spPr bwMode="auto">
          <a:xfrm>
            <a:off x="76200" y="381000"/>
            <a:ext cx="8991600" cy="609600"/>
          </a:xfrm>
          <a:prstGeom prst="rect">
            <a:avLst/>
          </a:prstGeom>
          <a:noFill/>
          <a:ln w="9525">
            <a:noFill/>
            <a:miter lim="800000"/>
            <a:headEnd/>
            <a:tailEnd/>
          </a:ln>
        </p:spPr>
        <p:txBody>
          <a:bodyPr anchor="ctr"/>
          <a:lstStyle/>
          <a:p>
            <a:r>
              <a:rPr lang="en-US" sz="2000" dirty="0">
                <a:latin typeface="Palatino Linotype" pitchFamily="18" charset="0"/>
              </a:rPr>
              <a:t>GLANSIS* is …</a:t>
            </a:r>
          </a:p>
        </p:txBody>
      </p:sp>
      <p:sp>
        <p:nvSpPr>
          <p:cNvPr id="14" name="Content Placeholder 2"/>
          <p:cNvSpPr txBox="1">
            <a:spLocks/>
          </p:cNvSpPr>
          <p:nvPr/>
        </p:nvSpPr>
        <p:spPr bwMode="auto">
          <a:xfrm>
            <a:off x="192024" y="914400"/>
            <a:ext cx="4075176" cy="1066800"/>
          </a:xfrm>
          <a:prstGeom prst="rect">
            <a:avLst/>
          </a:prstGeom>
          <a:noFill/>
          <a:ln w="9525">
            <a:noFill/>
            <a:miter lim="800000"/>
            <a:headEnd/>
            <a:tailEnd/>
          </a:ln>
        </p:spPr>
        <p:txBody>
          <a:bodyPr/>
          <a:lstStyle/>
          <a:p>
            <a:pPr marL="228600" indent="-228600">
              <a:spcBef>
                <a:spcPct val="20000"/>
              </a:spcBef>
              <a:buFont typeface="Arial" charset="0"/>
              <a:buChar char="•"/>
            </a:pPr>
            <a:r>
              <a:rPr lang="en-US" sz="1300" dirty="0" smtClean="0">
                <a:latin typeface="+mj-lt"/>
                <a:cs typeface="Arial" pitchFamily="34" charset="0"/>
              </a:rPr>
              <a:t>A Great Lakes specific </a:t>
            </a:r>
            <a:r>
              <a:rPr lang="en-US" sz="1300" b="1" dirty="0" smtClean="0">
                <a:latin typeface="+mj-lt"/>
                <a:cs typeface="Arial" pitchFamily="34" charset="0"/>
              </a:rPr>
              <a:t>node </a:t>
            </a:r>
            <a:r>
              <a:rPr lang="en-US" sz="1300" dirty="0" smtClean="0">
                <a:latin typeface="+mj-lt"/>
                <a:cs typeface="Arial" pitchFamily="34" charset="0"/>
              </a:rPr>
              <a:t>of the USGS </a:t>
            </a:r>
            <a:r>
              <a:rPr lang="en-US" sz="1300" dirty="0" err="1" smtClean="0">
                <a:latin typeface="+mj-lt"/>
                <a:cs typeface="Arial" pitchFamily="34" charset="0"/>
              </a:rPr>
              <a:t>Nonindigenous</a:t>
            </a:r>
            <a:r>
              <a:rPr lang="en-US" sz="1300" dirty="0" smtClean="0">
                <a:latin typeface="+mj-lt"/>
                <a:cs typeface="Arial" pitchFamily="34" charset="0"/>
              </a:rPr>
              <a:t> Aquatic Species (NAS) database</a:t>
            </a:r>
            <a:endParaRPr lang="en-US" sz="1300" dirty="0">
              <a:latin typeface="+mj-lt"/>
              <a:cs typeface="Arial" pitchFamily="34" charset="0"/>
            </a:endParaRPr>
          </a:p>
          <a:p>
            <a:pPr marL="228600" indent="-228600">
              <a:spcBef>
                <a:spcPct val="20000"/>
              </a:spcBef>
              <a:buFont typeface="Arial" charset="0"/>
              <a:buChar char="•"/>
            </a:pPr>
            <a:r>
              <a:rPr lang="en-US" sz="1300" dirty="0" smtClean="0">
                <a:latin typeface="+mj-lt"/>
                <a:cs typeface="Arial" pitchFamily="34" charset="0"/>
              </a:rPr>
              <a:t>A NOAA </a:t>
            </a:r>
            <a:r>
              <a:rPr lang="en-US" sz="1300" b="1" dirty="0" smtClean="0">
                <a:latin typeface="+mj-lt"/>
                <a:cs typeface="Arial" pitchFamily="34" charset="0"/>
              </a:rPr>
              <a:t>project</a:t>
            </a:r>
            <a:r>
              <a:rPr lang="en-US" sz="1300" dirty="0" smtClean="0">
                <a:latin typeface="+mj-lt"/>
                <a:cs typeface="Arial" pitchFamily="34" charset="0"/>
              </a:rPr>
              <a:t> to enhance access to information on non-native species in the Great Lakes region</a:t>
            </a:r>
          </a:p>
        </p:txBody>
      </p:sp>
      <p:sp>
        <p:nvSpPr>
          <p:cNvPr id="15" name="Title 1"/>
          <p:cNvSpPr txBox="1">
            <a:spLocks/>
          </p:cNvSpPr>
          <p:nvPr/>
        </p:nvSpPr>
        <p:spPr bwMode="auto">
          <a:xfrm>
            <a:off x="116459" y="1981200"/>
            <a:ext cx="9051925" cy="685800"/>
          </a:xfrm>
          <a:prstGeom prst="rect">
            <a:avLst/>
          </a:prstGeom>
          <a:noFill/>
          <a:ln w="9525">
            <a:noFill/>
            <a:miter lim="800000"/>
            <a:headEnd/>
            <a:tailEnd/>
          </a:ln>
        </p:spPr>
        <p:txBody>
          <a:bodyPr anchor="ctr"/>
          <a:lstStyle/>
          <a:p>
            <a:r>
              <a:rPr lang="en-US" sz="2000" dirty="0">
                <a:latin typeface="Palatino Linotype" pitchFamily="18" charset="0"/>
              </a:rPr>
              <a:t>GLANSIS provides…</a:t>
            </a:r>
          </a:p>
        </p:txBody>
      </p:sp>
      <p:sp>
        <p:nvSpPr>
          <p:cNvPr id="16" name="Content Placeholder 2"/>
          <p:cNvSpPr>
            <a:spLocks noGrp="1"/>
          </p:cNvSpPr>
          <p:nvPr>
            <p:ph idx="1"/>
          </p:nvPr>
        </p:nvSpPr>
        <p:spPr>
          <a:xfrm>
            <a:off x="228600" y="2590800"/>
            <a:ext cx="4038600" cy="1219200"/>
          </a:xfrm>
        </p:spPr>
        <p:txBody>
          <a:bodyPr>
            <a:normAutofit fontScale="92500" lnSpcReduction="10000"/>
          </a:bodyPr>
          <a:lstStyle/>
          <a:p>
            <a:pPr marL="228600" indent="-228600" eaLnBrk="1" hangingPunct="1"/>
            <a:r>
              <a:rPr lang="en-US" sz="1400" dirty="0" smtClean="0">
                <a:latin typeface="+mj-lt"/>
                <a:cs typeface="Arial" pitchFamily="34" charset="0"/>
              </a:rPr>
              <a:t>A simple interface for accessing Great Lakes specific content from the national (USGS NAS) database</a:t>
            </a:r>
          </a:p>
          <a:p>
            <a:pPr marL="228600" indent="-228600" eaLnBrk="1" hangingPunct="1"/>
            <a:r>
              <a:rPr lang="en-US" sz="1400" dirty="0" smtClean="0">
                <a:latin typeface="+mj-lt"/>
                <a:cs typeface="Arial" pitchFamily="34" charset="0"/>
              </a:rPr>
              <a:t>Advanced search capacity supporting research on the patterns and particulars of Great Lakes invasion biology</a:t>
            </a:r>
          </a:p>
        </p:txBody>
      </p:sp>
      <p:sp>
        <p:nvSpPr>
          <p:cNvPr id="17" name="Title 1"/>
          <p:cNvSpPr txBox="1">
            <a:spLocks/>
          </p:cNvSpPr>
          <p:nvPr/>
        </p:nvSpPr>
        <p:spPr bwMode="auto">
          <a:xfrm>
            <a:off x="76200" y="3794760"/>
            <a:ext cx="8823325" cy="609600"/>
          </a:xfrm>
          <a:prstGeom prst="rect">
            <a:avLst/>
          </a:prstGeom>
          <a:noFill/>
          <a:ln w="9525">
            <a:noFill/>
            <a:miter lim="800000"/>
            <a:headEnd/>
            <a:tailEnd/>
          </a:ln>
        </p:spPr>
        <p:txBody>
          <a:bodyPr anchor="ctr"/>
          <a:lstStyle/>
          <a:p>
            <a:r>
              <a:rPr lang="en-US" sz="2000" dirty="0">
                <a:latin typeface="Palatino Linotype" pitchFamily="18" charset="0"/>
              </a:rPr>
              <a:t>GLANSIS contains…</a:t>
            </a:r>
          </a:p>
        </p:txBody>
      </p:sp>
      <p:sp>
        <p:nvSpPr>
          <p:cNvPr id="18" name="Content Placeholder 2"/>
          <p:cNvSpPr txBox="1">
            <a:spLocks/>
          </p:cNvSpPr>
          <p:nvPr/>
        </p:nvSpPr>
        <p:spPr bwMode="auto">
          <a:xfrm>
            <a:off x="228600" y="4267199"/>
            <a:ext cx="4038600" cy="25754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1300" b="0" i="0" u="none" strike="noStrike" kern="1200" cap="none" spc="0" normalizeH="0" baseline="0" noProof="0" dirty="0" smtClean="0">
                <a:ln>
                  <a:noFill/>
                </a:ln>
                <a:solidFill>
                  <a:schemeClr val="tx1"/>
                </a:solidFill>
                <a:effectLst/>
                <a:uLnTx/>
                <a:uFillTx/>
                <a:latin typeface="+mj-lt"/>
                <a:cs typeface="Arial" pitchFamily="34" charset="0"/>
              </a:rPr>
              <a:t>Comprehensive technical fact sheets on each of the 186 non-native species established in the Great Lakes, 12 species identified as expanding ranges within the Great Lakes, and 67 species identified as at risk of invading the Great Lakes.</a:t>
            </a:r>
          </a:p>
          <a:p>
            <a:pPr marL="228600" marR="0" lvl="0" indent="-228600" algn="l" defTabSz="914400" rtl="0" eaLnBrk="1" fontAlgn="base" latinLnBrk="0" hangingPunct="1">
              <a:lnSpc>
                <a:spcPct val="100000"/>
              </a:lnSpc>
              <a:spcBef>
                <a:spcPct val="20000"/>
              </a:spcBef>
              <a:spcAft>
                <a:spcPct val="0"/>
              </a:spcAft>
              <a:buClrTx/>
              <a:buSzTx/>
              <a:buFont typeface="Arial" charset="0"/>
              <a:buChar char="•"/>
              <a:tabLst/>
              <a:defRPr/>
            </a:pPr>
            <a:r>
              <a:rPr lang="en-US" sz="1300" dirty="0" smtClean="0">
                <a:latin typeface="+mj-lt"/>
                <a:cs typeface="Arial" pitchFamily="34" charset="0"/>
              </a:rPr>
              <a:t>Species-specific information supporting early detection, rapid response, risk assessment and control efforts.</a:t>
            </a:r>
            <a:endParaRPr kumimoji="0" lang="en-US" sz="1300" b="0" i="0" u="none" strike="noStrike" kern="1200" cap="none" spc="0" normalizeH="0" baseline="0" noProof="0" dirty="0" smtClean="0">
              <a:ln>
                <a:noFill/>
              </a:ln>
              <a:solidFill>
                <a:schemeClr val="tx1"/>
              </a:solidFill>
              <a:effectLst/>
              <a:uLnTx/>
              <a:uFillTx/>
              <a:latin typeface="+mj-lt"/>
              <a:cs typeface="Arial" pitchFamily="34" charset="0"/>
            </a:endParaRPr>
          </a:p>
          <a:p>
            <a:pPr marL="228600" indent="-228600">
              <a:spcBef>
                <a:spcPct val="20000"/>
              </a:spcBef>
              <a:buFont typeface="Arial" charset="0"/>
              <a:buChar char="•"/>
            </a:pPr>
            <a:r>
              <a:rPr lang="en-US" sz="1300" dirty="0">
                <a:latin typeface="+mj-lt"/>
              </a:rPr>
              <a:t>Detailed collection records for thousands of individual reports of </a:t>
            </a:r>
            <a:r>
              <a:rPr lang="en-US" sz="1300" dirty="0" smtClean="0">
                <a:latin typeface="+mj-lt"/>
              </a:rPr>
              <a:t>non-native species </a:t>
            </a:r>
            <a:r>
              <a:rPr lang="en-US" sz="1300" dirty="0">
                <a:latin typeface="+mj-lt"/>
              </a:rPr>
              <a:t>in the Great Lakes basin</a:t>
            </a:r>
          </a:p>
          <a:p>
            <a:pPr marL="342900" marR="0" lvl="0" indent="-342900" algn="l" defTabSz="914400" rtl="0" eaLnBrk="1" fontAlgn="base" latinLnBrk="0" hangingPunct="1">
              <a:lnSpc>
                <a:spcPct val="100000"/>
              </a:lnSpc>
              <a:spcBef>
                <a:spcPct val="20000"/>
              </a:spcBef>
              <a:spcAft>
                <a:spcPct val="0"/>
              </a:spcAft>
              <a:buClrTx/>
              <a:buSzTx/>
              <a:tabLst/>
              <a:defRPr/>
            </a:pPr>
            <a:endParaRPr kumimoji="0" lang="en-US" sz="1300" b="0" i="0" u="none" strike="noStrike" kern="1200" cap="none" spc="0" normalizeH="0" baseline="0" noProof="0" dirty="0" smtClean="0">
              <a:ln>
                <a:noFill/>
              </a:ln>
              <a:solidFill>
                <a:schemeClr val="tx1"/>
              </a:solidFill>
              <a:effectLst/>
              <a:uLnTx/>
              <a:uFillTx/>
              <a:latin typeface="+mj-lt"/>
              <a:cs typeface="Arial" pitchFamily="34" charset="0"/>
            </a:endParaRPr>
          </a:p>
          <a:p>
            <a:pPr marL="342900" marR="0" lvl="0" indent="-342900" algn="l" defTabSz="914400" rtl="0" eaLnBrk="1" fontAlgn="base" latinLnBrk="0" hangingPunct="1">
              <a:lnSpc>
                <a:spcPct val="100000"/>
              </a:lnSpc>
              <a:spcBef>
                <a:spcPct val="20000"/>
              </a:spcBef>
              <a:spcAft>
                <a:spcPct val="0"/>
              </a:spcAft>
              <a:buClrTx/>
              <a:buSzTx/>
              <a:tabLst/>
              <a:defRPr/>
            </a:pPr>
            <a:endParaRPr kumimoji="0" lang="en-US" sz="1300" b="0" i="0" u="none" strike="noStrike" kern="1200" cap="none" spc="0" normalizeH="0" baseline="0" noProof="0" dirty="0" smtClean="0">
              <a:ln>
                <a:noFill/>
              </a:ln>
              <a:solidFill>
                <a:schemeClr val="tx1"/>
              </a:solidFill>
              <a:effectLst/>
              <a:uLnTx/>
              <a:uFillTx/>
              <a:latin typeface="+mj-lt"/>
              <a:cs typeface="Arial" pitchFamily="34" charset="0"/>
            </a:endParaRPr>
          </a:p>
        </p:txBody>
      </p:sp>
      <p:pic>
        <p:nvPicPr>
          <p:cNvPr id="19"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638800" y="609600"/>
            <a:ext cx="2735263" cy="26774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Picture 10"/>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629" r="2367" b="10328"/>
          <a:stretch/>
        </p:blipFill>
        <p:spPr bwMode="auto">
          <a:xfrm>
            <a:off x="4418475" y="3540852"/>
            <a:ext cx="4329584" cy="29948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Picture 20" descr="GLNet-logo_white.eps"/>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29600" y="23487"/>
            <a:ext cx="446618" cy="301563"/>
          </a:xfrm>
          <a:prstGeom prst="rect">
            <a:avLst/>
          </a:prstGeom>
        </p:spPr>
      </p:pic>
    </p:spTree>
    <p:extLst>
      <p:ext uri="{BB962C8B-B14F-4D97-AF65-F5344CB8AC3E}">
        <p14:creationId xmlns:p14="http://schemas.microsoft.com/office/powerpoint/2010/main" val="59615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896111" y="1303024"/>
            <a:ext cx="7620001" cy="48691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4/9</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GLANSIS</a:t>
            </a:r>
            <a:endParaRPr lang="en-US" sz="1300" dirty="0">
              <a:solidFill>
                <a:schemeClr val="bg1"/>
              </a:solidFill>
              <a:latin typeface="Arial" panose="020B0604020202020204" pitchFamily="34" charset="0"/>
              <a:cs typeface="Arial" panose="020B0604020202020204" pitchFamily="34" charset="0"/>
            </a:endParaRPr>
          </a:p>
        </p:txBody>
      </p:sp>
      <p:sp>
        <p:nvSpPr>
          <p:cNvPr id="23" name="TextBox 22"/>
          <p:cNvSpPr txBox="1"/>
          <p:nvPr/>
        </p:nvSpPr>
        <p:spPr>
          <a:xfrm>
            <a:off x="155432" y="560963"/>
            <a:ext cx="8772229" cy="584775"/>
          </a:xfrm>
          <a:prstGeom prst="rect">
            <a:avLst/>
          </a:prstGeom>
          <a:noFill/>
        </p:spPr>
        <p:txBody>
          <a:bodyPr wrap="square" rtlCol="0">
            <a:spAutoFit/>
          </a:bodyPr>
          <a:lstStyle/>
          <a:p>
            <a:r>
              <a:rPr lang="en-US" sz="3200" dirty="0" smtClean="0">
                <a:solidFill>
                  <a:srgbClr val="002060"/>
                </a:solidFill>
                <a:latin typeface="Arial" panose="020B0604020202020204" pitchFamily="34" charset="0"/>
                <a:cs typeface="Arial" panose="020B0604020202020204" pitchFamily="34" charset="0"/>
              </a:rPr>
              <a:t>Invasion History</a:t>
            </a:r>
            <a:endParaRPr lang="en-US" sz="3200" dirty="0">
              <a:solidFill>
                <a:srgbClr val="002060"/>
              </a:solidFill>
              <a:latin typeface="Arial" panose="020B0604020202020204" pitchFamily="34" charset="0"/>
              <a:cs typeface="Arial" panose="020B0604020202020204" pitchFamily="34" charset="0"/>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06500" y="1414462"/>
            <a:ext cx="7083564" cy="452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96111" y="6248400"/>
            <a:ext cx="7638289" cy="400110"/>
          </a:xfrm>
          <a:prstGeom prst="rect">
            <a:avLst/>
          </a:prstGeom>
          <a:noFill/>
        </p:spPr>
        <p:txBody>
          <a:bodyPr wrap="square" rtlCol="0">
            <a:spAutoFit/>
          </a:bodyPr>
          <a:lstStyle/>
          <a:p>
            <a:pPr algn="ctr"/>
            <a:r>
              <a:rPr lang="en-US" sz="2000" dirty="0" smtClean="0">
                <a:solidFill>
                  <a:srgbClr val="002060"/>
                </a:solidFill>
                <a:latin typeface="Arial" panose="020B0604020202020204" pitchFamily="34" charset="0"/>
                <a:cs typeface="Arial" panose="020B0604020202020204" pitchFamily="34" charset="0"/>
              </a:rPr>
              <a:t>No new invaders confirmed since 2006!</a:t>
            </a:r>
          </a:p>
        </p:txBody>
      </p:sp>
      <p:pic>
        <p:nvPicPr>
          <p:cNvPr id="12" name="Picture 11" descr="GLNet-logo_white.eps"/>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29600" y="23487"/>
            <a:ext cx="446618" cy="301563"/>
          </a:xfrm>
          <a:prstGeom prst="rect">
            <a:avLst/>
          </a:prstGeom>
        </p:spPr>
      </p:pic>
    </p:spTree>
    <p:extLst>
      <p:ext uri="{BB962C8B-B14F-4D97-AF65-F5344CB8AC3E}">
        <p14:creationId xmlns:p14="http://schemas.microsoft.com/office/powerpoint/2010/main" val="11867843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5/9</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GLANSIS</a:t>
            </a:r>
            <a:endParaRPr lang="en-US" sz="1300" dirty="0">
              <a:solidFill>
                <a:schemeClr val="bg1"/>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4800" y="1295400"/>
            <a:ext cx="8306924" cy="5129376"/>
          </a:xfrm>
          <a:prstGeom prst="rect">
            <a:avLst/>
          </a:prstGeom>
        </p:spPr>
      </p:pic>
      <p:sp>
        <p:nvSpPr>
          <p:cNvPr id="23" name="TextBox 22"/>
          <p:cNvSpPr txBox="1"/>
          <p:nvPr/>
        </p:nvSpPr>
        <p:spPr>
          <a:xfrm>
            <a:off x="155432" y="560963"/>
            <a:ext cx="8772229" cy="584775"/>
          </a:xfrm>
          <a:prstGeom prst="rect">
            <a:avLst/>
          </a:prstGeom>
          <a:noFill/>
        </p:spPr>
        <p:txBody>
          <a:bodyPr wrap="square" rtlCol="0">
            <a:spAutoFit/>
          </a:bodyPr>
          <a:lstStyle/>
          <a:p>
            <a:r>
              <a:rPr lang="en-US" sz="3200" dirty="0" smtClean="0">
                <a:solidFill>
                  <a:srgbClr val="002060"/>
                </a:solidFill>
                <a:latin typeface="Arial" panose="020B0604020202020204" pitchFamily="34" charset="0"/>
                <a:cs typeface="Arial" panose="020B0604020202020204" pitchFamily="34" charset="0"/>
              </a:rPr>
              <a:t>Distribution of Invasive Species By Watershed</a:t>
            </a:r>
            <a:endParaRPr lang="en-US" sz="3200" dirty="0">
              <a:solidFill>
                <a:srgbClr val="002060"/>
              </a:solidFill>
              <a:latin typeface="Arial" panose="020B0604020202020204" pitchFamily="34" charset="0"/>
              <a:cs typeface="Arial" panose="020B0604020202020204" pitchFamily="34" charset="0"/>
            </a:endParaRPr>
          </a:p>
        </p:txBody>
      </p:sp>
      <p:sp>
        <p:nvSpPr>
          <p:cNvPr id="10" name="TextBox 9"/>
          <p:cNvSpPr txBox="1"/>
          <p:nvPr/>
        </p:nvSpPr>
        <p:spPr>
          <a:xfrm>
            <a:off x="228600" y="6400800"/>
            <a:ext cx="8447618" cy="400110"/>
          </a:xfrm>
          <a:prstGeom prst="rect">
            <a:avLst/>
          </a:prstGeom>
          <a:noFill/>
        </p:spPr>
        <p:txBody>
          <a:bodyPr wrap="square" rtlCol="0">
            <a:spAutoFit/>
          </a:bodyPr>
          <a:lstStyle/>
          <a:p>
            <a:pPr algn="ctr"/>
            <a:r>
              <a:rPr lang="en-US" sz="2000" dirty="0" smtClean="0">
                <a:solidFill>
                  <a:srgbClr val="002060"/>
                </a:solidFill>
                <a:latin typeface="Arial" panose="020B0604020202020204" pitchFamily="34" charset="0"/>
                <a:cs typeface="Arial" panose="020B0604020202020204" pitchFamily="34" charset="0"/>
              </a:rPr>
              <a:t>Not every species is in every </a:t>
            </a:r>
            <a:r>
              <a:rPr lang="en-US" sz="2000" dirty="0" smtClean="0">
                <a:solidFill>
                  <a:srgbClr val="002060"/>
                </a:solidFill>
                <a:latin typeface="Arial" panose="020B0604020202020204" pitchFamily="34" charset="0"/>
                <a:cs typeface="Arial" panose="020B0604020202020204" pitchFamily="34" charset="0"/>
              </a:rPr>
              <a:t>watershed</a:t>
            </a:r>
            <a:endParaRPr lang="en-US" sz="2000" dirty="0" smtClean="0">
              <a:solidFill>
                <a:srgbClr val="002060"/>
              </a:solidFill>
              <a:latin typeface="Arial" panose="020B0604020202020204" pitchFamily="34" charset="0"/>
              <a:cs typeface="Arial" panose="020B0604020202020204" pitchFamily="34" charset="0"/>
            </a:endParaRPr>
          </a:p>
        </p:txBody>
      </p:sp>
      <p:pic>
        <p:nvPicPr>
          <p:cNvPr id="12" name="Picture 11" descr="GLNet-logo_white.eps"/>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29600" y="23487"/>
            <a:ext cx="446618" cy="301563"/>
          </a:xfrm>
          <a:prstGeom prst="rect">
            <a:avLst/>
          </a:prstGeom>
        </p:spPr>
      </p:pic>
      <p:pic>
        <p:nvPicPr>
          <p:cNvPr id="14" name="Picture 13"/>
          <p:cNvPicPr>
            <a:picLocks noChangeAspect="1"/>
          </p:cNvPicPr>
          <p:nvPr/>
        </p:nvPicPr>
        <p:blipFill rotWithShape="1">
          <a:blip r:embed="rId4" cstate="screen">
            <a:extLst>
              <a:ext uri="{28A0092B-C50C-407E-A947-70E740481C1C}">
                <a14:useLocalDpi xmlns:a14="http://schemas.microsoft.com/office/drawing/2010/main"/>
              </a:ext>
            </a:extLst>
          </a:blip>
          <a:srcRect l="62125" t="1066" r="25554" b="74010"/>
          <a:stretch/>
        </p:blipFill>
        <p:spPr>
          <a:xfrm>
            <a:off x="6178177" y="1353728"/>
            <a:ext cx="1822823" cy="2276978"/>
          </a:xfrm>
          <a:prstGeom prst="rect">
            <a:avLst/>
          </a:prstGeom>
        </p:spPr>
      </p:pic>
      <p:sp>
        <p:nvSpPr>
          <p:cNvPr id="3" name="Rectangle 2"/>
          <p:cNvSpPr/>
          <p:nvPr/>
        </p:nvSpPr>
        <p:spPr>
          <a:xfrm>
            <a:off x="5486400" y="1371600"/>
            <a:ext cx="838200" cy="12954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Tree>
    <p:extLst>
      <p:ext uri="{BB962C8B-B14F-4D97-AF65-F5344CB8AC3E}">
        <p14:creationId xmlns:p14="http://schemas.microsoft.com/office/powerpoint/2010/main" val="3811905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6/9</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GLANSIS</a:t>
            </a:r>
            <a:endParaRPr lang="en-US" sz="1300" dirty="0">
              <a:solidFill>
                <a:schemeClr val="bg1"/>
              </a:solidFill>
              <a:latin typeface="Arial" panose="020B0604020202020204" pitchFamily="34" charset="0"/>
              <a:cs typeface="Arial" panose="020B0604020202020204" pitchFamily="34" charset="0"/>
            </a:endParaRPr>
          </a:p>
        </p:txBody>
      </p:sp>
      <p:sp>
        <p:nvSpPr>
          <p:cNvPr id="23" name="TextBox 22"/>
          <p:cNvSpPr txBox="1"/>
          <p:nvPr/>
        </p:nvSpPr>
        <p:spPr>
          <a:xfrm>
            <a:off x="155432" y="560963"/>
            <a:ext cx="8772229" cy="1077218"/>
          </a:xfrm>
          <a:prstGeom prst="rect">
            <a:avLst/>
          </a:prstGeom>
          <a:noFill/>
        </p:spPr>
        <p:txBody>
          <a:bodyPr wrap="square" rtlCol="0">
            <a:spAutoFit/>
          </a:bodyPr>
          <a:lstStyle/>
          <a:p>
            <a:r>
              <a:rPr lang="en-US" sz="3200" dirty="0" smtClean="0">
                <a:solidFill>
                  <a:srgbClr val="002060"/>
                </a:solidFill>
                <a:latin typeface="Arial" panose="020B0604020202020204" pitchFamily="34" charset="0"/>
                <a:cs typeface="Arial" panose="020B0604020202020204" pitchFamily="34" charset="0"/>
              </a:rPr>
              <a:t>46 </a:t>
            </a:r>
            <a:r>
              <a:rPr lang="en-US" sz="3200" dirty="0" err="1" smtClean="0">
                <a:solidFill>
                  <a:srgbClr val="002060"/>
                </a:solidFill>
                <a:latin typeface="Arial" panose="020B0604020202020204" pitchFamily="34" charset="0"/>
                <a:cs typeface="Arial" panose="020B0604020202020204" pitchFamily="34" charset="0"/>
              </a:rPr>
              <a:t>invasives</a:t>
            </a:r>
            <a:r>
              <a:rPr lang="en-US" sz="3200" dirty="0" smtClean="0">
                <a:solidFill>
                  <a:srgbClr val="002060"/>
                </a:solidFill>
                <a:latin typeface="Arial" panose="020B0604020202020204" pitchFamily="34" charset="0"/>
                <a:cs typeface="Arial" panose="020B0604020202020204" pitchFamily="34" charset="0"/>
              </a:rPr>
              <a:t> are widespread </a:t>
            </a:r>
          </a:p>
          <a:p>
            <a:r>
              <a:rPr lang="en-US" sz="3200" dirty="0">
                <a:solidFill>
                  <a:srgbClr val="002060"/>
                </a:solidFill>
                <a:latin typeface="Arial" panose="020B0604020202020204" pitchFamily="34" charset="0"/>
                <a:cs typeface="Arial" panose="020B0604020202020204" pitchFamily="34" charset="0"/>
              </a:rPr>
              <a:t> </a:t>
            </a:r>
            <a:r>
              <a:rPr lang="en-US" sz="3200" dirty="0" smtClean="0">
                <a:solidFill>
                  <a:srgbClr val="002060"/>
                </a:solidFill>
                <a:latin typeface="Arial" panose="020B0604020202020204" pitchFamily="34" charset="0"/>
                <a:cs typeface="Arial" panose="020B0604020202020204" pitchFamily="34" charset="0"/>
              </a:rPr>
              <a:t>— found in all 6 lake basins</a:t>
            </a:r>
            <a:endParaRPr lang="en-US" sz="3200" dirty="0">
              <a:solidFill>
                <a:srgbClr val="002060"/>
              </a:solidFill>
              <a:latin typeface="Arial" panose="020B0604020202020204" pitchFamily="34" charset="0"/>
              <a:cs typeface="Arial" panose="020B0604020202020204" pitchFamily="34" charset="0"/>
            </a:endParaRPr>
          </a:p>
        </p:txBody>
      </p:sp>
      <p:graphicFrame>
        <p:nvGraphicFramePr>
          <p:cNvPr id="12" name="Chart 11"/>
          <p:cNvGraphicFramePr>
            <a:graphicFrameLocks/>
          </p:cNvGraphicFramePr>
          <p:nvPr>
            <p:extLst>
              <p:ext uri="{D42A27DB-BD31-4B8C-83A1-F6EECF244321}">
                <p14:modId xmlns:p14="http://schemas.microsoft.com/office/powerpoint/2010/main" val="2592616819"/>
              </p:ext>
            </p:extLst>
          </p:nvPr>
        </p:nvGraphicFramePr>
        <p:xfrm>
          <a:off x="228599" y="4953000"/>
          <a:ext cx="8699061" cy="1497330"/>
        </p:xfrm>
        <a:graphic>
          <a:graphicData uri="http://schemas.openxmlformats.org/drawingml/2006/chart">
            <c:chart xmlns:c="http://schemas.openxmlformats.org/drawingml/2006/chart" xmlns:r="http://schemas.openxmlformats.org/officeDocument/2006/relationships" r:id="rId4"/>
          </a:graphicData>
        </a:graphic>
      </p:graphicFrame>
      <p:cxnSp>
        <p:nvCxnSpPr>
          <p:cNvPr id="4" name="Straight Connector 3"/>
          <p:cNvCxnSpPr/>
          <p:nvPr/>
        </p:nvCxnSpPr>
        <p:spPr>
          <a:xfrm flipV="1">
            <a:off x="609600" y="4572000"/>
            <a:ext cx="0" cy="1524000"/>
          </a:xfrm>
          <a:prstGeom prst="line">
            <a:avLst/>
          </a:prstGeom>
          <a:ln>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76768" y="4288905"/>
            <a:ext cx="1420582" cy="276999"/>
          </a:xfrm>
          <a:prstGeom prst="rect">
            <a:avLst/>
          </a:prstGeom>
          <a:noFill/>
        </p:spPr>
        <p:txBody>
          <a:bodyPr wrap="none" rtlCol="0">
            <a:spAutoFit/>
          </a:bodyPr>
          <a:lstStyle/>
          <a:p>
            <a:r>
              <a:rPr lang="en-US" sz="1200" dirty="0" smtClean="0">
                <a:solidFill>
                  <a:srgbClr val="002060"/>
                </a:solidFill>
                <a:latin typeface="Arial" panose="020B0604020202020204" pitchFamily="34" charset="0"/>
                <a:cs typeface="Arial" panose="020B0604020202020204" pitchFamily="34" charset="0"/>
              </a:rPr>
              <a:t>Purple Loosestrife</a:t>
            </a:r>
          </a:p>
        </p:txBody>
      </p:sp>
      <p:cxnSp>
        <p:nvCxnSpPr>
          <p:cNvPr id="15" name="Straight Connector 14"/>
          <p:cNvCxnSpPr/>
          <p:nvPr/>
        </p:nvCxnSpPr>
        <p:spPr>
          <a:xfrm flipV="1">
            <a:off x="1905000" y="4389120"/>
            <a:ext cx="0" cy="1524000"/>
          </a:xfrm>
          <a:prstGeom prst="line">
            <a:avLst/>
          </a:prstGeom>
          <a:ln>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597350" y="4138582"/>
            <a:ext cx="678391" cy="276999"/>
          </a:xfrm>
          <a:prstGeom prst="rect">
            <a:avLst/>
          </a:prstGeom>
          <a:noFill/>
        </p:spPr>
        <p:txBody>
          <a:bodyPr wrap="none" rtlCol="0">
            <a:spAutoFit/>
          </a:bodyPr>
          <a:lstStyle/>
          <a:p>
            <a:r>
              <a:rPr lang="en-US" sz="1200" dirty="0" smtClean="0">
                <a:solidFill>
                  <a:srgbClr val="002060"/>
                </a:solidFill>
                <a:latin typeface="Arial" panose="020B0604020202020204" pitchFamily="34" charset="0"/>
                <a:cs typeface="Arial" panose="020B0604020202020204" pitchFamily="34" charset="0"/>
              </a:rPr>
              <a:t>Alewife</a:t>
            </a:r>
          </a:p>
        </p:txBody>
      </p:sp>
      <p:cxnSp>
        <p:nvCxnSpPr>
          <p:cNvPr id="17" name="Straight Connector 16"/>
          <p:cNvCxnSpPr/>
          <p:nvPr/>
        </p:nvCxnSpPr>
        <p:spPr>
          <a:xfrm flipV="1">
            <a:off x="4572000" y="4645521"/>
            <a:ext cx="0" cy="762000"/>
          </a:xfrm>
          <a:prstGeom prst="line">
            <a:avLst/>
          </a:prstGeom>
          <a:ln>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619500" y="4158287"/>
            <a:ext cx="1080745" cy="461665"/>
          </a:xfrm>
          <a:prstGeom prst="rect">
            <a:avLst/>
          </a:prstGeom>
          <a:noFill/>
        </p:spPr>
        <p:txBody>
          <a:bodyPr wrap="none" rtlCol="0">
            <a:spAutoFit/>
          </a:bodyPr>
          <a:lstStyle/>
          <a:p>
            <a:r>
              <a:rPr lang="en-US" sz="1200" dirty="0" smtClean="0">
                <a:solidFill>
                  <a:srgbClr val="002060"/>
                </a:solidFill>
                <a:latin typeface="Arial" panose="020B0604020202020204" pitchFamily="34" charset="0"/>
                <a:cs typeface="Arial" panose="020B0604020202020204" pitchFamily="34" charset="0"/>
              </a:rPr>
              <a:t>Chinese </a:t>
            </a:r>
          </a:p>
          <a:p>
            <a:r>
              <a:rPr lang="en-US" sz="1200" dirty="0" smtClean="0">
                <a:solidFill>
                  <a:srgbClr val="002060"/>
                </a:solidFill>
                <a:latin typeface="Arial" panose="020B0604020202020204" pitchFamily="34" charset="0"/>
                <a:cs typeface="Arial" panose="020B0604020202020204" pitchFamily="34" charset="0"/>
              </a:rPr>
              <a:t>mystery snail</a:t>
            </a:r>
          </a:p>
        </p:txBody>
      </p:sp>
      <p:cxnSp>
        <p:nvCxnSpPr>
          <p:cNvPr id="20" name="Straight Connector 19"/>
          <p:cNvCxnSpPr/>
          <p:nvPr/>
        </p:nvCxnSpPr>
        <p:spPr>
          <a:xfrm flipV="1">
            <a:off x="4721352" y="4611022"/>
            <a:ext cx="0" cy="762000"/>
          </a:xfrm>
          <a:prstGeom prst="line">
            <a:avLst/>
          </a:prstGeom>
          <a:ln>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96384" y="4140213"/>
            <a:ext cx="995785" cy="461665"/>
          </a:xfrm>
          <a:prstGeom prst="rect">
            <a:avLst/>
          </a:prstGeom>
          <a:noFill/>
        </p:spPr>
        <p:txBody>
          <a:bodyPr wrap="none" rtlCol="0">
            <a:spAutoFit/>
          </a:bodyPr>
          <a:lstStyle/>
          <a:p>
            <a:r>
              <a:rPr lang="en-US" sz="1200" dirty="0" smtClean="0">
                <a:solidFill>
                  <a:srgbClr val="002060"/>
                </a:solidFill>
                <a:latin typeface="Arial" panose="020B0604020202020204" pitchFamily="34" charset="0"/>
                <a:cs typeface="Arial" panose="020B0604020202020204" pitchFamily="34" charset="0"/>
              </a:rPr>
              <a:t>Freshwater </a:t>
            </a:r>
          </a:p>
          <a:p>
            <a:r>
              <a:rPr lang="en-US" sz="1200" dirty="0" smtClean="0">
                <a:solidFill>
                  <a:srgbClr val="002060"/>
                </a:solidFill>
                <a:latin typeface="Arial" panose="020B0604020202020204" pitchFamily="34" charset="0"/>
                <a:cs typeface="Arial" panose="020B0604020202020204" pitchFamily="34" charset="0"/>
              </a:rPr>
              <a:t>jellyfish</a:t>
            </a:r>
          </a:p>
        </p:txBody>
      </p:sp>
      <p:cxnSp>
        <p:nvCxnSpPr>
          <p:cNvPr id="27" name="Straight Connector 26"/>
          <p:cNvCxnSpPr/>
          <p:nvPr/>
        </p:nvCxnSpPr>
        <p:spPr>
          <a:xfrm flipV="1">
            <a:off x="7010400" y="4551847"/>
            <a:ext cx="0" cy="762000"/>
          </a:xfrm>
          <a:prstGeom prst="line">
            <a:avLst/>
          </a:prstGeom>
          <a:ln>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457994" y="4305327"/>
            <a:ext cx="1262590" cy="276999"/>
          </a:xfrm>
          <a:prstGeom prst="rect">
            <a:avLst/>
          </a:prstGeom>
          <a:noFill/>
        </p:spPr>
        <p:txBody>
          <a:bodyPr wrap="none" rtlCol="0">
            <a:spAutoFit/>
          </a:bodyPr>
          <a:lstStyle/>
          <a:p>
            <a:r>
              <a:rPr lang="en-US" sz="1200" dirty="0" smtClean="0">
                <a:solidFill>
                  <a:srgbClr val="002060"/>
                </a:solidFill>
                <a:latin typeface="Arial" panose="020B0604020202020204" pitchFamily="34" charset="0"/>
                <a:cs typeface="Arial" panose="020B0604020202020204" pitchFamily="34" charset="0"/>
              </a:rPr>
              <a:t>Spiny </a:t>
            </a:r>
            <a:r>
              <a:rPr lang="en-US" sz="1200" dirty="0" err="1" smtClean="0">
                <a:solidFill>
                  <a:srgbClr val="002060"/>
                </a:solidFill>
                <a:latin typeface="Arial" panose="020B0604020202020204" pitchFamily="34" charset="0"/>
                <a:cs typeface="Arial" panose="020B0604020202020204" pitchFamily="34" charset="0"/>
              </a:rPr>
              <a:t>Waterflea</a:t>
            </a:r>
            <a:endParaRPr lang="en-US" sz="1200" dirty="0" smtClean="0">
              <a:solidFill>
                <a:srgbClr val="002060"/>
              </a:solidFill>
              <a:latin typeface="Arial" panose="020B0604020202020204" pitchFamily="34" charset="0"/>
              <a:cs typeface="Arial" panose="020B0604020202020204" pitchFamily="34" charset="0"/>
            </a:endParaRPr>
          </a:p>
        </p:txBody>
      </p:sp>
      <p:cxnSp>
        <p:nvCxnSpPr>
          <p:cNvPr id="29" name="Straight Connector 28"/>
          <p:cNvCxnSpPr/>
          <p:nvPr/>
        </p:nvCxnSpPr>
        <p:spPr>
          <a:xfrm flipV="1">
            <a:off x="7924800" y="4427404"/>
            <a:ext cx="0" cy="762000"/>
          </a:xfrm>
          <a:prstGeom prst="line">
            <a:avLst/>
          </a:prstGeom>
          <a:ln>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808786" y="4158287"/>
            <a:ext cx="500458" cy="276999"/>
          </a:xfrm>
          <a:prstGeom prst="rect">
            <a:avLst/>
          </a:prstGeom>
          <a:noFill/>
        </p:spPr>
        <p:txBody>
          <a:bodyPr wrap="none" rtlCol="0">
            <a:spAutoFit/>
          </a:bodyPr>
          <a:lstStyle/>
          <a:p>
            <a:r>
              <a:rPr lang="en-US" sz="1200" dirty="0" smtClean="0">
                <a:solidFill>
                  <a:srgbClr val="002060"/>
                </a:solidFill>
                <a:latin typeface="Arial" panose="020B0604020202020204" pitchFamily="34" charset="0"/>
                <a:cs typeface="Arial" panose="020B0604020202020204" pitchFamily="34" charset="0"/>
              </a:rPr>
              <a:t>VHS</a:t>
            </a:r>
          </a:p>
        </p:txBody>
      </p:sp>
      <p:graphicFrame>
        <p:nvGraphicFramePr>
          <p:cNvPr id="32" name="Chart 31"/>
          <p:cNvGraphicFramePr>
            <a:graphicFrameLocks/>
          </p:cNvGraphicFramePr>
          <p:nvPr>
            <p:extLst>
              <p:ext uri="{D42A27DB-BD31-4B8C-83A1-F6EECF244321}">
                <p14:modId xmlns:p14="http://schemas.microsoft.com/office/powerpoint/2010/main" val="3884423560"/>
              </p:ext>
            </p:extLst>
          </p:nvPr>
        </p:nvGraphicFramePr>
        <p:xfrm>
          <a:off x="4953000" y="457200"/>
          <a:ext cx="4977601" cy="2805419"/>
        </p:xfrm>
        <a:graphic>
          <a:graphicData uri="http://schemas.openxmlformats.org/drawingml/2006/chart">
            <c:chart xmlns:c="http://schemas.openxmlformats.org/drawingml/2006/chart" xmlns:r="http://schemas.openxmlformats.org/officeDocument/2006/relationships" r:id="rId5"/>
          </a:graphicData>
        </a:graphic>
      </p:graphicFrame>
      <p:pic>
        <p:nvPicPr>
          <p:cNvPr id="3074" name="Picture 2" descr="http://nas.er.usgs.gov/XIMAGESERVERX/2005/20050818184747.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00245" y="2667000"/>
            <a:ext cx="1789764" cy="133882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nas.er.usgs.gov/XIMAGESERVERX/2012/20120104102102.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076273" y="3581400"/>
            <a:ext cx="1654719" cy="68185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nas.er.usgs.gov/XIMAGESERVERX/2009/20090220191040.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55432" y="1857963"/>
            <a:ext cx="1702601" cy="227013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nas.er.usgs.gov/XIMAGESERVERX/2005/20051116110839.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304580" y="2521899"/>
            <a:ext cx="1212582" cy="148392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File:Alewife fish.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551628" y="3093596"/>
            <a:ext cx="1724196" cy="106469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GLNet-logo_white.eps"/>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229600" y="23487"/>
            <a:ext cx="446618" cy="301563"/>
          </a:xfrm>
          <a:prstGeom prst="rect">
            <a:avLst/>
          </a:prstGeom>
        </p:spPr>
      </p:pic>
    </p:spTree>
    <p:extLst>
      <p:ext uri="{BB962C8B-B14F-4D97-AF65-F5344CB8AC3E}">
        <p14:creationId xmlns:p14="http://schemas.microsoft.com/office/powerpoint/2010/main" val="2441005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7/9</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GLANSIS</a:t>
            </a:r>
            <a:endParaRPr lang="en-US" sz="1300" dirty="0">
              <a:solidFill>
                <a:schemeClr val="bg1"/>
              </a:solidFill>
              <a:latin typeface="Arial" panose="020B0604020202020204" pitchFamily="34" charset="0"/>
              <a:cs typeface="Arial" panose="020B0604020202020204" pitchFamily="34" charset="0"/>
            </a:endParaRPr>
          </a:p>
        </p:txBody>
      </p:sp>
      <p:sp>
        <p:nvSpPr>
          <p:cNvPr id="21" name="Rectangle 20"/>
          <p:cNvSpPr/>
          <p:nvPr/>
        </p:nvSpPr>
        <p:spPr>
          <a:xfrm>
            <a:off x="752091" y="1600200"/>
            <a:ext cx="7629909" cy="40721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55432" y="560963"/>
            <a:ext cx="8772229" cy="584775"/>
          </a:xfrm>
          <a:prstGeom prst="rect">
            <a:avLst/>
          </a:prstGeom>
          <a:noFill/>
        </p:spPr>
        <p:txBody>
          <a:bodyPr wrap="square" rtlCol="0">
            <a:spAutoFit/>
          </a:bodyPr>
          <a:lstStyle/>
          <a:p>
            <a:r>
              <a:rPr lang="en-US" sz="3200" dirty="0" err="1" smtClean="0">
                <a:solidFill>
                  <a:srgbClr val="002060"/>
                </a:solidFill>
                <a:latin typeface="Arial" panose="020B0604020202020204" pitchFamily="34" charset="0"/>
                <a:cs typeface="Arial" panose="020B0604020202020204" pitchFamily="34" charset="0"/>
              </a:rPr>
              <a:t>Watchlist</a:t>
            </a:r>
            <a:r>
              <a:rPr lang="en-US" sz="3200" dirty="0" smtClean="0">
                <a:solidFill>
                  <a:srgbClr val="002060"/>
                </a:solidFill>
                <a:latin typeface="Arial" panose="020B0604020202020204" pitchFamily="34" charset="0"/>
                <a:cs typeface="Arial" panose="020B0604020202020204" pitchFamily="34" charset="0"/>
              </a:rPr>
              <a:t> – Organisms in Trade</a:t>
            </a:r>
            <a:endParaRPr lang="en-US" sz="3200" dirty="0">
              <a:solidFill>
                <a:srgbClr val="002060"/>
              </a:solidFill>
              <a:latin typeface="Arial" panose="020B0604020202020204" pitchFamily="34" charset="0"/>
              <a:cs typeface="Arial" panose="020B0604020202020204" pitchFamily="34" charset="0"/>
            </a:endParaRPr>
          </a:p>
        </p:txBody>
      </p:sp>
      <p:pic>
        <p:nvPicPr>
          <p:cNvPr id="10" name="Picture 2" descr="http://nas.er.usgs.gov/XIMAGESERVERX/2007/20071207211413.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0" y="1600200"/>
            <a:ext cx="1524000" cy="196900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nas.er.usgs.gov/XIMAGESERVERX/2007/20071204153813.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286000" y="1600200"/>
            <a:ext cx="2641599" cy="19812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913881" y="1600200"/>
            <a:ext cx="3863439" cy="1200329"/>
          </a:xfrm>
          <a:prstGeom prst="rect">
            <a:avLst/>
          </a:prstGeom>
          <a:solidFill>
            <a:schemeClr val="accent1"/>
          </a:solidFill>
        </p:spPr>
        <p:txBody>
          <a:bodyPr wrap="square" rtlCol="0">
            <a:spAutoFit/>
          </a:bodyPr>
          <a:lstStyle/>
          <a:p>
            <a:r>
              <a:rPr lang="en-US" b="1" dirty="0" smtClean="0"/>
              <a:t>Water hyacinth, water </a:t>
            </a:r>
            <a:r>
              <a:rPr lang="en-US" b="1" dirty="0" smtClean="0"/>
              <a:t>lettuce</a:t>
            </a:r>
          </a:p>
          <a:p>
            <a:pPr marL="285750" indent="-285750">
              <a:buFont typeface="Arial" panose="020B0604020202020204" pitchFamily="34" charset="0"/>
              <a:buChar char="−"/>
            </a:pPr>
            <a:r>
              <a:rPr lang="en-US" dirty="0" smtClean="0"/>
              <a:t>both </a:t>
            </a:r>
            <a:r>
              <a:rPr lang="en-US" dirty="0" smtClean="0"/>
              <a:t>reported multiple times in Lake St. Clair but not currently believed to overwinter </a:t>
            </a:r>
            <a:endParaRPr lang="en-US" dirty="0"/>
          </a:p>
        </p:txBody>
      </p:sp>
      <p:sp>
        <p:nvSpPr>
          <p:cNvPr id="15" name="TextBox 14"/>
          <p:cNvSpPr txBox="1"/>
          <p:nvPr/>
        </p:nvSpPr>
        <p:spPr>
          <a:xfrm>
            <a:off x="761998" y="5660136"/>
            <a:ext cx="7848601" cy="923330"/>
          </a:xfrm>
          <a:prstGeom prst="rect">
            <a:avLst/>
          </a:prstGeom>
          <a:noFill/>
        </p:spPr>
        <p:txBody>
          <a:bodyPr wrap="square" rtlCol="0">
            <a:spAutoFit/>
          </a:bodyPr>
          <a:lstStyle/>
          <a:p>
            <a:r>
              <a:rPr lang="en-US" b="1" dirty="0" err="1" smtClean="0"/>
              <a:t>Hydrilla</a:t>
            </a:r>
            <a:r>
              <a:rPr lang="en-US" b="1" dirty="0" smtClean="0"/>
              <a:t>, </a:t>
            </a:r>
            <a:r>
              <a:rPr lang="en-US" b="1" dirty="0" err="1" smtClean="0"/>
              <a:t>parrotfeather</a:t>
            </a:r>
            <a:r>
              <a:rPr lang="en-US" b="1" dirty="0" smtClean="0"/>
              <a:t>, Brazilian waterweed,  and water soldiers </a:t>
            </a:r>
            <a:r>
              <a:rPr lang="en-US" dirty="0" smtClean="0"/>
              <a:t>are all reported in trade in the Great Lakes region with a high probability of introduction and establishment</a:t>
            </a:r>
            <a:endParaRPr lang="en-US" dirty="0"/>
          </a:p>
        </p:txBody>
      </p:sp>
      <p:pic>
        <p:nvPicPr>
          <p:cNvPr id="16" name="Picture 6" descr="http://nas.er.usgs.gov/XIMAGESERVERX/2006/20060629142336.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52091" y="3691128"/>
            <a:ext cx="29718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http://nas.er.usgs.gov/XIMAGESERVERX/2012/20120501140423.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577630" y="3691128"/>
            <a:ext cx="1308570" cy="196900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http://nas.er.usgs.gov/XIMAGESERVERX/2012/20120501132027.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886200" y="3691128"/>
            <a:ext cx="2641599"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http://nas.er.usgs.gov/XIMAGESERVERX/2015/20150702141053.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400800" y="3691128"/>
            <a:ext cx="19812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GLNet-logo_white.eps"/>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229600" y="23487"/>
            <a:ext cx="446618" cy="301563"/>
          </a:xfrm>
          <a:prstGeom prst="rect">
            <a:avLst/>
          </a:prstGeom>
        </p:spPr>
      </p:pic>
      <p:sp>
        <p:nvSpPr>
          <p:cNvPr id="3" name="TextBox 2"/>
          <p:cNvSpPr txBox="1"/>
          <p:nvPr/>
        </p:nvSpPr>
        <p:spPr>
          <a:xfrm>
            <a:off x="1143000" y="1123890"/>
            <a:ext cx="6858000" cy="400110"/>
          </a:xfrm>
          <a:prstGeom prst="rect">
            <a:avLst/>
          </a:prstGeom>
          <a:noFill/>
        </p:spPr>
        <p:txBody>
          <a:bodyPr wrap="square" rtlCol="0">
            <a:spAutoFit/>
          </a:bodyPr>
          <a:lstStyle/>
          <a:p>
            <a:r>
              <a:rPr lang="en-US" sz="2000" i="1" dirty="0">
                <a:solidFill>
                  <a:schemeClr val="tx1">
                    <a:lumMod val="50000"/>
                    <a:lumOff val="50000"/>
                  </a:schemeClr>
                </a:solidFill>
                <a:cs typeface="Arial" pitchFamily="34" charset="0"/>
              </a:rPr>
              <a:t>67 species identified as at risk of invading the Great Lakes</a:t>
            </a:r>
            <a:endParaRPr lang="en-US" sz="2000" i="1" dirty="0" smtClean="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19025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LANSISposter18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62600" y="609600"/>
            <a:ext cx="3150636" cy="2315718"/>
          </a:xfrm>
          <a:prstGeom prst="rect">
            <a:avLst/>
          </a:prstGeom>
          <a:ln>
            <a:noFill/>
          </a:ln>
          <a:effectLst>
            <a:outerShdw blurRad="292100" dist="139700" dir="2700000" algn="tl" rotWithShape="0">
              <a:srgbClr val="333333">
                <a:alpha val="65000"/>
              </a:srgbClr>
            </a:outerShdw>
          </a:effectLst>
        </p:spPr>
      </p:pic>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8/9</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GLANSIS</a:t>
            </a:r>
            <a:endParaRPr lang="en-US" sz="1300" dirty="0">
              <a:solidFill>
                <a:schemeClr val="bg1"/>
              </a:solidFill>
              <a:latin typeface="Arial" panose="020B0604020202020204" pitchFamily="34" charset="0"/>
              <a:cs typeface="Arial" panose="020B0604020202020204" pitchFamily="34" charset="0"/>
            </a:endParaRPr>
          </a:p>
        </p:txBody>
      </p:sp>
      <p:sp>
        <p:nvSpPr>
          <p:cNvPr id="26" name="TextBox 25"/>
          <p:cNvSpPr txBox="1"/>
          <p:nvPr/>
        </p:nvSpPr>
        <p:spPr>
          <a:xfrm>
            <a:off x="155432" y="560963"/>
            <a:ext cx="8772229" cy="584775"/>
          </a:xfrm>
          <a:prstGeom prst="rect">
            <a:avLst/>
          </a:prstGeom>
          <a:noFill/>
        </p:spPr>
        <p:txBody>
          <a:bodyPr wrap="square" rtlCol="0">
            <a:spAutoFit/>
          </a:bodyPr>
          <a:lstStyle/>
          <a:p>
            <a:r>
              <a:rPr lang="en-US" sz="3200" dirty="0" smtClean="0">
                <a:solidFill>
                  <a:srgbClr val="002060"/>
                </a:solidFill>
                <a:latin typeface="Arial" panose="020B0604020202020204" pitchFamily="34" charset="0"/>
                <a:cs typeface="Arial" panose="020B0604020202020204" pitchFamily="34" charset="0"/>
              </a:rPr>
              <a:t>Collaborations and Products</a:t>
            </a:r>
            <a:endParaRPr lang="en-US" sz="3200" dirty="0">
              <a:solidFill>
                <a:srgbClr val="002060"/>
              </a:solidFill>
              <a:latin typeface="Arial" panose="020B0604020202020204" pitchFamily="34" charset="0"/>
              <a:cs typeface="Arial" panose="020B0604020202020204" pitchFamily="34" charset="0"/>
            </a:endParaRPr>
          </a:p>
        </p:txBody>
      </p:sp>
      <p:sp>
        <p:nvSpPr>
          <p:cNvPr id="4" name="TextBox 3"/>
          <p:cNvSpPr txBox="1"/>
          <p:nvPr/>
        </p:nvSpPr>
        <p:spPr>
          <a:xfrm>
            <a:off x="304800" y="1219200"/>
            <a:ext cx="4827587" cy="5078312"/>
          </a:xfrm>
          <a:prstGeom prst="rect">
            <a:avLst/>
          </a:prstGeom>
          <a:noFill/>
        </p:spPr>
        <p:txBody>
          <a:bodyPr wrap="square" rtlCol="0">
            <a:spAutoFit/>
          </a:bodyPr>
          <a:lstStyle/>
          <a:p>
            <a:r>
              <a:rPr lang="en-US" sz="1200" b="1" dirty="0" smtClean="0"/>
              <a:t>Current Staff: </a:t>
            </a:r>
            <a:r>
              <a:rPr lang="en-US" sz="1200" dirty="0" smtClean="0"/>
              <a:t>Ed Rutherford and Rochelle Sturtevant</a:t>
            </a:r>
          </a:p>
          <a:p>
            <a:endParaRPr lang="en-US" sz="1200" dirty="0" smtClean="0"/>
          </a:p>
          <a:p>
            <a:r>
              <a:rPr lang="en-US" sz="1200" b="1" dirty="0" smtClean="0"/>
              <a:t>Current Volunteers: </a:t>
            </a:r>
            <a:r>
              <a:rPr lang="en-US" sz="1200" dirty="0" smtClean="0"/>
              <a:t>Michele </a:t>
            </a:r>
            <a:r>
              <a:rPr lang="en-US" sz="1200" dirty="0" err="1" smtClean="0"/>
              <a:t>Wensman</a:t>
            </a:r>
            <a:r>
              <a:rPr lang="en-US" sz="1200" dirty="0" smtClean="0"/>
              <a:t> and Cameron Seeley (UM UROP)</a:t>
            </a:r>
          </a:p>
          <a:p>
            <a:endParaRPr lang="en-US" sz="1200" dirty="0" smtClean="0"/>
          </a:p>
          <a:p>
            <a:r>
              <a:rPr lang="en-US" sz="1200" b="1" dirty="0" smtClean="0"/>
              <a:t>Collaborators</a:t>
            </a:r>
            <a:r>
              <a:rPr lang="en-US" sz="1200" b="1" dirty="0"/>
              <a:t>:</a:t>
            </a:r>
            <a:r>
              <a:rPr lang="en-US" sz="1200" dirty="0"/>
              <a:t> Anthony </a:t>
            </a:r>
            <a:r>
              <a:rPr lang="en-US" sz="1200" dirty="0" err="1"/>
              <a:t>Ricciardi</a:t>
            </a:r>
            <a:r>
              <a:rPr lang="en-US" sz="1200" dirty="0"/>
              <a:t> (McGill University, QC, Canada), Pam Fuller (USGS, Gainesville, </a:t>
            </a:r>
            <a:r>
              <a:rPr lang="en-US" sz="1200" dirty="0" smtClean="0"/>
              <a:t>Florida)</a:t>
            </a:r>
          </a:p>
          <a:p>
            <a:endParaRPr lang="en-US" sz="1200" dirty="0"/>
          </a:p>
          <a:p>
            <a:r>
              <a:rPr lang="en-US" sz="1200" b="1" dirty="0" smtClean="0"/>
              <a:t>Emeritus </a:t>
            </a:r>
            <a:r>
              <a:rPr lang="en-US" sz="1200" b="1" dirty="0"/>
              <a:t>Staff</a:t>
            </a:r>
            <a:r>
              <a:rPr lang="en-US" sz="1200" dirty="0"/>
              <a:t>: David F. Reid, David </a:t>
            </a:r>
            <a:r>
              <a:rPr lang="en-US" sz="1200" dirty="0" err="1"/>
              <a:t>Raikow</a:t>
            </a:r>
            <a:r>
              <a:rPr lang="en-US" sz="1200" dirty="0"/>
              <a:t>, James Liebig, </a:t>
            </a:r>
            <a:r>
              <a:rPr lang="en-US" sz="1200" dirty="0" err="1"/>
              <a:t>Erynn</a:t>
            </a:r>
            <a:r>
              <a:rPr lang="en-US" sz="1200" dirty="0"/>
              <a:t> Maynard, Abigail </a:t>
            </a:r>
            <a:r>
              <a:rPr lang="en-US" sz="1200" dirty="0" err="1" smtClean="0"/>
              <a:t>Fusaro</a:t>
            </a:r>
            <a:endParaRPr lang="en-US" sz="1200" dirty="0" smtClean="0"/>
          </a:p>
          <a:p>
            <a:endParaRPr lang="en-US" sz="1200" b="1" dirty="0"/>
          </a:p>
          <a:p>
            <a:r>
              <a:rPr lang="en-US" sz="1200" b="1" dirty="0" smtClean="0"/>
              <a:t>Past </a:t>
            </a:r>
            <a:r>
              <a:rPr lang="en-US" sz="1200" b="1" dirty="0"/>
              <a:t>Student Support: </a:t>
            </a:r>
            <a:r>
              <a:rPr lang="en-US" sz="1200" dirty="0"/>
              <a:t>Emily Baker, Alex </a:t>
            </a:r>
            <a:r>
              <a:rPr lang="en-US" sz="1200" dirty="0" err="1"/>
              <a:t>Bogdanoff</a:t>
            </a:r>
            <a:r>
              <a:rPr lang="en-US" sz="1200" dirty="0"/>
              <a:t>, Ling Cao, Mary </a:t>
            </a:r>
            <a:r>
              <a:rPr lang="en-US" sz="1200" dirty="0" err="1"/>
              <a:t>Hejna</a:t>
            </a:r>
            <a:r>
              <a:rPr lang="en-US" sz="1200" dirty="0"/>
              <a:t>, Ling </a:t>
            </a:r>
            <a:r>
              <a:rPr lang="en-US" sz="1200" dirty="0" err="1"/>
              <a:t>Jie</a:t>
            </a:r>
            <a:r>
              <a:rPr lang="en-US" sz="1200" dirty="0"/>
              <a:t> </a:t>
            </a:r>
            <a:r>
              <a:rPr lang="en-US" sz="1200" dirty="0" err="1"/>
              <a:t>Gu</a:t>
            </a:r>
            <a:r>
              <a:rPr lang="en-US" sz="1200" dirty="0"/>
              <a:t>, Katie Thompson, Kyle </a:t>
            </a:r>
            <a:r>
              <a:rPr lang="en-US" sz="1200" dirty="0" err="1"/>
              <a:t>Dettloff</a:t>
            </a:r>
            <a:r>
              <a:rPr lang="en-US" sz="1200" dirty="0"/>
              <a:t>, Katherine Hanson, Julie Larson, Mary McCarthy, Rachel Nagy, Gabriela </a:t>
            </a:r>
            <a:r>
              <a:rPr lang="en-US" sz="1200" dirty="0" err="1"/>
              <a:t>Núñez</a:t>
            </a:r>
            <a:r>
              <a:rPr lang="en-US" sz="1200" dirty="0"/>
              <a:t>, Renee Spencer, Lauren </a:t>
            </a:r>
            <a:r>
              <a:rPr lang="en-US" sz="1200" dirty="0" err="1" smtClean="0"/>
              <a:t>Berent</a:t>
            </a:r>
            <a:r>
              <a:rPr lang="en-US" sz="1200" dirty="0" smtClean="0"/>
              <a:t>, Thomas </a:t>
            </a:r>
            <a:r>
              <a:rPr lang="en-US" sz="1200" dirty="0" err="1" smtClean="0"/>
              <a:t>Makled</a:t>
            </a:r>
            <a:r>
              <a:rPr lang="en-US" sz="1200" dirty="0" smtClean="0"/>
              <a:t>, Whitney </a:t>
            </a:r>
            <a:r>
              <a:rPr lang="en-US" sz="1200" dirty="0" err="1" smtClean="0"/>
              <a:t>Conard</a:t>
            </a:r>
            <a:r>
              <a:rPr lang="en-US" sz="1200" dirty="0"/>
              <a:t/>
            </a:r>
            <a:br>
              <a:rPr lang="en-US" sz="1200" dirty="0"/>
            </a:br>
            <a:endParaRPr lang="en-US" sz="1200" dirty="0" smtClean="0"/>
          </a:p>
          <a:p>
            <a:r>
              <a:rPr lang="en-US" sz="1200" b="1" dirty="0" smtClean="0"/>
              <a:t>Expert Review: </a:t>
            </a:r>
            <a:r>
              <a:rPr lang="en-US" sz="1200" dirty="0"/>
              <a:t>Anthony </a:t>
            </a:r>
            <a:r>
              <a:rPr lang="en-US" sz="1200" dirty="0" err="1"/>
              <a:t>Ricciardi</a:t>
            </a:r>
            <a:r>
              <a:rPr lang="en-US" sz="1200" dirty="0"/>
              <a:t> (Chair), Sarah Bailey (Fisheries and Oceans Canada), Hunter Carrick (Central Michigan University), Susan </a:t>
            </a:r>
            <a:r>
              <a:rPr lang="en-US" sz="1200" dirty="0" err="1"/>
              <a:t>Galatowitsch</a:t>
            </a:r>
            <a:r>
              <a:rPr lang="en-US" sz="1200" dirty="0"/>
              <a:t> (University of Minnesota), Jeff Gunderson (Minnesota Sea Grant), Rex Lowe (Bowling Green), Nicholas </a:t>
            </a:r>
            <a:r>
              <a:rPr lang="en-US" sz="1200" dirty="0" err="1"/>
              <a:t>Mandrak</a:t>
            </a:r>
            <a:r>
              <a:rPr lang="en-US" sz="1200" dirty="0"/>
              <a:t> (Fisheries and Oceans Canada), </a:t>
            </a:r>
            <a:r>
              <a:rPr lang="en-US" sz="1200" dirty="0" smtClean="0"/>
              <a:t>Robin </a:t>
            </a:r>
            <a:r>
              <a:rPr lang="en-US" sz="1200" dirty="0" err="1"/>
              <a:t>Scribailo</a:t>
            </a:r>
            <a:r>
              <a:rPr lang="en-US" sz="1200" dirty="0"/>
              <a:t> (Purdue), </a:t>
            </a:r>
            <a:r>
              <a:rPr lang="en-US" sz="1200" dirty="0" smtClean="0"/>
              <a:t>Pat </a:t>
            </a:r>
            <a:r>
              <a:rPr lang="en-US" sz="1200" dirty="0"/>
              <a:t>Chow-Fraser (McMaster University, ON, Canada), Hugh </a:t>
            </a:r>
            <a:r>
              <a:rPr lang="en-US" sz="1200" dirty="0" err="1"/>
              <a:t>MacIsaac</a:t>
            </a:r>
            <a:r>
              <a:rPr lang="en-US" sz="1200" dirty="0"/>
              <a:t> (University of Windsor, ON, Canada), Eugene Stoermer (University of Michigan</a:t>
            </a:r>
            <a:r>
              <a:rPr lang="en-US" sz="1200" dirty="0" smtClean="0"/>
              <a:t>), </a:t>
            </a:r>
            <a:r>
              <a:rPr lang="en-US" sz="1200" dirty="0"/>
              <a:t>Rebekah M. </a:t>
            </a:r>
            <a:r>
              <a:rPr lang="en-US" sz="1200" dirty="0" err="1"/>
              <a:t>Kipp</a:t>
            </a:r>
            <a:r>
              <a:rPr lang="en-US" sz="1200" dirty="0"/>
              <a:t> (McGill University, Montreal, Canada</a:t>
            </a:r>
            <a:r>
              <a:rPr lang="en-US" sz="1200" dirty="0" smtClean="0"/>
              <a:t>), </a:t>
            </a:r>
            <a:r>
              <a:rPr lang="en-US" sz="1200" dirty="0"/>
              <a:t>Steve </a:t>
            </a:r>
            <a:r>
              <a:rPr lang="en-US" sz="1200" dirty="0" err="1"/>
              <a:t>Hensler</a:t>
            </a:r>
            <a:r>
              <a:rPr lang="en-US" sz="1200" dirty="0"/>
              <a:t>, Tim Campbell, Titus </a:t>
            </a:r>
            <a:r>
              <a:rPr lang="en-US" sz="1200" dirty="0" err="1"/>
              <a:t>Selheimer</a:t>
            </a:r>
            <a:r>
              <a:rPr lang="en-US" sz="1200" dirty="0"/>
              <a:t>, Kevin Irons, Blake </a:t>
            </a:r>
            <a:r>
              <a:rPr lang="en-US" sz="1200" dirty="0" err="1"/>
              <a:t>Ruebush</a:t>
            </a:r>
            <a:r>
              <a:rPr lang="en-US" sz="1200" dirty="0"/>
              <a:t>, and Lisa </a:t>
            </a:r>
            <a:r>
              <a:rPr lang="en-US" sz="1200" dirty="0" err="1"/>
              <a:t>Huberty</a:t>
            </a:r>
            <a:endParaRPr lang="en-US" sz="1200" dirty="0"/>
          </a:p>
        </p:txBody>
      </p:sp>
      <p:pic>
        <p:nvPicPr>
          <p:cNvPr id="10" name="Picture 9" descr="GLNet-logo_white.eps"/>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29600" y="23487"/>
            <a:ext cx="446618" cy="301563"/>
          </a:xfrm>
          <a:prstGeom prst="rect">
            <a:avLst/>
          </a:prstGeom>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67400" y="1981200"/>
            <a:ext cx="1455693" cy="1883837"/>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86275" y="1752600"/>
            <a:ext cx="1532697" cy="1983491"/>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723372" y="4026383"/>
            <a:ext cx="1734028" cy="2244037"/>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010400" y="3886200"/>
            <a:ext cx="1734029" cy="2244037"/>
          </a:xfrm>
          <a:prstGeom prst="rect">
            <a:avLst/>
          </a:prstGeom>
          <a:ln>
            <a:noFill/>
          </a:ln>
          <a:effectLst>
            <a:outerShdw blurRad="292100" dist="139700" dir="2700000" algn="tl" rotWithShape="0">
              <a:srgbClr val="333333">
                <a:alpha val="65000"/>
              </a:srgbClr>
            </a:outerShdw>
          </a:effectLst>
        </p:spPr>
      </p:pic>
      <p:grpSp>
        <p:nvGrpSpPr>
          <p:cNvPr id="8" name="Group 7"/>
          <p:cNvGrpSpPr/>
          <p:nvPr/>
        </p:nvGrpSpPr>
        <p:grpSpPr>
          <a:xfrm>
            <a:off x="76200" y="6432735"/>
            <a:ext cx="8692797" cy="395383"/>
            <a:chOff x="76200" y="6432735"/>
            <a:chExt cx="8692797" cy="395383"/>
          </a:xfrm>
        </p:grpSpPr>
        <p:grpSp>
          <p:nvGrpSpPr>
            <p:cNvPr id="29" name="Group 28"/>
            <p:cNvGrpSpPr/>
            <p:nvPr/>
          </p:nvGrpSpPr>
          <p:grpSpPr>
            <a:xfrm>
              <a:off x="76200" y="6432735"/>
              <a:ext cx="8692797" cy="347571"/>
              <a:chOff x="-818778" y="6499412"/>
              <a:chExt cx="9491484" cy="379506"/>
            </a:xfrm>
          </p:grpSpPr>
          <p:pic>
            <p:nvPicPr>
              <p:cNvPr id="12" name="Picture 11" descr="usgs-logo.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168536" y="6593541"/>
                <a:ext cx="717060" cy="264459"/>
              </a:xfrm>
              <a:prstGeom prst="rect">
                <a:avLst/>
              </a:prstGeom>
            </p:spPr>
          </p:pic>
          <p:pic>
            <p:nvPicPr>
              <p:cNvPr id="17" name="Picture 16" descr="UnivMinnLogo.jp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922104" y="6575612"/>
                <a:ext cx="493632" cy="271928"/>
              </a:xfrm>
              <a:prstGeom prst="rect">
                <a:avLst/>
              </a:prstGeom>
            </p:spPr>
          </p:pic>
          <p:pic>
            <p:nvPicPr>
              <p:cNvPr id="18" name="Picture 17" descr="UM_logo_block.png"/>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4339696" y="6553200"/>
                <a:ext cx="471333" cy="325718"/>
              </a:xfrm>
              <a:prstGeom prst="rect">
                <a:avLst/>
              </a:prstGeom>
            </p:spPr>
          </p:pic>
          <p:pic>
            <p:nvPicPr>
              <p:cNvPr id="19" name="Picture 18" descr="uwin_logo.jpg"/>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8000548" y="6596529"/>
                <a:ext cx="672158" cy="261472"/>
              </a:xfrm>
              <a:prstGeom prst="rect">
                <a:avLst/>
              </a:prstGeom>
            </p:spPr>
          </p:pic>
          <p:pic>
            <p:nvPicPr>
              <p:cNvPr id="20" name="Picture 19" descr="BGSU-Logo-RGB-JPG.jp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18778" y="6602446"/>
                <a:ext cx="893484" cy="245096"/>
              </a:xfrm>
              <a:prstGeom prst="rect">
                <a:avLst/>
              </a:prstGeom>
            </p:spPr>
          </p:pic>
          <p:pic>
            <p:nvPicPr>
              <p:cNvPr id="21" name="Picture 20" descr="Purdue-Sig-Black-Gold-rgb.png"/>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504513" y="6596529"/>
                <a:ext cx="875460" cy="261472"/>
              </a:xfrm>
              <a:prstGeom prst="rect">
                <a:avLst/>
              </a:prstGeom>
            </p:spPr>
          </p:pic>
          <p:pic>
            <p:nvPicPr>
              <p:cNvPr id="22" name="Picture 21" descr="McGill_Wordmark.svg.png"/>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259666" y="6606990"/>
                <a:ext cx="1063888" cy="251011"/>
              </a:xfrm>
              <a:prstGeom prst="rect">
                <a:avLst/>
              </a:prstGeom>
            </p:spPr>
          </p:pic>
          <p:pic>
            <p:nvPicPr>
              <p:cNvPr id="23" name="Picture 22" descr="McMasterLogo.jpg"/>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3424483" y="6588429"/>
                <a:ext cx="869576" cy="269569"/>
              </a:xfrm>
              <a:prstGeom prst="rect">
                <a:avLst/>
              </a:prstGeom>
            </p:spPr>
          </p:pic>
          <p:pic>
            <p:nvPicPr>
              <p:cNvPr id="24" name="Picture 23" descr="MNSG-logo.gif"/>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6502927" y="6499412"/>
                <a:ext cx="545381" cy="358588"/>
              </a:xfrm>
              <a:prstGeom prst="rect">
                <a:avLst/>
              </a:prstGeom>
            </p:spPr>
          </p:pic>
          <p:grpSp>
            <p:nvGrpSpPr>
              <p:cNvPr id="28" name="Group 27"/>
              <p:cNvGrpSpPr/>
              <p:nvPr/>
            </p:nvGrpSpPr>
            <p:grpSpPr>
              <a:xfrm>
                <a:off x="678844" y="6562165"/>
                <a:ext cx="1497621" cy="295835"/>
                <a:chOff x="602644" y="6562165"/>
                <a:chExt cx="1497621" cy="295835"/>
              </a:xfrm>
            </p:grpSpPr>
            <p:pic>
              <p:nvPicPr>
                <p:cNvPr id="27" name="Picture 26" descr="dfo_logo.png"/>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a:off x="1025994" y="6562165"/>
                  <a:ext cx="1074271" cy="295835"/>
                </a:xfrm>
                <a:prstGeom prst="rect">
                  <a:avLst/>
                </a:prstGeom>
              </p:spPr>
            </p:pic>
            <p:pic>
              <p:nvPicPr>
                <p:cNvPr id="25" name="Picture 24" descr="dfo_logo.png"/>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a:off x="602644" y="6574117"/>
                  <a:ext cx="445247" cy="283883"/>
                </a:xfrm>
                <a:prstGeom prst="rect">
                  <a:avLst/>
                </a:prstGeom>
              </p:spPr>
            </p:pic>
          </p:grpSp>
        </p:grpSp>
        <p:pic>
          <p:nvPicPr>
            <p:cNvPr id="3" name="Picture 2" descr="Central_Michigan_University_wordmark.svg.png"/>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914400" y="6514353"/>
              <a:ext cx="495826" cy="313765"/>
            </a:xfrm>
            <a:prstGeom prst="rect">
              <a:avLst/>
            </a:prstGeom>
          </p:spPr>
        </p:pic>
      </p:grpSp>
    </p:spTree>
    <p:extLst>
      <p:ext uri="{BB962C8B-B14F-4D97-AF65-F5344CB8AC3E}">
        <p14:creationId xmlns:p14="http://schemas.microsoft.com/office/powerpoint/2010/main" val="1650435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9/9</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GLANSIS</a:t>
            </a:r>
            <a:endParaRPr lang="en-US" sz="1300" dirty="0">
              <a:solidFill>
                <a:schemeClr val="bg1"/>
              </a:solidFill>
              <a:latin typeface="Arial" panose="020B0604020202020204" pitchFamily="34" charset="0"/>
              <a:cs typeface="Arial" panose="020B0604020202020204" pitchFamily="34" charset="0"/>
            </a:endParaRPr>
          </a:p>
        </p:txBody>
      </p:sp>
      <p:sp>
        <p:nvSpPr>
          <p:cNvPr id="20" name="Rectangle 19"/>
          <p:cNvSpPr/>
          <p:nvPr/>
        </p:nvSpPr>
        <p:spPr>
          <a:xfrm>
            <a:off x="3125857" y="2971800"/>
            <a:ext cx="5410201" cy="30931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740136" y="853350"/>
            <a:ext cx="3935187" cy="1541490"/>
          </a:xfrm>
          <a:prstGeom prst="rect">
            <a:avLst/>
          </a:prstGeom>
        </p:spPr>
      </p:pic>
      <p:sp>
        <p:nvSpPr>
          <p:cNvPr id="24" name="TextBox 23"/>
          <p:cNvSpPr txBox="1"/>
          <p:nvPr/>
        </p:nvSpPr>
        <p:spPr>
          <a:xfrm>
            <a:off x="3048863" y="2514600"/>
            <a:ext cx="5714137" cy="369332"/>
          </a:xfrm>
          <a:prstGeom prst="rect">
            <a:avLst/>
          </a:prstGeom>
          <a:noFill/>
        </p:spPr>
        <p:txBody>
          <a:bodyPr wrap="none" rtlCol="0">
            <a:spAutoFit/>
          </a:bodyPr>
          <a:lstStyle/>
          <a:p>
            <a:r>
              <a:rPr lang="en-US" dirty="0" err="1" smtClean="0">
                <a:solidFill>
                  <a:srgbClr val="002060"/>
                </a:solidFill>
                <a:latin typeface="Arial" panose="020B0604020202020204" pitchFamily="34" charset="0"/>
                <a:cs typeface="Arial" panose="020B0604020202020204" pitchFamily="34" charset="0"/>
              </a:rPr>
              <a:t>www.glerl.noaa.gov</a:t>
            </a:r>
            <a:r>
              <a:rPr lang="en-US" dirty="0">
                <a:solidFill>
                  <a:srgbClr val="002060"/>
                </a:solidFill>
                <a:latin typeface="Arial" panose="020B0604020202020204" pitchFamily="34" charset="0"/>
                <a:cs typeface="Arial" panose="020B0604020202020204" pitchFamily="34" charset="0"/>
              </a:rPr>
              <a:t>/res/Programs/glansis/glansis.html</a:t>
            </a:r>
            <a:endParaRPr lang="en-US" dirty="0" smtClean="0">
              <a:solidFill>
                <a:srgbClr val="002060"/>
              </a:solidFill>
              <a:latin typeface="Arial" panose="020B0604020202020204" pitchFamily="34" charset="0"/>
              <a:cs typeface="Arial" panose="020B0604020202020204" pitchFamily="34" charset="0"/>
            </a:endParaRPr>
          </a:p>
        </p:txBody>
      </p:sp>
      <p:pic>
        <p:nvPicPr>
          <p:cNvPr id="25"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964057" y="3073204"/>
            <a:ext cx="3886200" cy="2890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Box 25"/>
          <p:cNvSpPr txBox="1"/>
          <p:nvPr/>
        </p:nvSpPr>
        <p:spPr>
          <a:xfrm>
            <a:off x="155432" y="560963"/>
            <a:ext cx="8772229" cy="584775"/>
          </a:xfrm>
          <a:prstGeom prst="rect">
            <a:avLst/>
          </a:prstGeom>
          <a:noFill/>
        </p:spPr>
        <p:txBody>
          <a:bodyPr wrap="square" rtlCol="0">
            <a:spAutoFit/>
          </a:bodyPr>
          <a:lstStyle/>
          <a:p>
            <a:r>
              <a:rPr lang="en-US" sz="3200" dirty="0" smtClean="0">
                <a:solidFill>
                  <a:srgbClr val="002060"/>
                </a:solidFill>
                <a:latin typeface="Arial" panose="020B0604020202020204" pitchFamily="34" charset="0"/>
                <a:cs typeface="Arial" panose="020B0604020202020204" pitchFamily="34" charset="0"/>
              </a:rPr>
              <a:t>Questions?</a:t>
            </a:r>
            <a:endParaRPr lang="en-US" sz="3200" dirty="0">
              <a:solidFill>
                <a:srgbClr val="002060"/>
              </a:solidFill>
              <a:latin typeface="Arial" panose="020B0604020202020204" pitchFamily="34" charset="0"/>
              <a:cs typeface="Arial" panose="020B0604020202020204" pitchFamily="34" charset="0"/>
            </a:endParaRPr>
          </a:p>
        </p:txBody>
      </p:sp>
      <p:pic>
        <p:nvPicPr>
          <p:cNvPr id="12" name="Picture 11" descr="GLNet-logo_white.eps"/>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29600" y="23487"/>
            <a:ext cx="446618" cy="301563"/>
          </a:xfrm>
          <a:prstGeom prst="rect">
            <a:avLst/>
          </a:prstGeom>
        </p:spPr>
      </p:pic>
    </p:spTree>
    <p:extLst>
      <p:ext uri="{BB962C8B-B14F-4D97-AF65-F5344CB8AC3E}">
        <p14:creationId xmlns:p14="http://schemas.microsoft.com/office/powerpoint/2010/main" val="1328547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2060"/>
      </a:dk1>
      <a:lt1>
        <a:sysClr val="window" lastClr="FFFFFF"/>
      </a:lt1>
      <a:dk2>
        <a:srgbClr val="002060"/>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dirty="0" smtClean="0">
            <a:solidFill>
              <a:srgbClr val="002060"/>
            </a:solidFill>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589</TotalTime>
  <Words>664</Words>
  <Application>Microsoft Office PowerPoint</Application>
  <PresentationFormat>On-screen Show (4:3)</PresentationFormat>
  <Paragraphs>99</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NOAA GLERL</dc:creator>
  <cp:lastModifiedBy>Laura Newlin</cp:lastModifiedBy>
  <cp:revision>64</cp:revision>
  <cp:lastPrinted>2016-03-11T15:08:30Z</cp:lastPrinted>
  <dcterms:created xsi:type="dcterms:W3CDTF">2016-01-05T12:37:24Z</dcterms:created>
  <dcterms:modified xsi:type="dcterms:W3CDTF">2016-03-12T21:07:07Z</dcterms:modified>
</cp:coreProperties>
</file>