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handoutMasterIdLst>
    <p:handoutMasterId r:id="rId18"/>
  </p:handoutMasterIdLst>
  <p:sldIdLst>
    <p:sldId id="257" r:id="rId2"/>
    <p:sldId id="267" r:id="rId3"/>
    <p:sldId id="259" r:id="rId4"/>
    <p:sldId id="258" r:id="rId5"/>
    <p:sldId id="260" r:id="rId6"/>
    <p:sldId id="261" r:id="rId7"/>
    <p:sldId id="268" r:id="rId8"/>
    <p:sldId id="265" r:id="rId9"/>
    <p:sldId id="262" r:id="rId10"/>
    <p:sldId id="270" r:id="rId11"/>
    <p:sldId id="263" r:id="rId12"/>
    <p:sldId id="269" r:id="rId13"/>
    <p:sldId id="264" r:id="rId14"/>
    <p:sldId id="271" r:id="rId15"/>
    <p:sldId id="266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notes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CCFF"/>
    <a:srgbClr val="000000"/>
    <a:srgbClr val="003399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562" autoAdjust="0"/>
    <p:restoredTop sz="85264" autoAdjust="0"/>
  </p:normalViewPr>
  <p:slideViewPr>
    <p:cSldViewPr>
      <p:cViewPr>
        <p:scale>
          <a:sx n="100" d="100"/>
          <a:sy n="100" d="100"/>
        </p:scale>
        <p:origin x="-324" y="33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 showGuides="1">
      <p:cViewPr>
        <p:scale>
          <a:sx n="103" d="100"/>
          <a:sy n="103" d="100"/>
        </p:scale>
        <p:origin x="-1656" y="-7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AF070B9-E754-934E-A72B-5C5F0512E2A6}" type="datetimeFigureOut">
              <a:rPr lang="en-US" smtClean="0"/>
              <a:t>3/12/2016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F98A9CD-C480-8941-AB87-79A240CE77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441215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3AC1EC7-B1E4-4BF2-BEFD-6780F5F2C6B8}" type="datetimeFigureOut">
              <a:rPr lang="en-US" smtClean="0"/>
              <a:t>3/12/2016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3898A3F-0685-4583-B1A9-B32BB6EA74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5752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800" kern="1200">
        <a:solidFill>
          <a:schemeClr val="tx1"/>
        </a:solidFill>
        <a:latin typeface="Arial"/>
        <a:ea typeface="+mn-ea"/>
        <a:cs typeface="+mn-cs"/>
      </a:defRPr>
    </a:lvl1pPr>
    <a:lvl2pPr marL="457200" algn="l" defTabSz="914400" rtl="0" eaLnBrk="1" latinLnBrk="0" hangingPunct="1">
      <a:defRPr sz="800" kern="1200">
        <a:solidFill>
          <a:schemeClr val="tx1"/>
        </a:solidFill>
        <a:latin typeface="Arial"/>
        <a:ea typeface="+mn-ea"/>
        <a:cs typeface="+mn-cs"/>
      </a:defRPr>
    </a:lvl2pPr>
    <a:lvl3pPr marL="914400" algn="l" defTabSz="914400" rtl="0" eaLnBrk="1" latinLnBrk="0" hangingPunct="1">
      <a:defRPr sz="800" kern="1200">
        <a:solidFill>
          <a:schemeClr val="tx1"/>
        </a:solidFill>
        <a:latin typeface="Arial"/>
        <a:ea typeface="+mn-ea"/>
        <a:cs typeface="+mn-cs"/>
      </a:defRPr>
    </a:lvl3pPr>
    <a:lvl4pPr marL="1371600" algn="l" defTabSz="914400" rtl="0" eaLnBrk="1" latinLnBrk="0" hangingPunct="1">
      <a:defRPr sz="800" kern="1200">
        <a:solidFill>
          <a:schemeClr val="tx1"/>
        </a:solidFill>
        <a:latin typeface="Arial"/>
        <a:ea typeface="+mn-ea"/>
        <a:cs typeface="+mn-cs"/>
      </a:defRPr>
    </a:lvl4pPr>
    <a:lvl5pPr marL="1828800" algn="l" defTabSz="914400" rtl="0" eaLnBrk="1" latinLnBrk="0" hangingPunct="1">
      <a:defRPr sz="800" kern="1200">
        <a:solidFill>
          <a:schemeClr val="tx1"/>
        </a:solidFill>
        <a:latin typeface="Arial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700" b="1" dirty="0" smtClean="0"/>
              <a:t>This work aligns with the following NOAA Goals:</a:t>
            </a:r>
          </a:p>
          <a:p>
            <a:r>
              <a:rPr lang="en-US" sz="700" b="1" dirty="0" smtClean="0"/>
              <a:t>Science: Climate Adaptation and Mitigation</a:t>
            </a:r>
          </a:p>
          <a:p>
            <a:r>
              <a:rPr lang="en-US" sz="700" dirty="0" smtClean="0"/>
              <a:t>Assessments of current and future states of the climate system that identify potential impacts and inform science, service, and stewardship decisions</a:t>
            </a:r>
          </a:p>
          <a:p>
            <a:r>
              <a:rPr lang="en-US" sz="700" dirty="0" smtClean="0"/>
              <a:t>Mitigation and adaptation efforts supported by sustained, reliable, and timely climate services</a:t>
            </a:r>
          </a:p>
          <a:p>
            <a:r>
              <a:rPr lang="en-US" sz="700" b="1" dirty="0" smtClean="0"/>
              <a:t>Science: Weather-Ready Nation</a:t>
            </a:r>
          </a:p>
          <a:p>
            <a:r>
              <a:rPr lang="en-US" sz="700" dirty="0" smtClean="0"/>
              <a:t>Reduced loss of life, property, and disruption from high-impact events</a:t>
            </a:r>
          </a:p>
          <a:p>
            <a:r>
              <a:rPr lang="en-US" sz="700" dirty="0" smtClean="0"/>
              <a:t>Improve freshwater resource management</a:t>
            </a:r>
          </a:p>
          <a:p>
            <a:r>
              <a:rPr lang="en-US" sz="700" dirty="0" smtClean="0"/>
              <a:t>Improve transportation efficiency and safety</a:t>
            </a:r>
          </a:p>
          <a:p>
            <a:r>
              <a:rPr lang="en-US" sz="700" dirty="0" smtClean="0"/>
              <a:t>Healthy people and communities due to improved air and water quality services</a:t>
            </a:r>
          </a:p>
          <a:p>
            <a:r>
              <a:rPr lang="en-US" sz="700" dirty="0" smtClean="0"/>
              <a:t>A more productive and efficient economy through information relevant to key sectors of the U.S. economy</a:t>
            </a:r>
          </a:p>
          <a:p>
            <a:r>
              <a:rPr lang="en-US" sz="700" b="1" dirty="0" smtClean="0"/>
              <a:t>Science: Healthy Oceans</a:t>
            </a:r>
          </a:p>
          <a:p>
            <a:r>
              <a:rPr lang="en-US" sz="700" dirty="0" smtClean="0"/>
              <a:t>Improved understanding of ecosystems to inform resource management decisions</a:t>
            </a:r>
          </a:p>
          <a:p>
            <a:r>
              <a:rPr lang="en-US" sz="700" dirty="0" smtClean="0"/>
              <a:t>Healthy habitats that sustain resilient and thriving marine resources and communities</a:t>
            </a:r>
          </a:p>
          <a:p>
            <a:r>
              <a:rPr lang="en-US" sz="700" dirty="0" smtClean="0"/>
              <a:t>Sustainable fisheries and safe seafood for healthy populations and vibrant communities</a:t>
            </a:r>
          </a:p>
          <a:p>
            <a:r>
              <a:rPr lang="en-US" sz="700" b="1" dirty="0" smtClean="0"/>
              <a:t>Science: Resilient Coastal Communities and Economies</a:t>
            </a:r>
          </a:p>
          <a:p>
            <a:r>
              <a:rPr lang="en-US" sz="700" dirty="0" smtClean="0"/>
              <a:t>Resilient coastal communities that can adapt to the impacts of hazards and climate change</a:t>
            </a:r>
          </a:p>
          <a:p>
            <a:r>
              <a:rPr lang="en-US" sz="700" dirty="0" smtClean="0"/>
              <a:t>Improved coastal water quality supporting human health and coastal ecosystem services</a:t>
            </a:r>
          </a:p>
          <a:p>
            <a:r>
              <a:rPr lang="en-US" sz="700" dirty="0" smtClean="0"/>
              <a:t>Safe, environmentally sound Arctic access and resource management</a:t>
            </a:r>
          </a:p>
          <a:p>
            <a:r>
              <a:rPr lang="en-US" sz="700" b="1" dirty="0" smtClean="0"/>
              <a:t>Education: Science-Informed Society</a:t>
            </a:r>
          </a:p>
          <a:p>
            <a:r>
              <a:rPr lang="en-US" sz="700" dirty="0" smtClean="0"/>
              <a:t>Youth and adults from all backgrounds improve their understanding of NOAA-related sciences by participating in education and outreach opportunities</a:t>
            </a:r>
          </a:p>
          <a:p>
            <a:r>
              <a:rPr lang="en-US" sz="700" dirty="0" smtClean="0"/>
              <a:t>Formal and informal educators integrate NOAA-related sciences into their curricula, practices, and programs</a:t>
            </a:r>
          </a:p>
          <a:p>
            <a:r>
              <a:rPr lang="en-US" sz="700" dirty="0" smtClean="0"/>
              <a:t>Formal and informal education organizations integrate NOAA-related science content and collaborate with NOAA scientists on the development of exhibits, media, materials, and programs that support NOAA’s mission</a:t>
            </a:r>
          </a:p>
          <a:p>
            <a:r>
              <a:rPr lang="en-US" sz="700" b="1" dirty="0" smtClean="0"/>
              <a:t>Education: Safety and Preparedness</a:t>
            </a:r>
          </a:p>
          <a:p>
            <a:r>
              <a:rPr lang="en-US" sz="700" dirty="0" smtClean="0"/>
              <a:t>Youth and adults from all backgrounds are aware of, prepare for, and appropriately respond to environmental hazards that impact health, safety, and the economy in their communities</a:t>
            </a:r>
          </a:p>
          <a:p>
            <a:r>
              <a:rPr lang="en-US" sz="700" dirty="0" smtClean="0"/>
              <a:t>Formal and informal educators use and produce education materials and programs that integrate and promote consistent science-based messaging on hazards, impacts, and societal challenges related to water, weather, and climate</a:t>
            </a:r>
          </a:p>
          <a:p>
            <a:r>
              <a:rPr lang="en-US" sz="700" dirty="0" smtClean="0"/>
              <a:t>Formal and informal education institutions integrate water, weather, and climate hazard awareness, preparedness, and response information into curricula, exhibits, and programs that create learning opportunities for youth and adults</a:t>
            </a:r>
          </a:p>
          <a:p>
            <a:r>
              <a:rPr lang="en-US" sz="700" b="1" dirty="0" smtClean="0"/>
              <a:t>Education: Future Workforce</a:t>
            </a:r>
          </a:p>
          <a:p>
            <a:r>
              <a:rPr lang="en-US" sz="700" dirty="0" smtClean="0"/>
              <a:t>Postsecondary students, particularly from underrepresented groups, pursue and complete degrees in disciplines critical to NOAA’s mission</a:t>
            </a:r>
          </a:p>
          <a:p>
            <a:r>
              <a:rPr lang="en-US" sz="700" dirty="0" smtClean="0"/>
              <a:t>Graduates completing NOAA-supported student opportunities continue education, enter the workforce, and advance in careers that support NOAA’s mission</a:t>
            </a:r>
          </a:p>
          <a:p>
            <a:r>
              <a:rPr lang="en-US" sz="700" b="1" dirty="0" smtClean="0"/>
              <a:t>Education: Organizational Excellence</a:t>
            </a:r>
          </a:p>
          <a:p>
            <a:r>
              <a:rPr lang="en-US" sz="700" dirty="0" smtClean="0"/>
              <a:t>Leaders internal and external to NOAA recognize and support education investments as a way to achieve agency mandates, mission, and goals</a:t>
            </a:r>
          </a:p>
          <a:p>
            <a:r>
              <a:rPr lang="en-US" sz="700" dirty="0" smtClean="0"/>
              <a:t>NOAA educators and partners collaborate at local, regional, and national levels to coordinate efforts, build capacity, and better serve educational audiences </a:t>
            </a:r>
            <a:endParaRPr lang="en-US" sz="7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898A3F-0685-4583-B1A9-B32BB6EA74F3}" type="slidenum">
              <a:rPr lang="en-US" smtClean="0"/>
              <a:pPr/>
              <a:t>1</a:t>
            </a:fld>
            <a:endParaRPr lang="en-US"/>
          </a:p>
        </p:txBody>
      </p:sp>
      <p:sp>
        <p:nvSpPr>
          <p:cNvPr id="7" name="Slide Image Placeholder 6"/>
          <p:cNvSpPr>
            <a:spLocks noGrp="1" noRot="1" noChangeAspect="1"/>
          </p:cNvSpPr>
          <p:nvPr>
            <p:ph type="sldImg"/>
          </p:nvPr>
        </p:nvSpPr>
        <p:spPr/>
      </p:sp>
    </p:spTree>
    <p:extLst>
      <p:ext uri="{BB962C8B-B14F-4D97-AF65-F5344CB8AC3E}">
        <p14:creationId xmlns:p14="http://schemas.microsoft.com/office/powerpoint/2010/main" val="359375289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898A3F-0685-4583-B1A9-B32BB6EA74F3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132293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898A3F-0685-4583-B1A9-B32BB6EA74F3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501459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dirty="0" smtClean="0">
              <a:solidFill>
                <a:srgbClr val="002060"/>
              </a:solidFill>
              <a:cs typeface="Arial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898A3F-0685-4583-B1A9-B32BB6EA74F3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132293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Great Lakes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cyanobacterial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cultures and experiments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898A3F-0685-4583-B1A9-B32BB6EA74F3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410775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Arial"/>
              <a:buNone/>
            </a:pPr>
            <a:r>
              <a:rPr lang="en-US" dirty="0" smtClean="0">
                <a:cs typeface="Arial" panose="020B0604020202020204" pitchFamily="34" charset="0"/>
              </a:rPr>
              <a:t>ESP: sandwich hybridization assay, microfluidic block for </a:t>
            </a:r>
            <a:r>
              <a:rPr lang="en-US" dirty="0" err="1" smtClean="0">
                <a:cs typeface="Arial" panose="020B0604020202020204" pitchFamily="34" charset="0"/>
              </a:rPr>
              <a:t>qPCR</a:t>
            </a:r>
            <a:r>
              <a:rPr lang="en-US" dirty="0" smtClean="0">
                <a:cs typeface="Arial" panose="020B0604020202020204" pitchFamily="34" charset="0"/>
              </a:rPr>
              <a:t>, multiplex toxin assay (</a:t>
            </a:r>
            <a:r>
              <a:rPr lang="en-US" dirty="0" err="1" smtClean="0">
                <a:cs typeface="Arial" panose="020B0604020202020204" pitchFamily="34" charset="0"/>
              </a:rPr>
              <a:t>microcystins</a:t>
            </a:r>
            <a:r>
              <a:rPr lang="en-US" dirty="0" smtClean="0">
                <a:cs typeface="Arial" panose="020B0604020202020204" pitchFamily="34" charset="0"/>
              </a:rPr>
              <a:t> + </a:t>
            </a:r>
            <a:r>
              <a:rPr lang="en-US" dirty="0" err="1" smtClean="0">
                <a:cs typeface="Arial" panose="020B0604020202020204" pitchFamily="34" charset="0"/>
              </a:rPr>
              <a:t>saxitoxins</a:t>
            </a:r>
            <a:r>
              <a:rPr lang="en-US" dirty="0" smtClean="0">
                <a:cs typeface="Arial" panose="020B0604020202020204" pitchFamily="34" charset="0"/>
              </a:rPr>
              <a:t>)</a:t>
            </a:r>
          </a:p>
          <a:p>
            <a:pPr>
              <a:buFont typeface="Arial"/>
              <a:buNone/>
            </a:pPr>
            <a:endParaRPr lang="en-US" dirty="0" smtClean="0">
              <a:cs typeface="Arial" panose="020B0604020202020204" pitchFamily="34" charset="0"/>
            </a:endParaRPr>
          </a:p>
          <a:p>
            <a:pPr>
              <a:buFont typeface="Arial"/>
              <a:buNone/>
              <a:defRPr/>
            </a:pPr>
            <a:r>
              <a:rPr lang="en-US" i="1" dirty="0" err="1" smtClean="0">
                <a:cs typeface="Calibri" charset="0"/>
              </a:rPr>
              <a:t>Microcystis</a:t>
            </a:r>
            <a:r>
              <a:rPr lang="en-US" dirty="0" smtClean="0">
                <a:cs typeface="Calibri" charset="0"/>
              </a:rPr>
              <a:t> blooms (Western Basin Lake Erie, Lake St. Clair, Green Bay, Hamilton Harbor) </a:t>
            </a:r>
            <a:r>
              <a:rPr lang="en-US" i="1" dirty="0" err="1" smtClean="0">
                <a:cs typeface="Calibri" charset="0"/>
              </a:rPr>
              <a:t>Anabanea</a:t>
            </a:r>
            <a:r>
              <a:rPr lang="en-US" dirty="0" smtClean="0">
                <a:cs typeface="Calibri" charset="0"/>
              </a:rPr>
              <a:t> blooms (Cleveland area &amp; Western Basin of LE, Bay of </a:t>
            </a:r>
            <a:r>
              <a:rPr lang="en-US" dirty="0" err="1" smtClean="0">
                <a:cs typeface="Calibri" charset="0"/>
              </a:rPr>
              <a:t>Quinte</a:t>
            </a:r>
            <a:r>
              <a:rPr lang="en-US" dirty="0" smtClean="0">
                <a:cs typeface="Calibri" charset="0"/>
              </a:rPr>
              <a:t>) and </a:t>
            </a:r>
            <a:r>
              <a:rPr lang="en-US" i="1" dirty="0" err="1" smtClean="0">
                <a:cs typeface="Calibri" charset="0"/>
              </a:rPr>
              <a:t>Planktothrix</a:t>
            </a:r>
            <a:r>
              <a:rPr lang="en-US" dirty="0" smtClean="0">
                <a:cs typeface="Calibri" charset="0"/>
              </a:rPr>
              <a:t> blooms in Sandusky Bay</a:t>
            </a:r>
          </a:p>
          <a:p>
            <a:pPr>
              <a:buFont typeface="Arial"/>
              <a:buNone/>
              <a:defRPr/>
            </a:pPr>
            <a:endParaRPr lang="en-US" dirty="0" smtClean="0">
              <a:cs typeface="Calibri" charset="0"/>
            </a:endParaRPr>
          </a:p>
          <a:p>
            <a:pPr>
              <a:buFont typeface="Arial"/>
              <a:buNone/>
              <a:defRPr/>
            </a:pPr>
            <a:r>
              <a:rPr lang="en-US" dirty="0" smtClean="0">
                <a:cs typeface="Calibri" charset="0"/>
              </a:rPr>
              <a:t>This would involve investigating the molecular response of these phytoplankton to different environmental variables (light, nutrient, temperature, CO</a:t>
            </a:r>
            <a:r>
              <a:rPr lang="en-US" baseline="-25000" dirty="0" smtClean="0">
                <a:cs typeface="Calibri" charset="0"/>
              </a:rPr>
              <a:t>2</a:t>
            </a:r>
            <a:r>
              <a:rPr lang="en-US" dirty="0" smtClean="0">
                <a:cs typeface="Calibri" charset="0"/>
              </a:rPr>
              <a:t>) on a global level (comparative genomic/</a:t>
            </a:r>
            <a:r>
              <a:rPr lang="en-US" dirty="0" err="1" smtClean="0">
                <a:cs typeface="Calibri" charset="0"/>
              </a:rPr>
              <a:t>transcriptomic</a:t>
            </a:r>
            <a:r>
              <a:rPr lang="en-US" dirty="0" smtClean="0">
                <a:cs typeface="Calibri" charset="0"/>
              </a:rPr>
              <a:t> studies)</a:t>
            </a:r>
          </a:p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lang="en-US" dirty="0" smtClean="0">
              <a:cs typeface="Arial" panose="020B0604020202020204" pitchFamily="34" charset="0"/>
            </a:endParaRPr>
          </a:p>
          <a:p>
            <a:pPr marL="457200" lvl="1" indent="0">
              <a:buFont typeface="Arial"/>
              <a:buNone/>
            </a:pPr>
            <a:endParaRPr lang="en-US" dirty="0" smtClean="0"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898A3F-0685-4583-B1A9-B32BB6EA74F3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132293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898A3F-0685-4583-B1A9-B32BB6EA74F3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53875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i="1" u="sng" dirty="0" smtClean="0">
                <a:cs typeface="Calibri" charset="0"/>
              </a:rPr>
              <a:t>Overarching research statement: </a:t>
            </a:r>
            <a:endParaRPr lang="en-US" dirty="0" smtClean="0">
              <a:cs typeface="Arial" panose="020B0604020202020204" pitchFamily="34" charset="0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>
                <a:cs typeface="Calibri" charset="0"/>
              </a:rPr>
              <a:t>Understanding the drivers of bloom ecology will aid in enhancing predictive models that forecast bloom size, location AND </a:t>
            </a:r>
            <a:r>
              <a:rPr lang="en-US" u="sng" dirty="0" smtClean="0">
                <a:cs typeface="Calibri" charset="0"/>
              </a:rPr>
              <a:t>toxicity</a:t>
            </a:r>
            <a:endParaRPr lang="en-US" dirty="0" smtClean="0">
              <a:cs typeface="Arial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898A3F-0685-4583-B1A9-B32BB6EA74F3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132293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898A3F-0685-4583-B1A9-B32BB6EA74F3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132293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898A3F-0685-4583-B1A9-B32BB6EA74F3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122155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898A3F-0685-4583-B1A9-B32BB6EA74F3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03266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898A3F-0685-4583-B1A9-B32BB6EA74F3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426014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898A3F-0685-4583-B1A9-B32BB6EA74F3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132293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898A3F-0685-4583-B1A9-B32BB6EA74F3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450604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898A3F-0685-4583-B1A9-B32BB6EA74F3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87226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3599A0-FA52-4883-93AD-B75C459FDEF3}" type="datetimeFigureOut">
              <a:rPr lang="en-US" smtClean="0"/>
              <a:t>3/12/2016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025505-F4B5-423E-98FF-22ADE53B6D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46999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3599A0-FA52-4883-93AD-B75C459FDEF3}" type="datetimeFigureOut">
              <a:rPr lang="en-US" smtClean="0"/>
              <a:t>3/12/2016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025505-F4B5-423E-98FF-22ADE53B6D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46347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3599A0-FA52-4883-93AD-B75C459FDEF3}" type="datetimeFigureOut">
              <a:rPr lang="en-US" smtClean="0"/>
              <a:t>3/12/2016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025505-F4B5-423E-98FF-22ADE53B6D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8086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3599A0-FA52-4883-93AD-B75C459FDEF3}" type="datetimeFigureOut">
              <a:rPr lang="en-US" smtClean="0"/>
              <a:t>3/12/2016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025505-F4B5-423E-98FF-22ADE53B6D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63444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3599A0-FA52-4883-93AD-B75C459FDEF3}" type="datetimeFigureOut">
              <a:rPr lang="en-US" smtClean="0"/>
              <a:t>3/12/2016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025505-F4B5-423E-98FF-22ADE53B6D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89926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3599A0-FA52-4883-93AD-B75C459FDEF3}" type="datetimeFigureOut">
              <a:rPr lang="en-US" smtClean="0"/>
              <a:t>3/12/2016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025505-F4B5-423E-98FF-22ADE53B6D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95373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3599A0-FA52-4883-93AD-B75C459FDEF3}" type="datetimeFigureOut">
              <a:rPr lang="en-US" smtClean="0"/>
              <a:t>3/12/2016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025505-F4B5-423E-98FF-22ADE53B6D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00865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3599A0-FA52-4883-93AD-B75C459FDEF3}" type="datetimeFigureOut">
              <a:rPr lang="en-US" smtClean="0"/>
              <a:t>3/12/2016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025505-F4B5-423E-98FF-22ADE53B6D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44443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3599A0-FA52-4883-93AD-B75C459FDEF3}" type="datetimeFigureOut">
              <a:rPr lang="en-US" smtClean="0"/>
              <a:t>3/12/2016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025505-F4B5-423E-98FF-22ADE53B6D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13368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3599A0-FA52-4883-93AD-B75C459FDEF3}" type="datetimeFigureOut">
              <a:rPr lang="en-US" smtClean="0"/>
              <a:t>3/12/2016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025505-F4B5-423E-98FF-22ADE53B6D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12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3599A0-FA52-4883-93AD-B75C459FDEF3}" type="datetimeFigureOut">
              <a:rPr lang="en-US" smtClean="0"/>
              <a:t>3/12/2016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025505-F4B5-423E-98FF-22ADE53B6D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84741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3599A0-FA52-4883-93AD-B75C459FDEF3}" type="datetimeFigureOut">
              <a:rPr lang="en-US" smtClean="0"/>
              <a:t>3/12/2016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025505-F4B5-423E-98FF-22ADE53B6D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16385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1.png"/><Relationship Id="rId7" Type="http://schemas.openxmlformats.org/officeDocument/2006/relationships/image" Target="../media/image5.jpeg"/><Relationship Id="rId12" Type="http://schemas.openxmlformats.org/officeDocument/2006/relationships/image" Target="../media/image1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11" Type="http://schemas.openxmlformats.org/officeDocument/2006/relationships/image" Target="../media/image9.jpe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13" Type="http://schemas.openxmlformats.org/officeDocument/2006/relationships/image" Target="../media/image47.png"/><Relationship Id="rId3" Type="http://schemas.openxmlformats.org/officeDocument/2006/relationships/image" Target="../media/image11.png"/><Relationship Id="rId7" Type="http://schemas.openxmlformats.org/officeDocument/2006/relationships/image" Target="../media/image41.jpeg"/><Relationship Id="rId12" Type="http://schemas.openxmlformats.org/officeDocument/2006/relationships/image" Target="../media/image4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jpeg"/><Relationship Id="rId11" Type="http://schemas.openxmlformats.org/officeDocument/2006/relationships/image" Target="../media/image45.png"/><Relationship Id="rId5" Type="http://schemas.openxmlformats.org/officeDocument/2006/relationships/image" Target="../media/image39.jpeg"/><Relationship Id="rId10" Type="http://schemas.openxmlformats.org/officeDocument/2006/relationships/image" Target="../media/image44.png"/><Relationship Id="rId4" Type="http://schemas.openxmlformats.org/officeDocument/2006/relationships/image" Target="../media/image12.png"/><Relationship Id="rId9" Type="http://schemas.openxmlformats.org/officeDocument/2006/relationships/image" Target="../media/image43.png"/><Relationship Id="rId14" Type="http://schemas.openxmlformats.org/officeDocument/2006/relationships/image" Target="../media/image48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jpeg"/><Relationship Id="rId3" Type="http://schemas.openxmlformats.org/officeDocument/2006/relationships/image" Target="../media/image11.png"/><Relationship Id="rId7" Type="http://schemas.openxmlformats.org/officeDocument/2006/relationships/image" Target="../media/image5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0.png"/><Relationship Id="rId5" Type="http://schemas.openxmlformats.org/officeDocument/2006/relationships/image" Target="../media/image49.png"/><Relationship Id="rId4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png"/><Relationship Id="rId5" Type="http://schemas.openxmlformats.org/officeDocument/2006/relationships/image" Target="../media/image53.png"/><Relationship Id="rId4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56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5.png"/><Relationship Id="rId5" Type="http://schemas.openxmlformats.org/officeDocument/2006/relationships/image" Target="../media/image54.png"/><Relationship Id="rId4" Type="http://schemas.openxmlformats.org/officeDocument/2006/relationships/image" Target="../media/image1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8.jpeg"/><Relationship Id="rId5" Type="http://schemas.openxmlformats.org/officeDocument/2006/relationships/image" Target="../media/image57.png"/><Relationship Id="rId4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3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tiff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1.pn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image" Target="../media/image17.png"/><Relationship Id="rId4" Type="http://schemas.openxmlformats.org/officeDocument/2006/relationships/image" Target="../media/image12.png"/><Relationship Id="rId9" Type="http://schemas.openxmlformats.org/officeDocument/2006/relationships/image" Target="../media/image14.tif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2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11.png"/><Relationship Id="rId7" Type="http://schemas.openxmlformats.org/officeDocument/2006/relationships/image" Target="../media/image2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png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13" Type="http://schemas.openxmlformats.org/officeDocument/2006/relationships/image" Target="../media/image37.png"/><Relationship Id="rId3" Type="http://schemas.openxmlformats.org/officeDocument/2006/relationships/image" Target="../media/image11.png"/><Relationship Id="rId7" Type="http://schemas.openxmlformats.org/officeDocument/2006/relationships/image" Target="../media/image33.png"/><Relationship Id="rId12" Type="http://schemas.microsoft.com/office/2007/relationships/hdphoto" Target="../media/hdphoto1.wdp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11" Type="http://schemas.openxmlformats.org/officeDocument/2006/relationships/image" Target="../media/image36.png"/><Relationship Id="rId5" Type="http://schemas.openxmlformats.org/officeDocument/2006/relationships/image" Target="../media/image31.png"/><Relationship Id="rId10" Type="http://schemas.openxmlformats.org/officeDocument/2006/relationships/image" Target="../media/image27.png"/><Relationship Id="rId4" Type="http://schemas.openxmlformats.org/officeDocument/2006/relationships/image" Target="../media/image12.png"/><Relationship Id="rId9" Type="http://schemas.openxmlformats.org/officeDocument/2006/relationships/image" Target="../media/image35.png"/><Relationship Id="rId14" Type="http://schemas.microsoft.com/office/2007/relationships/hdphoto" Target="../media/hdphoto2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 flipV="1">
            <a:off x="0" y="0"/>
            <a:ext cx="9144000" cy="91440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86000" y="154344"/>
            <a:ext cx="623400" cy="63826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5997" y="154344"/>
            <a:ext cx="2053803" cy="638264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057400" y="1371600"/>
            <a:ext cx="7010400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Harmful Algal Blooms</a:t>
            </a:r>
          </a:p>
          <a:p>
            <a:r>
              <a:rPr lang="en-US" sz="2000" i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satellites to genomes</a:t>
            </a:r>
          </a:p>
          <a:p>
            <a:pPr lvl="0"/>
            <a:r>
              <a:rPr lang="en-US" sz="1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Timothy Davis</a:t>
            </a:r>
          </a:p>
          <a:p>
            <a:pPr lvl="0"/>
            <a:r>
              <a:rPr lang="en-US" sz="1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Ecosystem Dynamics</a:t>
            </a:r>
            <a:endParaRPr lang="en-US" sz="1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981199" y="4191000"/>
            <a:ext cx="52578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Place Photo Here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0238" y="3276600"/>
            <a:ext cx="4800600" cy="2213361"/>
          </a:xfrm>
          <a:prstGeom prst="rect">
            <a:avLst/>
          </a:prstGeom>
        </p:spPr>
      </p:pic>
      <p:sp>
        <p:nvSpPr>
          <p:cNvPr id="4" name="Right Arrow 3"/>
          <p:cNvSpPr/>
          <p:nvPr/>
        </p:nvSpPr>
        <p:spPr>
          <a:xfrm>
            <a:off x="5469438" y="4038600"/>
            <a:ext cx="978408" cy="484632"/>
          </a:xfrm>
          <a:prstGeom prst="rightArrow">
            <a:avLst/>
          </a:prstGeom>
          <a:solidFill>
            <a:schemeClr val="tx1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/>
          <p:nvPr/>
        </p:nvGrpSpPr>
        <p:grpSpPr>
          <a:xfrm>
            <a:off x="6764838" y="2819400"/>
            <a:ext cx="1845762" cy="3008129"/>
            <a:chOff x="7324764" y="76201"/>
            <a:chExt cx="1845762" cy="3008129"/>
          </a:xfrm>
        </p:grpSpPr>
        <p:pic>
          <p:nvPicPr>
            <p:cNvPr id="12" name="Picture 7"/>
            <p:cNvPicPr>
              <a:picLocks noChangeAspect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17866" y="1759297"/>
              <a:ext cx="1059024" cy="914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" name="Picture 6" descr="M:\lake ERIE\bloom &amp; algal images\bloom images\satellite\a1.08261.1900.LakeErie.143.250m09-17-2008 19.00 GMT.jpe"/>
            <p:cNvPicPr>
              <a:picLocks noChangeAspect="1" noChangeArrowheads="1"/>
            </p:cNvPicPr>
            <p:nvPr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24764" y="465836"/>
              <a:ext cx="1760895" cy="905764"/>
            </a:xfrm>
            <a:prstGeom prst="rect">
              <a:avLst/>
            </a:prstGeom>
            <a:noFill/>
          </p:spPr>
        </p:pic>
        <p:pic>
          <p:nvPicPr>
            <p:cNvPr id="16" name="Picture 4"/>
            <p:cNvPicPr>
              <a:picLocks noChangeAspect="1" noChangeArrowheads="1"/>
            </p:cNvPicPr>
            <p:nvPr/>
          </p:nvPicPr>
          <p:blipFill>
            <a:blip r:embed="rId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58266" y="1148234"/>
              <a:ext cx="912260" cy="864602"/>
            </a:xfrm>
            <a:prstGeom prst="ellipse">
              <a:avLst/>
            </a:prstGeom>
            <a:ln w="3175" cap="rnd">
              <a:solidFill>
                <a:srgbClr val="333333"/>
              </a:solidFill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  <p:pic>
          <p:nvPicPr>
            <p:cNvPr id="17" name="Picture 8" descr="http://www.astrochem.org/sci_img/dna.jpg"/>
            <p:cNvPicPr>
              <a:picLocks noChangeAspect="1" noChangeArrowheads="1"/>
            </p:cNvPicPr>
            <p:nvPr/>
          </p:nvPicPr>
          <p:blipFill>
            <a:blip r:embed="rId9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68911" y="2216497"/>
              <a:ext cx="428041" cy="867833"/>
            </a:xfrm>
            <a:prstGeom prst="rect">
              <a:avLst/>
            </a:prstGeom>
            <a:noFill/>
          </p:spPr>
        </p:pic>
        <p:pic>
          <p:nvPicPr>
            <p:cNvPr id="18" name="Picture 21"/>
            <p:cNvPicPr>
              <a:picLocks noChangeAspect="1" noChangeArrowheads="1"/>
            </p:cNvPicPr>
            <p:nvPr/>
          </p:nvPicPr>
          <p:blipFill>
            <a:blip r:embed="rId10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7910260" y="781531"/>
              <a:ext cx="867002" cy="799004"/>
            </a:xfrm>
            <a:prstGeom prst="ellipse">
              <a:avLst/>
            </a:prstGeom>
            <a:ln w="3175" cap="rnd">
              <a:solidFill>
                <a:srgbClr val="333333"/>
              </a:solidFill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  <p:pic>
          <p:nvPicPr>
            <p:cNvPr id="19" name="Picture 4" descr="Remote Sensing"/>
            <p:cNvPicPr>
              <a:picLocks noChangeAspect="1" noChangeArrowheads="1"/>
            </p:cNvPicPr>
            <p:nvPr/>
          </p:nvPicPr>
          <p:blipFill>
            <a:blip r:embed="rId11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43761" y="76201"/>
              <a:ext cx="747058" cy="609599"/>
            </a:xfrm>
            <a:prstGeom prst="rect">
              <a:avLst/>
            </a:prstGeom>
            <a:noFill/>
          </p:spPr>
        </p:pic>
      </p:grpSp>
      <p:pic>
        <p:nvPicPr>
          <p:cNvPr id="20" name="Picture 19" descr="http://gallery.mailchimp.com/5f1d0eb18d4ae900a5b004296/images/e846da6e-aab7-4909-89d6-885bdf868855.jpg"/>
          <p:cNvPicPr/>
          <p:nvPr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2400" y="1143000"/>
            <a:ext cx="190500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074691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779588" y="2057400"/>
            <a:ext cx="790895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4400" dirty="0" smtClean="0">
              <a:solidFill>
                <a:srgbClr val="002060"/>
              </a:solidFill>
              <a:cs typeface="Arial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5400" y="762000"/>
            <a:ext cx="3708400" cy="5632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cs typeface="Calibri" charset="0"/>
              </a:rPr>
              <a:t>Weekly sampling reveals important trends that highlight potential environmental drivers and inform future experiments</a:t>
            </a:r>
          </a:p>
          <a:p>
            <a:pPr marL="285750" indent="-285750">
              <a:buFont typeface="Arial"/>
              <a:buChar char="•"/>
            </a:pPr>
            <a:endParaRPr lang="en-US" dirty="0">
              <a:cs typeface="Calibri" charset="0"/>
            </a:endParaRPr>
          </a:p>
          <a:p>
            <a:pPr marL="285750" indent="-285750">
              <a:buFont typeface="Arial"/>
              <a:buChar char="•"/>
            </a:pPr>
            <a:r>
              <a:rPr lang="en-US" dirty="0" smtClean="0">
                <a:cs typeface="Calibri" charset="0"/>
              </a:rPr>
              <a:t>Toxicity changes throughout the bloom</a:t>
            </a:r>
          </a:p>
          <a:p>
            <a:pPr marL="285750" indent="-285750">
              <a:buFont typeface="Arial"/>
              <a:buChar char="•"/>
            </a:pPr>
            <a:endParaRPr lang="en-US" dirty="0">
              <a:cs typeface="Calibri" charset="0"/>
            </a:endParaRPr>
          </a:p>
          <a:p>
            <a:pPr marL="285750" indent="-285750">
              <a:buFont typeface="Arial"/>
              <a:buChar char="•"/>
            </a:pPr>
            <a:r>
              <a:rPr lang="en-US" dirty="0" smtClean="0">
                <a:cs typeface="Calibri" charset="0"/>
              </a:rPr>
              <a:t>Relationship between nitrogen, toxicity and toxic </a:t>
            </a:r>
            <a:r>
              <a:rPr lang="en-US" i="1" dirty="0" err="1" smtClean="0">
                <a:cs typeface="Calibri" charset="0"/>
              </a:rPr>
              <a:t>Microcystis</a:t>
            </a:r>
            <a:endParaRPr lang="en-US" i="1" dirty="0" smtClean="0">
              <a:cs typeface="Calibri" charset="0"/>
            </a:endParaRPr>
          </a:p>
          <a:p>
            <a:pPr marL="285750" indent="-285750">
              <a:buFont typeface="Arial"/>
              <a:buChar char="•"/>
            </a:pPr>
            <a:endParaRPr lang="en-US" dirty="0">
              <a:cs typeface="Calibri" charset="0"/>
            </a:endParaRPr>
          </a:p>
          <a:p>
            <a:pPr marL="285750" indent="-285750">
              <a:buFont typeface="Arial"/>
              <a:buChar char="•"/>
            </a:pPr>
            <a:r>
              <a:rPr lang="en-US" i="1" dirty="0" err="1" smtClean="0">
                <a:cs typeface="Calibri" charset="0"/>
              </a:rPr>
              <a:t>Microcystis</a:t>
            </a:r>
            <a:r>
              <a:rPr lang="en-US" dirty="0" smtClean="0">
                <a:cs typeface="Calibri" charset="0"/>
              </a:rPr>
              <a:t> blooms occur even when phosphorus concentrations are low</a:t>
            </a:r>
          </a:p>
          <a:p>
            <a:pPr marL="285750" indent="-285750">
              <a:buFont typeface="Arial"/>
              <a:buChar char="•"/>
            </a:pPr>
            <a:endParaRPr lang="en-US" dirty="0" smtClean="0">
              <a:cs typeface="Calibri" charset="0"/>
            </a:endParaRPr>
          </a:p>
          <a:p>
            <a:pPr marL="285750" indent="-285750">
              <a:buFont typeface="Arial"/>
              <a:buChar char="•"/>
            </a:pPr>
            <a:r>
              <a:rPr lang="en-US" dirty="0" smtClean="0">
                <a:cs typeface="Calibri" charset="0"/>
              </a:rPr>
              <a:t>Other factors beyond nutrients may be important in driving bloom structure and function</a:t>
            </a:r>
            <a:endParaRPr lang="en-US" dirty="0">
              <a:cs typeface="Calibri" charset="0"/>
            </a:endParaRPr>
          </a:p>
          <a:p>
            <a:pPr marL="285750" indent="-285750">
              <a:buFont typeface="Arial"/>
              <a:buChar char="•"/>
            </a:pPr>
            <a:endParaRPr lang="en-US" dirty="0" smtClean="0">
              <a:cs typeface="Calibri" charset="0"/>
            </a:endParaRPr>
          </a:p>
          <a:p>
            <a:endParaRPr lang="en-US" dirty="0"/>
          </a:p>
        </p:txBody>
      </p:sp>
      <p:pic>
        <p:nvPicPr>
          <p:cNvPr id="28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17950" y="0"/>
            <a:ext cx="66738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" name="TextBox 1"/>
          <p:cNvSpPr txBox="1">
            <a:spLocks noChangeArrowheads="1"/>
          </p:cNvSpPr>
          <p:nvPr/>
        </p:nvSpPr>
        <p:spPr bwMode="auto">
          <a:xfrm rot="16200000">
            <a:off x="3560068" y="4599880"/>
            <a:ext cx="1008062" cy="30777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b="1" dirty="0" smtClean="0">
                <a:solidFill>
                  <a:srgbClr val="000000"/>
                </a:solidFill>
                <a:latin typeface="Calibri" charset="0"/>
                <a:cs typeface="Calibri" charset="0"/>
              </a:rPr>
              <a:t>Toxicity</a:t>
            </a:r>
            <a:endParaRPr lang="en-US" sz="1400" b="1" dirty="0">
              <a:solidFill>
                <a:srgbClr val="000000"/>
              </a:solidFill>
              <a:latin typeface="Calibri" charset="0"/>
              <a:cs typeface="Calibri" charset="0"/>
            </a:endParaRPr>
          </a:p>
        </p:txBody>
      </p:sp>
      <p:sp>
        <p:nvSpPr>
          <p:cNvPr id="32" name="TextBox 6"/>
          <p:cNvSpPr txBox="1">
            <a:spLocks noChangeArrowheads="1"/>
          </p:cNvSpPr>
          <p:nvPr/>
        </p:nvSpPr>
        <p:spPr bwMode="auto">
          <a:xfrm rot="16200000">
            <a:off x="3796507" y="2680494"/>
            <a:ext cx="539750" cy="30638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b="1" dirty="0">
                <a:solidFill>
                  <a:srgbClr val="000000"/>
                </a:solidFill>
                <a:latin typeface="Calibri" charset="0"/>
                <a:cs typeface="Calibri" charset="0"/>
              </a:rPr>
              <a:t>H</a:t>
            </a:r>
            <a:r>
              <a:rPr lang="en-US" sz="1400" b="1" baseline="-25000" dirty="0">
                <a:solidFill>
                  <a:srgbClr val="000000"/>
                </a:solidFill>
                <a:latin typeface="Calibri" charset="0"/>
                <a:cs typeface="Calibri" charset="0"/>
              </a:rPr>
              <a:t>2</a:t>
            </a:r>
            <a:r>
              <a:rPr lang="en-US" sz="1400" b="1" dirty="0">
                <a:solidFill>
                  <a:srgbClr val="000000"/>
                </a:solidFill>
                <a:latin typeface="Calibri" charset="0"/>
                <a:cs typeface="Calibri" charset="0"/>
              </a:rPr>
              <a:t>O</a:t>
            </a:r>
            <a:r>
              <a:rPr lang="en-US" sz="1400" b="1" baseline="-25000" dirty="0">
                <a:solidFill>
                  <a:srgbClr val="000000"/>
                </a:solidFill>
                <a:latin typeface="Calibri" charset="0"/>
                <a:cs typeface="Calibri" charset="0"/>
              </a:rPr>
              <a:t>2</a:t>
            </a:r>
          </a:p>
        </p:txBody>
      </p:sp>
      <p:sp>
        <p:nvSpPr>
          <p:cNvPr id="33" name="TextBox 1"/>
          <p:cNvSpPr txBox="1">
            <a:spLocks noChangeArrowheads="1"/>
          </p:cNvSpPr>
          <p:nvPr/>
        </p:nvSpPr>
        <p:spPr bwMode="auto">
          <a:xfrm>
            <a:off x="4843463" y="49213"/>
            <a:ext cx="354647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endParaRPr lang="en-US" sz="1800"/>
          </a:p>
        </p:txBody>
      </p:sp>
      <p:sp>
        <p:nvSpPr>
          <p:cNvPr id="34" name="TextBox 1"/>
          <p:cNvSpPr txBox="1">
            <a:spLocks noChangeArrowheads="1"/>
          </p:cNvSpPr>
          <p:nvPr/>
        </p:nvSpPr>
        <p:spPr bwMode="auto">
          <a:xfrm rot="16200000">
            <a:off x="3943350" y="636573"/>
            <a:ext cx="558800" cy="200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700" b="1" dirty="0">
                <a:solidFill>
                  <a:srgbClr val="000000"/>
                </a:solidFill>
                <a:latin typeface="Calibri" charset="0"/>
                <a:cs typeface="Calibri" charset="0"/>
              </a:rPr>
              <a:t>(mg L</a:t>
            </a:r>
            <a:r>
              <a:rPr lang="en-US" sz="700" b="1" baseline="30000" dirty="0">
                <a:solidFill>
                  <a:srgbClr val="000000"/>
                </a:solidFill>
                <a:latin typeface="Calibri" charset="0"/>
                <a:cs typeface="Calibri" charset="0"/>
              </a:rPr>
              <a:t>-1</a:t>
            </a:r>
            <a:r>
              <a:rPr lang="en-US" sz="700" b="1" dirty="0">
                <a:solidFill>
                  <a:srgbClr val="000000"/>
                </a:solidFill>
                <a:latin typeface="Calibri" charset="0"/>
                <a:cs typeface="Calibri" charset="0"/>
              </a:rPr>
              <a:t>)</a:t>
            </a:r>
          </a:p>
        </p:txBody>
      </p:sp>
      <p:sp>
        <p:nvSpPr>
          <p:cNvPr id="35" name="TextBox 8"/>
          <p:cNvSpPr txBox="1">
            <a:spLocks noChangeArrowheads="1"/>
          </p:cNvSpPr>
          <p:nvPr/>
        </p:nvSpPr>
        <p:spPr bwMode="auto">
          <a:xfrm rot="16200000">
            <a:off x="3806825" y="1330325"/>
            <a:ext cx="558800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800" b="1">
                <a:solidFill>
                  <a:srgbClr val="000000"/>
                </a:solidFill>
                <a:latin typeface="Calibri" charset="0"/>
                <a:cs typeface="Calibri" charset="0"/>
              </a:rPr>
              <a:t>(μg L</a:t>
            </a:r>
            <a:r>
              <a:rPr lang="en-US" sz="800" b="1" baseline="30000">
                <a:solidFill>
                  <a:srgbClr val="000000"/>
                </a:solidFill>
                <a:latin typeface="Calibri" charset="0"/>
                <a:cs typeface="Calibri" charset="0"/>
              </a:rPr>
              <a:t>-1</a:t>
            </a:r>
            <a:r>
              <a:rPr lang="en-US" sz="800" b="1">
                <a:solidFill>
                  <a:srgbClr val="000000"/>
                </a:solidFill>
                <a:latin typeface="Calibri" charset="0"/>
                <a:cs typeface="Calibri" charset="0"/>
              </a:rPr>
              <a:t>)</a:t>
            </a:r>
          </a:p>
        </p:txBody>
      </p:sp>
      <p:sp>
        <p:nvSpPr>
          <p:cNvPr id="36" name="TextBox 10"/>
          <p:cNvSpPr txBox="1">
            <a:spLocks noChangeArrowheads="1"/>
          </p:cNvSpPr>
          <p:nvPr/>
        </p:nvSpPr>
        <p:spPr bwMode="auto">
          <a:xfrm rot="16200000">
            <a:off x="3791743" y="3463132"/>
            <a:ext cx="557213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800" b="1">
                <a:latin typeface="Calibri" charset="0"/>
                <a:cs typeface="Calibri" charset="0"/>
              </a:rPr>
              <a:t> (μg L</a:t>
            </a:r>
            <a:r>
              <a:rPr lang="en-US" sz="800" b="1" baseline="30000">
                <a:latin typeface="Calibri" charset="0"/>
                <a:cs typeface="Calibri" charset="0"/>
              </a:rPr>
              <a:t>-1</a:t>
            </a:r>
            <a:r>
              <a:rPr lang="en-US" sz="800" b="1">
                <a:latin typeface="Calibri" charset="0"/>
                <a:cs typeface="Calibri" charset="0"/>
              </a:rPr>
              <a:t>)</a:t>
            </a:r>
          </a:p>
        </p:txBody>
      </p:sp>
      <p:sp>
        <p:nvSpPr>
          <p:cNvPr id="37" name="TextBox 11"/>
          <p:cNvSpPr txBox="1">
            <a:spLocks noChangeArrowheads="1"/>
          </p:cNvSpPr>
          <p:nvPr/>
        </p:nvSpPr>
        <p:spPr bwMode="auto">
          <a:xfrm rot="16200000">
            <a:off x="3809206" y="2332832"/>
            <a:ext cx="557213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800" b="1">
                <a:solidFill>
                  <a:srgbClr val="000000"/>
                </a:solidFill>
                <a:latin typeface="Calibri" charset="0"/>
                <a:cs typeface="Calibri" charset="0"/>
              </a:rPr>
              <a:t>(nM)</a:t>
            </a:r>
          </a:p>
        </p:txBody>
      </p:sp>
      <p:sp>
        <p:nvSpPr>
          <p:cNvPr id="38" name="TextBox 9"/>
          <p:cNvSpPr txBox="1">
            <a:spLocks noChangeArrowheads="1"/>
          </p:cNvSpPr>
          <p:nvPr/>
        </p:nvSpPr>
        <p:spPr bwMode="auto">
          <a:xfrm rot="16200000">
            <a:off x="3914776" y="4729162"/>
            <a:ext cx="557212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800" b="1">
                <a:solidFill>
                  <a:srgbClr val="000000"/>
                </a:solidFill>
                <a:latin typeface="Calibri" charset="0"/>
                <a:cs typeface="Calibri" charset="0"/>
              </a:rPr>
              <a:t>(μg L</a:t>
            </a:r>
            <a:r>
              <a:rPr lang="en-US" sz="800" b="1" baseline="30000">
                <a:solidFill>
                  <a:srgbClr val="000000"/>
                </a:solidFill>
                <a:latin typeface="Calibri" charset="0"/>
                <a:cs typeface="Calibri" charset="0"/>
              </a:rPr>
              <a:t>-1</a:t>
            </a:r>
            <a:r>
              <a:rPr lang="en-US" sz="800" b="1">
                <a:solidFill>
                  <a:srgbClr val="000000"/>
                </a:solidFill>
                <a:latin typeface="Calibri" charset="0"/>
                <a:cs typeface="Calibri" charset="0"/>
              </a:rPr>
              <a:t>)</a:t>
            </a:r>
          </a:p>
        </p:txBody>
      </p:sp>
      <p:sp>
        <p:nvSpPr>
          <p:cNvPr id="2" name="Rectangle 1"/>
          <p:cNvSpPr/>
          <p:nvPr/>
        </p:nvSpPr>
        <p:spPr>
          <a:xfrm>
            <a:off x="9067800" y="5638800"/>
            <a:ext cx="1371600" cy="8382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"/>
          <p:cNvSpPr txBox="1">
            <a:spLocks noChangeArrowheads="1"/>
          </p:cNvSpPr>
          <p:nvPr/>
        </p:nvSpPr>
        <p:spPr bwMode="auto">
          <a:xfrm rot="16200000">
            <a:off x="3300879" y="5673259"/>
            <a:ext cx="1236662" cy="52322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1400" b="1" dirty="0" smtClean="0">
                <a:solidFill>
                  <a:srgbClr val="000000"/>
                </a:solidFill>
                <a:latin typeface="Calibri" charset="0"/>
                <a:cs typeface="Calibri" charset="0"/>
              </a:rPr>
              <a:t>% Toxic </a:t>
            </a:r>
            <a:r>
              <a:rPr lang="en-US" sz="1400" b="1" i="1" dirty="0" err="1" smtClean="0">
                <a:solidFill>
                  <a:srgbClr val="000000"/>
                </a:solidFill>
                <a:latin typeface="Calibri" charset="0"/>
                <a:cs typeface="Calibri" charset="0"/>
              </a:rPr>
              <a:t>Microcystis</a:t>
            </a:r>
            <a:endParaRPr lang="en-US" sz="1400" b="1" i="1" dirty="0">
              <a:solidFill>
                <a:srgbClr val="000000"/>
              </a:solidFill>
              <a:latin typeface="Calibri" charset="0"/>
              <a:cs typeface="Calibri" charset="0"/>
            </a:endParaRPr>
          </a:p>
        </p:txBody>
      </p:sp>
      <p:sp>
        <p:nvSpPr>
          <p:cNvPr id="18" name="TextBox 1"/>
          <p:cNvSpPr txBox="1">
            <a:spLocks noChangeArrowheads="1"/>
          </p:cNvSpPr>
          <p:nvPr/>
        </p:nvSpPr>
        <p:spPr bwMode="auto">
          <a:xfrm>
            <a:off x="4724400" y="-76200"/>
            <a:ext cx="3962400" cy="36933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1800" b="1" dirty="0" smtClean="0">
                <a:solidFill>
                  <a:srgbClr val="000000"/>
                </a:solidFill>
                <a:latin typeface="Calibri" charset="0"/>
                <a:cs typeface="Calibri" charset="0"/>
              </a:rPr>
              <a:t>Toledo Water Intake (Station 12)</a:t>
            </a:r>
            <a:endParaRPr lang="en-US" sz="1800" b="1" dirty="0">
              <a:solidFill>
                <a:srgbClr val="000000"/>
              </a:solidFill>
              <a:latin typeface="Calibri" charset="0"/>
              <a:cs typeface="Calibri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886200" y="3352800"/>
            <a:ext cx="5029200" cy="990600"/>
          </a:xfrm>
          <a:prstGeom prst="rect">
            <a:avLst/>
          </a:prstGeom>
          <a:noFill/>
          <a:ln w="31750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3886200" y="4419600"/>
            <a:ext cx="5029200" cy="990600"/>
          </a:xfrm>
          <a:prstGeom prst="rect">
            <a:avLst/>
          </a:prstGeom>
          <a:noFill/>
          <a:ln w="31750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/>
          <p:cNvSpPr/>
          <p:nvPr/>
        </p:nvSpPr>
        <p:spPr>
          <a:xfrm>
            <a:off x="67733" y="2057400"/>
            <a:ext cx="3666067" cy="685800"/>
          </a:xfrm>
          <a:prstGeom prst="rect">
            <a:avLst/>
          </a:prstGeom>
          <a:noFill/>
          <a:ln w="31750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/>
          <p:cNvSpPr/>
          <p:nvPr/>
        </p:nvSpPr>
        <p:spPr>
          <a:xfrm>
            <a:off x="67733" y="2971800"/>
            <a:ext cx="3666067" cy="685800"/>
          </a:xfrm>
          <a:prstGeom prst="rect">
            <a:avLst/>
          </a:prstGeom>
          <a:noFill/>
          <a:ln w="31750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/>
          <p:cNvSpPr/>
          <p:nvPr/>
        </p:nvSpPr>
        <p:spPr>
          <a:xfrm>
            <a:off x="3962400" y="304800"/>
            <a:ext cx="4953000" cy="990600"/>
          </a:xfrm>
          <a:prstGeom prst="rect">
            <a:avLst/>
          </a:prstGeom>
          <a:noFill/>
          <a:ln w="31750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/>
          <p:cNvSpPr/>
          <p:nvPr/>
        </p:nvSpPr>
        <p:spPr>
          <a:xfrm>
            <a:off x="3733800" y="5486400"/>
            <a:ext cx="5181600" cy="1371600"/>
          </a:xfrm>
          <a:prstGeom prst="rect">
            <a:avLst/>
          </a:prstGeom>
          <a:noFill/>
          <a:ln w="31750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 38"/>
          <p:cNvSpPr/>
          <p:nvPr/>
        </p:nvSpPr>
        <p:spPr>
          <a:xfrm>
            <a:off x="67733" y="3810000"/>
            <a:ext cx="3666067" cy="914400"/>
          </a:xfrm>
          <a:prstGeom prst="rect">
            <a:avLst/>
          </a:prstGeom>
          <a:noFill/>
          <a:ln w="31750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ctangle 39"/>
          <p:cNvSpPr/>
          <p:nvPr/>
        </p:nvSpPr>
        <p:spPr>
          <a:xfrm>
            <a:off x="3962400" y="1295400"/>
            <a:ext cx="4953000" cy="990600"/>
          </a:xfrm>
          <a:prstGeom prst="rect">
            <a:avLst/>
          </a:prstGeom>
          <a:noFill/>
          <a:ln w="31750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/>
          <p:cNvSpPr/>
          <p:nvPr/>
        </p:nvSpPr>
        <p:spPr>
          <a:xfrm>
            <a:off x="76201" y="4953000"/>
            <a:ext cx="3505200" cy="914400"/>
          </a:xfrm>
          <a:prstGeom prst="rect">
            <a:avLst/>
          </a:prstGeom>
          <a:noFill/>
          <a:ln w="31750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ectangle 41"/>
          <p:cNvSpPr/>
          <p:nvPr/>
        </p:nvSpPr>
        <p:spPr>
          <a:xfrm>
            <a:off x="3886200" y="2362200"/>
            <a:ext cx="5029200" cy="990600"/>
          </a:xfrm>
          <a:prstGeom prst="rect">
            <a:avLst/>
          </a:prstGeom>
          <a:noFill/>
          <a:ln w="31750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76200" y="1905000"/>
            <a:ext cx="3657600" cy="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81443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4" grpId="2" animBg="1"/>
      <p:bldP spid="4" grpId="3" animBg="1"/>
      <p:bldP spid="22" grpId="0" animBg="1"/>
      <p:bldP spid="22" grpId="1" animBg="1"/>
      <p:bldP spid="22" grpId="2" animBg="1"/>
      <p:bldP spid="24" grpId="0" animBg="1"/>
      <p:bldP spid="24" grpId="1" animBg="1"/>
      <p:bldP spid="25" grpId="0" animBg="1"/>
      <p:bldP spid="25" grpId="1" animBg="1"/>
      <p:bldP spid="26" grpId="0" animBg="1"/>
      <p:bldP spid="26" grpId="1" animBg="1"/>
      <p:bldP spid="27" grpId="0" animBg="1"/>
      <p:bldP spid="27" grpId="1" animBg="1"/>
      <p:bldP spid="27" grpId="2" animBg="1"/>
      <p:bldP spid="39" grpId="0" animBg="1"/>
      <p:bldP spid="39" grpId="1" animBg="1"/>
      <p:bldP spid="40" grpId="0" animBg="1"/>
      <p:bldP spid="40" grpId="1" animBg="1"/>
      <p:bldP spid="41" grpId="0" animBg="1"/>
      <p:bldP spid="4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 flipV="1">
            <a:off x="0" y="-4"/>
            <a:ext cx="9144000" cy="36576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77321" y="45720"/>
            <a:ext cx="300680" cy="30785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96200" y="45720"/>
            <a:ext cx="990600" cy="307851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0" y="6596390"/>
            <a:ext cx="9144000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000" dirty="0" smtClean="0">
                <a:solidFill>
                  <a:srgbClr val="002060"/>
                </a:solidFill>
                <a:cs typeface="Arial" panose="020B0604020202020204" pitchFamily="34" charset="0"/>
              </a:rPr>
              <a:t>7/10</a:t>
            </a:r>
            <a:endParaRPr lang="en-US" sz="1000" dirty="0">
              <a:solidFill>
                <a:srgbClr val="002060"/>
              </a:solidFill>
              <a:cs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0" y="45720"/>
            <a:ext cx="7239000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00" b="1" dirty="0" err="1" smtClean="0">
                <a:solidFill>
                  <a:schemeClr val="bg1"/>
                </a:solidFill>
                <a:cs typeface="Arial" panose="020B0604020202020204" pitchFamily="34" charset="0"/>
              </a:rPr>
              <a:t>EcoDyn</a:t>
            </a:r>
            <a:r>
              <a:rPr lang="en-US" sz="1300" b="1" dirty="0" smtClean="0">
                <a:solidFill>
                  <a:schemeClr val="bg1"/>
                </a:solidFill>
                <a:cs typeface="Arial" panose="020B0604020202020204" pitchFamily="34" charset="0"/>
              </a:rPr>
              <a:t> </a:t>
            </a:r>
            <a:r>
              <a:rPr lang="en-US" sz="1300" dirty="0" smtClean="0">
                <a:solidFill>
                  <a:schemeClr val="bg1"/>
                </a:solidFill>
                <a:cs typeface="Arial" panose="020B0604020202020204" pitchFamily="34" charset="0"/>
              </a:rPr>
              <a:t>| Harmful Algal Blooms</a:t>
            </a:r>
            <a:endParaRPr lang="en-US" sz="1300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6200" y="533400"/>
            <a:ext cx="90018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2060"/>
                </a:solidFill>
                <a:cs typeface="Arial" panose="020B0604020202020204" pitchFamily="34" charset="0"/>
              </a:rPr>
              <a:t>Nutrients and Harmful </a:t>
            </a:r>
            <a:r>
              <a:rPr lang="en-US" sz="2800" dirty="0" err="1" smtClean="0">
                <a:solidFill>
                  <a:srgbClr val="002060"/>
                </a:solidFill>
                <a:cs typeface="Arial" panose="020B0604020202020204" pitchFamily="34" charset="0"/>
              </a:rPr>
              <a:t>Cyanobacterial</a:t>
            </a:r>
            <a:r>
              <a:rPr lang="en-US" sz="2800" dirty="0" smtClean="0">
                <a:solidFill>
                  <a:srgbClr val="002060"/>
                </a:solidFill>
                <a:cs typeface="Arial" panose="020B0604020202020204" pitchFamily="34" charset="0"/>
              </a:rPr>
              <a:t> Blooms</a:t>
            </a:r>
            <a:endParaRPr lang="en-US" sz="2800" dirty="0">
              <a:solidFill>
                <a:srgbClr val="002060"/>
              </a:solidFill>
              <a:cs typeface="Arial" panose="020B0604020202020204" pitchFamily="34" charset="0"/>
            </a:endParaRPr>
          </a:p>
        </p:txBody>
      </p:sp>
      <p:pic>
        <p:nvPicPr>
          <p:cNvPr id="10" name="Picture 4" descr="Nutrients-in-Lakes">
            <a:hlinkClick r:id="" action="ppaction://noaction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47483647" y="-1423988"/>
            <a:ext cx="5381625" cy="2971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Content Placeholder 3"/>
          <p:cNvSpPr>
            <a:spLocks noGrp="1"/>
          </p:cNvSpPr>
          <p:nvPr>
            <p:ph idx="1"/>
          </p:nvPr>
        </p:nvSpPr>
        <p:spPr>
          <a:xfrm>
            <a:off x="47422" y="1292799"/>
            <a:ext cx="6048578" cy="4964113"/>
          </a:xfrm>
        </p:spPr>
        <p:txBody>
          <a:bodyPr>
            <a:normAutofit fontScale="92500"/>
          </a:bodyPr>
          <a:lstStyle/>
          <a:p>
            <a:pPr>
              <a:lnSpc>
                <a:spcPct val="90000"/>
              </a:lnSpc>
              <a:spcBef>
                <a:spcPts val="600"/>
              </a:spcBef>
              <a:buNone/>
            </a:pPr>
            <a:r>
              <a:rPr lang="en-US" altLang="en-US" sz="2400" b="1" dirty="0" smtClean="0">
                <a:solidFill>
                  <a:srgbClr val="0000FF"/>
                </a:solidFill>
                <a:cs typeface="Calibri"/>
              </a:rPr>
              <a:t>Combined field &amp; molecular approaches to:</a:t>
            </a:r>
          </a:p>
          <a:p>
            <a:pPr lvl="1">
              <a:buClr>
                <a:srgbClr val="C00000"/>
              </a:buClr>
              <a:buFontTx/>
              <a:buChar char="•"/>
            </a:pPr>
            <a:r>
              <a:rPr lang="en-US" altLang="en-US" sz="1600" b="1" dirty="0" smtClean="0">
                <a:cs typeface="Calibri"/>
              </a:rPr>
              <a:t>Origins &amp; toxicity of cHAB species in relation to nutrients, physical processes &amp; climate </a:t>
            </a:r>
          </a:p>
          <a:p>
            <a:pPr lvl="1">
              <a:buClr>
                <a:srgbClr val="C00000"/>
              </a:buClr>
              <a:buFontTx/>
              <a:buChar char="•"/>
            </a:pPr>
            <a:r>
              <a:rPr lang="en-US" altLang="en-US" sz="1600" b="1" dirty="0" smtClean="0">
                <a:cs typeface="Calibri"/>
              </a:rPr>
              <a:t>Factors controlling toxin gene abundance &amp; expression</a:t>
            </a:r>
          </a:p>
          <a:p>
            <a:pPr lvl="1">
              <a:buClr>
                <a:srgbClr val="C00000"/>
              </a:buClr>
              <a:buFontTx/>
              <a:buChar char="•"/>
            </a:pPr>
            <a:r>
              <a:rPr lang="en-US" altLang="en-US" sz="1600" b="1" dirty="0" smtClean="0">
                <a:cs typeface="Calibri"/>
              </a:rPr>
              <a:t>diversity of toxic cHAB species </a:t>
            </a:r>
            <a:r>
              <a:rPr lang="en-US" altLang="en-US" sz="1600" b="1" dirty="0" smtClean="0">
                <a:cs typeface="Calibri"/>
                <a:sym typeface="Wingdings" pitchFamily="2" charset="2"/>
              </a:rPr>
              <a:t>&amp; resilience to </a:t>
            </a:r>
            <a:r>
              <a:rPr lang="en-US" altLang="en-US" sz="1600" b="1" dirty="0" smtClean="0">
                <a:cs typeface="Calibri"/>
              </a:rPr>
              <a:t>climate change</a:t>
            </a:r>
          </a:p>
          <a:p>
            <a:pPr lvl="1">
              <a:buClr>
                <a:srgbClr val="C00000"/>
              </a:buClr>
              <a:buFontTx/>
              <a:buChar char="•"/>
            </a:pPr>
            <a:r>
              <a:rPr lang="en-US" altLang="en-US" sz="1600" b="1" dirty="0" smtClean="0">
                <a:cs typeface="Calibri"/>
              </a:rPr>
              <a:t>models for predicting bloom toxicity</a:t>
            </a:r>
            <a:endParaRPr lang="en-US" altLang="en-US" sz="1800" b="1" dirty="0" smtClean="0">
              <a:cs typeface="Calibri"/>
            </a:endParaRPr>
          </a:p>
          <a:p>
            <a:pPr lvl="1">
              <a:lnSpc>
                <a:spcPct val="90000"/>
              </a:lnSpc>
              <a:spcBef>
                <a:spcPts val="1200"/>
              </a:spcBef>
            </a:pPr>
            <a:r>
              <a:rPr lang="en-US" altLang="en-US" sz="2000" i="1" dirty="0" smtClean="0">
                <a:solidFill>
                  <a:srgbClr val="0000FF"/>
                </a:solidFill>
                <a:cs typeface="Calibri"/>
              </a:rPr>
              <a:t>Results have clear implications for management: </a:t>
            </a:r>
          </a:p>
          <a:p>
            <a:pPr lvl="2">
              <a:lnSpc>
                <a:spcPct val="90000"/>
              </a:lnSpc>
              <a:spcBef>
                <a:spcPts val="1200"/>
              </a:spcBef>
            </a:pPr>
            <a:r>
              <a:rPr lang="en-US" altLang="en-US" sz="1600" b="1" dirty="0" smtClean="0">
                <a:cs typeface="Calibri"/>
              </a:rPr>
              <a:t>direct </a:t>
            </a:r>
            <a:r>
              <a:rPr lang="en-US" altLang="en-US" sz="1600" b="1" i="1" dirty="0" smtClean="0">
                <a:solidFill>
                  <a:srgbClr val="0000FF"/>
                </a:solidFill>
                <a:cs typeface="Calibri"/>
              </a:rPr>
              <a:t>influence of tributaries </a:t>
            </a:r>
            <a:r>
              <a:rPr lang="en-US" altLang="en-US" sz="1600" b="1" dirty="0" smtClean="0">
                <a:cs typeface="Calibri"/>
              </a:rPr>
              <a:t>(Thames R) on toxin levels. </a:t>
            </a:r>
          </a:p>
          <a:p>
            <a:pPr lvl="2">
              <a:lnSpc>
                <a:spcPct val="90000"/>
              </a:lnSpc>
              <a:spcBef>
                <a:spcPts val="1200"/>
              </a:spcBef>
            </a:pPr>
            <a:r>
              <a:rPr lang="en-US" altLang="en-US" sz="1600" b="1" dirty="0" smtClean="0">
                <a:cs typeface="Calibri"/>
              </a:rPr>
              <a:t>Genomics: identical HAB strains across LSC-Lake Erie-Lake Ontario </a:t>
            </a:r>
            <a:r>
              <a:rPr lang="en-US" altLang="en-US" sz="1600" b="1" i="1" dirty="0" smtClean="0">
                <a:solidFill>
                  <a:srgbClr val="0000FF"/>
                </a:solidFill>
                <a:cs typeface="Calibri"/>
              </a:rPr>
              <a:t>i.e. widespread potential for HABs, enabled by anthropogenic stressors</a:t>
            </a:r>
          </a:p>
          <a:p>
            <a:pPr lvl="2">
              <a:lnSpc>
                <a:spcPct val="90000"/>
              </a:lnSpc>
              <a:spcBef>
                <a:spcPts val="1200"/>
              </a:spcBef>
            </a:pPr>
            <a:r>
              <a:rPr lang="en-US" altLang="en-US" sz="1600" b="1" dirty="0" smtClean="0">
                <a:cs typeface="Calibri"/>
              </a:rPr>
              <a:t>Significant </a:t>
            </a:r>
            <a:r>
              <a:rPr lang="en-US" altLang="en-US" sz="1600" b="1" i="1" dirty="0" smtClean="0">
                <a:solidFill>
                  <a:srgbClr val="0000FF"/>
                </a:solidFill>
                <a:cs typeface="Calibri"/>
              </a:rPr>
              <a:t>positive effect of N </a:t>
            </a:r>
            <a:r>
              <a:rPr lang="en-US" altLang="en-US" sz="1600" b="1" dirty="0" smtClean="0">
                <a:cs typeface="Calibri"/>
              </a:rPr>
              <a:t>on growth and toxin production</a:t>
            </a:r>
            <a:r>
              <a:rPr lang="en-US" altLang="en-US" sz="1600" b="1" dirty="0">
                <a:cs typeface="Calibri"/>
              </a:rPr>
              <a:t> </a:t>
            </a:r>
            <a:r>
              <a:rPr lang="en-US" altLang="en-US" sz="1600" b="1" dirty="0" smtClean="0">
                <a:cs typeface="Calibri"/>
              </a:rPr>
              <a:t>in open Lake Erie</a:t>
            </a:r>
            <a:r>
              <a:rPr lang="en-US" altLang="en-US" sz="1600" b="1" dirty="0" smtClean="0">
                <a:solidFill>
                  <a:srgbClr val="FF0000"/>
                </a:solidFill>
                <a:cs typeface="Calibri"/>
              </a:rPr>
              <a:t> </a:t>
            </a:r>
            <a:r>
              <a:rPr lang="en-US" altLang="en-US" sz="1600" b="1" dirty="0" smtClean="0">
                <a:solidFill>
                  <a:schemeClr val="tx2"/>
                </a:solidFill>
                <a:cs typeface="Calibri"/>
              </a:rPr>
              <a:t>and tributaries (Sandusky Bay) </a:t>
            </a:r>
          </a:p>
          <a:p>
            <a:endParaRPr lang="en-US" altLang="en-US" dirty="0" smtClean="0">
              <a:solidFill>
                <a:schemeClr val="bg1"/>
              </a:solidFill>
              <a:cs typeface="Calibri"/>
            </a:endParaRPr>
          </a:p>
        </p:txBody>
      </p:sp>
      <p:pic>
        <p:nvPicPr>
          <p:cNvPr id="15" name="Picture 3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48578" y="1292799"/>
            <a:ext cx="3103604" cy="263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16" name="Straight Arrow Connector 15"/>
          <p:cNvCxnSpPr/>
          <p:nvPr/>
        </p:nvCxnSpPr>
        <p:spPr>
          <a:xfrm flipV="1">
            <a:off x="5913512" y="3534544"/>
            <a:ext cx="792088" cy="504056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6588224" y="3212976"/>
            <a:ext cx="2304256" cy="0"/>
          </a:xfrm>
          <a:prstGeom prst="line">
            <a:avLst/>
          </a:prstGeom>
          <a:ln>
            <a:solidFill>
              <a:srgbClr val="FF0000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>
            <a:off x="5943600" y="5562600"/>
            <a:ext cx="533400" cy="15240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Picture 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33274" y="4876800"/>
            <a:ext cx="2610726" cy="1957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43200" y="6384701"/>
            <a:ext cx="1293219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Picture 8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5074" y="6414519"/>
            <a:ext cx="981726" cy="262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05400" y="6096000"/>
            <a:ext cx="533400" cy="593501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13466" y="6141481"/>
            <a:ext cx="663534" cy="548020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38600" y="6156101"/>
            <a:ext cx="1014442" cy="533400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43000" y="6232301"/>
            <a:ext cx="685800" cy="457200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57400" y="6232301"/>
            <a:ext cx="535820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3122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 flipV="1">
            <a:off x="0" y="-4"/>
            <a:ext cx="9144000" cy="36576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77321" y="45720"/>
            <a:ext cx="300680" cy="30785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96200" y="45720"/>
            <a:ext cx="990600" cy="307851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0" y="6596390"/>
            <a:ext cx="9144000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3/10</a:t>
            </a:r>
            <a:endParaRPr lang="en-US" sz="10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0" y="45720"/>
            <a:ext cx="7239000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EcoDyn</a:t>
            </a:r>
            <a:r>
              <a:rPr lang="en-US" sz="13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3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| Harmful Algal Blooms</a:t>
            </a:r>
            <a:endParaRPr lang="en-US" sz="13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85800" y="2057400"/>
            <a:ext cx="790895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4400" dirty="0" smtClean="0">
              <a:solidFill>
                <a:srgbClr val="002060"/>
              </a:solidFill>
              <a:cs typeface="Arial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76200" y="381000"/>
            <a:ext cx="9067800" cy="1692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>
                <a:cs typeface="Calibri" charset="0"/>
              </a:rPr>
              <a:t>High-impact publications: </a:t>
            </a:r>
          </a:p>
          <a:p>
            <a:endParaRPr lang="en-US" b="1" i="1" u="sng" dirty="0">
              <a:latin typeface="Calibri" charset="0"/>
              <a:cs typeface="Calibri" charset="0"/>
            </a:endParaRPr>
          </a:p>
          <a:p>
            <a:endParaRPr lang="en-US" b="1" i="1" u="sng" dirty="0" smtClean="0">
              <a:latin typeface="Calibri" charset="0"/>
              <a:cs typeface="Calibri" charset="0"/>
            </a:endParaRPr>
          </a:p>
          <a:p>
            <a:pPr algn="ctr"/>
            <a:endParaRPr lang="en-US" sz="4000" dirty="0" smtClean="0">
              <a:cs typeface="Calibri" charset="0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0" y="1219200"/>
            <a:ext cx="9144000" cy="5638800"/>
            <a:chOff x="0" y="-685800"/>
            <a:chExt cx="9144000" cy="5638800"/>
          </a:xfrm>
        </p:grpSpPr>
        <p:grpSp>
          <p:nvGrpSpPr>
            <p:cNvPr id="14" name="Group 13"/>
            <p:cNvGrpSpPr/>
            <p:nvPr/>
          </p:nvGrpSpPr>
          <p:grpSpPr>
            <a:xfrm>
              <a:off x="0" y="-685800"/>
              <a:ext cx="9144000" cy="5638800"/>
              <a:chOff x="0" y="-685800"/>
              <a:chExt cx="9144000" cy="5638800"/>
            </a:xfrm>
          </p:grpSpPr>
          <p:sp>
            <p:nvSpPr>
              <p:cNvPr id="16" name="Rectangle 15"/>
              <p:cNvSpPr/>
              <p:nvPr/>
            </p:nvSpPr>
            <p:spPr>
              <a:xfrm>
                <a:off x="0" y="-685800"/>
                <a:ext cx="9144000" cy="56388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17" name="Picture 4"/>
              <p:cNvPicPr>
                <a:picLocks noChangeAspect="1"/>
              </p:cNvPicPr>
              <p:nvPr/>
            </p:nvPicPr>
            <p:blipFill>
              <a:blip r:embed="rId5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524000" y="3096017"/>
                <a:ext cx="5410200" cy="1704583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8" name="Picture 17"/>
              <p:cNvPicPr>
                <a:picLocks noChangeAspect="1"/>
              </p:cNvPicPr>
              <p:nvPr/>
            </p:nvPicPr>
            <p:blipFill>
              <a:blip r:embed="rId6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524000" y="1295400"/>
                <a:ext cx="5410200" cy="1673692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</p:pic>
        </p:grpSp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524000" y="-632000"/>
              <a:ext cx="5410200" cy="1775000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</p:grpSp>
      <p:grpSp>
        <p:nvGrpSpPr>
          <p:cNvPr id="27" name="Group 26"/>
          <p:cNvGrpSpPr/>
          <p:nvPr/>
        </p:nvGrpSpPr>
        <p:grpSpPr>
          <a:xfrm>
            <a:off x="76200" y="990600"/>
            <a:ext cx="8915400" cy="6013311"/>
            <a:chOff x="76200" y="990600"/>
            <a:chExt cx="8915400" cy="6013311"/>
          </a:xfrm>
        </p:grpSpPr>
        <p:grpSp>
          <p:nvGrpSpPr>
            <p:cNvPr id="26" name="Group 25"/>
            <p:cNvGrpSpPr/>
            <p:nvPr/>
          </p:nvGrpSpPr>
          <p:grpSpPr>
            <a:xfrm>
              <a:off x="76200" y="990600"/>
              <a:ext cx="8915400" cy="6013311"/>
              <a:chOff x="76200" y="990600"/>
              <a:chExt cx="8915400" cy="6013311"/>
            </a:xfrm>
          </p:grpSpPr>
          <p:grpSp>
            <p:nvGrpSpPr>
              <p:cNvPr id="8" name="Group 7"/>
              <p:cNvGrpSpPr/>
              <p:nvPr/>
            </p:nvGrpSpPr>
            <p:grpSpPr>
              <a:xfrm>
                <a:off x="76200" y="990600"/>
                <a:ext cx="8458200" cy="5867400"/>
                <a:chOff x="76200" y="990600"/>
                <a:chExt cx="8458200" cy="5867400"/>
              </a:xfrm>
            </p:grpSpPr>
            <p:grpSp>
              <p:nvGrpSpPr>
                <p:cNvPr id="5" name="Group 4"/>
                <p:cNvGrpSpPr/>
                <p:nvPr/>
              </p:nvGrpSpPr>
              <p:grpSpPr>
                <a:xfrm>
                  <a:off x="152400" y="990600"/>
                  <a:ext cx="8382000" cy="5867400"/>
                  <a:chOff x="152400" y="990600"/>
                  <a:chExt cx="8382000" cy="5867400"/>
                </a:xfrm>
              </p:grpSpPr>
              <p:sp>
                <p:nvSpPr>
                  <p:cNvPr id="4" name="Rectangle 3"/>
                  <p:cNvSpPr/>
                  <p:nvPr/>
                </p:nvSpPr>
                <p:spPr>
                  <a:xfrm>
                    <a:off x="304800" y="990600"/>
                    <a:ext cx="8229600" cy="5867400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pic>
                <p:nvPicPr>
                  <p:cNvPr id="19" name="Picture 4"/>
                  <p:cNvPicPr>
                    <a:picLocks noChangeAspect="1" noChangeArrowheads="1"/>
                  </p:cNvPicPr>
                  <p:nvPr/>
                </p:nvPicPr>
                <p:blipFill>
                  <a:blip r:embed="rId8" cstate="screen"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152400" y="1032285"/>
                    <a:ext cx="4291747" cy="5825715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</p:grpSp>
            <p:sp>
              <p:nvSpPr>
                <p:cNvPr id="6" name="TextBox 5"/>
                <p:cNvSpPr txBox="1"/>
                <p:nvPr/>
              </p:nvSpPr>
              <p:spPr>
                <a:xfrm>
                  <a:off x="152400" y="3352800"/>
                  <a:ext cx="3505200" cy="120032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b="1" i="1" dirty="0"/>
                    <a:t>Global </a:t>
                  </a:r>
                  <a:r>
                    <a:rPr lang="en-US" b="1" i="1" dirty="0" smtClean="0"/>
                    <a:t>Expansion of</a:t>
                  </a:r>
                  <a:r>
                    <a:rPr lang="en-US" b="1" i="1" dirty="0"/>
                    <a:t> Harmful </a:t>
                  </a:r>
                  <a:endParaRPr lang="en-US" b="1" i="1" dirty="0" smtClean="0"/>
                </a:p>
                <a:p>
                  <a:r>
                    <a:rPr lang="en-US" b="1" i="1" dirty="0" err="1" smtClean="0"/>
                    <a:t>Cyanobacterial</a:t>
                  </a:r>
                  <a:r>
                    <a:rPr lang="en-US" b="1" i="1" dirty="0" smtClean="0"/>
                    <a:t> </a:t>
                  </a:r>
                  <a:r>
                    <a:rPr lang="en-US" b="1" i="1" dirty="0"/>
                    <a:t>Blooms: Diversity, ecology, causes, and controls</a:t>
                  </a:r>
                  <a:endParaRPr lang="en-US" dirty="0"/>
                </a:p>
              </p:txBody>
            </p:sp>
            <p:sp>
              <p:nvSpPr>
                <p:cNvPr id="23" name="TextBox 22"/>
                <p:cNvSpPr txBox="1"/>
                <p:nvPr/>
              </p:nvSpPr>
              <p:spPr>
                <a:xfrm>
                  <a:off x="76200" y="5029200"/>
                  <a:ext cx="4038600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400" b="1" i="1" dirty="0" smtClean="0"/>
                    <a:t>Guest Editors:</a:t>
                  </a:r>
                </a:p>
                <a:p>
                  <a:r>
                    <a:rPr lang="en-US" sz="1400" b="1" i="1" u="sng" dirty="0" smtClean="0"/>
                    <a:t>Timothy Davis </a:t>
                  </a:r>
                  <a:r>
                    <a:rPr lang="en-US" sz="1400" i="1" dirty="0" smtClean="0"/>
                    <a:t>and Christopher </a:t>
                  </a:r>
                  <a:r>
                    <a:rPr lang="en-US" sz="1400" i="1" dirty="0" err="1" smtClean="0"/>
                    <a:t>Gobler</a:t>
                  </a:r>
                  <a:endParaRPr lang="en-US" sz="1400" dirty="0"/>
                </a:p>
              </p:txBody>
            </p:sp>
          </p:grpSp>
          <p:sp>
            <p:nvSpPr>
              <p:cNvPr id="24" name="TextBox 23"/>
              <p:cNvSpPr txBox="1"/>
              <p:nvPr/>
            </p:nvSpPr>
            <p:spPr>
              <a:xfrm>
                <a:off x="4572000" y="1371600"/>
                <a:ext cx="4419600" cy="563231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457200" indent="-457200">
                  <a:buFont typeface="Arial"/>
                  <a:buChar char="•"/>
                </a:pPr>
                <a:r>
                  <a:rPr lang="en-US" sz="2000" dirty="0" smtClean="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Harmful Algae</a:t>
                </a:r>
              </a:p>
              <a:p>
                <a:pPr marL="914400" lvl="1" indent="-457200">
                  <a:buFont typeface="Arial"/>
                  <a:buChar char="•"/>
                </a:pPr>
                <a:r>
                  <a:rPr lang="en-US" dirty="0" smtClean="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2014 Impact Factor: 3.874</a:t>
                </a:r>
              </a:p>
              <a:p>
                <a:pPr marL="914400" lvl="1" indent="-457200">
                  <a:buFont typeface="Arial"/>
                  <a:buChar char="•"/>
                </a:pPr>
                <a:r>
                  <a:rPr lang="en-US" dirty="0" smtClean="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5-year impact factor 3.765</a:t>
                </a:r>
              </a:p>
              <a:p>
                <a:pPr marL="457200" indent="-457200">
                  <a:buFont typeface="Arial"/>
                  <a:buChar char="•"/>
                </a:pPr>
                <a:endParaRPr lang="en-US" sz="2000" dirty="0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457200" indent="-457200">
                  <a:buFont typeface="Arial"/>
                  <a:buChar char="•"/>
                </a:pPr>
                <a:r>
                  <a:rPr lang="en-US" sz="2000" dirty="0" smtClean="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15 manuscripts on genera, ecology, drinking water, human health, toxin and taste and odor, grazing and synthesis review</a:t>
                </a:r>
              </a:p>
              <a:p>
                <a:pPr marL="457200" indent="-457200">
                  <a:buFont typeface="Arial"/>
                  <a:buChar char="•"/>
                </a:pPr>
                <a:endParaRPr lang="en-US" sz="2000" dirty="0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457200" indent="-457200">
                  <a:buFont typeface="Arial"/>
                  <a:buChar char="•"/>
                </a:pPr>
                <a:r>
                  <a:rPr lang="en-US" sz="2000" dirty="0" smtClean="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Research from Europe, USA, Australia, China, South America</a:t>
                </a:r>
              </a:p>
              <a:p>
                <a:pPr marL="457200" indent="-457200">
                  <a:buFont typeface="Arial"/>
                  <a:buChar char="•"/>
                </a:pPr>
                <a:endParaRPr lang="en-US" sz="2000" dirty="0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457200" indent="-457200">
                  <a:buFont typeface="Arial"/>
                  <a:buChar char="•"/>
                </a:pPr>
                <a:r>
                  <a:rPr lang="en-US" sz="2000" dirty="0" smtClean="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This issue features the work of:</a:t>
                </a:r>
              </a:p>
              <a:p>
                <a:pPr marL="914400" lvl="1" indent="-457200">
                  <a:buFont typeface="Arial"/>
                  <a:buChar char="•"/>
                </a:pPr>
                <a:r>
                  <a:rPr lang="en-US" dirty="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5</a:t>
                </a:r>
                <a:r>
                  <a:rPr lang="en-US" dirty="0" smtClean="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NOAA researchers</a:t>
                </a:r>
              </a:p>
              <a:p>
                <a:pPr marL="914400" lvl="1" indent="-457200">
                  <a:buFont typeface="Arial"/>
                  <a:buChar char="•"/>
                </a:pPr>
                <a:r>
                  <a:rPr lang="en-US" dirty="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3</a:t>
                </a:r>
                <a:r>
                  <a:rPr lang="en-US" dirty="0" smtClean="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CILER researchers</a:t>
                </a:r>
              </a:p>
              <a:p>
                <a:pPr marL="457200" indent="-457200">
                  <a:buFont typeface="Arial"/>
                  <a:buChar char="•"/>
                </a:pPr>
                <a:endParaRPr lang="en-US" sz="2000" dirty="0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457200" indent="-457200">
                  <a:buFont typeface="Arial"/>
                  <a:buChar char="•"/>
                </a:pPr>
                <a:r>
                  <a:rPr lang="en-US" sz="2000" dirty="0" smtClean="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In print in April 2016</a:t>
                </a:r>
              </a:p>
              <a:p>
                <a:pPr marL="457200" indent="-457200">
                  <a:buFont typeface="Arial"/>
                  <a:buChar char="•"/>
                </a:pPr>
                <a:endParaRPr lang="en-US" sz="2000" dirty="0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25" name="Rectangle 24"/>
            <p:cNvSpPr/>
            <p:nvPr/>
          </p:nvSpPr>
          <p:spPr>
            <a:xfrm>
              <a:off x="76200" y="990600"/>
              <a:ext cx="4495800" cy="381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5516801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 flipV="1">
            <a:off x="0" y="-4"/>
            <a:ext cx="9144000" cy="36576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77321" y="45720"/>
            <a:ext cx="300680" cy="30785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96200" y="45720"/>
            <a:ext cx="990600" cy="307851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0" y="45720"/>
            <a:ext cx="7239000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EcoDyn</a:t>
            </a:r>
            <a:r>
              <a:rPr lang="en-US" sz="13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3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| Harmful Algal Blooms</a:t>
            </a:r>
          </a:p>
        </p:txBody>
      </p:sp>
      <p:sp>
        <p:nvSpPr>
          <p:cNvPr id="3" name="Rectangle 2"/>
          <p:cNvSpPr/>
          <p:nvPr/>
        </p:nvSpPr>
        <p:spPr>
          <a:xfrm>
            <a:off x="8610600" y="990600"/>
            <a:ext cx="152400" cy="58674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6646334" y="1225689"/>
            <a:ext cx="2345266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228600">
              <a:buFont typeface="Arial"/>
              <a:buChar char="•"/>
            </a:pPr>
            <a:r>
              <a:rPr lang="en-US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Searchable genomic database for CHAB genera including Great Lakes strains</a:t>
            </a:r>
          </a:p>
          <a:p>
            <a:pPr marL="228600" indent="-228600">
              <a:buFont typeface="Arial"/>
              <a:buChar char="•"/>
            </a:pPr>
            <a:endParaRPr lang="en-US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" indent="-228600">
              <a:buFont typeface="Arial"/>
              <a:buChar char="•"/>
            </a:pPr>
            <a:r>
              <a:rPr lang="en-US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Publicly available resource</a:t>
            </a:r>
          </a:p>
          <a:p>
            <a:pPr marL="228600" indent="-228600">
              <a:buFont typeface="Arial"/>
              <a:buChar char="•"/>
            </a:pPr>
            <a:endParaRPr lang="en-US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" indent="-228600">
              <a:buFont typeface="Arial"/>
              <a:buChar char="•"/>
            </a:pPr>
            <a:r>
              <a:rPr lang="en-US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Serves as a link between environmental and genomic data</a:t>
            </a:r>
          </a:p>
          <a:p>
            <a:pPr marL="228600" indent="-228600">
              <a:buFont typeface="Arial"/>
              <a:buChar char="•"/>
            </a:pPr>
            <a:endParaRPr lang="en-US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" indent="-228600">
              <a:buFont typeface="Arial"/>
              <a:buChar char="•"/>
            </a:pPr>
            <a:r>
              <a:rPr lang="en-US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Critical to further understand the response of CHAB genera to environmental </a:t>
            </a:r>
            <a:r>
              <a:rPr lang="en-US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drivers</a:t>
            </a:r>
            <a:endParaRPr lang="en-US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1168400"/>
            <a:ext cx="6641101" cy="5706533"/>
          </a:xfrm>
          <a:prstGeom prst="rect">
            <a:avLst/>
          </a:prstGeom>
        </p:spPr>
      </p:pic>
      <p:pic>
        <p:nvPicPr>
          <p:cNvPr id="12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36181" y="1196879"/>
            <a:ext cx="1064619" cy="2509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67400" y="1676400"/>
            <a:ext cx="548975" cy="562064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0" y="452735"/>
            <a:ext cx="9448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3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Genomic database will fuel research in the Great Lakes and beyond</a:t>
            </a:r>
          </a:p>
        </p:txBody>
      </p:sp>
    </p:spTree>
    <p:extLst>
      <p:ext uri="{BB962C8B-B14F-4D97-AF65-F5344CB8AC3E}">
        <p14:creationId xmlns:p14="http://schemas.microsoft.com/office/powerpoint/2010/main" val="3745652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 flipV="1">
            <a:off x="0" y="-4"/>
            <a:ext cx="9144000" cy="36576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77321" y="45720"/>
            <a:ext cx="300680" cy="30785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96200" y="45720"/>
            <a:ext cx="990600" cy="307851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0" y="45720"/>
            <a:ext cx="7239000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EcoDyn</a:t>
            </a:r>
            <a:r>
              <a:rPr lang="en-US" sz="13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3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| Harmful Algal Blooms</a:t>
            </a:r>
            <a:endParaRPr lang="en-US" sz="13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85800" y="2057400"/>
            <a:ext cx="790895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4400" dirty="0" smtClean="0">
              <a:solidFill>
                <a:srgbClr val="002060"/>
              </a:solidFill>
              <a:cs typeface="Arial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76200" y="381000"/>
            <a:ext cx="9067800" cy="1692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>
                <a:cs typeface="Calibri" charset="0"/>
              </a:rPr>
              <a:t>Future directions and challenges </a:t>
            </a:r>
          </a:p>
          <a:p>
            <a:endParaRPr lang="en-US" b="1" i="1" u="sng" dirty="0">
              <a:latin typeface="Calibri" charset="0"/>
              <a:cs typeface="Calibri" charset="0"/>
            </a:endParaRPr>
          </a:p>
          <a:p>
            <a:endParaRPr lang="en-US" b="1" i="1" u="sng" dirty="0" smtClean="0">
              <a:latin typeface="Calibri" charset="0"/>
              <a:cs typeface="Calibri" charset="0"/>
            </a:endParaRPr>
          </a:p>
          <a:p>
            <a:pPr algn="ctr"/>
            <a:endParaRPr lang="en-US" sz="4000" dirty="0" smtClean="0">
              <a:cs typeface="Calibri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90115" y="1540906"/>
            <a:ext cx="5677285" cy="4555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228600">
              <a:buFont typeface="Arial"/>
              <a:buChar char="•"/>
            </a:pPr>
            <a:r>
              <a:rPr lang="en-US" dirty="0" smtClean="0">
                <a:solidFill>
                  <a:srgbClr val="002060"/>
                </a:solidFill>
                <a:cs typeface="Arial" panose="020B0604020202020204" pitchFamily="34" charset="0"/>
              </a:rPr>
              <a:t>Develop an ESP network for Western Lake Erie</a:t>
            </a:r>
          </a:p>
          <a:p>
            <a:pPr marL="228600" indent="-228600">
              <a:buFont typeface="Arial"/>
              <a:buChar char="•"/>
            </a:pPr>
            <a:endParaRPr lang="en-US" dirty="0" smtClean="0">
              <a:solidFill>
                <a:srgbClr val="002060"/>
              </a:solidFill>
              <a:cs typeface="Arial" panose="020B0604020202020204" pitchFamily="34" charset="0"/>
            </a:endParaRPr>
          </a:p>
          <a:p>
            <a:pPr marL="228600" indent="-228600">
              <a:buFont typeface="Arial"/>
              <a:buChar char="•"/>
            </a:pPr>
            <a:endParaRPr lang="en-US" dirty="0" smtClean="0">
              <a:solidFill>
                <a:srgbClr val="002060"/>
              </a:solidFill>
              <a:cs typeface="Arial" panose="020B0604020202020204" pitchFamily="34" charset="0"/>
            </a:endParaRPr>
          </a:p>
          <a:p>
            <a:pPr marL="228600" indent="-228600">
              <a:buFont typeface="Arial"/>
              <a:buChar char="•"/>
            </a:pPr>
            <a:r>
              <a:rPr lang="en-US" dirty="0" smtClean="0">
                <a:solidFill>
                  <a:srgbClr val="002060"/>
                </a:solidFill>
                <a:cs typeface="Arial" panose="020B0604020202020204" pitchFamily="34" charset="0"/>
              </a:rPr>
              <a:t>Further develop the ESP capabilities</a:t>
            </a:r>
          </a:p>
          <a:p>
            <a:pPr marL="228600" lvl="1" indent="-228600">
              <a:buFont typeface="Arial"/>
              <a:buChar char="•"/>
            </a:pPr>
            <a:endParaRPr lang="en-US" sz="1400" dirty="0" smtClean="0">
              <a:solidFill>
                <a:srgbClr val="002060"/>
              </a:solidFill>
              <a:cs typeface="Arial" panose="020B0604020202020204" pitchFamily="34" charset="0"/>
            </a:endParaRPr>
          </a:p>
          <a:p>
            <a:pPr marL="228600" lvl="1" indent="-228600">
              <a:buFont typeface="Arial"/>
              <a:buChar char="•"/>
            </a:pPr>
            <a:endParaRPr lang="en-US" sz="1400" dirty="0" smtClean="0">
              <a:solidFill>
                <a:srgbClr val="002060"/>
              </a:solidFill>
              <a:cs typeface="Arial" panose="020B0604020202020204" pitchFamily="34" charset="0"/>
            </a:endParaRPr>
          </a:p>
          <a:p>
            <a:pPr marL="228600" indent="-228600">
              <a:buFont typeface="Arial"/>
              <a:buChar char="•"/>
            </a:pPr>
            <a:r>
              <a:rPr lang="en-US" dirty="0" smtClean="0">
                <a:solidFill>
                  <a:srgbClr val="002060"/>
                </a:solidFill>
                <a:cs typeface="Arial" panose="020B0604020202020204" pitchFamily="34" charset="0"/>
              </a:rPr>
              <a:t>Investigate the ecological adaptations of Great Lakes CHAB species</a:t>
            </a:r>
          </a:p>
          <a:p>
            <a:pPr marL="228600" lvl="1" indent="-228600"/>
            <a:endParaRPr lang="en-US" sz="1400" dirty="0" smtClean="0">
              <a:solidFill>
                <a:srgbClr val="002060"/>
              </a:solidFill>
              <a:cs typeface="Arial" panose="020B0604020202020204" pitchFamily="34" charset="0"/>
            </a:endParaRPr>
          </a:p>
          <a:p>
            <a:pPr marL="228600" lvl="1" indent="-228600"/>
            <a:endParaRPr lang="en-US" sz="1400" dirty="0" smtClean="0">
              <a:solidFill>
                <a:srgbClr val="002060"/>
              </a:solidFill>
              <a:cs typeface="Arial" panose="020B0604020202020204" pitchFamily="34" charset="0"/>
            </a:endParaRPr>
          </a:p>
          <a:p>
            <a:pPr marL="228600" indent="-228600">
              <a:buFont typeface="Arial"/>
              <a:buChar char="•"/>
            </a:pPr>
            <a:r>
              <a:rPr lang="en-US" dirty="0" smtClean="0">
                <a:cs typeface="Calibri" charset="0"/>
              </a:rPr>
              <a:t>Further understanding </a:t>
            </a:r>
            <a:r>
              <a:rPr lang="en-US" dirty="0">
                <a:cs typeface="Calibri" charset="0"/>
              </a:rPr>
              <a:t>the interactive roles of light, nutrients, and temperature on toxin production and </a:t>
            </a:r>
            <a:r>
              <a:rPr lang="en-US" dirty="0" smtClean="0">
                <a:cs typeface="Calibri" charset="0"/>
              </a:rPr>
              <a:t>community composition</a:t>
            </a:r>
          </a:p>
          <a:p>
            <a:pPr marL="228600" indent="-228600">
              <a:buFont typeface="Arial"/>
              <a:buChar char="•"/>
            </a:pPr>
            <a:endParaRPr lang="en-CA" dirty="0" smtClean="0">
              <a:cs typeface="Calibri" charset="0"/>
            </a:endParaRPr>
          </a:p>
          <a:p>
            <a:pPr marL="228600" indent="-228600">
              <a:buFont typeface="Arial"/>
              <a:buChar char="•"/>
            </a:pPr>
            <a:endParaRPr lang="en-CA" dirty="0">
              <a:cs typeface="Calibri" charset="0"/>
            </a:endParaRPr>
          </a:p>
          <a:p>
            <a:pPr marL="228600" indent="-228600">
              <a:buFont typeface="Arial"/>
              <a:buChar char="•"/>
            </a:pPr>
            <a:r>
              <a:rPr lang="en-US" dirty="0" smtClean="0">
                <a:solidFill>
                  <a:srgbClr val="002060"/>
                </a:solidFill>
                <a:cs typeface="Arial" panose="020B0604020202020204" pitchFamily="34" charset="0"/>
              </a:rPr>
              <a:t>Investigate changes in </a:t>
            </a:r>
            <a:r>
              <a:rPr lang="en-US" dirty="0" err="1" smtClean="0">
                <a:solidFill>
                  <a:srgbClr val="002060"/>
                </a:solidFill>
                <a:cs typeface="Arial" panose="020B0604020202020204" pitchFamily="34" charset="0"/>
              </a:rPr>
              <a:t>microcystin</a:t>
            </a:r>
            <a:r>
              <a:rPr lang="en-US" dirty="0" smtClean="0">
                <a:solidFill>
                  <a:srgbClr val="002060"/>
                </a:solidFill>
                <a:cs typeface="Arial" panose="020B0604020202020204" pitchFamily="34" charset="0"/>
              </a:rPr>
              <a:t> congeners over time</a:t>
            </a:r>
            <a:endParaRPr lang="en-US" dirty="0">
              <a:solidFill>
                <a:srgbClr val="002060"/>
              </a:solidFill>
              <a:cs typeface="Arial" panose="020B0604020202020204" pitchFamily="34" charset="0"/>
            </a:endParaRPr>
          </a:p>
        </p:txBody>
      </p:sp>
      <p:pic>
        <p:nvPicPr>
          <p:cNvPr id="10" name="Picture 1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15000" y="1143000"/>
            <a:ext cx="3166357" cy="227977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77000" y="2590800"/>
            <a:ext cx="196850" cy="263442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15200" y="2209800"/>
            <a:ext cx="196850" cy="263442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27950" y="2708358"/>
            <a:ext cx="196850" cy="263442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34200" y="2971800"/>
            <a:ext cx="196850" cy="263442"/>
          </a:xfrm>
          <a:prstGeom prst="rect">
            <a:avLst/>
          </a:prstGeom>
        </p:spPr>
      </p:pic>
      <p:pic>
        <p:nvPicPr>
          <p:cNvPr id="18" name="Picture 3"/>
          <p:cNvPicPr>
            <a:picLocks noChangeAspect="1" noChangeArrowheads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477000" y="3769310"/>
            <a:ext cx="2199361" cy="3088690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" name="TextBox 18"/>
          <p:cNvSpPr txBox="1"/>
          <p:nvPr/>
        </p:nvSpPr>
        <p:spPr>
          <a:xfrm>
            <a:off x="6172200" y="3499247"/>
            <a:ext cx="1494576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 smtClean="0">
                <a:solidFill>
                  <a:srgbClr val="0033CC"/>
                </a:solidFill>
                <a:latin typeface="Calibri" panose="020F0502020204030204" pitchFamily="34" charset="0"/>
              </a:rPr>
              <a:t>Microcystins</a:t>
            </a:r>
          </a:p>
          <a:p>
            <a:r>
              <a:rPr lang="en-GB" sz="1400" dirty="0" smtClean="0">
                <a:solidFill>
                  <a:srgbClr val="0033CC"/>
                </a:solidFill>
                <a:latin typeface="Calibri" panose="020F0502020204030204" pitchFamily="34" charset="0"/>
              </a:rPr>
              <a:t>&gt;100 congeners</a:t>
            </a:r>
            <a:endParaRPr lang="en-GB" sz="1400" dirty="0">
              <a:solidFill>
                <a:srgbClr val="0033CC"/>
              </a:solidFill>
              <a:latin typeface="Calibri" panose="020F050202020403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172200" y="3581400"/>
            <a:ext cx="2590800" cy="3200400"/>
          </a:xfrm>
          <a:prstGeom prst="rect">
            <a:avLst/>
          </a:prstGeom>
          <a:noFill/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144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 flipV="1">
            <a:off x="0" y="-4"/>
            <a:ext cx="9144000" cy="36576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77321" y="45720"/>
            <a:ext cx="300680" cy="30785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96200" y="45720"/>
            <a:ext cx="990600" cy="307851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0" y="45720"/>
            <a:ext cx="7239000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EcoDyn</a:t>
            </a:r>
            <a:r>
              <a:rPr lang="en-US" sz="13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3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| Harmful Algal Blooms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6200" y="533400"/>
            <a:ext cx="90018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Questions?</a:t>
            </a:r>
            <a:endParaRPr lang="en-US" sz="28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09600" y="2638961"/>
            <a:ext cx="792480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dirty="0" smtClean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Place Photo Here</a:t>
            </a:r>
          </a:p>
        </p:txBody>
      </p:sp>
      <p:pic>
        <p:nvPicPr>
          <p:cNvPr id="5" name="Picture 4"/>
          <p:cNvPicPr>
            <a:picLocks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752601"/>
            <a:ext cx="4526280" cy="339242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50"/>
          <a:stretch/>
        </p:blipFill>
        <p:spPr>
          <a:xfrm>
            <a:off x="4648200" y="1752600"/>
            <a:ext cx="4521200" cy="3390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3803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 flipV="1">
            <a:off x="0" y="-4"/>
            <a:ext cx="9144000" cy="36576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77321" y="45720"/>
            <a:ext cx="300680" cy="30785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96200" y="45720"/>
            <a:ext cx="990600" cy="307851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0" y="45720"/>
            <a:ext cx="7239000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EcoDyn</a:t>
            </a:r>
            <a:r>
              <a:rPr lang="en-US" sz="13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3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| Harmful Algal Blooms</a:t>
            </a:r>
            <a:endParaRPr lang="en-US" sz="13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85800" y="2057400"/>
            <a:ext cx="790895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4400" dirty="0" smtClean="0">
              <a:solidFill>
                <a:srgbClr val="002060"/>
              </a:solidFill>
              <a:cs typeface="Arial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76200" y="381000"/>
            <a:ext cx="9067800" cy="41549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cs typeface="Calibri" charset="0"/>
              </a:rPr>
              <a:t>Overarching research statement: </a:t>
            </a:r>
            <a:endParaRPr lang="en-US" sz="2800" dirty="0" smtClean="0">
              <a:cs typeface="Calibri" charset="0"/>
            </a:endParaRPr>
          </a:p>
          <a:p>
            <a:endParaRPr lang="en-US" b="1" i="1" u="sng" dirty="0">
              <a:latin typeface="Calibri" charset="0"/>
              <a:cs typeface="Calibri" charset="0"/>
            </a:endParaRPr>
          </a:p>
          <a:p>
            <a:endParaRPr lang="en-US" b="1" i="1" u="sng" dirty="0" smtClean="0">
              <a:latin typeface="Calibri" charset="0"/>
              <a:cs typeface="Calibri" charset="0"/>
            </a:endParaRPr>
          </a:p>
          <a:p>
            <a:pPr algn="ctr"/>
            <a:endParaRPr lang="en-US" sz="4000" dirty="0" smtClean="0">
              <a:cs typeface="Calibri" charset="0"/>
            </a:endParaRPr>
          </a:p>
          <a:p>
            <a:pPr algn="ctr"/>
            <a:r>
              <a:rPr lang="en-US" sz="4000" dirty="0" smtClean="0">
                <a:cs typeface="Calibri" charset="0"/>
              </a:rPr>
              <a:t>Understanding </a:t>
            </a:r>
            <a:r>
              <a:rPr lang="en-US" sz="4000" dirty="0">
                <a:cs typeface="Calibri" charset="0"/>
              </a:rPr>
              <a:t>the drivers of bloom ecology will aid in enhancing predictive models that forecast bloom size, location AND </a:t>
            </a:r>
            <a:r>
              <a:rPr lang="en-US" sz="4000" u="sng" dirty="0">
                <a:cs typeface="Calibri" charset="0"/>
              </a:rPr>
              <a:t>toxicity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2895700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6087" y="609600"/>
            <a:ext cx="7810129" cy="603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Rectangle 1"/>
          <p:cNvSpPr>
            <a:spLocks noChangeArrowheads="1"/>
          </p:cNvSpPr>
          <p:nvPr/>
        </p:nvSpPr>
        <p:spPr bwMode="auto">
          <a:xfrm>
            <a:off x="738173" y="813782"/>
            <a:ext cx="7643827" cy="66523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3" name="Rectangle 12"/>
          <p:cNvSpPr/>
          <p:nvPr/>
        </p:nvSpPr>
        <p:spPr>
          <a:xfrm flipV="1">
            <a:off x="0" y="-4"/>
            <a:ext cx="9144000" cy="36576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77321" y="45720"/>
            <a:ext cx="300680" cy="30785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96200" y="45720"/>
            <a:ext cx="990600" cy="307851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0" y="45720"/>
            <a:ext cx="7239000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EcoDyn</a:t>
            </a:r>
            <a:r>
              <a:rPr lang="en-US" sz="13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3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| Harmful Algal Blooms</a:t>
            </a:r>
            <a:endParaRPr lang="en-US" sz="13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6200" y="533400"/>
            <a:ext cx="90018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2060"/>
                </a:solidFill>
                <a:cs typeface="Arial" panose="020B0604020202020204" pitchFamily="34" charset="0"/>
              </a:rPr>
              <a:t>An integrated approach to studying HABs</a:t>
            </a:r>
            <a:endParaRPr lang="en-US" sz="2800" dirty="0">
              <a:solidFill>
                <a:srgbClr val="002060"/>
              </a:solidFill>
              <a:cs typeface="Arial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85800" y="2057400"/>
            <a:ext cx="790895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4400" dirty="0" smtClean="0">
              <a:solidFill>
                <a:srgbClr val="002060"/>
              </a:solidFill>
              <a:cs typeface="Arial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276600" y="1557196"/>
            <a:ext cx="1905000" cy="1769847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Picture 15" descr="WLE Buoy.tiff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05200" y="1557196"/>
            <a:ext cx="1439875" cy="1769847"/>
          </a:xfrm>
          <a:prstGeom prst="rect">
            <a:avLst/>
          </a:prstGeom>
          <a:effectLst>
            <a:softEdge rad="114300"/>
          </a:effectLst>
        </p:spPr>
      </p:pic>
      <p:sp>
        <p:nvSpPr>
          <p:cNvPr id="8" name="Rectangle 7"/>
          <p:cNvSpPr/>
          <p:nvPr/>
        </p:nvSpPr>
        <p:spPr>
          <a:xfrm>
            <a:off x="3048000" y="4325112"/>
            <a:ext cx="5105400" cy="1773936"/>
          </a:xfrm>
          <a:prstGeom prst="rect">
            <a:avLst/>
          </a:prstGeom>
          <a:solidFill>
            <a:schemeClr val="bg1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24200" y="4287053"/>
            <a:ext cx="1828799" cy="1808947"/>
          </a:xfrm>
          <a:prstGeom prst="rect">
            <a:avLst/>
          </a:prstGeom>
        </p:spPr>
      </p:pic>
      <p:pic>
        <p:nvPicPr>
          <p:cNvPr id="17" name="Picture 16" descr="cast001.png"/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38800" y="4292957"/>
            <a:ext cx="2286000" cy="1803043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276600" y="1524000"/>
            <a:ext cx="1828800" cy="2667000"/>
          </a:xfrm>
          <a:prstGeom prst="rect">
            <a:avLst/>
          </a:prstGeom>
          <a:noFill/>
          <a:ln w="25400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609600" y="1447800"/>
            <a:ext cx="2209800" cy="1981200"/>
          </a:xfrm>
          <a:prstGeom prst="rect">
            <a:avLst/>
          </a:prstGeom>
          <a:noFill/>
          <a:ln w="25400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457200" y="4495800"/>
            <a:ext cx="2362200" cy="2209800"/>
          </a:xfrm>
          <a:prstGeom prst="rect">
            <a:avLst/>
          </a:prstGeom>
          <a:noFill/>
          <a:ln w="25400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54225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8" grpId="0" animBg="1"/>
      <p:bldP spid="1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 flipV="1">
            <a:off x="0" y="-4"/>
            <a:ext cx="9144000" cy="36576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2060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77321" y="45720"/>
            <a:ext cx="300680" cy="30785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96200" y="45720"/>
            <a:ext cx="990600" cy="307851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5999" y="381000"/>
            <a:ext cx="90018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2060"/>
                </a:solidFill>
                <a:cs typeface="Arial" panose="020B0604020202020204" pitchFamily="34" charset="0"/>
              </a:rPr>
              <a:t>GLERL’s cross-branch HAB Team</a:t>
            </a:r>
            <a:endParaRPr lang="en-US" sz="2800" dirty="0">
              <a:solidFill>
                <a:srgbClr val="002060"/>
              </a:solidFill>
              <a:cs typeface="Arial" panose="020B0604020202020204" pitchFamily="34" charset="0"/>
            </a:endParaRP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200025" y="3142834"/>
            <a:ext cx="2389052" cy="28007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600" b="1" i="1" u="sng" dirty="0">
                <a:solidFill>
                  <a:srgbClr val="002060"/>
                </a:solidFill>
                <a:latin typeface="+mn-lt"/>
                <a:cs typeface="Calibri" charset="0"/>
              </a:rPr>
              <a:t>Remote Sensing</a:t>
            </a:r>
          </a:p>
          <a:p>
            <a:pPr eaLnBrk="1" hangingPunct="1"/>
            <a:r>
              <a:rPr lang="en-US" sz="1600" b="1" dirty="0">
                <a:solidFill>
                  <a:srgbClr val="002060"/>
                </a:solidFill>
                <a:latin typeface="+mn-lt"/>
                <a:cs typeface="Calibri" charset="0"/>
              </a:rPr>
              <a:t>Steve </a:t>
            </a:r>
            <a:r>
              <a:rPr lang="en-US" sz="1600" b="1" dirty="0" smtClean="0">
                <a:solidFill>
                  <a:srgbClr val="002060"/>
                </a:solidFill>
                <a:latin typeface="+mn-lt"/>
                <a:cs typeface="Calibri" charset="0"/>
              </a:rPr>
              <a:t>Ruberg</a:t>
            </a:r>
            <a:endParaRPr lang="en-US" sz="1600" b="1" dirty="0">
              <a:solidFill>
                <a:srgbClr val="002060"/>
              </a:solidFill>
              <a:latin typeface="+mn-lt"/>
              <a:cs typeface="Calibri" charset="0"/>
            </a:endParaRPr>
          </a:p>
          <a:p>
            <a:pPr eaLnBrk="1" hangingPunct="1"/>
            <a:r>
              <a:rPr lang="en-US" sz="1600" dirty="0">
                <a:solidFill>
                  <a:srgbClr val="002060"/>
                </a:solidFill>
                <a:latin typeface="+mn-lt"/>
                <a:cs typeface="Calibri" charset="0"/>
              </a:rPr>
              <a:t>Andrea </a:t>
            </a:r>
            <a:r>
              <a:rPr lang="en-US" sz="1600" dirty="0" smtClean="0">
                <a:solidFill>
                  <a:srgbClr val="002060"/>
                </a:solidFill>
                <a:latin typeface="+mn-lt"/>
                <a:cs typeface="Calibri" charset="0"/>
              </a:rPr>
              <a:t>Vander </a:t>
            </a:r>
            <a:r>
              <a:rPr lang="en-US" sz="1600" dirty="0" err="1" smtClean="0">
                <a:solidFill>
                  <a:srgbClr val="002060"/>
                </a:solidFill>
                <a:latin typeface="+mn-lt"/>
                <a:cs typeface="Calibri" charset="0"/>
              </a:rPr>
              <a:t>Woude</a:t>
            </a:r>
            <a:r>
              <a:rPr lang="en-US" sz="1600" dirty="0" smtClean="0">
                <a:solidFill>
                  <a:srgbClr val="002060"/>
                </a:solidFill>
                <a:latin typeface="+mn-lt"/>
                <a:cs typeface="Calibri" charset="0"/>
              </a:rPr>
              <a:t>*</a:t>
            </a:r>
            <a:endParaRPr lang="en-US" sz="1600" dirty="0">
              <a:solidFill>
                <a:srgbClr val="002060"/>
              </a:solidFill>
              <a:latin typeface="+mn-lt"/>
              <a:cs typeface="Calibri" charset="0"/>
            </a:endParaRPr>
          </a:p>
          <a:p>
            <a:pPr eaLnBrk="1" hangingPunct="1"/>
            <a:r>
              <a:rPr lang="en-US" sz="1600" dirty="0">
                <a:solidFill>
                  <a:srgbClr val="002060"/>
                </a:solidFill>
                <a:latin typeface="+mn-lt"/>
                <a:cs typeface="Calibri" charset="0"/>
              </a:rPr>
              <a:t>Steve Constant</a:t>
            </a:r>
          </a:p>
          <a:p>
            <a:pPr eaLnBrk="1" hangingPunct="1"/>
            <a:r>
              <a:rPr lang="en-US" sz="1600" dirty="0">
                <a:solidFill>
                  <a:srgbClr val="002060"/>
                </a:solidFill>
                <a:latin typeface="+mn-lt"/>
                <a:cs typeface="Calibri" charset="0"/>
              </a:rPr>
              <a:t>George </a:t>
            </a:r>
            <a:r>
              <a:rPr lang="en-US" sz="1600" dirty="0" err="1">
                <a:solidFill>
                  <a:srgbClr val="002060"/>
                </a:solidFill>
                <a:latin typeface="+mn-lt"/>
                <a:cs typeface="Calibri" charset="0"/>
              </a:rPr>
              <a:t>Leshkevich</a:t>
            </a:r>
            <a:endParaRPr lang="en-US" sz="1600" dirty="0">
              <a:solidFill>
                <a:srgbClr val="002060"/>
              </a:solidFill>
              <a:latin typeface="+mn-lt"/>
              <a:cs typeface="Calibri" charset="0"/>
            </a:endParaRPr>
          </a:p>
          <a:p>
            <a:pPr eaLnBrk="1" hangingPunct="1"/>
            <a:r>
              <a:rPr lang="en-US" sz="1600" dirty="0">
                <a:solidFill>
                  <a:srgbClr val="002060"/>
                </a:solidFill>
                <a:latin typeface="+mn-lt"/>
                <a:cs typeface="Calibri" charset="0"/>
              </a:rPr>
              <a:t>Ron </a:t>
            </a:r>
            <a:r>
              <a:rPr lang="en-US" sz="1600" dirty="0" err="1">
                <a:solidFill>
                  <a:srgbClr val="002060"/>
                </a:solidFill>
                <a:latin typeface="+mn-lt"/>
                <a:cs typeface="Calibri" charset="0"/>
              </a:rPr>
              <a:t>Muzzi</a:t>
            </a:r>
            <a:endParaRPr lang="en-US" sz="1600" dirty="0">
              <a:solidFill>
                <a:srgbClr val="002060"/>
              </a:solidFill>
              <a:latin typeface="+mn-lt"/>
              <a:cs typeface="Calibri" charset="0"/>
            </a:endParaRPr>
          </a:p>
          <a:p>
            <a:pPr eaLnBrk="1" hangingPunct="1"/>
            <a:r>
              <a:rPr lang="en-US" sz="1600" dirty="0">
                <a:solidFill>
                  <a:srgbClr val="002060"/>
                </a:solidFill>
                <a:latin typeface="+mn-lt"/>
                <a:cs typeface="Calibri" charset="0"/>
              </a:rPr>
              <a:t>Russ Miller</a:t>
            </a:r>
          </a:p>
          <a:p>
            <a:pPr eaLnBrk="1" hangingPunct="1"/>
            <a:endParaRPr lang="en-US" sz="1600" dirty="0">
              <a:solidFill>
                <a:srgbClr val="002060"/>
              </a:solidFill>
              <a:latin typeface="+mn-lt"/>
              <a:cs typeface="Calibri" charset="0"/>
            </a:endParaRPr>
          </a:p>
          <a:p>
            <a:pPr eaLnBrk="1" hangingPunct="1"/>
            <a:endParaRPr lang="en-US" sz="1600" dirty="0">
              <a:solidFill>
                <a:srgbClr val="002060"/>
              </a:solidFill>
              <a:latin typeface="+mn-lt"/>
              <a:cs typeface="Calibri" charset="0"/>
            </a:endParaRPr>
          </a:p>
          <a:p>
            <a:pPr eaLnBrk="1" hangingPunct="1"/>
            <a:endParaRPr lang="en-US" sz="1600" dirty="0">
              <a:solidFill>
                <a:srgbClr val="002060"/>
              </a:solidFill>
              <a:latin typeface="+mn-lt"/>
              <a:cs typeface="Calibri" charset="0"/>
            </a:endParaRPr>
          </a:p>
          <a:p>
            <a:pPr eaLnBrk="1" hangingPunct="1"/>
            <a:endParaRPr lang="en-US" sz="1600" dirty="0">
              <a:solidFill>
                <a:srgbClr val="002060"/>
              </a:solidFill>
              <a:latin typeface="+mn-lt"/>
              <a:cs typeface="Calibri" charset="0"/>
            </a:endParaRPr>
          </a:p>
        </p:txBody>
      </p:sp>
      <p:sp>
        <p:nvSpPr>
          <p:cNvPr id="14" name="TextBox 10"/>
          <p:cNvSpPr txBox="1">
            <a:spLocks noChangeArrowheads="1"/>
          </p:cNvSpPr>
          <p:nvPr/>
        </p:nvSpPr>
        <p:spPr bwMode="auto">
          <a:xfrm>
            <a:off x="200025" y="838200"/>
            <a:ext cx="2771775" cy="230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600" b="1" i="1" u="sng" dirty="0">
                <a:solidFill>
                  <a:srgbClr val="002060"/>
                </a:solidFill>
                <a:latin typeface="+mn-lt"/>
                <a:cs typeface="Calibri" charset="0"/>
              </a:rPr>
              <a:t>Monitoring &amp; Experiments</a:t>
            </a:r>
          </a:p>
          <a:p>
            <a:pPr eaLnBrk="1" hangingPunct="1"/>
            <a:r>
              <a:rPr lang="en-US" sz="1600" b="1" dirty="0" smtClean="0">
                <a:solidFill>
                  <a:srgbClr val="002060"/>
                </a:solidFill>
                <a:latin typeface="+mn-lt"/>
                <a:cs typeface="Calibri" charset="0"/>
              </a:rPr>
              <a:t>Timothy Davis</a:t>
            </a:r>
            <a:endParaRPr lang="en-US" sz="1600" b="1" dirty="0">
              <a:solidFill>
                <a:srgbClr val="002060"/>
              </a:solidFill>
              <a:latin typeface="+mn-lt"/>
              <a:cs typeface="Calibri" charset="0"/>
            </a:endParaRPr>
          </a:p>
          <a:p>
            <a:pPr eaLnBrk="1" hangingPunct="1"/>
            <a:r>
              <a:rPr lang="en-US" sz="1600" dirty="0">
                <a:solidFill>
                  <a:srgbClr val="002060"/>
                </a:solidFill>
                <a:latin typeface="+mn-lt"/>
                <a:cs typeface="Calibri" charset="0"/>
              </a:rPr>
              <a:t>Duane </a:t>
            </a:r>
            <a:r>
              <a:rPr lang="en-US" sz="1600" dirty="0" err="1">
                <a:solidFill>
                  <a:srgbClr val="002060"/>
                </a:solidFill>
                <a:latin typeface="+mn-lt"/>
                <a:cs typeface="Calibri" charset="0"/>
              </a:rPr>
              <a:t>Gossiaux</a:t>
            </a:r>
            <a:endParaRPr lang="en-US" sz="1600" dirty="0">
              <a:solidFill>
                <a:srgbClr val="002060"/>
              </a:solidFill>
              <a:latin typeface="+mn-lt"/>
              <a:cs typeface="Calibri" charset="0"/>
            </a:endParaRPr>
          </a:p>
          <a:p>
            <a:pPr eaLnBrk="1" hangingPunct="1"/>
            <a:r>
              <a:rPr lang="en-US" sz="1600" b="1" dirty="0">
                <a:solidFill>
                  <a:srgbClr val="002060"/>
                </a:solidFill>
                <a:latin typeface="+mn-lt"/>
                <a:cs typeface="Calibri" charset="0"/>
              </a:rPr>
              <a:t>Tom </a:t>
            </a:r>
            <a:r>
              <a:rPr lang="en-US" sz="1600" b="1" dirty="0" err="1" smtClean="0">
                <a:solidFill>
                  <a:srgbClr val="002060"/>
                </a:solidFill>
                <a:latin typeface="+mn-lt"/>
                <a:cs typeface="Calibri" charset="0"/>
              </a:rPr>
              <a:t>Johengen</a:t>
            </a:r>
            <a:r>
              <a:rPr lang="en-US" sz="1600" b="1" dirty="0" smtClean="0">
                <a:solidFill>
                  <a:srgbClr val="002060"/>
                </a:solidFill>
                <a:latin typeface="+mn-lt"/>
                <a:cs typeface="Calibri" charset="0"/>
              </a:rPr>
              <a:t>*</a:t>
            </a:r>
            <a:endParaRPr lang="en-US" sz="1600" b="1" dirty="0">
              <a:solidFill>
                <a:srgbClr val="002060"/>
              </a:solidFill>
              <a:latin typeface="+mn-lt"/>
              <a:cs typeface="Calibri" charset="0"/>
            </a:endParaRPr>
          </a:p>
          <a:p>
            <a:pPr eaLnBrk="1" hangingPunct="1"/>
            <a:r>
              <a:rPr lang="en-US" sz="1600" dirty="0">
                <a:solidFill>
                  <a:srgbClr val="002060"/>
                </a:solidFill>
                <a:latin typeface="+mn-lt"/>
                <a:cs typeface="Calibri" charset="0"/>
              </a:rPr>
              <a:t>Ashley </a:t>
            </a:r>
            <a:r>
              <a:rPr lang="en-US" sz="1600" dirty="0" err="1" smtClean="0">
                <a:solidFill>
                  <a:srgbClr val="002060"/>
                </a:solidFill>
                <a:latin typeface="+mn-lt"/>
                <a:cs typeface="Calibri" charset="0"/>
              </a:rPr>
              <a:t>Burtner</a:t>
            </a:r>
            <a:r>
              <a:rPr lang="en-US" sz="1600" dirty="0" smtClean="0">
                <a:solidFill>
                  <a:srgbClr val="002060"/>
                </a:solidFill>
                <a:latin typeface="+mn-lt"/>
                <a:cs typeface="Calibri" charset="0"/>
              </a:rPr>
              <a:t>*</a:t>
            </a:r>
            <a:endParaRPr lang="en-US" sz="1600" dirty="0">
              <a:solidFill>
                <a:srgbClr val="002060"/>
              </a:solidFill>
              <a:latin typeface="+mn-lt"/>
              <a:cs typeface="Calibri" charset="0"/>
            </a:endParaRPr>
          </a:p>
          <a:p>
            <a:pPr eaLnBrk="1" hangingPunct="1"/>
            <a:r>
              <a:rPr lang="en-US" sz="1600" dirty="0">
                <a:solidFill>
                  <a:srgbClr val="002060"/>
                </a:solidFill>
                <a:latin typeface="+mn-lt"/>
                <a:cs typeface="Calibri" charset="0"/>
              </a:rPr>
              <a:t>Danna </a:t>
            </a:r>
            <a:r>
              <a:rPr lang="en-US" sz="1600" dirty="0" err="1" smtClean="0">
                <a:solidFill>
                  <a:srgbClr val="002060"/>
                </a:solidFill>
                <a:latin typeface="+mn-lt"/>
                <a:cs typeface="Calibri" charset="0"/>
              </a:rPr>
              <a:t>Palladino</a:t>
            </a:r>
            <a:r>
              <a:rPr lang="en-US" sz="1600" dirty="0" smtClean="0">
                <a:solidFill>
                  <a:srgbClr val="002060"/>
                </a:solidFill>
                <a:latin typeface="+mn-lt"/>
                <a:cs typeface="Calibri" charset="0"/>
              </a:rPr>
              <a:t>*</a:t>
            </a:r>
            <a:endParaRPr lang="en-US" sz="1600" dirty="0">
              <a:solidFill>
                <a:srgbClr val="002060"/>
              </a:solidFill>
              <a:latin typeface="+mn-lt"/>
              <a:cs typeface="Calibri" charset="0"/>
            </a:endParaRPr>
          </a:p>
          <a:p>
            <a:pPr eaLnBrk="1" hangingPunct="1"/>
            <a:r>
              <a:rPr lang="en-US" sz="1600" dirty="0">
                <a:solidFill>
                  <a:srgbClr val="002060"/>
                </a:solidFill>
                <a:latin typeface="+mn-lt"/>
                <a:cs typeface="Calibri" charset="0"/>
              </a:rPr>
              <a:t>Heidi </a:t>
            </a:r>
            <a:r>
              <a:rPr lang="en-US" sz="1600" dirty="0" smtClean="0">
                <a:solidFill>
                  <a:srgbClr val="002060"/>
                </a:solidFill>
                <a:latin typeface="+mn-lt"/>
                <a:cs typeface="Calibri" charset="0"/>
              </a:rPr>
              <a:t>Purcell*</a:t>
            </a:r>
            <a:endParaRPr lang="en-US" sz="1600" dirty="0">
              <a:solidFill>
                <a:srgbClr val="002060"/>
              </a:solidFill>
              <a:latin typeface="+mn-lt"/>
              <a:cs typeface="Calibri" charset="0"/>
            </a:endParaRPr>
          </a:p>
          <a:p>
            <a:pPr eaLnBrk="1" hangingPunct="1"/>
            <a:r>
              <a:rPr lang="en-US" sz="1600" dirty="0">
                <a:solidFill>
                  <a:srgbClr val="002060"/>
                </a:solidFill>
                <a:latin typeface="+mn-lt"/>
                <a:cs typeface="Calibri" charset="0"/>
              </a:rPr>
              <a:t>Hank </a:t>
            </a:r>
            <a:r>
              <a:rPr lang="en-US" sz="1600" dirty="0" err="1" smtClean="0">
                <a:solidFill>
                  <a:srgbClr val="002060"/>
                </a:solidFill>
                <a:latin typeface="+mn-lt"/>
                <a:cs typeface="Calibri" charset="0"/>
              </a:rPr>
              <a:t>Vanderploeg</a:t>
            </a:r>
            <a:endParaRPr lang="en-US" sz="1600" dirty="0" smtClean="0">
              <a:solidFill>
                <a:srgbClr val="002060"/>
              </a:solidFill>
              <a:latin typeface="+mn-lt"/>
              <a:cs typeface="Calibri" charset="0"/>
            </a:endParaRPr>
          </a:p>
          <a:p>
            <a:pPr eaLnBrk="1" hangingPunct="1"/>
            <a:r>
              <a:rPr lang="en-US" sz="1600" dirty="0" smtClean="0">
                <a:solidFill>
                  <a:srgbClr val="002060"/>
                </a:solidFill>
                <a:latin typeface="+mn-lt"/>
                <a:cs typeface="Calibri" charset="0"/>
              </a:rPr>
              <a:t>Alicia </a:t>
            </a:r>
            <a:r>
              <a:rPr lang="en-US" sz="1600" dirty="0" err="1" smtClean="0">
                <a:solidFill>
                  <a:srgbClr val="002060"/>
                </a:solidFill>
                <a:latin typeface="+mn-lt"/>
                <a:cs typeface="Calibri" charset="0"/>
              </a:rPr>
              <a:t>Ritzenthaler</a:t>
            </a:r>
            <a:r>
              <a:rPr lang="en-US" sz="1600" dirty="0" smtClean="0">
                <a:solidFill>
                  <a:srgbClr val="002060"/>
                </a:solidFill>
                <a:latin typeface="+mn-lt"/>
                <a:cs typeface="Calibri" charset="0"/>
              </a:rPr>
              <a:t>*</a:t>
            </a:r>
            <a:endParaRPr lang="en-US" sz="1600" dirty="0">
              <a:solidFill>
                <a:srgbClr val="002060"/>
              </a:solidFill>
              <a:latin typeface="+mn-lt"/>
              <a:cs typeface="Calibri" charset="0"/>
            </a:endParaRPr>
          </a:p>
        </p:txBody>
      </p:sp>
      <p:sp>
        <p:nvSpPr>
          <p:cNvPr id="15" name="TextBox 11"/>
          <p:cNvSpPr txBox="1">
            <a:spLocks noChangeArrowheads="1"/>
          </p:cNvSpPr>
          <p:nvPr/>
        </p:nvSpPr>
        <p:spPr bwMode="auto">
          <a:xfrm>
            <a:off x="200025" y="4942582"/>
            <a:ext cx="1590360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600" b="1" i="1" u="sng" dirty="0">
                <a:solidFill>
                  <a:srgbClr val="002060"/>
                </a:solidFill>
                <a:latin typeface="+mn-lt"/>
                <a:cs typeface="Calibri" charset="0"/>
              </a:rPr>
              <a:t>Modeling</a:t>
            </a:r>
          </a:p>
          <a:p>
            <a:pPr eaLnBrk="1" hangingPunct="1"/>
            <a:r>
              <a:rPr lang="en-US" sz="1600" b="1" dirty="0">
                <a:solidFill>
                  <a:srgbClr val="002060"/>
                </a:solidFill>
                <a:latin typeface="+mn-lt"/>
                <a:cs typeface="Calibri" charset="0"/>
              </a:rPr>
              <a:t>Eric </a:t>
            </a:r>
            <a:r>
              <a:rPr lang="en-US" sz="1600" b="1" dirty="0" smtClean="0">
                <a:solidFill>
                  <a:srgbClr val="002060"/>
                </a:solidFill>
                <a:latin typeface="+mn-lt"/>
                <a:cs typeface="Calibri" charset="0"/>
              </a:rPr>
              <a:t>Anderson</a:t>
            </a:r>
            <a:endParaRPr lang="en-US" sz="1600" b="1" dirty="0">
              <a:solidFill>
                <a:srgbClr val="002060"/>
              </a:solidFill>
              <a:latin typeface="+mn-lt"/>
              <a:cs typeface="Calibri" charset="0"/>
            </a:endParaRPr>
          </a:p>
          <a:p>
            <a:pPr eaLnBrk="1" hangingPunct="1"/>
            <a:r>
              <a:rPr lang="en-US" sz="1600" dirty="0">
                <a:solidFill>
                  <a:srgbClr val="002060"/>
                </a:solidFill>
                <a:latin typeface="+mn-lt"/>
                <a:cs typeface="Calibri" charset="0"/>
              </a:rPr>
              <a:t>Mark </a:t>
            </a:r>
            <a:r>
              <a:rPr lang="en-US" sz="1600" dirty="0" smtClean="0">
                <a:solidFill>
                  <a:srgbClr val="002060"/>
                </a:solidFill>
                <a:latin typeface="+mn-lt"/>
                <a:cs typeface="Calibri" charset="0"/>
              </a:rPr>
              <a:t>Rowe*</a:t>
            </a:r>
            <a:endParaRPr lang="en-US" sz="1600" dirty="0">
              <a:solidFill>
                <a:srgbClr val="002060"/>
              </a:solidFill>
              <a:latin typeface="+mn-lt"/>
              <a:cs typeface="Calibri" charset="0"/>
            </a:endParaRPr>
          </a:p>
          <a:p>
            <a:pPr eaLnBrk="1" hangingPunct="1"/>
            <a:r>
              <a:rPr lang="en-US" sz="1600" dirty="0">
                <a:solidFill>
                  <a:srgbClr val="002060"/>
                </a:solidFill>
                <a:latin typeface="+mn-lt"/>
                <a:cs typeface="Calibri" charset="0"/>
              </a:rPr>
              <a:t>Greg Lang</a:t>
            </a:r>
          </a:p>
        </p:txBody>
      </p:sp>
      <p:sp>
        <p:nvSpPr>
          <p:cNvPr id="16" name="TextBox 12"/>
          <p:cNvSpPr txBox="1">
            <a:spLocks noChangeArrowheads="1"/>
          </p:cNvSpPr>
          <p:nvPr/>
        </p:nvSpPr>
        <p:spPr bwMode="auto">
          <a:xfrm>
            <a:off x="200025" y="6027003"/>
            <a:ext cx="205483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600" b="1" i="1" u="sng" dirty="0">
                <a:solidFill>
                  <a:srgbClr val="002060"/>
                </a:solidFill>
                <a:latin typeface="+mn-lt"/>
                <a:cs typeface="Calibri" charset="0"/>
              </a:rPr>
              <a:t>Communications</a:t>
            </a:r>
          </a:p>
          <a:p>
            <a:pPr eaLnBrk="1" hangingPunct="1"/>
            <a:r>
              <a:rPr lang="en-US" sz="1600" dirty="0">
                <a:solidFill>
                  <a:srgbClr val="002060"/>
                </a:solidFill>
                <a:latin typeface="+mn-lt"/>
                <a:cs typeface="Calibri" charset="0"/>
              </a:rPr>
              <a:t>Sonia Joseph </a:t>
            </a:r>
            <a:r>
              <a:rPr lang="en-US" sz="1600" dirty="0" smtClean="0">
                <a:solidFill>
                  <a:srgbClr val="002060"/>
                </a:solidFill>
                <a:latin typeface="+mn-lt"/>
                <a:cs typeface="Calibri" charset="0"/>
              </a:rPr>
              <a:t>Joshi*</a:t>
            </a:r>
            <a:endParaRPr lang="en-US" sz="1600" dirty="0">
              <a:solidFill>
                <a:srgbClr val="002060"/>
              </a:solidFill>
              <a:latin typeface="+mn-lt"/>
              <a:cs typeface="Calibri" charset="0"/>
            </a:endParaRPr>
          </a:p>
          <a:p>
            <a:pPr eaLnBrk="1" hangingPunct="1"/>
            <a:r>
              <a:rPr lang="en-US" sz="1600" dirty="0">
                <a:solidFill>
                  <a:srgbClr val="002060"/>
                </a:solidFill>
                <a:latin typeface="+mn-lt"/>
                <a:cs typeface="Calibri" charset="0"/>
              </a:rPr>
              <a:t>Joe </a:t>
            </a:r>
            <a:r>
              <a:rPr lang="en-US" sz="1600" dirty="0" smtClean="0">
                <a:solidFill>
                  <a:srgbClr val="002060"/>
                </a:solidFill>
                <a:latin typeface="+mn-lt"/>
                <a:cs typeface="Calibri" charset="0"/>
              </a:rPr>
              <a:t>Smith*</a:t>
            </a:r>
            <a:endParaRPr lang="en-US" sz="1600" dirty="0">
              <a:solidFill>
                <a:srgbClr val="002060"/>
              </a:solidFill>
              <a:latin typeface="+mn-lt"/>
              <a:cs typeface="Calibri" charset="0"/>
            </a:endParaRPr>
          </a:p>
        </p:txBody>
      </p:sp>
      <p:pic>
        <p:nvPicPr>
          <p:cNvPr id="17" name="Picture 16" descr="currents_crop_2.png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92850" y="903288"/>
            <a:ext cx="2863850" cy="24495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8" name="Picture 17" descr="Small Buoy on WLE.jpg"/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3301747" y="1100445"/>
            <a:ext cx="2410622" cy="198555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9" name="Picture 1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77038" y="3616325"/>
            <a:ext cx="2247900" cy="299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46375" y="3810000"/>
            <a:ext cx="3810000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TextBox 1"/>
          <p:cNvSpPr txBox="1">
            <a:spLocks noChangeArrowheads="1"/>
          </p:cNvSpPr>
          <p:nvPr/>
        </p:nvSpPr>
        <p:spPr bwMode="auto">
          <a:xfrm>
            <a:off x="2514600" y="6096000"/>
            <a:ext cx="2944812" cy="646331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1800" b="1" dirty="0" smtClean="0">
                <a:solidFill>
                  <a:srgbClr val="002060"/>
                </a:solidFill>
                <a:latin typeface="+mn-lt"/>
                <a:cs typeface="Calibri" charset="0"/>
              </a:rPr>
              <a:t>BOLD = </a:t>
            </a:r>
            <a:r>
              <a:rPr lang="en-US" sz="1800" b="1" dirty="0">
                <a:solidFill>
                  <a:srgbClr val="002060"/>
                </a:solidFill>
                <a:latin typeface="+mn-lt"/>
                <a:cs typeface="Calibri" charset="0"/>
              </a:rPr>
              <a:t>HAB team </a:t>
            </a:r>
            <a:r>
              <a:rPr lang="en-US" sz="1800" b="1" dirty="0" smtClean="0">
                <a:solidFill>
                  <a:srgbClr val="002060"/>
                </a:solidFill>
                <a:latin typeface="+mn-lt"/>
                <a:cs typeface="Calibri" charset="0"/>
              </a:rPr>
              <a:t>leads</a:t>
            </a:r>
          </a:p>
          <a:p>
            <a:pPr algn="ctr" eaLnBrk="1" hangingPunct="1"/>
            <a:r>
              <a:rPr lang="en-US" sz="1800" b="1" dirty="0" smtClean="0">
                <a:solidFill>
                  <a:srgbClr val="002060"/>
                </a:solidFill>
                <a:latin typeface="+mn-lt"/>
                <a:cs typeface="Calibri" charset="0"/>
              </a:rPr>
              <a:t>* = CILER employees</a:t>
            </a:r>
            <a:endParaRPr lang="en-US" sz="1800" b="1" dirty="0">
              <a:solidFill>
                <a:srgbClr val="002060"/>
              </a:solidFill>
              <a:latin typeface="+mn-lt"/>
              <a:cs typeface="Calibri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3406120" y="903288"/>
            <a:ext cx="2209800" cy="264122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3" name="Picture 22" descr="WLE Buoy.tiff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32664" y="903288"/>
            <a:ext cx="2148788" cy="2641220"/>
          </a:xfrm>
          <a:prstGeom prst="rect">
            <a:avLst/>
          </a:prstGeom>
          <a:effectLst>
            <a:softEdge rad="114300"/>
          </a:effectLst>
        </p:spPr>
      </p:pic>
      <p:sp>
        <p:nvSpPr>
          <p:cNvPr id="25" name="TextBox 24"/>
          <p:cNvSpPr txBox="1"/>
          <p:nvPr/>
        </p:nvSpPr>
        <p:spPr>
          <a:xfrm>
            <a:off x="0" y="45720"/>
            <a:ext cx="7239000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EcoDyn</a:t>
            </a:r>
            <a:r>
              <a:rPr lang="en-US" sz="13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3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| Harmful Algal Blooms</a:t>
            </a:r>
            <a:endParaRPr lang="en-US" sz="13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6153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 flipV="1">
            <a:off x="0" y="-4"/>
            <a:ext cx="9144000" cy="36576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77321" y="45720"/>
            <a:ext cx="300680" cy="30785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96200" y="45720"/>
            <a:ext cx="990600" cy="307851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0" y="6596390"/>
            <a:ext cx="9144000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4/10</a:t>
            </a:r>
            <a:endParaRPr lang="en-US" sz="10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0" y="45720"/>
            <a:ext cx="7239000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EcoDyn</a:t>
            </a:r>
            <a:r>
              <a:rPr lang="en-US" sz="13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3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| Harmful Algal Blooms</a:t>
            </a:r>
            <a:endParaRPr lang="en-US" sz="13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6200" y="533400"/>
            <a:ext cx="90018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Western Lake Erie weekly sampling</a:t>
            </a:r>
            <a:endParaRPr lang="en-US" sz="28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5800" y="1295400"/>
            <a:ext cx="7509757" cy="5407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24600" y="3886200"/>
            <a:ext cx="1447800" cy="869792"/>
          </a:xfrm>
          <a:prstGeom prst="rect">
            <a:avLst/>
          </a:prstGeom>
        </p:spPr>
      </p:pic>
      <p:sp>
        <p:nvSpPr>
          <p:cNvPr id="12" name="Oval 3"/>
          <p:cNvSpPr>
            <a:spLocks noChangeArrowheads="1"/>
          </p:cNvSpPr>
          <p:nvPr/>
        </p:nvSpPr>
        <p:spPr bwMode="auto">
          <a:xfrm>
            <a:off x="3657600" y="5257800"/>
            <a:ext cx="796925" cy="815975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/>
          <a:p>
            <a:pPr eaLnBrk="1" hangingPunct="1"/>
            <a:endParaRPr lang="en-US" sz="1800">
              <a:solidFill>
                <a:srgbClr val="000000"/>
              </a:solidFill>
              <a:latin typeface="Times New Roman" charset="0"/>
            </a:endParaRPr>
          </a:p>
        </p:txBody>
      </p:sp>
      <p:cxnSp>
        <p:nvCxnSpPr>
          <p:cNvPr id="14" name="Straight Arrow Connector 13"/>
          <p:cNvCxnSpPr>
            <a:cxnSpLocks noChangeShapeType="1"/>
          </p:cNvCxnSpPr>
          <p:nvPr/>
        </p:nvCxnSpPr>
        <p:spPr bwMode="auto">
          <a:xfrm flipH="1" flipV="1">
            <a:off x="4456112" y="5791200"/>
            <a:ext cx="725488" cy="263524"/>
          </a:xfrm>
          <a:prstGeom prst="straightConnector1">
            <a:avLst/>
          </a:prstGeom>
          <a:noFill/>
          <a:ln w="31750">
            <a:solidFill>
              <a:srgbClr val="FF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15" name="Picture 1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81599" y="5214551"/>
            <a:ext cx="1980475" cy="14910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2562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 flipV="1">
            <a:off x="0" y="-4"/>
            <a:ext cx="9144000" cy="36576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  <a:latin typeface="+mj-lt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77321" y="45720"/>
            <a:ext cx="300680" cy="30785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96200" y="45720"/>
            <a:ext cx="990600" cy="307851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391180"/>
            <a:ext cx="90018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+mj-lt"/>
                <a:cs typeface="Arial" panose="020B0604020202020204" pitchFamily="34" charset="0"/>
              </a:rPr>
              <a:t>Western Lake Erie real-time HABs monitoring</a:t>
            </a:r>
            <a:endParaRPr lang="en-US" sz="2800" dirty="0">
              <a:latin typeface="+mj-lt"/>
              <a:cs typeface="Arial" panose="020B0604020202020204" pitchFamily="34" charset="0"/>
            </a:endParaRPr>
          </a:p>
        </p:txBody>
      </p:sp>
      <p:sp>
        <p:nvSpPr>
          <p:cNvPr id="14" name="Text Box 11"/>
          <p:cNvSpPr txBox="1">
            <a:spLocks noChangeArrowheads="1"/>
          </p:cNvSpPr>
          <p:nvPr/>
        </p:nvSpPr>
        <p:spPr bwMode="auto">
          <a:xfrm>
            <a:off x="150813" y="838200"/>
            <a:ext cx="1677987" cy="4616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29" tIns="45714" rIns="91429" bIns="45714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b="1" dirty="0">
                <a:latin typeface="+mj-lt"/>
                <a:cs typeface="Calibri" charset="0"/>
              </a:rPr>
              <a:t>Sensors:</a:t>
            </a:r>
          </a:p>
        </p:txBody>
      </p:sp>
      <p:sp>
        <p:nvSpPr>
          <p:cNvPr id="15" name="Text Box 12"/>
          <p:cNvSpPr txBox="1">
            <a:spLocks noChangeArrowheads="1"/>
          </p:cNvSpPr>
          <p:nvPr/>
        </p:nvSpPr>
        <p:spPr bwMode="auto">
          <a:xfrm>
            <a:off x="150813" y="1273175"/>
            <a:ext cx="3468687" cy="14773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29" tIns="45714" rIns="91429" bIns="45714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marL="171450" indent="-171450" eaLnBrk="1" hangingPunct="1">
              <a:spcBef>
                <a:spcPct val="50000"/>
              </a:spcBef>
              <a:buSzPct val="80000"/>
              <a:buFont typeface="Arial" panose="020B0604020202020204" pitchFamily="34" charset="0"/>
              <a:buChar char="•"/>
            </a:pPr>
            <a:r>
              <a:rPr lang="en-US" sz="1800" dirty="0" smtClean="0">
                <a:latin typeface="+mj-lt"/>
                <a:cs typeface="Calibri" charset="0"/>
              </a:rPr>
              <a:t>Turner </a:t>
            </a:r>
            <a:r>
              <a:rPr lang="en-US" sz="1800" dirty="0">
                <a:latin typeface="+mj-lt"/>
                <a:cs typeface="Calibri" charset="0"/>
              </a:rPr>
              <a:t>C6, Cyclops sensors</a:t>
            </a:r>
          </a:p>
          <a:p>
            <a:pPr marL="171450" indent="-171450" eaLnBrk="1" hangingPunct="1">
              <a:spcBef>
                <a:spcPct val="50000"/>
              </a:spcBef>
              <a:buSzPct val="80000"/>
              <a:buFont typeface="Arial" panose="020B0604020202020204" pitchFamily="34" charset="0"/>
              <a:buChar char="•"/>
            </a:pPr>
            <a:r>
              <a:rPr lang="en-US" sz="1800" dirty="0" smtClean="0">
                <a:latin typeface="+mj-lt"/>
                <a:cs typeface="Calibri" charset="0"/>
              </a:rPr>
              <a:t>YSI </a:t>
            </a:r>
            <a:r>
              <a:rPr lang="en-US" sz="1800" dirty="0">
                <a:latin typeface="+mj-lt"/>
                <a:cs typeface="Calibri" charset="0"/>
              </a:rPr>
              <a:t>EXO </a:t>
            </a:r>
            <a:r>
              <a:rPr lang="en-US" sz="1800" dirty="0" err="1">
                <a:latin typeface="+mj-lt"/>
                <a:cs typeface="Calibri" charset="0"/>
              </a:rPr>
              <a:t>sondes</a:t>
            </a:r>
            <a:endParaRPr lang="en-US" sz="1800" dirty="0">
              <a:latin typeface="+mj-lt"/>
              <a:cs typeface="Calibri" charset="0"/>
            </a:endParaRPr>
          </a:p>
          <a:p>
            <a:pPr marL="171450" indent="-171450" eaLnBrk="1" hangingPunct="1">
              <a:spcBef>
                <a:spcPct val="50000"/>
              </a:spcBef>
              <a:buSzPct val="80000"/>
              <a:buFont typeface="Arial" panose="020B0604020202020204" pitchFamily="34" charset="0"/>
              <a:buChar char="•"/>
            </a:pPr>
            <a:r>
              <a:rPr lang="en-US" sz="1800" dirty="0" smtClean="0">
                <a:latin typeface="+mj-lt"/>
                <a:cs typeface="Calibri" charset="0"/>
              </a:rPr>
              <a:t>Chlorophyll</a:t>
            </a:r>
            <a:r>
              <a:rPr lang="en-US" sz="1800" dirty="0">
                <a:latin typeface="+mj-lt"/>
                <a:cs typeface="Calibri" charset="0"/>
              </a:rPr>
              <a:t>, Phycocyanin, Turbidity, CDOM</a:t>
            </a:r>
          </a:p>
        </p:txBody>
      </p:sp>
      <p:pic>
        <p:nvPicPr>
          <p:cNvPr id="16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0059498">
            <a:off x="101600" y="3138220"/>
            <a:ext cx="3497263" cy="1192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43150" y="4343400"/>
            <a:ext cx="1625600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TextBox 8"/>
          <p:cNvSpPr txBox="1">
            <a:spLocks noChangeArrowheads="1"/>
          </p:cNvSpPr>
          <p:nvPr/>
        </p:nvSpPr>
        <p:spPr bwMode="auto">
          <a:xfrm>
            <a:off x="150813" y="4973638"/>
            <a:ext cx="2600325" cy="369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9" tIns="45714" rIns="91429" bIns="45714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marL="171450" indent="-171450" eaLnBrk="1" hangingPunct="1">
              <a:buSzPct val="80000"/>
              <a:buFont typeface="Arial" panose="020B0604020202020204" pitchFamily="34" charset="0"/>
              <a:buChar char="•"/>
            </a:pPr>
            <a:r>
              <a:rPr lang="en-US" sz="1800" dirty="0" err="1" smtClean="0">
                <a:latin typeface="+mj-lt"/>
                <a:cs typeface="Calibri" charset="0"/>
              </a:rPr>
              <a:t>Wetlabs</a:t>
            </a:r>
            <a:r>
              <a:rPr lang="en-US" sz="1800" dirty="0" smtClean="0">
                <a:latin typeface="+mj-lt"/>
                <a:cs typeface="Calibri" charset="0"/>
              </a:rPr>
              <a:t> </a:t>
            </a:r>
            <a:r>
              <a:rPr lang="en-US" sz="1800" dirty="0">
                <a:latin typeface="+mj-lt"/>
                <a:cs typeface="Calibri" charset="0"/>
              </a:rPr>
              <a:t>Cycle -PO</a:t>
            </a:r>
            <a:r>
              <a:rPr lang="en-US" sz="1800" baseline="-25000" dirty="0">
                <a:latin typeface="+mj-lt"/>
                <a:cs typeface="Calibri" charset="0"/>
              </a:rPr>
              <a:t>4</a:t>
            </a:r>
          </a:p>
        </p:txBody>
      </p:sp>
      <p:sp>
        <p:nvSpPr>
          <p:cNvPr id="20" name="5-Point Star 19"/>
          <p:cNvSpPr/>
          <p:nvPr/>
        </p:nvSpPr>
        <p:spPr>
          <a:xfrm>
            <a:off x="3886200" y="4954587"/>
            <a:ext cx="461962" cy="455613"/>
          </a:xfrm>
          <a:prstGeom prst="star5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700">
              <a:solidFill>
                <a:schemeClr val="tx1"/>
              </a:solidFill>
              <a:latin typeface="+mj-lt"/>
            </a:endParaRPr>
          </a:p>
        </p:txBody>
      </p:sp>
      <p:sp>
        <p:nvSpPr>
          <p:cNvPr id="21" name="TextBox 4"/>
          <p:cNvSpPr txBox="1">
            <a:spLocks noChangeArrowheads="1"/>
          </p:cNvSpPr>
          <p:nvPr/>
        </p:nvSpPr>
        <p:spPr bwMode="auto">
          <a:xfrm>
            <a:off x="4332287" y="5062537"/>
            <a:ext cx="3971710" cy="3539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700" dirty="0">
                <a:latin typeface="+mj-lt"/>
              </a:rPr>
              <a:t>= Real-time observation station in 2015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3886200" y="1079500"/>
            <a:ext cx="4737100" cy="3797300"/>
            <a:chOff x="3962400" y="114300"/>
            <a:chExt cx="4737100" cy="3797300"/>
          </a:xfrm>
        </p:grpSpPr>
        <p:pic>
          <p:nvPicPr>
            <p:cNvPr id="10" name="Picture 1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62400" y="114300"/>
              <a:ext cx="4737100" cy="37973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9" name="5-Point Star 18"/>
            <p:cNvSpPr/>
            <p:nvPr/>
          </p:nvSpPr>
          <p:spPr>
            <a:xfrm>
              <a:off x="6430963" y="1828800"/>
              <a:ext cx="274637" cy="273050"/>
            </a:xfrm>
            <a:prstGeom prst="star5">
              <a:avLst/>
            </a:prstGeom>
            <a:solidFill>
              <a:srgbClr val="FF00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chemeClr val="tx1"/>
                </a:solidFill>
                <a:latin typeface="+mj-lt"/>
              </a:endParaRPr>
            </a:p>
          </p:txBody>
        </p:sp>
        <p:sp>
          <p:nvSpPr>
            <p:cNvPr id="22" name="5-Point Star 21"/>
            <p:cNvSpPr/>
            <p:nvPr/>
          </p:nvSpPr>
          <p:spPr>
            <a:xfrm>
              <a:off x="5105400" y="2438400"/>
              <a:ext cx="274638" cy="274638"/>
            </a:xfrm>
            <a:prstGeom prst="star5">
              <a:avLst/>
            </a:prstGeom>
            <a:solidFill>
              <a:srgbClr val="FF00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chemeClr val="tx1"/>
                </a:solidFill>
                <a:latin typeface="+mj-lt"/>
              </a:endParaRPr>
            </a:p>
          </p:txBody>
        </p:sp>
        <p:sp>
          <p:nvSpPr>
            <p:cNvPr id="23" name="5-Point Star 22"/>
            <p:cNvSpPr/>
            <p:nvPr/>
          </p:nvSpPr>
          <p:spPr>
            <a:xfrm>
              <a:off x="4800600" y="1752600"/>
              <a:ext cx="274638" cy="273050"/>
            </a:xfrm>
            <a:prstGeom prst="star5">
              <a:avLst/>
            </a:prstGeom>
            <a:solidFill>
              <a:srgbClr val="FF00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chemeClr val="tx1"/>
                </a:solidFill>
                <a:latin typeface="+mj-lt"/>
              </a:endParaRPr>
            </a:p>
          </p:txBody>
        </p:sp>
        <p:sp>
          <p:nvSpPr>
            <p:cNvPr id="24" name="5-Point Star 23"/>
            <p:cNvSpPr/>
            <p:nvPr/>
          </p:nvSpPr>
          <p:spPr>
            <a:xfrm>
              <a:off x="6964363" y="2620963"/>
              <a:ext cx="274637" cy="274637"/>
            </a:xfrm>
            <a:prstGeom prst="star5">
              <a:avLst/>
            </a:prstGeom>
            <a:solidFill>
              <a:srgbClr val="FF00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chemeClr val="tx1"/>
                </a:solidFill>
                <a:latin typeface="+mj-lt"/>
              </a:endParaRPr>
            </a:p>
          </p:txBody>
        </p:sp>
      </p:grpSp>
      <p:pic>
        <p:nvPicPr>
          <p:cNvPr id="25" name="Picture 24"/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91400" y="2910079"/>
            <a:ext cx="1143000" cy="686678"/>
          </a:xfrm>
          <a:prstGeom prst="rect">
            <a:avLst/>
          </a:prstGeom>
        </p:spPr>
      </p:pic>
      <p:sp>
        <p:nvSpPr>
          <p:cNvPr id="26" name="TextBox 25"/>
          <p:cNvSpPr txBox="1"/>
          <p:nvPr/>
        </p:nvSpPr>
        <p:spPr>
          <a:xfrm>
            <a:off x="0" y="45720"/>
            <a:ext cx="7239000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EcoDyn</a:t>
            </a:r>
            <a:r>
              <a:rPr lang="en-US" sz="13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3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| Harmful Algal Blooms</a:t>
            </a:r>
            <a:endParaRPr lang="en-US" sz="13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5551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 flipV="1">
            <a:off x="0" y="-4"/>
            <a:ext cx="9144000" cy="36576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77321" y="45720"/>
            <a:ext cx="300680" cy="30785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96200" y="45720"/>
            <a:ext cx="990600" cy="307851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0" y="45720"/>
            <a:ext cx="7239000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EcoDyn</a:t>
            </a:r>
            <a:r>
              <a:rPr lang="en-US" sz="13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3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| Harmful Algal Blooms</a:t>
            </a:r>
            <a:endParaRPr lang="en-US" sz="13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6200" y="314980"/>
            <a:ext cx="90018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2060"/>
                </a:solidFill>
                <a:cs typeface="Arial" panose="020B0604020202020204" pitchFamily="34" charset="0"/>
              </a:rPr>
              <a:t>NOAA GLERL HAB webpage</a:t>
            </a:r>
            <a:endParaRPr lang="en-US" sz="2800" dirty="0">
              <a:solidFill>
                <a:srgbClr val="002060"/>
              </a:solidFill>
              <a:cs typeface="Arial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85800" y="2057400"/>
            <a:ext cx="790895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4400" dirty="0" smtClean="0">
              <a:solidFill>
                <a:srgbClr val="002060"/>
              </a:solidFill>
              <a:cs typeface="Arial"/>
            </a:endParaRPr>
          </a:p>
        </p:txBody>
      </p:sp>
      <p:pic>
        <p:nvPicPr>
          <p:cNvPr id="10" name="Picture 2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95400" y="838200"/>
            <a:ext cx="6562725" cy="601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Oval 2"/>
          <p:cNvSpPr/>
          <p:nvPr/>
        </p:nvSpPr>
        <p:spPr>
          <a:xfrm>
            <a:off x="1676400" y="5562600"/>
            <a:ext cx="1828800" cy="304800"/>
          </a:xfrm>
          <a:prstGeom prst="ellipse">
            <a:avLst/>
          </a:prstGeom>
          <a:noFill/>
          <a:ln w="38100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5486400" y="2514600"/>
            <a:ext cx="1828800" cy="3124200"/>
          </a:xfrm>
          <a:prstGeom prst="ellipse">
            <a:avLst/>
          </a:prstGeom>
          <a:noFill/>
          <a:ln w="38100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45892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 flipV="1">
            <a:off x="0" y="-4"/>
            <a:ext cx="9144000" cy="36576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77321" y="45720"/>
            <a:ext cx="300680" cy="30785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96200" y="45720"/>
            <a:ext cx="990600" cy="307851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0" y="45720"/>
            <a:ext cx="7239000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EcoDyn</a:t>
            </a:r>
            <a:r>
              <a:rPr lang="en-US" sz="13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3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| Harmful Algal Blooms</a:t>
            </a:r>
            <a:endParaRPr lang="en-US" sz="13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9957" y="304800"/>
            <a:ext cx="90018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Critical water quality data provided to stakeholders</a:t>
            </a:r>
            <a:endParaRPr lang="en-US" sz="28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Picture 1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2400" y="828020"/>
            <a:ext cx="5046663" cy="60224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199062" y="1495485"/>
            <a:ext cx="3944937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228600">
              <a:buFont typeface="Arial"/>
              <a:buChar char="•"/>
            </a:pPr>
            <a:r>
              <a:rPr lang="en-US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Weekly data shared with over 30 regional partners</a:t>
            </a:r>
          </a:p>
          <a:p>
            <a:pPr marL="228600" indent="-228600"/>
            <a:endParaRPr lang="en-US" sz="2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" indent="-228600">
              <a:buFont typeface="Arial"/>
              <a:buChar char="•"/>
            </a:pPr>
            <a:r>
              <a:rPr lang="en-US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Allows stakeholders to view trends in bloom biomass and toxicity </a:t>
            </a:r>
          </a:p>
          <a:p>
            <a:pPr marL="228600" indent="-228600">
              <a:buFont typeface="Arial"/>
              <a:buChar char="•"/>
            </a:pPr>
            <a:endParaRPr lang="en-US" sz="2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" indent="-228600">
              <a:buFont typeface="Arial"/>
              <a:buChar char="•"/>
            </a:pPr>
            <a:r>
              <a:rPr lang="en-US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Surface and bottom measurements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2505075" y="1924857"/>
            <a:ext cx="2415693" cy="1246313"/>
          </a:xfrm>
          <a:prstGeom prst="rect">
            <a:avLst/>
          </a:prstGeom>
        </p:spPr>
      </p:pic>
      <p:sp>
        <p:nvSpPr>
          <p:cNvPr id="6" name="Oval 5"/>
          <p:cNvSpPr/>
          <p:nvPr/>
        </p:nvSpPr>
        <p:spPr>
          <a:xfrm flipH="1">
            <a:off x="2514600" y="1848657"/>
            <a:ext cx="152400" cy="152400"/>
          </a:xfrm>
          <a:prstGeom prst="ellipse">
            <a:avLst/>
          </a:prstGeom>
          <a:noFill/>
          <a:ln w="22225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" name="Group 11"/>
          <p:cNvGrpSpPr/>
          <p:nvPr/>
        </p:nvGrpSpPr>
        <p:grpSpPr>
          <a:xfrm>
            <a:off x="783899" y="2133600"/>
            <a:ext cx="3264226" cy="1457325"/>
            <a:chOff x="880267" y="2147754"/>
            <a:chExt cx="3286125" cy="1467102"/>
          </a:xfrm>
        </p:grpSpPr>
        <p:sp>
          <p:nvSpPr>
            <p:cNvPr id="11" name="Rectangle 10"/>
            <p:cNvSpPr/>
            <p:nvPr/>
          </p:nvSpPr>
          <p:spPr>
            <a:xfrm>
              <a:off x="880267" y="2147754"/>
              <a:ext cx="3286125" cy="1467102"/>
            </a:xfrm>
            <a:prstGeom prst="rect">
              <a:avLst/>
            </a:prstGeom>
            <a:ln>
              <a:solidFill>
                <a:srgbClr val="33CC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982264" y="2473501"/>
              <a:ext cx="3082132" cy="8156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Bef>
                  <a:spcPts val="600"/>
                </a:spcBef>
              </a:pPr>
              <a:r>
                <a:rPr lang="en-US" sz="1400" dirty="0" smtClean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Data for 8/10/2015</a:t>
              </a:r>
            </a:p>
            <a:p>
              <a:pPr>
                <a:spcBef>
                  <a:spcPts val="600"/>
                </a:spcBef>
              </a:pPr>
              <a:r>
                <a:rPr lang="en-US" sz="14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Particulate </a:t>
              </a:r>
              <a:r>
                <a:rPr lang="en-US" sz="1400" dirty="0" err="1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Microcystins</a:t>
              </a:r>
              <a:r>
                <a:rPr lang="en-US" sz="14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(µg/L </a:t>
              </a:r>
              <a:r>
                <a:rPr lang="en-US" sz="1400" dirty="0" err="1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microcystin</a:t>
              </a:r>
              <a:r>
                <a:rPr lang="en-US" sz="14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-LR equivalents):</a:t>
              </a:r>
              <a:r>
                <a:rPr lang="en-US" sz="1400" dirty="0" smtClean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   9.19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9965975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 flipV="1">
            <a:off x="0" y="-4"/>
            <a:ext cx="9144000" cy="36576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77321" y="45720"/>
            <a:ext cx="300680" cy="30785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96200" y="45720"/>
            <a:ext cx="990600" cy="307851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0" y="45720"/>
            <a:ext cx="7239000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00" b="1" dirty="0" err="1" smtClean="0">
                <a:solidFill>
                  <a:schemeClr val="bg1"/>
                </a:solidFill>
                <a:cs typeface="Arial" panose="020B0604020202020204" pitchFamily="34" charset="0"/>
              </a:rPr>
              <a:t>EcoDyn</a:t>
            </a:r>
            <a:r>
              <a:rPr lang="en-US" sz="1300" b="1" dirty="0" smtClean="0">
                <a:solidFill>
                  <a:schemeClr val="bg1"/>
                </a:solidFill>
                <a:cs typeface="Arial" panose="020B0604020202020204" pitchFamily="34" charset="0"/>
              </a:rPr>
              <a:t> </a:t>
            </a:r>
            <a:r>
              <a:rPr lang="en-US" sz="1300" dirty="0" smtClean="0">
                <a:solidFill>
                  <a:schemeClr val="bg1"/>
                </a:solidFill>
                <a:cs typeface="Arial" panose="020B0604020202020204" pitchFamily="34" charset="0"/>
              </a:rPr>
              <a:t>| Harmful Algal Blooms</a:t>
            </a:r>
            <a:endParaRPr lang="en-US" sz="1300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6200" y="391180"/>
            <a:ext cx="90018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2060"/>
                </a:solidFill>
                <a:cs typeface="Arial" panose="020B0604020202020204" pitchFamily="34" charset="0"/>
              </a:rPr>
              <a:t>Autonomous near real-time toxin detection for Lake Erie</a:t>
            </a:r>
            <a:endParaRPr lang="en-US" sz="2800" dirty="0">
              <a:solidFill>
                <a:srgbClr val="002060"/>
              </a:solidFill>
              <a:cs typeface="Arial" panose="020B0604020202020204" pitchFamily="34" charset="0"/>
            </a:endParaRPr>
          </a:p>
        </p:txBody>
      </p:sp>
      <p:sp>
        <p:nvSpPr>
          <p:cNvPr id="10" name="TextBox 2"/>
          <p:cNvSpPr txBox="1">
            <a:spLocks noChangeArrowheads="1"/>
          </p:cNvSpPr>
          <p:nvPr/>
        </p:nvSpPr>
        <p:spPr bwMode="auto">
          <a:xfrm>
            <a:off x="-4492" y="616089"/>
            <a:ext cx="6629399" cy="50167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85750" indent="-285750"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28575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ts val="1200"/>
              </a:spcBef>
              <a:buFontTx/>
              <a:buChar char="•"/>
              <a:defRPr/>
            </a:pPr>
            <a:endParaRPr lang="en-US" sz="2000" dirty="0" smtClean="0">
              <a:latin typeface="+mn-lt"/>
              <a:cs typeface="Calibri"/>
            </a:endParaRPr>
          </a:p>
          <a:p>
            <a:pPr lvl="1" indent="-285750">
              <a:spcBef>
                <a:spcPts val="1200"/>
              </a:spcBef>
              <a:buFont typeface="Arial" charset="0"/>
              <a:buChar char="•"/>
              <a:defRPr/>
            </a:pPr>
            <a:r>
              <a:rPr lang="en-US" sz="2000" dirty="0" smtClean="0">
                <a:latin typeface="+mn-lt"/>
                <a:cs typeface="Calibri"/>
              </a:rPr>
              <a:t>FY14 EPA-Great Lakes Restoration Initiative  supplemental funds </a:t>
            </a:r>
          </a:p>
          <a:p>
            <a:pPr lvl="1" indent="-285750">
              <a:spcBef>
                <a:spcPts val="1200"/>
              </a:spcBef>
              <a:buFont typeface="Arial" charset="0"/>
              <a:buChar char="•"/>
              <a:defRPr/>
            </a:pPr>
            <a:r>
              <a:rPr lang="en-US" sz="2000" dirty="0" smtClean="0">
                <a:latin typeface="+mn-lt"/>
                <a:cs typeface="Calibri"/>
              </a:rPr>
              <a:t>First ESP to be deployed in the Great Lakes</a:t>
            </a:r>
          </a:p>
          <a:p>
            <a:pPr>
              <a:spcBef>
                <a:spcPts val="1200"/>
              </a:spcBef>
              <a:buFontTx/>
              <a:buChar char="•"/>
              <a:defRPr/>
            </a:pPr>
            <a:r>
              <a:rPr lang="en-US" sz="2000" dirty="0" smtClean="0">
                <a:latin typeface="+mn-lt"/>
                <a:cs typeface="Calibri"/>
              </a:rPr>
              <a:t>Cross line office collaboration (GLERL/National Ocean Service)</a:t>
            </a:r>
          </a:p>
          <a:p>
            <a:pPr>
              <a:spcBef>
                <a:spcPts val="1200"/>
              </a:spcBef>
              <a:buFontTx/>
              <a:buChar char="•"/>
              <a:defRPr/>
            </a:pPr>
            <a:r>
              <a:rPr lang="en-US" sz="2000" dirty="0" smtClean="0">
                <a:latin typeface="+mn-lt"/>
                <a:cs typeface="Calibri"/>
              </a:rPr>
              <a:t>Would be able to track blooms toxicity at a resolution that was previously unattainable with traditional sampling</a:t>
            </a:r>
          </a:p>
          <a:p>
            <a:pPr>
              <a:spcBef>
                <a:spcPts val="1200"/>
              </a:spcBef>
              <a:buFontTx/>
              <a:buChar char="•"/>
              <a:defRPr/>
            </a:pPr>
            <a:r>
              <a:rPr lang="en-US" sz="2000" dirty="0" smtClean="0">
                <a:latin typeface="+mn-lt"/>
                <a:cs typeface="Calibri"/>
              </a:rPr>
              <a:t>Will be referenced against physical, chemical and biological conditions</a:t>
            </a:r>
          </a:p>
          <a:p>
            <a:pPr>
              <a:spcBef>
                <a:spcPts val="1200"/>
              </a:spcBef>
              <a:buFontTx/>
              <a:buChar char="•"/>
              <a:defRPr/>
            </a:pPr>
            <a:r>
              <a:rPr lang="en-US" sz="2000" b="1" u="sng" dirty="0" smtClean="0">
                <a:latin typeface="+mn-lt"/>
                <a:cs typeface="Calibri"/>
              </a:rPr>
              <a:t>Will be extremely valuable in the development of more accurate bloom forecasting products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" y="5969000"/>
            <a:ext cx="685800" cy="6858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6800" y="6008496"/>
            <a:ext cx="700798" cy="64560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32000" y="6121400"/>
            <a:ext cx="1549400" cy="38648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18304" y="6001104"/>
            <a:ext cx="653696" cy="653696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76800" y="5943600"/>
            <a:ext cx="711200" cy="711200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91200" y="5972997"/>
            <a:ext cx="1141539" cy="685800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1" cstate="screen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67550" y="3943294"/>
            <a:ext cx="2000250" cy="2667000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13" cstate="screen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67550" y="1066800"/>
            <a:ext cx="1999099" cy="266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9856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Custom 1">
      <a:dk1>
        <a:srgbClr val="002060"/>
      </a:dk1>
      <a:lt1>
        <a:sysClr val="window" lastClr="FFFFFF"/>
      </a:lt1>
      <a:dk2>
        <a:srgbClr val="002060"/>
      </a:dk2>
      <a:lt2>
        <a:srgbClr val="FFFFFF"/>
      </a:lt2>
      <a:accent1>
        <a:srgbClr val="FFFFFF"/>
      </a:accent1>
      <a:accent2>
        <a:srgbClr val="FFFFFF"/>
      </a:accent2>
      <a:accent3>
        <a:srgbClr val="FFFFFF"/>
      </a:accent3>
      <a:accent4>
        <a:srgbClr val="FFFFFF"/>
      </a:accent4>
      <a:accent5>
        <a:srgbClr val="FFFFFF"/>
      </a:accent5>
      <a:accent6>
        <a:srgbClr val="FFFFFF"/>
      </a:accent6>
      <a:hlink>
        <a:srgbClr val="FFFFFF"/>
      </a:hlink>
      <a:folHlink>
        <a:srgbClr val="FFFFFF"/>
      </a:folHlink>
    </a:clrScheme>
    <a:fontScheme name="Custom 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sz="3200" dirty="0" smtClean="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3989</TotalTime>
  <Words>1292</Words>
  <Application>Microsoft Office PowerPoint</Application>
  <PresentationFormat>On-screen Show (4:3)</PresentationFormat>
  <Paragraphs>209</Paragraphs>
  <Slides>15</Slides>
  <Notes>15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NOAA GLERL</dc:creator>
  <cp:lastModifiedBy>Laura Newlin</cp:lastModifiedBy>
  <cp:revision>120</cp:revision>
  <cp:lastPrinted>2016-03-11T16:12:48Z</cp:lastPrinted>
  <dcterms:created xsi:type="dcterms:W3CDTF">2016-01-05T12:37:24Z</dcterms:created>
  <dcterms:modified xsi:type="dcterms:W3CDTF">2016-03-12T21:12:46Z</dcterms:modified>
</cp:coreProperties>
</file>