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258" r:id="rId3"/>
    <p:sldId id="275" r:id="rId4"/>
    <p:sldId id="276" r:id="rId5"/>
    <p:sldId id="268" r:id="rId6"/>
    <p:sldId id="273" r:id="rId7"/>
    <p:sldId id="260" r:id="rId8"/>
    <p:sldId id="269" r:id="rId9"/>
    <p:sldId id="261" r:id="rId10"/>
    <p:sldId id="274" r:id="rId11"/>
    <p:sldId id="271" r:id="rId12"/>
    <p:sldId id="264" r:id="rId13"/>
    <p:sldId id="265" r:id="rId14"/>
    <p:sldId id="266" r:id="rId15"/>
    <p:sldId id="26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5454E2"/>
    <a:srgbClr val="351CE5"/>
    <a:srgbClr val="D5E10F"/>
    <a:srgbClr val="AAAA13"/>
    <a:srgbClr val="E2285D"/>
    <a:srgbClr val="070702"/>
    <a:srgbClr val="009999"/>
    <a:srgbClr val="003399"/>
    <a:srgbClr val="33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77357" autoAdjust="0"/>
  </p:normalViewPr>
  <p:slideViewPr>
    <p:cSldViewPr snapToGrid="0">
      <p:cViewPr varScale="1">
        <p:scale>
          <a:sx n="145" d="100"/>
          <a:sy n="145" d="100"/>
        </p:scale>
        <p:origin x="-10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>
        <p:scale>
          <a:sx n="232" d="100"/>
          <a:sy n="232" d="100"/>
        </p:scale>
        <p:origin x="-1320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35616-775C-A446-90DC-BE8F82DE2CE3}" type="datetimeFigureOut">
              <a:rPr lang="en-US" smtClean="0"/>
              <a:t>3/17/16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6FA8D-F70F-8245-85E3-8911A80C2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007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C1EC7-B1E4-4BF2-BEFD-6780F5F2C6B8}" type="datetimeFigureOut">
              <a:rPr lang="en-US" smtClean="0"/>
              <a:t>3/17/16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98A3F-0685-4583-B1A9-B32BB6EA7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5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8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914400" rtl="0" eaLnBrk="1" latinLnBrk="0" hangingPunct="1">
      <a:defRPr sz="8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914400" rtl="0" eaLnBrk="1" latinLnBrk="0" hangingPunct="1">
      <a:defRPr sz="8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914400" rtl="0" eaLnBrk="1" latinLnBrk="0" hangingPunct="1">
      <a:defRPr sz="8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914400" rtl="0" eaLnBrk="1" latinLnBrk="0" hangingPunct="1">
      <a:defRPr sz="8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Relationship Id="rId3" Type="http://schemas.openxmlformats.org/officeDocument/2006/relationships/hyperlink" Target="http://www.glerl.noaa.gov/pubs/fulltext/2012/20120035.pdf" TargetMode="Externa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600" dirty="0" smtClean="0"/>
              <a:t>The domain of the next-generation Great Lakes Operational Forecast System (GLOFS) and approximate timeline for transition (Research-to-Operations; R2O) to NOS/CO-OPS. The new FVCOM-based GLOFS improves coastal resolution, expands the model domain into critical areas, and includes the connecting channels between the lakes, a gap in the current GLOFS implementation.</a:t>
            </a:r>
          </a:p>
          <a:p>
            <a:endParaRPr lang="en-US" sz="600" dirty="0" smtClean="0"/>
          </a:p>
          <a:p>
            <a:r>
              <a:rPr lang="en-US" sz="600" dirty="0" smtClean="0"/>
              <a:t>Lake Erie Operational Forecast System (LEOFS), transitioning to CO-OPS in end of March, 2016</a:t>
            </a:r>
          </a:p>
          <a:p>
            <a:r>
              <a:rPr lang="en-US" sz="600" dirty="0" smtClean="0"/>
              <a:t>Lake Michigan-Huron Operational Forecast System (LMHOFS), transitioning to CO-OPS in 2018. Slated to include the FVCOM-Ice model</a:t>
            </a:r>
          </a:p>
          <a:p>
            <a:endParaRPr lang="en-US" sz="600" dirty="0" smtClean="0"/>
          </a:p>
          <a:p>
            <a:r>
              <a:rPr lang="en-US" sz="600" dirty="0" smtClean="0"/>
              <a:t>Lake Superior Operational Forecast System (LSOFS), transitioning to CO-OPS in 2019</a:t>
            </a:r>
          </a:p>
          <a:p>
            <a:r>
              <a:rPr lang="en-US" sz="600" dirty="0" smtClean="0"/>
              <a:t>Lake Ontario Operational Forecast System (LOOFS), transitioning to CO-OPS in 2020</a:t>
            </a:r>
          </a:p>
          <a:p>
            <a:r>
              <a:rPr lang="en-US" sz="600" dirty="0" smtClean="0"/>
              <a:t>Huron-Erie Corridor Operational Forecast System (HECOFS), transition to CO-OPS in 2021. First transition of a connecting channel hydrodynamic model.</a:t>
            </a:r>
          </a:p>
          <a:p>
            <a:endParaRPr lang="en-US" sz="600" dirty="0" smtClean="0"/>
          </a:p>
          <a:p>
            <a:r>
              <a:rPr lang="en-US" sz="600" b="1" dirty="0" smtClean="0"/>
              <a:t>This work aligns with the following NOAA Goals:</a:t>
            </a:r>
          </a:p>
          <a:p>
            <a:r>
              <a:rPr lang="en-US" sz="600" b="1" dirty="0" smtClean="0"/>
              <a:t>Science: Climate Adaptation and Mitigation</a:t>
            </a:r>
          </a:p>
          <a:p>
            <a:r>
              <a:rPr lang="en-US" sz="600" dirty="0" smtClean="0"/>
              <a:t>Improved scientific understanding of the changing climate system and its impacts</a:t>
            </a:r>
          </a:p>
          <a:p>
            <a:r>
              <a:rPr lang="en-US" sz="600" dirty="0" smtClean="0"/>
              <a:t>Assessments of current and future states of the climate system that identify potential impacts and inform science, service, and stewardship decisions</a:t>
            </a:r>
          </a:p>
          <a:p>
            <a:r>
              <a:rPr lang="en-US" sz="600" dirty="0" smtClean="0"/>
              <a:t>Mitigation and adaptation efforts supported by sustained, reliable, and timely climate services</a:t>
            </a:r>
          </a:p>
          <a:p>
            <a:r>
              <a:rPr lang="en-US" sz="600" dirty="0" smtClean="0"/>
              <a:t>A climate-literate public that understands its vulnerabilities to a changing climate and makes informed decisions</a:t>
            </a:r>
          </a:p>
          <a:p>
            <a:r>
              <a:rPr lang="en-US" sz="600" b="1" dirty="0" smtClean="0"/>
              <a:t>Science: Weather-Ready Nation</a:t>
            </a:r>
          </a:p>
          <a:p>
            <a:r>
              <a:rPr lang="en-US" sz="600" dirty="0" smtClean="0"/>
              <a:t>Reduced loss of life, property, and disruption from high-impact events</a:t>
            </a:r>
          </a:p>
          <a:p>
            <a:r>
              <a:rPr lang="en-US" sz="600" dirty="0" smtClean="0"/>
              <a:t>Improve freshwater resource management</a:t>
            </a:r>
          </a:p>
          <a:p>
            <a:r>
              <a:rPr lang="en-US" sz="600" dirty="0" smtClean="0"/>
              <a:t>Improve transportation efficiency and safety</a:t>
            </a:r>
          </a:p>
          <a:p>
            <a:r>
              <a:rPr lang="en-US" sz="600" dirty="0" smtClean="0"/>
              <a:t>Healthy people and communities due to improved air and water quality services</a:t>
            </a:r>
          </a:p>
          <a:p>
            <a:r>
              <a:rPr lang="en-US" sz="600" dirty="0" smtClean="0"/>
              <a:t>A more productive and efficient economy through information relevant to key sectors of the U.S. economy</a:t>
            </a:r>
          </a:p>
          <a:p>
            <a:r>
              <a:rPr lang="en-US" sz="600" b="1" dirty="0" smtClean="0"/>
              <a:t>Science: Healthy Oceans</a:t>
            </a:r>
          </a:p>
          <a:p>
            <a:r>
              <a:rPr lang="en-US" sz="600" dirty="0" smtClean="0"/>
              <a:t>Improved understanding of ecosystems to inform resource management decisions</a:t>
            </a:r>
          </a:p>
          <a:p>
            <a:r>
              <a:rPr lang="en-US" sz="600" dirty="0" smtClean="0"/>
              <a:t>Recovered and healthy marine and coastal species</a:t>
            </a:r>
          </a:p>
          <a:p>
            <a:r>
              <a:rPr lang="en-US" sz="600" dirty="0" smtClean="0"/>
              <a:t>Healthy habitats that sustain resilient and thriving marine resources and communities</a:t>
            </a:r>
          </a:p>
          <a:p>
            <a:r>
              <a:rPr lang="en-US" sz="600" b="1" dirty="0" smtClean="0"/>
              <a:t>Science: Resilient Coastal Communities and Economies</a:t>
            </a:r>
          </a:p>
          <a:p>
            <a:r>
              <a:rPr lang="en-US" sz="600" dirty="0" smtClean="0"/>
              <a:t>Resilient coastal communities that can adapt to the impacts of hazards and climate change</a:t>
            </a:r>
          </a:p>
          <a:p>
            <a:r>
              <a:rPr lang="en-US" sz="600" dirty="0" smtClean="0"/>
              <a:t>Comprehensive ocean and coastal planning and management</a:t>
            </a:r>
          </a:p>
          <a:p>
            <a:r>
              <a:rPr lang="en-US" sz="600" dirty="0" smtClean="0"/>
              <a:t>Safe, efficient and environmentally sound marine transportation</a:t>
            </a:r>
          </a:p>
          <a:p>
            <a:r>
              <a:rPr lang="en-US" sz="600" dirty="0" smtClean="0"/>
              <a:t>Improved coastal water quality supporting human health and coastal ecosystem services</a:t>
            </a:r>
          </a:p>
          <a:p>
            <a:r>
              <a:rPr lang="en-US" sz="600" dirty="0" smtClean="0"/>
              <a:t>Safe, environmentally sound Arctic access and resource management</a:t>
            </a:r>
          </a:p>
          <a:p>
            <a:r>
              <a:rPr lang="en-US" sz="600" b="1" dirty="0" smtClean="0"/>
              <a:t>Education: Science-Informed Society</a:t>
            </a:r>
          </a:p>
          <a:p>
            <a:r>
              <a:rPr lang="en-US" sz="600" dirty="0" smtClean="0"/>
              <a:t>Youth and adults from all backgrounds improve their understanding of NOAA-related sciences by participating in education and outreach opportunities</a:t>
            </a:r>
          </a:p>
          <a:p>
            <a:r>
              <a:rPr lang="en-US" sz="600" dirty="0" smtClean="0"/>
              <a:t>Formal and informal educators integrate NOAA-related sciences into their curricula, practices, and programs</a:t>
            </a:r>
          </a:p>
          <a:p>
            <a:r>
              <a:rPr lang="en-US" sz="600" dirty="0" smtClean="0"/>
              <a:t>Formal and informal education organizations integrate NOAA-related science content and collaborate with NOAA scientists on the development of exhibits, media, materials, and programs that support NOAA’s mission</a:t>
            </a:r>
          </a:p>
          <a:p>
            <a:r>
              <a:rPr lang="en-US" sz="600" b="1" dirty="0" smtClean="0"/>
              <a:t>Education: Safety and Preparedness</a:t>
            </a:r>
          </a:p>
          <a:p>
            <a:r>
              <a:rPr lang="en-US" sz="600" dirty="0" smtClean="0"/>
              <a:t>Youth and adults from all backgrounds are aware of, prepare for, and appropriately respond to environmental hazards that impact health, safety, and the economy in their communities</a:t>
            </a:r>
          </a:p>
          <a:p>
            <a:r>
              <a:rPr lang="en-US" sz="600" dirty="0" smtClean="0"/>
              <a:t>Formal and informal educators use and produce education materials and programs that integrate and promote consistent science-based messaging on hazards, impacts, and societal challenges related to water, weather, and climate</a:t>
            </a:r>
          </a:p>
          <a:p>
            <a:r>
              <a:rPr lang="en-US" sz="600" dirty="0" smtClean="0"/>
              <a:t>Formal and informal education institutions integrate water, weather, and climate hazard awareness, preparedness, and response information into curricula, exhibits, and programs that create learning opportunities for youth and adults</a:t>
            </a:r>
          </a:p>
          <a:p>
            <a:endParaRPr lang="en-US" sz="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98A3F-0685-4583-B1A9-B32BB6EA74F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593752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Experimental</a:t>
            </a:r>
            <a:r>
              <a:rPr lang="en-US" baseline="0" dirty="0" smtClean="0"/>
              <a:t> “high-risk” research: meteotsunami forecasting (meteorological tsunami = </a:t>
            </a:r>
            <a:r>
              <a:rPr lang="en-US" baseline="0" dirty="0" err="1" smtClean="0"/>
              <a:t>meteo</a:t>
            </a:r>
            <a:r>
              <a:rPr lang="en-US" baseline="0" dirty="0" smtClean="0"/>
              <a:t>-tsunami)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Meteotsunamis</a:t>
            </a:r>
            <a:r>
              <a:rPr lang="en-US" baseline="0" dirty="0" smtClean="0"/>
              <a:t> are waves with periods between 2 minutes and 2 hours, similar to seismic tsunami waves, but driven by atmospheric disturbance (e.g. squall line, </a:t>
            </a:r>
            <a:r>
              <a:rPr lang="en-US" baseline="0" dirty="0" err="1" smtClean="0"/>
              <a:t>derecho</a:t>
            </a:r>
            <a:r>
              <a:rPr lang="en-US" baseline="0" dirty="0" smtClean="0"/>
              <a:t>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current gap in our ability to predict waves-hydrodynamics in coastal zones (Great Lakes &amp; ocean coasts)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source of several historic events (fatalities, injury, damage) along Great Lakes coasts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may often be the cause of rip current incidents in the Great Lakes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Partners: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NWS WFO Cleveland and Detroit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University of Wisconsin-Madison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University of Michigan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University of Illinois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dirty="0" smtClean="0"/>
              <a:t>Anderson E.J., et al., 2015. Reconstruction of a meteotsunami in Lake Erie on May 27, 2012: roles of atmospheric conditions on hydrodynamic response in enclosed basins, J. </a:t>
            </a:r>
            <a:r>
              <a:rPr lang="en-US" dirty="0" err="1" smtClean="0"/>
              <a:t>Geophys</a:t>
            </a:r>
            <a:r>
              <a:rPr lang="en-US" dirty="0" smtClean="0"/>
              <a:t>. Res. Oceans, 120, 8020–8038, doi:10.1002/2015JC010883</a:t>
            </a:r>
          </a:p>
          <a:p>
            <a:pPr marL="0" indent="0">
              <a:buFontTx/>
              <a:buNone/>
            </a:pPr>
            <a:r>
              <a:rPr lang="en-US" dirty="0" err="1" smtClean="0"/>
              <a:t>Bechle</a:t>
            </a:r>
            <a:r>
              <a:rPr lang="en-US" baseline="0" dirty="0" smtClean="0"/>
              <a:t> et al., 2016. Regional characteristics of meteotsunamis in the Laurentian Great Lakes, Geophysical Research Letters, (</a:t>
            </a:r>
            <a:r>
              <a:rPr lang="en-US" i="1" baseline="0" dirty="0" smtClean="0"/>
              <a:t>submitted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98A3F-0685-4583-B1A9-B32BB6EA74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85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Great Lakes pose a unique threat given that they are enclosed basins, which enables reflection and focusing of meteotsunami waves to increase coastal danger. Presents a new paradigm in meteotsunami formation.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Partners: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NWS WFO Detroit and WFO Cleveland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University of Wisconsin-Madison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University of Michigan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University of Illinois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dirty="0" smtClean="0"/>
              <a:t>Anderson E.J., et al., 2015. Reconstruction of a meteotsunami in Lake Erie on May 27, 2012: roles of atmospheric conditions on hydrodynamic response in enclosed basins, J. </a:t>
            </a:r>
            <a:r>
              <a:rPr lang="en-US" dirty="0" err="1" smtClean="0"/>
              <a:t>Geophys</a:t>
            </a:r>
            <a:r>
              <a:rPr lang="en-US" dirty="0" smtClean="0"/>
              <a:t>. Res. Oceans, 120, 8020–8038, doi:10.1002/2015JC010883</a:t>
            </a:r>
          </a:p>
          <a:p>
            <a:pPr marL="0" indent="0">
              <a:buFontTx/>
              <a:buNone/>
            </a:pPr>
            <a:r>
              <a:rPr lang="en-US" dirty="0" err="1" smtClean="0"/>
              <a:t>Bechle</a:t>
            </a:r>
            <a:r>
              <a:rPr lang="en-US" baseline="0" dirty="0" smtClean="0"/>
              <a:t> et al., 2016. Regional characteristics of meteotsunamis in the Laurentian Great Lakes, Geophysical Research Letters, (</a:t>
            </a:r>
            <a:r>
              <a:rPr lang="en-US" i="1" baseline="0" dirty="0" smtClean="0"/>
              <a:t>submitted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98A3F-0685-4583-B1A9-B32BB6EA74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85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Upgrade to the Great Lakes Operational Forecast</a:t>
            </a:r>
            <a:r>
              <a:rPr lang="en-US" baseline="0" dirty="0" smtClean="0"/>
              <a:t> System (GLOFS) models (LEOFS, LMHOFS, LSOFS, LOOFS, HECOFS) is a collaboration between OAR/GLERL, NOS/CO-OPS, and NOS/OCS/CSDL.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Development of the Lake Erie HAB particle model (in FVCOM; aka HAB Tracker) is a collaboration between OAR/GLERL, CILER, and NOS/NCCOS.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Niagara River Short-Term flow forecasting model is a collaboration between OAR/GLERL, USACE Detroit and Buffalo Districts, and NWS/NERFC, with transition to industry partners New York Power Authority (NYPA) and Ontario Power Generation (OPG).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Water level and </a:t>
            </a:r>
            <a:r>
              <a:rPr lang="en-US" baseline="0" dirty="0" err="1" smtClean="0"/>
              <a:t>seiche</a:t>
            </a:r>
            <a:r>
              <a:rPr lang="en-US" baseline="0" dirty="0" smtClean="0"/>
              <a:t> forecast products for the Nuclear Regulatory Commission (NRC) is a collaboration between OAR/GLERL, NRC, and USACE Detroit District.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98A3F-0685-4583-B1A9-B32BB6EA74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44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98A3F-0685-4583-B1A9-B32BB6EA74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34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98A3F-0685-4583-B1A9-B32BB6EA74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35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98A3F-0685-4583-B1A9-B32BB6EA74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68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98A3F-0685-4583-B1A9-B32BB6EA74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84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 of support for </a:t>
            </a:r>
            <a:r>
              <a:rPr lang="en-US" baseline="0" dirty="0" smtClean="0"/>
              <a:t>resilient coastal communities are contaminant tracking (or toxic spill transport) in areas such as the Straits of Mackinac or the St. Clair River.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98A3F-0685-4583-B1A9-B32BB6EA74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29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 both cases, understanding the science resulted in tangible Research-to-Application (R2A) products for key stakeholders such as: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Water intake managers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State and local health departments (e.g. South East Michigan Council of Governments; SEMCOG)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EPA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United</a:t>
            </a:r>
            <a:r>
              <a:rPr lang="en-US" baseline="0" dirty="0" smtClean="0"/>
              <a:t> State Coast Guard (USCG)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Department of Environmental Quality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Department of Natural Resources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other Line Offices (LO) in NOAA (e.g. NOS/ORR)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Industry (e.g. Enbridge. RPS-ASA)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ANDERSON, E.J., and M.S. </a:t>
            </a:r>
            <a:r>
              <a:rPr lang="en-US" baseline="0" dirty="0" err="1" smtClean="0"/>
              <a:t>Phanikumar</a:t>
            </a:r>
            <a:r>
              <a:rPr lang="en-US" baseline="0" dirty="0" smtClean="0"/>
              <a:t>. Surface storage dynamics in large rivers: Comparing three-dimensional particle transport, one-dimensional fractional derivative, and </a:t>
            </a:r>
            <a:r>
              <a:rPr lang="en-US" baseline="0" dirty="0" err="1" smtClean="0"/>
              <a:t>multirate</a:t>
            </a:r>
            <a:r>
              <a:rPr lang="en-US" baseline="0" dirty="0" smtClean="0"/>
              <a:t> transient storage models. Water Resources Research 47(W09511): 15 pp. (DOI:10.1029/2010WR010228) (2011)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Sun, Y., M.G. Wells, S.A. Bailey, and E.J. ANDERSON. Physical dispersion and dilution of ballast water discharge in the St. Clair River: Implications for biological invasions. Water Resources Research 49:1-13 (DOI:10.1002/wrcr.20201) (2013)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ANDERSON, E.J., and D.J. SCHWAB. Contaminant transport and spill reference tables for the St. Clair River. Marine Technology Society Journal 46(5):34-47 (2012). </a:t>
            </a:r>
            <a:r>
              <a:rPr lang="en-US" baseline="0" dirty="0" smtClean="0">
                <a:hlinkClick r:id="rId3"/>
              </a:rPr>
              <a:t>http://www.glerl.noaa.gov/pubs/fulltext/2012/20120035.pdf</a:t>
            </a:r>
            <a:endParaRPr lang="en-US" baseline="0" dirty="0" smtClean="0"/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dirty="0" smtClean="0"/>
              <a:t>ANDERSON, E.J., and D.J. SCHWAB. Predicting the oscillating bi-directional exchange flow in the Straits of Mackinac. Journal of Great Lakes Research 39(4):66671 pp. (DOI:10.1016/j.jglr.2013.09.001) (2013)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98A3F-0685-4583-B1A9-B32BB6EA74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29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98A3F-0685-4583-B1A9-B32BB6EA74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848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r>
              <a:rPr lang="en-US" baseline="0" dirty="0" smtClean="0"/>
              <a:t> important factors in the Straits of Mackinac: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One of the most dynamic places in the Great Lakes (currents up to 1 m/s, oscillating exchange flow, bi-directional flow in summer)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Don’t have a clear understanding of what drives flow in the straits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NOAA has no operational models of Straits (gap in forecast capability)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In the event of a release, contaminants could spread rapidly into both lakes within a few hours/days (up to 150 km, with heavy shoreline impact).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98A3F-0685-4583-B1A9-B32BB6EA74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848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Goals: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understand the science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get information to stakeholders (R2A – NOAA/ORD/ERR,</a:t>
            </a:r>
            <a:r>
              <a:rPr lang="en-US" baseline="0" dirty="0" smtClean="0"/>
              <a:t> USCG, EPA, etc.)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transition understand to operations (R2O – Lake Michigan-Huron Operational Forecast System (LMHOFS))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Partners: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NOS/ORD/ERR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U. Michigan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Michigan Tech. University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USCG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ANDERSON, E.J., and D.J. SCHWAB. Predicting the oscillating bi-directional exchange flow in the Straits of Mackinac. Journal of Great Lakes Research 39(4):66671 pp. (DOI:10.1016/j.jglr.2013.09.001) (2013)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ANDERSON, E.J., and D.J. SCHWAB. Geostrophic control</a:t>
            </a:r>
            <a:r>
              <a:rPr lang="en-US" baseline="0" dirty="0" smtClean="0"/>
              <a:t> of exchange flow in the world’s largest lake</a:t>
            </a:r>
            <a:r>
              <a:rPr lang="en-US" dirty="0" smtClean="0"/>
              <a:t>. Journal of Geophysical</a:t>
            </a:r>
            <a:r>
              <a:rPr lang="en-US" baseline="0" dirty="0" smtClean="0"/>
              <a:t> </a:t>
            </a:r>
            <a:r>
              <a:rPr lang="en-US" dirty="0" smtClean="0"/>
              <a:t>Research</a:t>
            </a:r>
            <a:r>
              <a:rPr lang="en-US" baseline="0" dirty="0" smtClean="0"/>
              <a:t> Oceans </a:t>
            </a:r>
            <a:r>
              <a:rPr lang="en-US" dirty="0" smtClean="0"/>
              <a:t>(</a:t>
            </a:r>
            <a:r>
              <a:rPr lang="en-US" i="1" dirty="0" smtClean="0"/>
              <a:t>submitted</a:t>
            </a:r>
            <a:r>
              <a:rPr lang="en-US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98A3F-0685-4583-B1A9-B32BB6EA74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57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Goals: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understand the science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get information to stakeholders (R2A – NOAA/ORD/ERR,</a:t>
            </a:r>
            <a:r>
              <a:rPr lang="en-US" baseline="0" dirty="0" smtClean="0"/>
              <a:t> USCG, EPA, etc.)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transition understand to operations (R2O – Lake Michigan-Huron Operational Forecast System (LMHOFS))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Partners: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NOS/ORD/ERR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U. Michigan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Michigan Tech. University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USCG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Federal collaboration:</a:t>
            </a:r>
          </a:p>
          <a:p>
            <a:pPr marL="0" indent="0">
              <a:buFontTx/>
              <a:buNone/>
            </a:pPr>
            <a:r>
              <a:rPr lang="en-US" dirty="0" smtClean="0"/>
              <a:t>http://</a:t>
            </a:r>
            <a:r>
              <a:rPr lang="en-US" dirty="0" err="1" smtClean="0"/>
              <a:t>www.regions.noaa.gov</a:t>
            </a:r>
            <a:r>
              <a:rPr lang="en-US" dirty="0" smtClean="0"/>
              <a:t>/great-lakes/</a:t>
            </a:r>
            <a:r>
              <a:rPr lang="en-US" dirty="0" err="1" smtClean="0"/>
              <a:t>index.php</a:t>
            </a:r>
            <a:r>
              <a:rPr lang="en-US" dirty="0" smtClean="0"/>
              <a:t>/highlights/prep-oil-spill-drill-in-the-straits-of-</a:t>
            </a:r>
            <a:r>
              <a:rPr lang="en-US" dirty="0" err="1" smtClean="0"/>
              <a:t>mackinac</a:t>
            </a:r>
            <a:r>
              <a:rPr lang="en-US" dirty="0" smtClean="0"/>
              <a:t>/</a:t>
            </a:r>
          </a:p>
          <a:p>
            <a:pPr marL="0" indent="0">
              <a:buFontTx/>
              <a:buNone/>
            </a:pPr>
            <a:endParaRPr lang="en-US" dirty="0" smtClean="0"/>
          </a:p>
          <a:p>
            <a:pPr marL="0" indent="0">
              <a:buFontTx/>
              <a:buNone/>
            </a:pPr>
            <a:r>
              <a:rPr lang="en-US" dirty="0" smtClean="0"/>
              <a:t>- Photo</a:t>
            </a:r>
            <a:r>
              <a:rPr lang="en-US" baseline="0" dirty="0" smtClean="0"/>
              <a:t> credit i</a:t>
            </a:r>
            <a:r>
              <a:rPr lang="en-US" dirty="0" smtClean="0"/>
              <a:t>n right column:</a:t>
            </a:r>
            <a:r>
              <a:rPr lang="en-US" baseline="0" dirty="0" smtClean="0"/>
              <a:t> Neil Blake (</a:t>
            </a:r>
            <a:r>
              <a:rPr lang="en-US" baseline="0" dirty="0" err="1" smtClean="0"/>
              <a:t>Mlive.com</a:t>
            </a:r>
            <a:r>
              <a:rPr lang="en-US" baseline="0" dirty="0" smtClean="0"/>
              <a:t>)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- Surface Oil Forecast courtesy of NOS/ORR/ERD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98A3F-0685-4583-B1A9-B32BB6EA74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57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Experimental</a:t>
            </a:r>
            <a:r>
              <a:rPr lang="en-US" baseline="0" dirty="0" smtClean="0"/>
              <a:t> “high-risk” research: meteotsunami forecasting (meteorological tsunami = </a:t>
            </a:r>
            <a:r>
              <a:rPr lang="en-US" baseline="0" dirty="0" err="1" smtClean="0"/>
              <a:t>meteo</a:t>
            </a:r>
            <a:r>
              <a:rPr lang="en-US" baseline="0" dirty="0" smtClean="0"/>
              <a:t>-tsunami)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Meteotsunamis</a:t>
            </a:r>
            <a:r>
              <a:rPr lang="en-US" baseline="0" dirty="0" smtClean="0"/>
              <a:t> are waves with periods between 2 minutes and 2 hours, similar to seismic tsunami waves, but driven by atmospheric disturbance (e.g. squall line, </a:t>
            </a:r>
            <a:r>
              <a:rPr lang="en-US" baseline="0" dirty="0" err="1" smtClean="0"/>
              <a:t>derecho</a:t>
            </a:r>
            <a:r>
              <a:rPr lang="en-US" baseline="0" dirty="0" smtClean="0"/>
              <a:t>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current gap in our ability to predict waves-hydrodynamics in coastal zones (Great Lakes &amp; ocean coasts)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source of several historic events (fatalities, injury, damage) along Great Lakes coasts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may often be the cause of rip current incidents in the Great Lakes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Partners: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NWS WFO Cleveland and Detroit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University of Wisconsin-Madison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University of Michigan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University of Illinois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dirty="0" smtClean="0"/>
              <a:t>Anderson E.J., et al., 2015. Reconstruction of a meteotsunami in Lake Erie on May 27, 2012: roles of atmospheric conditions on hydrodynamic response in enclosed basins, J. </a:t>
            </a:r>
            <a:r>
              <a:rPr lang="en-US" dirty="0" err="1" smtClean="0"/>
              <a:t>Geophys</a:t>
            </a:r>
            <a:r>
              <a:rPr lang="en-US" dirty="0" smtClean="0"/>
              <a:t>. Res. Oceans, 120, 8020–8038, doi:10.1002/2015JC010883</a:t>
            </a:r>
          </a:p>
          <a:p>
            <a:pPr marL="0" indent="0">
              <a:buFontTx/>
              <a:buNone/>
            </a:pPr>
            <a:r>
              <a:rPr lang="en-US" dirty="0" err="1" smtClean="0"/>
              <a:t>Bechle</a:t>
            </a:r>
            <a:r>
              <a:rPr lang="en-US" baseline="0" dirty="0" smtClean="0"/>
              <a:t> et al., 2016. Regional characteristics of meteotsunamis in the Laurentian Great Lakes, Geophysical Research Letters, (</a:t>
            </a:r>
            <a:r>
              <a:rPr lang="en-US" i="1" baseline="0" dirty="0" smtClean="0"/>
              <a:t>submitted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98A3F-0685-4583-B1A9-B32BB6EA74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85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99A0-FA52-4883-93AD-B75C459FDEF3}" type="datetimeFigureOut">
              <a:rPr lang="en-US" smtClean="0"/>
              <a:t>3/17/16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505-F4B5-423E-98FF-22ADE53B6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99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99A0-FA52-4883-93AD-B75C459FDEF3}" type="datetimeFigureOut">
              <a:rPr lang="en-US" smtClean="0"/>
              <a:t>3/17/16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505-F4B5-423E-98FF-22ADE53B6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34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99A0-FA52-4883-93AD-B75C459FDEF3}" type="datetimeFigureOut">
              <a:rPr lang="en-US" smtClean="0"/>
              <a:t>3/17/16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505-F4B5-423E-98FF-22ADE53B6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8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99A0-FA52-4883-93AD-B75C459FDEF3}" type="datetimeFigureOut">
              <a:rPr lang="en-US" smtClean="0"/>
              <a:t>3/17/16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505-F4B5-423E-98FF-22ADE53B6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44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99A0-FA52-4883-93AD-B75C459FDEF3}" type="datetimeFigureOut">
              <a:rPr lang="en-US" smtClean="0"/>
              <a:t>3/17/16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505-F4B5-423E-98FF-22ADE53B6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992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99A0-FA52-4883-93AD-B75C459FDEF3}" type="datetimeFigureOut">
              <a:rPr lang="en-US" smtClean="0"/>
              <a:t>3/17/16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505-F4B5-423E-98FF-22ADE53B6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37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99A0-FA52-4883-93AD-B75C459FDEF3}" type="datetimeFigureOut">
              <a:rPr lang="en-US" smtClean="0"/>
              <a:t>3/17/16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505-F4B5-423E-98FF-22ADE53B6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86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99A0-FA52-4883-93AD-B75C459FDEF3}" type="datetimeFigureOut">
              <a:rPr lang="en-US" smtClean="0"/>
              <a:t>3/17/16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505-F4B5-423E-98FF-22ADE53B6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44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99A0-FA52-4883-93AD-B75C459FDEF3}" type="datetimeFigureOut">
              <a:rPr lang="en-US" smtClean="0"/>
              <a:t>3/17/16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505-F4B5-423E-98FF-22ADE53B6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336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99A0-FA52-4883-93AD-B75C459FDEF3}" type="datetimeFigureOut">
              <a:rPr lang="en-US" smtClean="0"/>
              <a:t>3/17/16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505-F4B5-423E-98FF-22ADE53B6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99A0-FA52-4883-93AD-B75C459FDEF3}" type="datetimeFigureOut">
              <a:rPr lang="en-US" smtClean="0"/>
              <a:t>3/17/16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505-F4B5-423E-98FF-22ADE53B6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74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599A0-FA52-4883-93AD-B75C459FDEF3}" type="datetimeFigureOut">
              <a:rPr lang="en-US" smtClean="0"/>
              <a:t>3/17/16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25505-F4B5-423E-98FF-22ADE53B6DB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59639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35025505-F4B5-423E-98FF-22ADE53B6DBE}" type="slidenum">
              <a:rPr lang="en-US" sz="1000" smtClean="0"/>
              <a:pPr/>
              <a:t>‹#›</a:t>
            </a:fld>
            <a:r>
              <a:rPr lang="en-US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/14</a:t>
            </a:r>
            <a:endParaRPr lang="en-US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638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emf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7.png"/><Relationship Id="rId6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microsoft.com/office/2007/relationships/hdphoto" Target="../media/hdphoto1.wdp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microsoft.com/office/2007/relationships/hdphoto" Target="../media/hdphoto1.wdp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microsoft.com/office/2007/relationships/hdphoto" Target="../media/hdphoto1.wdp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emf"/><Relationship Id="rId12" Type="http://schemas.openxmlformats.org/officeDocument/2006/relationships/image" Target="../media/image20.jpeg"/><Relationship Id="rId13" Type="http://schemas.openxmlformats.org/officeDocument/2006/relationships/image" Target="../media/image21.gif"/><Relationship Id="rId1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3.jpeg"/><Relationship Id="rId6" Type="http://schemas.openxmlformats.org/officeDocument/2006/relationships/image" Target="../media/image14.gif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0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24.png"/><Relationship Id="rId7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jpeg"/><Relationship Id="rId13" Type="http://schemas.openxmlformats.org/officeDocument/2006/relationships/image" Target="../media/image31.png"/><Relationship Id="rId1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24.png"/><Relationship Id="rId7" Type="http://schemas.openxmlformats.org/officeDocument/2006/relationships/image" Target="../media/image25.emf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jpeg"/><Relationship Id="rId1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38.png"/><Relationship Id="rId6" Type="http://schemas.openxmlformats.org/officeDocument/2006/relationships/image" Target="../media/image39.jpe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 flipV="1">
            <a:off x="0" y="0"/>
            <a:ext cx="9144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54344"/>
            <a:ext cx="623400" cy="638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97" y="154344"/>
            <a:ext cx="2053803" cy="6382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54849" y="925681"/>
            <a:ext cx="72527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Hydrodynamic Modeling</a:t>
            </a:r>
          </a:p>
          <a:p>
            <a:pPr lvl="0"/>
            <a:endParaRPr lang="en-US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Eric J. Anderson, Ph.D.</a:t>
            </a:r>
          </a:p>
          <a:p>
            <a:pPr lvl="0"/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Physical &amp; Ecological Modeling &amp; Forecasting</a:t>
            </a: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274" y="2208983"/>
            <a:ext cx="6611525" cy="4579744"/>
          </a:xfrm>
          <a:prstGeom prst="rect">
            <a:avLst/>
          </a:prstGeom>
        </p:spPr>
      </p:pic>
      <p:pic>
        <p:nvPicPr>
          <p:cNvPr id="4" name="Picture 3" descr="sleepingbear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58" y="1015999"/>
            <a:ext cx="1470122" cy="1416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4691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V="1">
            <a:off x="0" y="-4"/>
            <a:ext cx="914400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7321" y="45720"/>
            <a:ext cx="300680" cy="30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45720"/>
            <a:ext cx="990600" cy="3078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5720"/>
            <a:ext cx="7239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IPEMF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Hydrodynamic Modeling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533400"/>
            <a:ext cx="9001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Resilient Coastal Communities: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 Storm Forecasting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E:\Research\Meteotsunami\Papers\GRL_Great_Lakes\Figure_01\Figure_0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7" y="1044623"/>
            <a:ext cx="4579275" cy="3353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4" r="2292" b="3889"/>
          <a:stretch/>
        </p:blipFill>
        <p:spPr>
          <a:xfrm>
            <a:off x="4765508" y="1269786"/>
            <a:ext cx="4111642" cy="225343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3105" y="6401487"/>
            <a:ext cx="39976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Anderson et al., (2015). </a:t>
            </a:r>
            <a:r>
              <a:rPr lang="en-US" sz="105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Geophysical Research Oceans.</a:t>
            </a:r>
          </a:p>
          <a:p>
            <a:r>
              <a:rPr lang="en-US" sz="105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Bechle</a:t>
            </a:r>
            <a:r>
              <a:rPr lang="en-US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2016). </a:t>
            </a:r>
            <a:r>
              <a:rPr lang="en-US" sz="105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Geophysical Research Letters.</a:t>
            </a:r>
            <a:endParaRPr lang="en-US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87850" y="3903663"/>
            <a:ext cx="455615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 smtClean="0">
                <a:solidFill>
                  <a:srgbClr val="002060"/>
                </a:solidFill>
                <a:latin typeface="Arial"/>
                <a:cs typeface="Arial"/>
              </a:rPr>
              <a:t>Meteotsunamis in the Great Lakes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002060"/>
                </a:solidFill>
                <a:latin typeface="Arial"/>
                <a:cs typeface="Arial"/>
              </a:rPr>
              <a:t>What drives meteotsunami formation in Great Lakes?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002060"/>
                </a:solidFill>
                <a:latin typeface="Arial"/>
                <a:cs typeface="Arial"/>
              </a:rPr>
              <a:t>What coastal communities are vulnerable?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002060"/>
                </a:solidFill>
                <a:latin typeface="Arial"/>
                <a:cs typeface="Arial"/>
              </a:rPr>
              <a:t>Why don’t present forecast models resolve them?</a:t>
            </a:r>
          </a:p>
        </p:txBody>
      </p:sp>
    </p:spTree>
    <p:extLst>
      <p:ext uri="{BB962C8B-B14F-4D97-AF65-F5344CB8AC3E}">
        <p14:creationId xmlns:p14="http://schemas.microsoft.com/office/powerpoint/2010/main" val="357746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V="1">
            <a:off x="0" y="-4"/>
            <a:ext cx="914400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7321" y="45720"/>
            <a:ext cx="300680" cy="30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45720"/>
            <a:ext cx="990600" cy="3078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5720"/>
            <a:ext cx="7239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IPEMF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Hydrodynamic Modeling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42808" y="1093042"/>
            <a:ext cx="2311593" cy="2300005"/>
            <a:chOff x="242808" y="1093042"/>
            <a:chExt cx="2311593" cy="2300005"/>
          </a:xfrm>
        </p:grpSpPr>
        <p:pic>
          <p:nvPicPr>
            <p:cNvPr id="35" name="Picture 34" descr="Figure_03.pdf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808" y="1468889"/>
              <a:ext cx="2311592" cy="192415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42809" y="1093042"/>
              <a:ext cx="23115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Radar detection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905987" y="1098592"/>
            <a:ext cx="2705082" cy="2323909"/>
            <a:chOff x="2905987" y="1098592"/>
            <a:chExt cx="2705082" cy="2323909"/>
          </a:xfrm>
        </p:grpSpPr>
        <p:pic>
          <p:nvPicPr>
            <p:cNvPr id="3" name="Picture 2" descr="panel20_2012-05-27T16:40.pn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054"/>
            <a:stretch/>
          </p:blipFill>
          <p:spPr>
            <a:xfrm>
              <a:off x="2905987" y="1425745"/>
              <a:ext cx="2705082" cy="199675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905987" y="1098592"/>
              <a:ext cx="2700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WRF simulation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4132962" y="1943593"/>
              <a:ext cx="337239" cy="617094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470200" y="3012744"/>
              <a:ext cx="11364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wind speed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078443" y="1100306"/>
            <a:ext cx="2840432" cy="2775215"/>
            <a:chOff x="6078443" y="1100306"/>
            <a:chExt cx="2840432" cy="2775215"/>
          </a:xfrm>
        </p:grpSpPr>
        <p:pic>
          <p:nvPicPr>
            <p:cNvPr id="8" name="Picture 7" descr="FINAL_1029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8443" y="1376727"/>
              <a:ext cx="2818905" cy="221485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078443" y="1100306"/>
              <a:ext cx="28189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FVCOM simulation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213849" y="2926639"/>
              <a:ext cx="1583047" cy="624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935732" y="3251251"/>
              <a:ext cx="433283" cy="624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109658" y="3066402"/>
              <a:ext cx="433283" cy="624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83819" y="2869236"/>
              <a:ext cx="1435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meteotsunami wave height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15" y="3975770"/>
            <a:ext cx="4361334" cy="244128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6200" y="533400"/>
            <a:ext cx="9001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Resilient Coastal Communities: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 Storm Forecasting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014" y="6432275"/>
            <a:ext cx="39976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Anderson et al., (2015). </a:t>
            </a:r>
            <a:r>
              <a:rPr lang="en-US" sz="105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Geophysical Research Oceans.</a:t>
            </a:r>
          </a:p>
          <a:p>
            <a:r>
              <a:rPr lang="en-US" sz="105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Bechle</a:t>
            </a:r>
            <a:r>
              <a:rPr lang="en-US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2016). </a:t>
            </a:r>
            <a:r>
              <a:rPr lang="en-US" sz="105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Geophysical Research Letters.</a:t>
            </a:r>
            <a:endParaRPr lang="en-US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87850" y="3678210"/>
            <a:ext cx="45561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2060"/>
                </a:solidFill>
                <a:latin typeface="Arial"/>
                <a:cs typeface="Arial"/>
              </a:rPr>
              <a:t>What drives meteotsunami formation in Great Lakes?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Complex/Linear convection (wind + pressure)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Wave reflection/focusing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2060"/>
                </a:solidFill>
                <a:latin typeface="Arial"/>
                <a:cs typeface="Arial"/>
              </a:rPr>
              <a:t>What coastal communities are vulnerable?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>
                <a:solidFill>
                  <a:srgbClr val="3075FF"/>
                </a:solidFill>
                <a:latin typeface="Arial"/>
                <a:cs typeface="Arial"/>
              </a:rPr>
              <a:t>H</a:t>
            </a:r>
            <a:r>
              <a:rPr lang="en-US" sz="1400" dirty="0" smtClean="0">
                <a:solidFill>
                  <a:srgbClr val="3075FF"/>
                </a:solidFill>
                <a:latin typeface="Arial"/>
                <a:cs typeface="Arial"/>
              </a:rPr>
              <a:t>ot spots along southern L. Michigan &amp; Erie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2060"/>
                </a:solidFill>
                <a:latin typeface="Arial"/>
                <a:cs typeface="Arial"/>
              </a:rPr>
              <a:t>Why don’t present forecast models resolve them?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>
                <a:solidFill>
                  <a:srgbClr val="3075FF"/>
                </a:solidFill>
                <a:latin typeface="Arial"/>
                <a:cs typeface="Arial"/>
              </a:rPr>
              <a:t>Gaps in observations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>
                <a:solidFill>
                  <a:srgbClr val="3075FF"/>
                </a:solidFill>
                <a:latin typeface="Arial"/>
                <a:cs typeface="Arial"/>
              </a:rPr>
              <a:t>Atmospheric forecast limitations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>
                <a:solidFill>
                  <a:srgbClr val="3075FF"/>
                </a:solidFill>
                <a:latin typeface="Arial"/>
                <a:cs typeface="Arial"/>
              </a:rPr>
              <a:t>Hydrodynamic limitations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3369" y="3635469"/>
            <a:ext cx="2275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Drivers</a:t>
            </a:r>
          </a:p>
        </p:txBody>
      </p:sp>
    </p:spTree>
    <p:extLst>
      <p:ext uri="{BB962C8B-B14F-4D97-AF65-F5344CB8AC3E}">
        <p14:creationId xmlns:p14="http://schemas.microsoft.com/office/powerpoint/2010/main" val="3974830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V="1">
            <a:off x="0" y="-4"/>
            <a:ext cx="914400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7321" y="45720"/>
            <a:ext cx="300680" cy="30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45720"/>
            <a:ext cx="990600" cy="3078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5720"/>
            <a:ext cx="7239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IPEMF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Hydrodynamic Modeling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533400"/>
            <a:ext cx="9001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Transitioning Research to Products &amp; Services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050" y="1219200"/>
            <a:ext cx="889955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latin typeface="Arial"/>
                <a:cs typeface="Arial"/>
              </a:rPr>
              <a:t>Research-to-Operations (R2O)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2060"/>
                </a:solidFill>
                <a:latin typeface="Arial"/>
                <a:cs typeface="Arial"/>
              </a:rPr>
              <a:t>Operational Forecast Systems (OFS) to NOS/CO-OPS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002060"/>
                </a:solidFill>
                <a:latin typeface="Arial"/>
                <a:cs typeface="Arial"/>
              </a:rPr>
              <a:t>Lake Erie Operational Forecast System (LEOFS) </a:t>
            </a:r>
            <a:r>
              <a:rPr lang="en-US" dirty="0" smtClean="0">
                <a:solidFill>
                  <a:srgbClr val="3075FF"/>
                </a:solidFill>
                <a:cs typeface="Arial"/>
              </a:rPr>
              <a:t>[</a:t>
            </a:r>
            <a:r>
              <a:rPr lang="en-US" b="1" i="1" dirty="0" smtClean="0">
                <a:solidFill>
                  <a:srgbClr val="3075FF"/>
                </a:solidFill>
                <a:cs typeface="Arial"/>
              </a:rPr>
              <a:t>April </a:t>
            </a:r>
            <a:r>
              <a:rPr lang="en-US" b="1" i="1" dirty="0">
                <a:solidFill>
                  <a:srgbClr val="3075FF"/>
                </a:solidFill>
                <a:cs typeface="Arial"/>
              </a:rPr>
              <a:t>2016</a:t>
            </a:r>
            <a:r>
              <a:rPr lang="en-US" dirty="0">
                <a:solidFill>
                  <a:srgbClr val="3075FF"/>
                </a:solidFill>
                <a:cs typeface="Arial"/>
              </a:rPr>
              <a:t>]</a:t>
            </a:r>
            <a:endParaRPr lang="en-US" dirty="0" smtClean="0">
              <a:solidFill>
                <a:srgbClr val="0042C8"/>
              </a:solidFill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Lake Michigan-Huron OFS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[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2018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]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Lake Superior OFS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[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2019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]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Lake Ontario OFS [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2020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]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Huron-Erie Corridor OFS [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2021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]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Ecological Forecast System to NOS/CO-OPS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Lake Erie HAB particle model (“HAB Tracker”)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[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2019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]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sz="2400" b="1" u="sng" dirty="0" smtClean="0">
                <a:latin typeface="Arial"/>
                <a:cs typeface="Arial"/>
              </a:rPr>
              <a:t>Research-to-Application (R2A)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St. Clair River Contaminant Spill Transport Tables to Drinking Water Intake Operators, IOOS/GLOS, local health departments [</a:t>
            </a:r>
            <a:r>
              <a:rPr lang="en-US" i="1" dirty="0" smtClean="0">
                <a:latin typeface="Arial"/>
                <a:cs typeface="Arial"/>
              </a:rPr>
              <a:t>2014</a:t>
            </a:r>
            <a:r>
              <a:rPr lang="en-US" dirty="0" smtClean="0">
                <a:latin typeface="Arial"/>
                <a:cs typeface="Arial"/>
              </a:rPr>
              <a:t>]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075FF"/>
                </a:solidFill>
                <a:latin typeface="Arial"/>
                <a:cs typeface="Arial"/>
              </a:rPr>
              <a:t>Niagara River Short-Term Flow Forecasting to NYPA/OPG [</a:t>
            </a:r>
            <a:r>
              <a:rPr lang="en-US" i="1" dirty="0" smtClean="0">
                <a:solidFill>
                  <a:srgbClr val="3075FF"/>
                </a:solidFill>
                <a:latin typeface="Arial"/>
                <a:cs typeface="Arial"/>
              </a:rPr>
              <a:t>July 2016</a:t>
            </a:r>
            <a:r>
              <a:rPr lang="en-US" dirty="0" smtClean="0">
                <a:solidFill>
                  <a:srgbClr val="3075FF"/>
                </a:solidFill>
                <a:latin typeface="Arial"/>
                <a:cs typeface="Arial"/>
              </a:rPr>
              <a:t>]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3075FF"/>
                </a:solidFill>
                <a:cs typeface="Arial"/>
              </a:rPr>
              <a:t>Water level and </a:t>
            </a:r>
            <a:r>
              <a:rPr lang="en-US" dirty="0" err="1">
                <a:solidFill>
                  <a:srgbClr val="3075FF"/>
                </a:solidFill>
                <a:cs typeface="Arial"/>
              </a:rPr>
              <a:t>seiche</a:t>
            </a:r>
            <a:r>
              <a:rPr lang="en-US" dirty="0">
                <a:solidFill>
                  <a:srgbClr val="3075FF"/>
                </a:solidFill>
                <a:cs typeface="Arial"/>
              </a:rPr>
              <a:t> forecast guidance to </a:t>
            </a:r>
            <a:r>
              <a:rPr lang="en-US" dirty="0" smtClean="0">
                <a:solidFill>
                  <a:srgbClr val="3075FF"/>
                </a:solidFill>
                <a:cs typeface="Arial"/>
              </a:rPr>
              <a:t>NRC </a:t>
            </a:r>
            <a:r>
              <a:rPr lang="en-US" dirty="0">
                <a:solidFill>
                  <a:srgbClr val="3075FF"/>
                </a:solidFill>
                <a:cs typeface="Arial"/>
              </a:rPr>
              <a:t>[</a:t>
            </a:r>
            <a:r>
              <a:rPr lang="en-US" i="1" dirty="0">
                <a:solidFill>
                  <a:srgbClr val="3075FF"/>
                </a:solidFill>
                <a:cs typeface="Arial"/>
              </a:rPr>
              <a:t>ongoing</a:t>
            </a:r>
            <a:r>
              <a:rPr lang="en-US" dirty="0" smtClean="0">
                <a:solidFill>
                  <a:srgbClr val="3075FF"/>
                </a:solidFill>
                <a:cs typeface="Arial"/>
              </a:rPr>
              <a:t>]</a:t>
            </a:r>
            <a:endParaRPr lang="en-US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5012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V="1">
            <a:off x="0" y="-4"/>
            <a:ext cx="914400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7321" y="45720"/>
            <a:ext cx="300680" cy="30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45720"/>
            <a:ext cx="990600" cy="3078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5720"/>
            <a:ext cx="7239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IPEMF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Hydrodynamic Modeling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533400"/>
            <a:ext cx="9001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Directions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2050" y="1219200"/>
            <a:ext cx="628104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ial"/>
                <a:cs typeface="Arial"/>
              </a:rPr>
              <a:t>Further our understanding of over-water meteorology and hydrodynamic processes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/>
                <a:cs typeface="Arial"/>
              </a:rPr>
              <a:t>Extreme storm conditions (weather &amp; water)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/>
                <a:cs typeface="Arial"/>
              </a:rPr>
              <a:t>Mixing processes and thermal structure</a:t>
            </a:r>
          </a:p>
          <a:p>
            <a:pPr lvl="1">
              <a:spcAft>
                <a:spcPts val="600"/>
              </a:spcAft>
            </a:pPr>
            <a:endParaRPr lang="en-US" sz="2000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ial"/>
                <a:cs typeface="Arial"/>
              </a:rPr>
              <a:t>Integrate physical &amp; ecological models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/>
                <a:cs typeface="Arial"/>
              </a:rPr>
              <a:t>Improve ecological forecasting by reducing error in physical predictions</a:t>
            </a:r>
          </a:p>
          <a:p>
            <a:pPr lvl="1">
              <a:spcAft>
                <a:spcPts val="600"/>
              </a:spcAft>
            </a:pPr>
            <a:endParaRPr lang="en-US" sz="20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ial"/>
                <a:cs typeface="Arial"/>
              </a:rPr>
              <a:t>Transition cutting-edge science to application and operations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/>
                <a:cs typeface="Arial"/>
              </a:rPr>
              <a:t>Foster partnerships within Great Lakes basin and across NOAA, Federal Agencies</a:t>
            </a:r>
          </a:p>
        </p:txBody>
      </p:sp>
      <p:pic>
        <p:nvPicPr>
          <p:cNvPr id="8" name="Picture 7" descr="Screen Shot 2016-01-11 at 2.35.30 PM.pn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457"/>
                    </a14:imgEffect>
                    <a14:imgEffect>
                      <a14:brightnessContrast bright="30000" contras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7115" y="2608334"/>
            <a:ext cx="2307600" cy="1970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Figure_03.pdf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9627" y="530926"/>
            <a:ext cx="2311592" cy="1924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1D_stationMap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9848" y="4727492"/>
            <a:ext cx="2320543" cy="1967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539849" y="6358203"/>
            <a:ext cx="880169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GLOFS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35456" y="4252695"/>
            <a:ext cx="1347645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 Tracker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31062" y="524318"/>
            <a:ext cx="2408031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 Storm Forecast</a:t>
            </a:r>
          </a:p>
        </p:txBody>
      </p:sp>
    </p:spTree>
    <p:extLst>
      <p:ext uri="{BB962C8B-B14F-4D97-AF65-F5344CB8AC3E}">
        <p14:creationId xmlns:p14="http://schemas.microsoft.com/office/powerpoint/2010/main" val="997405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V="1">
            <a:off x="0" y="-4"/>
            <a:ext cx="914400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7321" y="45720"/>
            <a:ext cx="300680" cy="30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45720"/>
            <a:ext cx="990600" cy="3078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5720"/>
            <a:ext cx="7239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IPEMF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Hydrodynamic Modeling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533400"/>
            <a:ext cx="9001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2638961"/>
            <a:ext cx="7924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Photo Here</a:t>
            </a:r>
          </a:p>
        </p:txBody>
      </p:sp>
      <p:pic>
        <p:nvPicPr>
          <p:cNvPr id="11" name="Picture 10" descr="Screen Shot 2016-01-11 at 2.35.30 PM.pn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457"/>
                    </a14:imgEffect>
                    <a14:imgEffect>
                      <a14:brightnessContrast bright="30000" contras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7115" y="2608334"/>
            <a:ext cx="2307600" cy="1970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Figure_03.pdf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9627" y="530926"/>
            <a:ext cx="2311592" cy="1924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1D_stationMap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9848" y="4727492"/>
            <a:ext cx="2320543" cy="1967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539849" y="6358203"/>
            <a:ext cx="880169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GLOFS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35456" y="4252695"/>
            <a:ext cx="1347645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 Tracker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152" y="1508607"/>
            <a:ext cx="6198789" cy="429384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531062" y="524318"/>
            <a:ext cx="2408031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 Storm Forecast</a:t>
            </a:r>
          </a:p>
        </p:txBody>
      </p:sp>
    </p:spTree>
    <p:extLst>
      <p:ext uri="{BB962C8B-B14F-4D97-AF65-F5344CB8AC3E}">
        <p14:creationId xmlns:p14="http://schemas.microsoft.com/office/powerpoint/2010/main" val="1582479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V="1">
            <a:off x="0" y="-4"/>
            <a:ext cx="914400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7321" y="45720"/>
            <a:ext cx="300680" cy="30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45720"/>
            <a:ext cx="990600" cy="3078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5720"/>
            <a:ext cx="7239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IPEMF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Hydrodynamic Modeling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524000"/>
            <a:ext cx="9144000" cy="483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457199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readiness level of IPEMF 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to operation (R2O) products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3602" y="2085842"/>
            <a:ext cx="8851461" cy="2484961"/>
          </a:xfrm>
          <a:prstGeom prst="rect">
            <a:avLst/>
          </a:prstGeom>
          <a:solidFill>
            <a:srgbClr val="FFFF00">
              <a:alpha val="13000"/>
            </a:srgbClr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28146" y="5625605"/>
            <a:ext cx="8851461" cy="704915"/>
          </a:xfrm>
          <a:prstGeom prst="rect">
            <a:avLst/>
          </a:prstGeom>
          <a:solidFill>
            <a:srgbClr val="FFFF00">
              <a:alpha val="13000"/>
            </a:srgbClr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59639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Information</a:t>
            </a:r>
            <a:endParaRPr lang="en-US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56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V="1">
            <a:off x="0" y="-4"/>
            <a:ext cx="914400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7321" y="45720"/>
            <a:ext cx="300680" cy="30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45720"/>
            <a:ext cx="990600" cy="3078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5720"/>
            <a:ext cx="7239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IPEMF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Hydrodynamic Modeling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533400"/>
            <a:ext cx="9001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Questions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6438" y="1344639"/>
            <a:ext cx="556035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ial"/>
                <a:cs typeface="Arial"/>
              </a:rPr>
              <a:t>How do we improve our ability to forecast extreme conditions?</a:t>
            </a:r>
          </a:p>
          <a:p>
            <a:pPr marL="285750" indent="-285750">
              <a:spcAft>
                <a:spcPts val="60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ial"/>
                <a:cs typeface="Arial"/>
              </a:rPr>
              <a:t>How do we improve our understanding of physical processes to support coastal resiliency and ecological forecasting?</a:t>
            </a:r>
            <a:endParaRPr lang="en-US" sz="2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85750" indent="-285750">
              <a:spcAft>
                <a:spcPts val="60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ial"/>
                <a:cs typeface="Arial"/>
              </a:rPr>
              <a:t>How do we translate innovative research into useful products for the public?</a:t>
            </a:r>
          </a:p>
        </p:txBody>
      </p:sp>
      <p:pic>
        <p:nvPicPr>
          <p:cNvPr id="10" name="Picture 9" descr="Screen Shot 2016-01-11 at 2.35.30 PM.pn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457"/>
                    </a14:imgEffect>
                    <a14:imgEffect>
                      <a14:brightnessContrast bright="30000" contras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8448" y="2608334"/>
            <a:ext cx="2307600" cy="1970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Figure_03.pdf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0960" y="530926"/>
            <a:ext cx="2311592" cy="1924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1D_stationMap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1181" y="4727492"/>
            <a:ext cx="2320543" cy="1967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201182" y="6358203"/>
            <a:ext cx="86864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LEOFS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96789" y="4252695"/>
            <a:ext cx="1347645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 Tracker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92395" y="524318"/>
            <a:ext cx="2397211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Meteotsunami Detection</a:t>
            </a:r>
          </a:p>
        </p:txBody>
      </p:sp>
    </p:spTree>
    <p:extLst>
      <p:ext uri="{BB962C8B-B14F-4D97-AF65-F5344CB8AC3E}">
        <p14:creationId xmlns:p14="http://schemas.microsoft.com/office/powerpoint/2010/main" val="596153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391" y="1073007"/>
            <a:ext cx="4292214" cy="296604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flipV="1">
            <a:off x="0" y="-4"/>
            <a:ext cx="914400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7321" y="45720"/>
            <a:ext cx="300680" cy="30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45720"/>
            <a:ext cx="990600" cy="3078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5720"/>
            <a:ext cx="7239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IPEMF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Hydrodynamic Modeling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49787"/>
            <a:ext cx="9001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Resilient Coastal Communities: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Spill Transport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838816" y="1500909"/>
            <a:ext cx="3040303" cy="5266458"/>
          </a:xfrm>
          <a:prstGeom prst="roundRect">
            <a:avLst>
              <a:gd name="adj" fmla="val 2964"/>
            </a:avLst>
          </a:prstGeom>
          <a:solidFill>
            <a:srgbClr val="000090">
              <a:alpha val="5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908441" y="1546400"/>
            <a:ext cx="1608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St. Clair River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44937" y="3309697"/>
            <a:ext cx="177030" cy="28478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552210" y="2185939"/>
            <a:ext cx="315575" cy="23090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09134" y="4087091"/>
            <a:ext cx="4352046" cy="2687974"/>
          </a:xfrm>
          <a:prstGeom prst="roundRect">
            <a:avLst>
              <a:gd name="adj" fmla="val 3536"/>
            </a:avLst>
          </a:prstGeom>
          <a:solidFill>
            <a:srgbClr val="3366FF">
              <a:alpha val="61000"/>
            </a:srgb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96997" y="4094098"/>
            <a:ext cx="2217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Straits of Mackinac</a:t>
            </a:r>
            <a:endParaRPr lang="en-US" sz="2000" b="1" dirty="0">
              <a:solidFill>
                <a:srgbClr val="FFFFFF"/>
              </a:solidFill>
            </a:endParaRPr>
          </a:p>
        </p:txBody>
      </p:sp>
      <p:cxnSp>
        <p:nvCxnSpPr>
          <p:cNvPr id="57" name="Straight Arrow Connector 56"/>
          <p:cNvCxnSpPr>
            <a:stCxn id="46" idx="2"/>
          </p:cNvCxnSpPr>
          <p:nvPr/>
        </p:nvCxnSpPr>
        <p:spPr>
          <a:xfrm flipH="1">
            <a:off x="2205846" y="2416848"/>
            <a:ext cx="504152" cy="165484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6" idx="3"/>
          </p:cNvCxnSpPr>
          <p:nvPr/>
        </p:nvCxnSpPr>
        <p:spPr>
          <a:xfrm flipV="1">
            <a:off x="3421967" y="2270606"/>
            <a:ext cx="2401455" cy="118148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Picture 61" descr="Screen Shot 2016-02-16 at 9.14.05 AM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239" y="4479637"/>
            <a:ext cx="4079395" cy="220359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3" name="Picture 62" descr="Screen Shot 2016-02-16 at 9.16.49 AM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8938" y="1947334"/>
            <a:ext cx="2640060" cy="471053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64" name="TextBox 63"/>
          <p:cNvSpPr txBox="1"/>
          <p:nvPr/>
        </p:nvSpPr>
        <p:spPr>
          <a:xfrm>
            <a:off x="6069724" y="2678545"/>
            <a:ext cx="110844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Michigan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661457" y="4709005"/>
            <a:ext cx="94163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Ontario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219095" y="4524279"/>
            <a:ext cx="1322447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 Peninsula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540829" y="6146800"/>
            <a:ext cx="1322447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Peninsula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Michigan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24767" y="5123103"/>
            <a:ext cx="972897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Lake Michigan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609773" y="5298594"/>
            <a:ext cx="805104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Lake Huron</a:t>
            </a:r>
          </a:p>
        </p:txBody>
      </p:sp>
    </p:spTree>
    <p:extLst>
      <p:ext uri="{BB962C8B-B14F-4D97-AF65-F5344CB8AC3E}">
        <p14:creationId xmlns:p14="http://schemas.microsoft.com/office/powerpoint/2010/main" val="3135868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V="1">
            <a:off x="0" y="-4"/>
            <a:ext cx="914400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7321" y="45720"/>
            <a:ext cx="300680" cy="30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45720"/>
            <a:ext cx="990600" cy="3078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388" y="6498062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4/10</a:t>
            </a:r>
            <a:endParaRPr lang="en-US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5720"/>
            <a:ext cx="7239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IPEMF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Hydrodynamic Modeling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49787"/>
            <a:ext cx="9001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Resilient Coastal Communities: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Spill Transport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2437" y="1235234"/>
            <a:ext cx="3978710" cy="5555226"/>
          </a:xfrm>
          <a:prstGeom prst="roundRect">
            <a:avLst>
              <a:gd name="adj" fmla="val 3536"/>
            </a:avLst>
          </a:prstGeom>
          <a:solidFill>
            <a:srgbClr val="3366FF">
              <a:alpha val="61000"/>
            </a:srgb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CanadianOilPipelines-Line9Reversal-TransCanadaGasLines-7in300dpi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16" y="1885812"/>
            <a:ext cx="2582484" cy="1699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218846" y="1284705"/>
            <a:ext cx="2217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Straits of Mackinac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409" y="4374852"/>
            <a:ext cx="371531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>
                <a:ln w="3175" cmpd="sng">
                  <a:noFill/>
                </a:ln>
                <a:solidFill>
                  <a:srgbClr val="FFFF00"/>
                </a:solidFill>
                <a:latin typeface="Arial Black"/>
                <a:cs typeface="Arial Black"/>
              </a:rPr>
              <a:t>R2U</a:t>
            </a:r>
            <a:r>
              <a:rPr lang="en-US" sz="1400" dirty="0" smtClean="0">
                <a:solidFill>
                  <a:schemeClr val="bg1"/>
                </a:solidFill>
              </a:rPr>
              <a:t>: </a:t>
            </a:r>
            <a:r>
              <a:rPr lang="en-US" sz="1400" b="1" dirty="0" smtClean="0">
                <a:solidFill>
                  <a:schemeClr val="bg1"/>
                </a:solidFill>
              </a:rPr>
              <a:t>Spill scenarios </a:t>
            </a:r>
            <a:r>
              <a:rPr lang="en-US" sz="1400" dirty="0" smtClean="0">
                <a:solidFill>
                  <a:schemeClr val="bg1"/>
                </a:solidFill>
              </a:rPr>
              <a:t>to</a:t>
            </a:r>
            <a:r>
              <a:rPr lang="en-US" sz="1400" b="1" dirty="0" smtClean="0">
                <a:solidFill>
                  <a:schemeClr val="bg1"/>
                </a:solidFill>
              </a:rPr>
              <a:t> Response Units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29" name="Picture 28" descr="1-s2.0-S0380133013X00061-cov150h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942" y="2506787"/>
            <a:ext cx="1229947" cy="1632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187875" y="4666241"/>
            <a:ext cx="3789676" cy="2040338"/>
            <a:chOff x="5224178" y="4610871"/>
            <a:chExt cx="3789676" cy="2040338"/>
          </a:xfrm>
        </p:grpSpPr>
        <p:pic>
          <p:nvPicPr>
            <p:cNvPr id="30" name="Picture 1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24178" y="4610871"/>
              <a:ext cx="3789676" cy="41277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25128" y="5015447"/>
              <a:ext cx="3788726" cy="163576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27812" y="5048554"/>
              <a:ext cx="2009877" cy="40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Rounded Rectangle 32"/>
          <p:cNvSpPr/>
          <p:nvPr/>
        </p:nvSpPr>
        <p:spPr>
          <a:xfrm>
            <a:off x="4147664" y="1235234"/>
            <a:ext cx="4927063" cy="5555226"/>
          </a:xfrm>
          <a:prstGeom prst="roundRect">
            <a:avLst>
              <a:gd name="adj" fmla="val 2964"/>
            </a:avLst>
          </a:prstGeom>
          <a:solidFill>
            <a:srgbClr val="000090">
              <a:alpha val="5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4475" y="1948232"/>
            <a:ext cx="2879735" cy="2628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3507" y="5038372"/>
            <a:ext cx="4749257" cy="169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4234157" y="4754737"/>
            <a:ext cx="4754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n w="3175" cmpd="sng">
                  <a:noFill/>
                </a:ln>
                <a:solidFill>
                  <a:srgbClr val="FFFF00"/>
                </a:solidFill>
                <a:latin typeface="Arial Black"/>
                <a:cs typeface="Arial Black"/>
              </a:rPr>
              <a:t>R2U</a:t>
            </a:r>
            <a:r>
              <a:rPr lang="en-US" sz="1400" dirty="0" smtClean="0">
                <a:solidFill>
                  <a:schemeClr val="bg1"/>
                </a:solidFill>
              </a:rPr>
              <a:t>: </a:t>
            </a:r>
            <a:r>
              <a:rPr lang="en-US" sz="1400" b="1" dirty="0" smtClean="0">
                <a:solidFill>
                  <a:schemeClr val="bg1"/>
                </a:solidFill>
              </a:rPr>
              <a:t>Spill Transport Tables</a:t>
            </a:r>
            <a:r>
              <a:rPr lang="en-US" sz="1400" dirty="0" smtClean="0">
                <a:solidFill>
                  <a:schemeClr val="bg1"/>
                </a:solidFill>
              </a:rPr>
              <a:t> to </a:t>
            </a:r>
            <a:r>
              <a:rPr lang="en-US" sz="1400" b="1" dirty="0" smtClean="0">
                <a:solidFill>
                  <a:schemeClr val="bg1"/>
                </a:solidFill>
              </a:rPr>
              <a:t>Water Intake Managers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37" name="Picture 36" descr="IMG_3051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1400" y="1500105"/>
            <a:ext cx="1352034" cy="1802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8" name="Group 37"/>
          <p:cNvGrpSpPr/>
          <p:nvPr/>
        </p:nvGrpSpPr>
        <p:grpSpPr>
          <a:xfrm>
            <a:off x="7677181" y="2962541"/>
            <a:ext cx="1343996" cy="1760468"/>
            <a:chOff x="4965838" y="1180861"/>
            <a:chExt cx="2106455" cy="2717327"/>
          </a:xfrm>
        </p:grpSpPr>
        <p:pic>
          <p:nvPicPr>
            <p:cNvPr id="39" name="Picture 38" descr="wrr_cover.gi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5838" y="1180861"/>
              <a:ext cx="2106455" cy="27173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0" name="Picture 39" descr="cover_image_FINAL.jpg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8305" y="2126214"/>
              <a:ext cx="1692959" cy="1241504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41" name="TextBox 40"/>
          <p:cNvSpPr txBox="1"/>
          <p:nvPr/>
        </p:nvSpPr>
        <p:spPr>
          <a:xfrm>
            <a:off x="4271701" y="1284705"/>
            <a:ext cx="1608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St. Clair River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42" name="Frame 41"/>
          <p:cNvSpPr/>
          <p:nvPr/>
        </p:nvSpPr>
        <p:spPr>
          <a:xfrm>
            <a:off x="4304475" y="1948232"/>
            <a:ext cx="1135361" cy="2628265"/>
          </a:xfrm>
          <a:prstGeom prst="frame">
            <a:avLst>
              <a:gd name="adj1" fmla="val 75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Frame 42"/>
          <p:cNvSpPr/>
          <p:nvPr/>
        </p:nvSpPr>
        <p:spPr>
          <a:xfrm>
            <a:off x="5439836" y="1948232"/>
            <a:ext cx="1744374" cy="2628265"/>
          </a:xfrm>
          <a:prstGeom prst="frame">
            <a:avLst>
              <a:gd name="adj1" fmla="val 75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633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78" y="1907087"/>
            <a:ext cx="4375579" cy="351948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flipV="1">
            <a:off x="0" y="-4"/>
            <a:ext cx="914400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7321" y="45720"/>
            <a:ext cx="300680" cy="30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45720"/>
            <a:ext cx="990600" cy="3078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5720"/>
            <a:ext cx="7239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IPEMF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Hydrodynamic Modeling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533400"/>
            <a:ext cx="9001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Spill Transport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Straits of Mackinac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ame 2"/>
          <p:cNvSpPr/>
          <p:nvPr/>
        </p:nvSpPr>
        <p:spPr>
          <a:xfrm>
            <a:off x="1600200" y="2133600"/>
            <a:ext cx="381000" cy="304800"/>
          </a:xfrm>
          <a:prstGeom prst="frame">
            <a:avLst>
              <a:gd name="adj1" fmla="val 779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981200" y="1219200"/>
            <a:ext cx="2514600" cy="914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0" descr="Screen Shot 2016-02-05 at 9.40.21 AM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6929" y="4334013"/>
            <a:ext cx="3491718" cy="1980442"/>
          </a:xfrm>
          <a:prstGeom prst="rect">
            <a:avLst/>
          </a:prstGeom>
          <a:ln>
            <a:solidFill>
              <a:srgbClr val="07070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 rot="17343315">
            <a:off x="-174961" y="3442497"/>
            <a:ext cx="1673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Lake Michigan</a:t>
            </a:r>
          </a:p>
        </p:txBody>
      </p:sp>
      <p:sp>
        <p:nvSpPr>
          <p:cNvPr id="17" name="TextBox 16"/>
          <p:cNvSpPr txBox="1"/>
          <p:nvPr/>
        </p:nvSpPr>
        <p:spPr>
          <a:xfrm rot="2245809">
            <a:off x="2271687" y="2660833"/>
            <a:ext cx="1378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Lake Huron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981200" y="2438400"/>
            <a:ext cx="2514600" cy="1752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57" t="1641" r="18232" b="9173"/>
          <a:stretch/>
        </p:blipFill>
        <p:spPr>
          <a:xfrm>
            <a:off x="4495800" y="1219200"/>
            <a:ext cx="4297995" cy="296755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088189" y="1130710"/>
            <a:ext cx="1891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 Peninsula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83428" y="3741175"/>
            <a:ext cx="1891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Peninsula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74194" y="4331111"/>
            <a:ext cx="1486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of 2 - 20” oil pipelines</a:t>
            </a:r>
          </a:p>
        </p:txBody>
      </p:sp>
    </p:spTree>
    <p:extLst>
      <p:ext uri="{BB962C8B-B14F-4D97-AF65-F5344CB8AC3E}">
        <p14:creationId xmlns:p14="http://schemas.microsoft.com/office/powerpoint/2010/main" val="2810812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78" y="1907087"/>
            <a:ext cx="4375579" cy="351948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flipV="1">
            <a:off x="0" y="-4"/>
            <a:ext cx="914400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7321" y="45720"/>
            <a:ext cx="300680" cy="30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45720"/>
            <a:ext cx="990600" cy="3078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5720"/>
            <a:ext cx="7239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IPEMF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Hydrodynamic Modeling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533400"/>
            <a:ext cx="9001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Spill Transport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Straits of Mackinac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ame 2"/>
          <p:cNvSpPr/>
          <p:nvPr/>
        </p:nvSpPr>
        <p:spPr>
          <a:xfrm>
            <a:off x="1600200" y="2133600"/>
            <a:ext cx="381000" cy="304800"/>
          </a:xfrm>
          <a:prstGeom prst="frame">
            <a:avLst>
              <a:gd name="adj1" fmla="val 779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981200" y="1219200"/>
            <a:ext cx="2514600" cy="914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0" descr="Screen Shot 2016-02-05 at 9.40.21 AM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6929" y="4334013"/>
            <a:ext cx="3491718" cy="1980442"/>
          </a:xfrm>
          <a:prstGeom prst="rect">
            <a:avLst/>
          </a:prstGeom>
          <a:ln>
            <a:solidFill>
              <a:srgbClr val="07070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 rot="17343315">
            <a:off x="-174961" y="3442497"/>
            <a:ext cx="1673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Lake Michigan</a:t>
            </a:r>
          </a:p>
        </p:txBody>
      </p:sp>
      <p:sp>
        <p:nvSpPr>
          <p:cNvPr id="17" name="TextBox 16"/>
          <p:cNvSpPr txBox="1"/>
          <p:nvPr/>
        </p:nvSpPr>
        <p:spPr>
          <a:xfrm rot="2245809">
            <a:off x="2271687" y="2660833"/>
            <a:ext cx="1378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Lake Huron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981200" y="2438400"/>
            <a:ext cx="2514600" cy="1752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57" t="1641" r="18232" b="9173"/>
          <a:stretch/>
        </p:blipFill>
        <p:spPr>
          <a:xfrm>
            <a:off x="4495800" y="1219200"/>
            <a:ext cx="4297995" cy="296755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088189" y="1130710"/>
            <a:ext cx="1891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 Peninsula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83428" y="3741175"/>
            <a:ext cx="1891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Peninsula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74194" y="4331111"/>
            <a:ext cx="1486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of 2 - 20” oil pipelines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22434" y="3910658"/>
            <a:ext cx="2455178" cy="2733871"/>
            <a:chOff x="4343400" y="1828800"/>
            <a:chExt cx="4146549" cy="4167187"/>
          </a:xfrm>
        </p:grpSpPr>
        <p:pic>
          <p:nvPicPr>
            <p:cNvPr id="21" name="Shape 106"/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43400" y="1828800"/>
              <a:ext cx="4146549" cy="4167187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Rectangle 21"/>
            <p:cNvSpPr/>
            <p:nvPr/>
          </p:nvSpPr>
          <p:spPr>
            <a:xfrm>
              <a:off x="4419869" y="2486773"/>
              <a:ext cx="4070080" cy="350921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237280" y="2499234"/>
              <a:ext cx="242736" cy="1039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Screen Shot 2016-02-05 at 9.32.25 AM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3400" y="2362200"/>
              <a:ext cx="4087364" cy="681975"/>
            </a:xfrm>
            <a:prstGeom prst="rect">
              <a:avLst/>
            </a:prstGeom>
          </p:spPr>
        </p:pic>
        <p:pic>
          <p:nvPicPr>
            <p:cNvPr id="25" name="Picture 24" descr="Screen Shot 2016-02-05 at 9.32.39 AM.png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5800" y="3048000"/>
              <a:ext cx="3886200" cy="2879570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2892417" y="4271645"/>
            <a:ext cx="2234184" cy="2459736"/>
            <a:chOff x="4636008" y="4343400"/>
            <a:chExt cx="2234184" cy="2459736"/>
          </a:xfrm>
        </p:grpSpPr>
        <p:sp>
          <p:nvSpPr>
            <p:cNvPr id="27" name="Rectangle 26"/>
            <p:cNvSpPr/>
            <p:nvPr/>
          </p:nvSpPr>
          <p:spPr>
            <a:xfrm>
              <a:off x="4636008" y="4343400"/>
              <a:ext cx="2234184" cy="245973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7070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Screen Shot 2016-02-05 at 9.32.54 AM.png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31575" y="4840920"/>
              <a:ext cx="2077767" cy="189115"/>
            </a:xfrm>
            <a:prstGeom prst="rect">
              <a:avLst/>
            </a:prstGeom>
          </p:spPr>
        </p:pic>
        <p:pic>
          <p:nvPicPr>
            <p:cNvPr id="29" name="Picture 28" descr="635799319385785047-092415-enbridgemackina-2-.jpg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1575" y="5208119"/>
              <a:ext cx="2057400" cy="1544977"/>
            </a:xfrm>
            <a:prstGeom prst="rect">
              <a:avLst/>
            </a:prstGeom>
          </p:spPr>
        </p:pic>
        <p:pic>
          <p:nvPicPr>
            <p:cNvPr id="30" name="Picture 29" descr="usatoday.png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8775" y="4390896"/>
              <a:ext cx="1167319" cy="457200"/>
            </a:xfrm>
            <a:prstGeom prst="rect">
              <a:avLst/>
            </a:prstGeom>
          </p:spPr>
        </p:pic>
        <p:pic>
          <p:nvPicPr>
            <p:cNvPr id="31" name="Picture 30" descr="Screen Shot 2016-02-05 at 9.32.54 AM.png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4617" y="5000496"/>
              <a:ext cx="1089958" cy="1765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7951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2-24 at 8.21.18 A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52" y="1513213"/>
            <a:ext cx="4551858" cy="2701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2474" y="3186826"/>
            <a:ext cx="1001176" cy="94654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flipV="1">
            <a:off x="0" y="-4"/>
            <a:ext cx="914400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7321" y="45720"/>
            <a:ext cx="300680" cy="30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45720"/>
            <a:ext cx="990600" cy="3078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5720"/>
            <a:ext cx="7239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IPEMF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Hydrodynamic Modeling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533400"/>
            <a:ext cx="9001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Spill Transport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Straits of Mackinac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6442502"/>
            <a:ext cx="39976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Anderson and Schwab, (2013). </a:t>
            </a:r>
            <a:r>
              <a:rPr lang="en-US" sz="105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Great Lakes Res.</a:t>
            </a:r>
          </a:p>
          <a:p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Anderson and Schwab, (</a:t>
            </a:r>
            <a:r>
              <a:rPr lang="en-US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2016)</a:t>
            </a: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0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sz="105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Geophysical Res.</a:t>
            </a:r>
            <a:endParaRPr lang="en-US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37597" y="1700510"/>
            <a:ext cx="4118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2060"/>
                </a:solidFill>
                <a:latin typeface="Arial"/>
                <a:cs typeface="Arial"/>
              </a:rPr>
              <a:t>What drives the flow in the Straits?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2060"/>
                </a:solidFill>
                <a:latin typeface="Arial"/>
                <a:cs typeface="Arial"/>
              </a:rPr>
              <a:t>Oscillating flow (3-day period)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2060"/>
                </a:solidFill>
                <a:latin typeface="Arial"/>
                <a:cs typeface="Arial"/>
              </a:rPr>
              <a:t>Bi-directional during stratification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2060"/>
                </a:solidFill>
                <a:latin typeface="Arial"/>
                <a:cs typeface="Arial"/>
              </a:rPr>
              <a:t>Helmholtz Resonance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5765810" y="3057563"/>
            <a:ext cx="3049672" cy="1068631"/>
            <a:chOff x="2999216" y="4427815"/>
            <a:chExt cx="5826559" cy="1830003"/>
          </a:xfrm>
        </p:grpSpPr>
        <p:grpSp>
          <p:nvGrpSpPr>
            <p:cNvPr id="42" name="Group 41"/>
            <p:cNvGrpSpPr/>
            <p:nvPr/>
          </p:nvGrpSpPr>
          <p:grpSpPr>
            <a:xfrm>
              <a:off x="5064007" y="4427815"/>
              <a:ext cx="3761768" cy="1830003"/>
              <a:chOff x="1910182" y="4441772"/>
              <a:chExt cx="3761768" cy="1830003"/>
            </a:xfrm>
          </p:grpSpPr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25850" y="4609110"/>
                <a:ext cx="1030237" cy="1657559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35367" y="4441772"/>
                <a:ext cx="1136583" cy="1830003"/>
              </a:xfrm>
              <a:prstGeom prst="rect">
                <a:avLst/>
              </a:prstGeom>
            </p:spPr>
          </p:pic>
          <p:sp>
            <p:nvSpPr>
              <p:cNvPr id="50" name="TextBox 49"/>
              <p:cNvSpPr txBox="1"/>
              <p:nvPr/>
            </p:nvSpPr>
            <p:spPr>
              <a:xfrm>
                <a:off x="1910182" y="5281655"/>
                <a:ext cx="4667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(1)</a:t>
                </a:r>
                <a:endParaRPr lang="en-US" b="1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4045078" y="5282193"/>
                <a:ext cx="4667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(2)</a:t>
                </a:r>
                <a:endParaRPr lang="en-US" b="1" dirty="0"/>
              </a:p>
            </p:txBody>
          </p:sp>
        </p:grpSp>
        <p:sp>
          <p:nvSpPr>
            <p:cNvPr id="43" name="Cloud 42"/>
            <p:cNvSpPr/>
            <p:nvPr/>
          </p:nvSpPr>
          <p:spPr>
            <a:xfrm>
              <a:off x="3907395" y="4647599"/>
              <a:ext cx="1214083" cy="865319"/>
            </a:xfrm>
            <a:prstGeom prst="cloud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/>
            <p:nvPr/>
          </p:nvCxnSpPr>
          <p:spPr>
            <a:xfrm flipV="1">
              <a:off x="3000321" y="4884864"/>
              <a:ext cx="851254" cy="195394"/>
            </a:xfrm>
            <a:prstGeom prst="lin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3013171" y="5024431"/>
              <a:ext cx="824449" cy="110530"/>
            </a:xfrm>
            <a:prstGeom prst="lin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2999216" y="5163998"/>
              <a:ext cx="782584" cy="26789"/>
            </a:xfrm>
            <a:prstGeom prst="lin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3013171" y="5246613"/>
              <a:ext cx="824449" cy="42995"/>
            </a:xfrm>
            <a:prstGeom prst="lin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1214928" y="4556311"/>
            <a:ext cx="6546649" cy="1687173"/>
            <a:chOff x="1" y="4326420"/>
            <a:chExt cx="7212655" cy="1715366"/>
          </a:xfrm>
        </p:grpSpPr>
        <p:pic>
          <p:nvPicPr>
            <p:cNvPr id="39" name="Picture 38" descr="Fig8_cut.png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4413739"/>
              <a:ext cx="6034411" cy="1628047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03317" y="4326420"/>
              <a:ext cx="5331038" cy="3424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Oscillating Straits flow due to Helmholtz Mode (m</a:t>
              </a:r>
              <a:r>
                <a:rPr lang="en-US" baseline="300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/s)</a:t>
              </a:r>
            </a:p>
          </p:txBody>
        </p:sp>
        <p:sp>
          <p:nvSpPr>
            <p:cNvPr id="53" name="Up Arrow 52"/>
            <p:cNvSpPr/>
            <p:nvPr/>
          </p:nvSpPr>
          <p:spPr>
            <a:xfrm>
              <a:off x="6081292" y="4571713"/>
              <a:ext cx="362812" cy="565253"/>
            </a:xfrm>
            <a:prstGeom prst="upArrow">
              <a:avLst/>
            </a:prstGeom>
            <a:solidFill>
              <a:srgbClr val="FF0000"/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Down Arrow 53"/>
            <p:cNvSpPr/>
            <p:nvPr/>
          </p:nvSpPr>
          <p:spPr>
            <a:xfrm>
              <a:off x="6081290" y="5207623"/>
              <a:ext cx="362811" cy="565253"/>
            </a:xfrm>
            <a:prstGeom prst="down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322123" y="4738147"/>
              <a:ext cx="673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Huron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309494" y="5227798"/>
              <a:ext cx="9031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Michigan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92040" y="2693856"/>
            <a:ext cx="972897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Lake Michigan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65596" y="2450040"/>
            <a:ext cx="805104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Lake Huron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9871" y="1196296"/>
            <a:ext cx="1621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Drifter tracks</a:t>
            </a:r>
          </a:p>
        </p:txBody>
      </p:sp>
    </p:spTree>
    <p:extLst>
      <p:ext uri="{BB962C8B-B14F-4D97-AF65-F5344CB8AC3E}">
        <p14:creationId xmlns:p14="http://schemas.microsoft.com/office/powerpoint/2010/main" val="3139723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V="1">
            <a:off x="0" y="-4"/>
            <a:ext cx="914400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7321" y="45720"/>
            <a:ext cx="300680" cy="30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45720"/>
            <a:ext cx="990600" cy="3078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5720"/>
            <a:ext cx="7239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IPEMF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Hydrodynamic Modeling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533400"/>
            <a:ext cx="9001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Spill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Straits</a:t>
            </a:r>
            <a:endParaRPr lang="en-US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 descr="mhs19901343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23" y="1728838"/>
            <a:ext cx="3322592" cy="1976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4510" y="3310194"/>
            <a:ext cx="4003619" cy="3383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3564194" y="1369686"/>
            <a:ext cx="2580966" cy="1096572"/>
            <a:chOff x="6830869" y="1326321"/>
            <a:chExt cx="2090698" cy="741941"/>
          </a:xfrm>
        </p:grpSpPr>
        <p:pic>
          <p:nvPicPr>
            <p:cNvPr id="6" name="Picture 5" descr="Screen Shot 2016-02-05 at 11.05.50 AM.pn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67876" y="1658745"/>
              <a:ext cx="2029276" cy="185363"/>
            </a:xfrm>
            <a:prstGeom prst="rect">
              <a:avLst/>
            </a:prstGeom>
          </p:spPr>
        </p:pic>
        <p:pic>
          <p:nvPicPr>
            <p:cNvPr id="10" name="Picture 9" descr="Detroit_Free_Press_Logo.svg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0869" y="1326321"/>
              <a:ext cx="2090698" cy="298419"/>
            </a:xfrm>
            <a:prstGeom prst="rect">
              <a:avLst/>
            </a:prstGeom>
          </p:spPr>
        </p:pic>
        <p:pic>
          <p:nvPicPr>
            <p:cNvPr id="31" name="Picture 30" descr="Screen Shot 2016-02-05 at 11.05.50 AM.png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98978" y="1865633"/>
              <a:ext cx="1932888" cy="202629"/>
            </a:xfrm>
            <a:prstGeom prst="rect">
              <a:avLst/>
            </a:prstGeom>
          </p:spPr>
        </p:pic>
      </p:grpSp>
      <p:pic>
        <p:nvPicPr>
          <p:cNvPr id="3" name="Picture 2" descr="-6315b40dfbcdec02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376" y="704637"/>
            <a:ext cx="2683482" cy="1786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IMG_3287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066" y="2621917"/>
            <a:ext cx="2687485" cy="2015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-9fa7524fe9d33bc7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063" y="4776827"/>
            <a:ext cx="2685583" cy="1790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81935" y="1712452"/>
            <a:ext cx="1711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Spill Scenarios</a:t>
            </a:r>
          </a:p>
        </p:txBody>
      </p:sp>
    </p:spTree>
    <p:extLst>
      <p:ext uri="{BB962C8B-B14F-4D97-AF65-F5344CB8AC3E}">
        <p14:creationId xmlns:p14="http://schemas.microsoft.com/office/powerpoint/2010/main" val="1329833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V="1">
            <a:off x="0" y="-4"/>
            <a:ext cx="914400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7321" y="45720"/>
            <a:ext cx="300680" cy="30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45720"/>
            <a:ext cx="990600" cy="3078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5720"/>
            <a:ext cx="7239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IPEMF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Hydrodynamic Modeling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533400"/>
            <a:ext cx="9001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Resilient Coastal Communities: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 Storm Forecasting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95157" y="877454"/>
            <a:ext cx="6841342" cy="5471799"/>
            <a:chOff x="1131973" y="1092970"/>
            <a:chExt cx="6841342" cy="5471799"/>
          </a:xfrm>
        </p:grpSpPr>
        <p:pic>
          <p:nvPicPr>
            <p:cNvPr id="10" name="Picture 9" descr="E:\Research\Meteotsunami\Papers\GRL_Great_Lakes\Figure_01\Figure_01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973" y="1554360"/>
              <a:ext cx="6841342" cy="50104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2286000" y="1092970"/>
              <a:ext cx="4695151" cy="584776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>
                  <a:gd name="adj" fmla="val 444673"/>
                </a:avLst>
              </a:prstTxWarp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Meteotsunami Occurrence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3105" y="6401487"/>
            <a:ext cx="39976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Anderson et al., (2015). </a:t>
            </a:r>
            <a:r>
              <a:rPr lang="en-US" sz="105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Geophysical Research Oceans.</a:t>
            </a:r>
          </a:p>
          <a:p>
            <a:r>
              <a:rPr lang="en-US" sz="105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Bechle</a:t>
            </a:r>
            <a:r>
              <a:rPr lang="en-US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2016). </a:t>
            </a:r>
            <a:r>
              <a:rPr lang="en-US" sz="105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Geophysical Research Letters.</a:t>
            </a:r>
            <a:endParaRPr lang="en-US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77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2060"/>
      </a:dk1>
      <a:lt1>
        <a:sysClr val="window" lastClr="FFFFFF"/>
      </a:lt1>
      <a:dk2>
        <a:srgbClr val="002060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200" dirty="0" smtClean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1252</TotalTime>
  <Words>2701</Words>
  <Application>Microsoft Macintosh PowerPoint</Application>
  <PresentationFormat>On-screen Show (4:3)</PresentationFormat>
  <Paragraphs>286</Paragraphs>
  <Slides>15</Slides>
  <Notes>15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NOAA GLERL</dc:creator>
  <cp:lastModifiedBy>Nicole Rice</cp:lastModifiedBy>
  <cp:revision>156</cp:revision>
  <cp:lastPrinted>2016-03-11T15:57:21Z</cp:lastPrinted>
  <dcterms:created xsi:type="dcterms:W3CDTF">2016-01-05T12:37:24Z</dcterms:created>
  <dcterms:modified xsi:type="dcterms:W3CDTF">2016-03-17T11:53:21Z</dcterms:modified>
</cp:coreProperties>
</file>