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mp" ContentType="image/png"/>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57" r:id="rId2"/>
    <p:sldId id="279" r:id="rId3"/>
    <p:sldId id="262" r:id="rId4"/>
    <p:sldId id="289" r:id="rId5"/>
    <p:sldId id="275" r:id="rId6"/>
    <p:sldId id="263" r:id="rId7"/>
    <p:sldId id="265" r:id="rId8"/>
    <p:sldId id="291" r:id="rId9"/>
    <p:sldId id="283" r:id="rId10"/>
    <p:sldId id="280" r:id="rId11"/>
    <p:sldId id="286" r:id="rId12"/>
    <p:sldId id="287" r:id="rId13"/>
    <p:sldId id="288" r:id="rId14"/>
    <p:sldId id="278" r:id="rId15"/>
    <p:sldId id="264" r:id="rId16"/>
    <p:sldId id="285" r:id="rId17"/>
    <p:sldId id="261" r:id="rId18"/>
    <p:sldId id="290" r:id="rId19"/>
    <p:sldId id="28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3399"/>
    <a:srgbClr val="33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9" autoAdjust="0"/>
    <p:restoredTop sz="81506" autoAdjust="0"/>
  </p:normalViewPr>
  <p:slideViewPr>
    <p:cSldViewPr>
      <p:cViewPr varScale="1">
        <p:scale>
          <a:sx n="153" d="100"/>
          <a:sy n="153" d="100"/>
        </p:scale>
        <p:origin x="-1168" y="-104"/>
      </p:cViewPr>
      <p:guideLst>
        <p:guide orient="horz" pos="1152"/>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0" d="100"/>
          <a:sy n="80" d="100"/>
        </p:scale>
        <p:origin x="-21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B6D60B-B843-4F4C-BFD3-05FA3F846F73}" type="datetimeFigureOut">
              <a:rPr lang="en-US" smtClean="0"/>
              <a:t>3/17/16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21B20D-3F59-45F3-83F7-6ED05F256167}" type="slidenum">
              <a:rPr lang="en-US" smtClean="0"/>
              <a:t>‹#›</a:t>
            </a:fld>
            <a:endParaRPr lang="en-US"/>
          </a:p>
        </p:txBody>
      </p:sp>
    </p:spTree>
    <p:extLst>
      <p:ext uri="{BB962C8B-B14F-4D97-AF65-F5344CB8AC3E}">
        <p14:creationId xmlns:p14="http://schemas.microsoft.com/office/powerpoint/2010/main" val="32550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C1EC7-B1E4-4BF2-BEFD-6780F5F2C6B8}" type="datetimeFigureOut">
              <a:rPr lang="en-US" smtClean="0"/>
              <a:t>3/17/16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898A3F-0685-4583-B1A9-B32BB6EA74F3}" type="slidenum">
              <a:rPr lang="en-US" smtClean="0"/>
              <a:t>‹#›</a:t>
            </a:fld>
            <a:endParaRPr lang="en-US"/>
          </a:p>
        </p:txBody>
      </p:sp>
    </p:spTree>
    <p:extLst>
      <p:ext uri="{BB962C8B-B14F-4D97-AF65-F5344CB8AC3E}">
        <p14:creationId xmlns:p14="http://schemas.microsoft.com/office/powerpoint/2010/main" val="130575257"/>
      </p:ext>
    </p:extLst>
  </p:cSld>
  <p:clrMap bg1="lt1" tx1="dk1" bg2="lt2" tx2="dk2" accent1="accent1" accent2="accent2" accent3="accent3" accent4="accent4" accent5="accent5" accent6="accent6" hlink="hlink" folHlink="folHlink"/>
  <p:notesStyle>
    <a:lvl1pPr marL="0" algn="l" defTabSz="914400" rtl="0" eaLnBrk="1" latinLnBrk="0" hangingPunct="1">
      <a:defRPr sz="800" kern="1200">
        <a:solidFill>
          <a:schemeClr val="tx1"/>
        </a:solidFill>
        <a:latin typeface="Arial"/>
        <a:ea typeface="+mn-ea"/>
        <a:cs typeface="+mn-cs"/>
      </a:defRPr>
    </a:lvl1pPr>
    <a:lvl2pPr marL="457200" algn="l" defTabSz="914400" rtl="0" eaLnBrk="1" latinLnBrk="0" hangingPunct="1">
      <a:defRPr sz="800" kern="1200">
        <a:solidFill>
          <a:schemeClr val="tx1"/>
        </a:solidFill>
        <a:latin typeface="Arial"/>
        <a:ea typeface="+mn-ea"/>
        <a:cs typeface="+mn-cs"/>
      </a:defRPr>
    </a:lvl2pPr>
    <a:lvl3pPr marL="914400" algn="l" defTabSz="914400" rtl="0" eaLnBrk="1" latinLnBrk="0" hangingPunct="1">
      <a:defRPr sz="800" kern="1200">
        <a:solidFill>
          <a:schemeClr val="tx1"/>
        </a:solidFill>
        <a:latin typeface="Arial"/>
        <a:ea typeface="+mn-ea"/>
        <a:cs typeface="+mn-cs"/>
      </a:defRPr>
    </a:lvl3pPr>
    <a:lvl4pPr marL="1371600" algn="l" defTabSz="914400" rtl="0" eaLnBrk="1" latinLnBrk="0" hangingPunct="1">
      <a:defRPr sz="800" kern="1200">
        <a:solidFill>
          <a:schemeClr val="tx1"/>
        </a:solidFill>
        <a:latin typeface="Arial"/>
        <a:ea typeface="+mn-ea"/>
        <a:cs typeface="+mn-cs"/>
      </a:defRPr>
    </a:lvl4pPr>
    <a:lvl5pPr marL="1828800" algn="l" defTabSz="914400" rtl="0" eaLnBrk="1" latinLnBrk="0" hangingPunct="1">
      <a:defRPr sz="8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NOAA-GLERL’s hydrological science program is supported by a strong team of federal employees and academic partners.  In addition to our core team of scientists and staff from NOAA-GLERL and CILER, we have leveraged a variety of programs to sponsor over 20 post-doctorate, graduate, and undergraduate fellows over the past five years.  This team-building strategy has greatly increased the scope and depth of our research while providing young scientists with an important career-building stepping stone.  </a:t>
            </a:r>
          </a:p>
          <a:p>
            <a:endParaRPr lang="en-US" dirty="0" smtClean="0"/>
          </a:p>
          <a:p>
            <a:r>
              <a:rPr lang="en-US" dirty="0" smtClean="0"/>
              <a:t>The satellite image of the Great Lakes above (looking from west to east; courtesy of NASA) underscores the spatiotemporal scale and variability of the hydrological processes we are trying to understand and represent in models.  The image was taken in December 1999; seasonal evaporation typically reaches a peak in late fall, and elevated evaporation rates on the lakes from 1999 through 2013 were strongly influenced by a rise in surface water temperatures coincident with the strong 1997-1998 winter El Nino.</a:t>
            </a:r>
          </a:p>
          <a:p>
            <a:endParaRPr lang="en-US" dirty="0" smtClean="0"/>
          </a:p>
          <a:p>
            <a:r>
              <a:rPr lang="en-US" b="1" dirty="0" smtClean="0"/>
              <a:t>This work aligns with the following NOAA Goals:</a:t>
            </a:r>
          </a:p>
          <a:p>
            <a:r>
              <a:rPr lang="en-US" b="1" dirty="0" smtClean="0"/>
              <a:t>Climate Adaptation and Mitigation</a:t>
            </a:r>
          </a:p>
          <a:p>
            <a:r>
              <a:rPr lang="en-US" dirty="0" smtClean="0"/>
              <a:t>Improve scientific understanding of the changing climate system and its impacts</a:t>
            </a:r>
          </a:p>
          <a:p>
            <a:r>
              <a:rPr lang="en-US" dirty="0" smtClean="0"/>
              <a:t>Assessments of current and future states of the climate system that identify potential impacts and inform science, service, and stewardship decisions</a:t>
            </a:r>
          </a:p>
          <a:p>
            <a:r>
              <a:rPr lang="en-US" dirty="0" smtClean="0"/>
              <a:t>A climate-literate public that understands its vulnerabilities to a changing climate and makes informed decisions</a:t>
            </a:r>
          </a:p>
          <a:p>
            <a:r>
              <a:rPr lang="en-US" b="1" dirty="0" smtClean="0"/>
              <a:t>Weather-Ready Nation</a:t>
            </a:r>
          </a:p>
          <a:p>
            <a:r>
              <a:rPr lang="en-US" dirty="0" smtClean="0"/>
              <a:t>Reduced loss of life, property, and disruption from high-impact events</a:t>
            </a:r>
          </a:p>
          <a:p>
            <a:r>
              <a:rPr lang="en-US" dirty="0" smtClean="0"/>
              <a:t>Improve freshwater resource management</a:t>
            </a:r>
          </a:p>
          <a:p>
            <a:r>
              <a:rPr lang="en-US" dirty="0" smtClean="0"/>
              <a:t>Improve transportation efficiency and safety</a:t>
            </a:r>
          </a:p>
          <a:p>
            <a:r>
              <a:rPr lang="en-US" dirty="0" smtClean="0"/>
              <a:t>A more productive and efficient economy through information relevant to key sectors of the U.S. economy</a:t>
            </a:r>
          </a:p>
          <a:p>
            <a:r>
              <a:rPr lang="en-US" b="1" dirty="0" smtClean="0"/>
              <a:t>Resilient Coastal Communities and Economies</a:t>
            </a:r>
          </a:p>
          <a:p>
            <a:r>
              <a:rPr lang="en-US" dirty="0" smtClean="0"/>
              <a:t>Resilient coastal communities that adapt to the impacts of hazards and climate change</a:t>
            </a:r>
          </a:p>
          <a:p>
            <a:r>
              <a:rPr lang="en-US" dirty="0" smtClean="0"/>
              <a:t>Comprehensive ocean and coastal planning and management</a:t>
            </a:r>
          </a:p>
          <a:p>
            <a:r>
              <a:rPr lang="en-US" dirty="0" smtClean="0"/>
              <a:t>Improved coastal water quality supporting human health and coastal ecosystem services</a:t>
            </a:r>
          </a:p>
          <a:p>
            <a:r>
              <a:rPr lang="en-US" b="1" dirty="0" smtClean="0"/>
              <a:t>Science-Informed Society</a:t>
            </a:r>
          </a:p>
          <a:p>
            <a:r>
              <a:rPr lang="en-US" dirty="0" smtClean="0"/>
              <a:t>Youth and adults from all backgrounds improve their understanding of NOAA-related sciences by participating in education and outreach opportunities</a:t>
            </a:r>
          </a:p>
          <a:p>
            <a:r>
              <a:rPr lang="en-US" dirty="0" smtClean="0"/>
              <a:t>Formal and informal educators integrate NOAA-related sciences into their curricula, practices and programs</a:t>
            </a:r>
          </a:p>
          <a:p>
            <a:r>
              <a:rPr lang="en-US" b="1" dirty="0" smtClean="0"/>
              <a:t>Future workforce</a:t>
            </a:r>
          </a:p>
          <a:p>
            <a:r>
              <a:rPr lang="en-US" dirty="0" smtClean="0"/>
              <a:t>Students, particularly from underrepresented groups, consider education and career pathways in disciplines that support NOAA’s mission</a:t>
            </a:r>
          </a:p>
          <a:p>
            <a:r>
              <a:rPr lang="en-US" dirty="0" smtClean="0"/>
              <a:t>Postsecondary students, particularly from underrepresented groups, pursue and complete degree in disciplines critical to NOA’s mission</a:t>
            </a:r>
          </a:p>
          <a:p>
            <a:r>
              <a:rPr lang="en-US" dirty="0" smtClean="0"/>
              <a:t>Graduates completing NOAA-supported student opportunities continues education, enter the workforce, and advance in careers that support NOAA’s mission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pPr/>
              <a:t>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93752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3898A3F-0685-4583-B1A9-B32BB6EA74F3}" type="slidenum">
              <a:rPr lang="en-US" smtClean="0"/>
              <a:t>10</a:t>
            </a:fld>
            <a:endParaRPr lang="en-US"/>
          </a:p>
        </p:txBody>
      </p:sp>
    </p:spTree>
    <p:extLst>
      <p:ext uri="{BB962C8B-B14F-4D97-AF65-F5344CB8AC3E}">
        <p14:creationId xmlns:p14="http://schemas.microsoft.com/office/powerpoint/2010/main" val="84570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3898A3F-0685-4583-B1A9-B32BB6EA74F3}" type="slidenum">
              <a:rPr lang="en-US" smtClean="0"/>
              <a:t>11</a:t>
            </a:fld>
            <a:endParaRPr lang="en-US"/>
          </a:p>
        </p:txBody>
      </p:sp>
    </p:spTree>
    <p:extLst>
      <p:ext uri="{BB962C8B-B14F-4D97-AF65-F5344CB8AC3E}">
        <p14:creationId xmlns:p14="http://schemas.microsoft.com/office/powerpoint/2010/main" val="79746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3898A3F-0685-4583-B1A9-B32BB6EA74F3}" type="slidenum">
              <a:rPr lang="en-US" smtClean="0"/>
              <a:t>12</a:t>
            </a:fld>
            <a:endParaRPr lang="en-US"/>
          </a:p>
        </p:txBody>
      </p:sp>
    </p:spTree>
    <p:extLst>
      <p:ext uri="{BB962C8B-B14F-4D97-AF65-F5344CB8AC3E}">
        <p14:creationId xmlns:p14="http://schemas.microsoft.com/office/powerpoint/2010/main" val="797460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3898A3F-0685-4583-B1A9-B32BB6EA74F3}" type="slidenum">
              <a:rPr lang="en-US" smtClean="0"/>
              <a:t>13</a:t>
            </a:fld>
            <a:endParaRPr lang="en-US"/>
          </a:p>
        </p:txBody>
      </p:sp>
    </p:spTree>
    <p:extLst>
      <p:ext uri="{BB962C8B-B14F-4D97-AF65-F5344CB8AC3E}">
        <p14:creationId xmlns:p14="http://schemas.microsoft.com/office/powerpoint/2010/main" val="797460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Extra slide – time series (from recent GRL paper) indicating long-term changes in Lake Michigan’s heat content (top row), surface water temperature (middle row), and radiative </a:t>
            </a:r>
            <a:r>
              <a:rPr lang="en-US" dirty="0" err="1" smtClean="0"/>
              <a:t>forcings</a:t>
            </a:r>
            <a:r>
              <a:rPr lang="en-US" dirty="0" smtClean="0"/>
              <a:t> (bottom row).  These results (and the paper in which they appeared) indicate that the changes in lake levels in the late 1990s were strongly associated with a shift in the lake’s thermal regime; current research is focusing on the extent to which the recent cold winters (and the current warm El Nino winter) might continue altering that regime.  This paper is also one of the only in GLERL’s history to include all members (at the time of publication) of the IPEMF team and the laboratory director.</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14</a:t>
            </a:fld>
            <a:endParaRPr lang="en-US"/>
          </a:p>
        </p:txBody>
      </p:sp>
    </p:spTree>
    <p:extLst>
      <p:ext uri="{BB962C8B-B14F-4D97-AF65-F5344CB8AC3E}">
        <p14:creationId xmlns:p14="http://schemas.microsoft.com/office/powerpoint/2010/main" val="2304728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Snapshot image of the Great Lakes water levels and hydro-climate dashboard, demonstrating how it allows for retrospective skill analysis.  Dots are observed monthly average water levels, and grey shaded bars are 95% prediction intervals . Red bars (to right of each panel) represent 6-month ahead water level forecasts.</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15</a:t>
            </a:fld>
            <a:endParaRPr lang="en-US"/>
          </a:p>
        </p:txBody>
      </p:sp>
    </p:spTree>
    <p:extLst>
      <p:ext uri="{BB962C8B-B14F-4D97-AF65-F5344CB8AC3E}">
        <p14:creationId xmlns:p14="http://schemas.microsoft.com/office/powerpoint/2010/main" val="14241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This above image is from one of our recent binational products, the Great Lakes Climate Quarterly.  Before NOAA-GLERL helped develop the idea for this product, Great Lakes climate information was often reported as part of the mid-west climate quarterly report.  NOAA-GLERL recognized the need for a “stand-alone” product that summarized climate conditions across the land and lake surfaces of the Great Lakes.</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16</a:t>
            </a:fld>
            <a:endParaRPr lang="en-US"/>
          </a:p>
        </p:txBody>
      </p:sp>
    </p:spTree>
    <p:extLst>
      <p:ext uri="{BB962C8B-B14F-4D97-AF65-F5344CB8AC3E}">
        <p14:creationId xmlns:p14="http://schemas.microsoft.com/office/powerpoint/2010/main" val="343178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aseline="0" dirty="0" smtClean="0"/>
              <a:t>Our research on understanding and forecasting over-lake precipitation has focused on quantifying biases in historical monitoring infrastructure (much of it based along the shorelines of the Great Lakes) and updating estimates and forecasts with novel technologies in use at the NOAA Regional Forecast Centers (RFCs) and our partner</a:t>
            </a:r>
            <a:r>
              <a:rPr lang="en-US" dirty="0" smtClean="0"/>
              <a:t> </a:t>
            </a:r>
            <a:r>
              <a:rPr lang="en-US" baseline="0" dirty="0" smtClean="0"/>
              <a:t>laboratories (including, for example, the Multi-radar Multi-sensor (MRMS) system developed at National Severe Storms Laboratory (NSSL)).</a:t>
            </a:r>
          </a:p>
          <a:p>
            <a:pPr algn="just"/>
            <a:endParaRPr lang="en-US" baseline="0" dirty="0" smtClean="0"/>
          </a:p>
          <a:p>
            <a:pPr algn="just"/>
            <a:r>
              <a:rPr lang="en-US" baseline="0" dirty="0" smtClean="0"/>
              <a:t>The figure above is a representative example of this research in which we compare simulations from a regional climate model (RegCM4; red line) to a series of shoreline-based station estimates, all of which (in contrast to the model simulation) potentially misrepresent differences between over-land and over-lake precipitation throughout the year (the lead author of this paper, Katie Holman, conducted this research as a NOAA-GLERL CILER summer fellow).  We are currently partnering with the Earth Systems Research Laboratory (ESRL), NSSL, the RFCs, and Environment Canada to improve model simulations and verification of over-lake precipitation.  Initial phases of this partnership were supported by the efforts of Carlos </a:t>
            </a:r>
            <a:r>
              <a:rPr lang="en-US" baseline="0" dirty="0" err="1" smtClean="0"/>
              <a:t>Wah</a:t>
            </a:r>
            <a:r>
              <a:rPr lang="en-US" baseline="0" dirty="0" smtClean="0"/>
              <a:t>-Gonzalez, a student from the University of Puerto Rico sponsored by the NOAA’s Cooperative Remote Sensing Science and Technology (CREST) program.</a:t>
            </a:r>
          </a:p>
          <a:p>
            <a:pPr algn="just"/>
            <a:endParaRPr lang="en-US" baseline="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t>17</a:t>
            </a:fld>
            <a:endParaRPr lang="en-US"/>
          </a:p>
        </p:txBody>
      </p:sp>
    </p:spTree>
    <p:extLst>
      <p:ext uri="{BB962C8B-B14F-4D97-AF65-F5344CB8AC3E}">
        <p14:creationId xmlns:p14="http://schemas.microsoft.com/office/powerpoint/2010/main" val="368340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baseline="0" dirty="0" smtClean="0"/>
          </a:p>
          <a:p>
            <a:pPr algn="just"/>
            <a:r>
              <a:rPr lang="en-US" baseline="0" dirty="0" smtClean="0"/>
              <a:t>The image above represents a snapshot of NOAA-GLERL’s hydrological science research over the past several years, much of which has focused on understanding the relative skill of different modeling systems and, in particular, the relative benefits of distributed vs. lumped conceptual models (particularly from a basin-scale water balance perspective).  The image on the left is from a recent </a:t>
            </a:r>
            <a:r>
              <a:rPr lang="en-US" i="1" baseline="0" dirty="0" smtClean="0"/>
              <a:t>Journal of Hydrology  </a:t>
            </a:r>
            <a:r>
              <a:rPr lang="en-US" i="0" baseline="0" dirty="0" smtClean="0"/>
              <a:t>paper that documented important insights into spatial variability of hydrologic response, with a particular emphasis on guidance for translating hydrologic response in gaged portions of the basin (blue areas) to ungauged portions.  This research trajectory, and other research priorities, were synthesized in a BAMS article I wrote with my close colleague Vincent Fortin of Environment Canada, in which we identified critical gaps in regional hydrological science including a need for two-way coupled models, the importance of simulating energy fluxes over the lakes, and other advancements in land surface hydrology.  The </a:t>
            </a:r>
            <a:r>
              <a:rPr lang="en-US" i="1" baseline="0" dirty="0" smtClean="0"/>
              <a:t>Journal of Hydrology  </a:t>
            </a:r>
            <a:r>
              <a:rPr lang="en-US" i="0" baseline="0" dirty="0" smtClean="0"/>
              <a:t>paper was lead authored by </a:t>
            </a:r>
            <a:r>
              <a:rPr lang="en-US" baseline="0" dirty="0" smtClean="0"/>
              <a:t>Jonathan </a:t>
            </a:r>
            <a:r>
              <a:rPr lang="en-US" baseline="0" dirty="0" err="1" smtClean="0"/>
              <a:t>Kult</a:t>
            </a:r>
            <a:r>
              <a:rPr lang="en-US" baseline="0" dirty="0" smtClean="0"/>
              <a:t>, a CILER summer fellow, and co-authored by Dr. Lauren Fry, and CILER post-doctoral fellow at the time who is now the lead forecaster at the Detroit US Army Corps of Engineers office.  </a:t>
            </a:r>
          </a:p>
          <a:p>
            <a:pPr algn="just"/>
            <a:endParaRPr lang="en-US" baseline="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t>18</a:t>
            </a:fld>
            <a:endParaRPr lang="en-US"/>
          </a:p>
        </p:txBody>
      </p:sp>
    </p:spTree>
    <p:extLst>
      <p:ext uri="{BB962C8B-B14F-4D97-AF65-F5344CB8AC3E}">
        <p14:creationId xmlns:p14="http://schemas.microsoft.com/office/powerpoint/2010/main" val="2795861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Through a partnership</a:t>
            </a:r>
            <a:r>
              <a:rPr lang="en-US" baseline="0" dirty="0" smtClean="0"/>
              <a:t> with UCAR, we are currently hosting two PACE (post-doctoral applications in climate expertise) fellows focused improving regional operational hydrological forecasting.  One example, represented in the image above, includes the work of Dr. Becky </a:t>
            </a:r>
            <a:r>
              <a:rPr lang="en-US" baseline="0" dirty="0" err="1" smtClean="0"/>
              <a:t>Bolinger</a:t>
            </a:r>
            <a:r>
              <a:rPr lang="en-US" baseline="0" dirty="0" smtClean="0"/>
              <a:t>, who has been working closely with the US Army Corps of Engineers to improve seasonal water supply forecasts.  Early in the project, Becky and other team members identified a need for improved regional climate projections; historically, climate projections for the region (left-hand image above) were based on NCEP/CPC outlooks that were truncated at the US-Canadian border, and only provided an indication of expected probability distribution shifts within the historical ranges of precipitation and temperature.  Becky has since developed a novel new product (right-hand side) that has been adopted by the USACE allowing forecasters to create an ensemble forecast (and map) using a combination of individual members of the North American Multi-Model Ensemble (NMME).  This approach not only allows users to select models that have historically demonstrated greater skill in the Great Lakes region, it also allows for the possibility of extreme precipitation and temperature values outside the range of historical observations.  Dr. </a:t>
            </a:r>
            <a:r>
              <a:rPr lang="en-US" baseline="0" dirty="0" err="1" smtClean="0"/>
              <a:t>Lisi</a:t>
            </a:r>
            <a:r>
              <a:rPr lang="en-US" baseline="0" dirty="0" smtClean="0"/>
              <a:t> Pei, also a UCAR PACE fellow, is working to bring similar climate expertise into our partnership with regional hydropower authorities.</a:t>
            </a:r>
          </a:p>
          <a:p>
            <a:pPr algn="just"/>
            <a:endParaRPr lang="en-US" baseline="0" dirty="0" smtClean="0"/>
          </a:p>
          <a:p>
            <a:pPr algn="just"/>
            <a:endParaRPr lang="en-US" baseline="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t>19</a:t>
            </a:fld>
            <a:endParaRPr lang="en-US"/>
          </a:p>
        </p:txBody>
      </p:sp>
    </p:spTree>
    <p:extLst>
      <p:ext uri="{BB962C8B-B14F-4D97-AF65-F5344CB8AC3E}">
        <p14:creationId xmlns:p14="http://schemas.microsoft.com/office/powerpoint/2010/main" val="1424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Understanding the hydrology of the Great Lakes requires a holistic, international, basin-scale perspective</a:t>
            </a:r>
            <a:r>
              <a:rPr lang="en-US" baseline="0" dirty="0" smtClean="0"/>
              <a:t>.  Conventional political and geographical boundaries of NOAA’s operational programs typically bisect (along the international border) or omit entirely the land and lake surfaces of the Great Lakes.  Over the past five years, we have overcome this hurdle by working across the line offices of NOAA to develop new products, and to expand the domain of existing products to meet the needs of the Great Lakes region.</a:t>
            </a:r>
          </a:p>
          <a:p>
            <a:pPr algn="just"/>
            <a:endParaRPr lang="en-US" baseline="0" dirty="0" smtClean="0"/>
          </a:p>
          <a:p>
            <a:pPr algn="just"/>
            <a:r>
              <a:rPr lang="en-US" baseline="0" dirty="0" smtClean="0"/>
              <a:t>The left-hand image above represents international river basins of North America, and the Great Lakes-St. Lawrence River basin is highlighted in red.  The three images on the right-hand side represent the boundaries of the NWS river forecasting centers (top), the NWS regions (middle), and an image of daily NWS precipitation estimates (bottom).  It is informative to note how the domain of the NWS precipitation product (bottom right) includes the land surfaces of the Columbia and Rio Grande River basins because they drain through the United States, but excludes the land surfaces of the Great Lakes basin because the St. Lawrence River drains through Canada.  NOAA-GLERL has worked with the NWS and regional RFCs over the past several years to implement a plan for expanding the NWS precipitation domain, and to incorporate QA/QC procedures into NWS operational protocols for over-lake precipitation.  We applied a similar approach in spearheading the development of a region-specific Great Lakes climate quarterly report (previously, the Great Lakes had been a “back-page” story as part of the mid-west climate quarterly report).</a:t>
            </a:r>
          </a:p>
          <a:p>
            <a:pPr algn="just"/>
            <a:endParaRPr lang="en-US" baseline="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t>2</a:t>
            </a:fld>
            <a:endParaRPr lang="en-US"/>
          </a:p>
        </p:txBody>
      </p:sp>
    </p:spTree>
    <p:extLst>
      <p:ext uri="{BB962C8B-B14F-4D97-AF65-F5344CB8AC3E}">
        <p14:creationId xmlns:p14="http://schemas.microsoft.com/office/powerpoint/2010/main" val="189650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A robust understanding of land surface hydrology in the Great Lakes basin hinges</a:t>
            </a:r>
            <a:r>
              <a:rPr lang="en-US" baseline="0" dirty="0" smtClean="0"/>
              <a:t> on consistent international watershed boundaries and hydrological data. NOAA-GLERL is an integral part of the National Water Center team focused on developing a new basin-wide land surface scheme (referred to as a ‘</a:t>
            </a:r>
            <a:r>
              <a:rPr lang="en-US" baseline="0" dirty="0" err="1" smtClean="0"/>
              <a:t>geofabric</a:t>
            </a:r>
            <a:r>
              <a:rPr lang="en-US" baseline="0" dirty="0" smtClean="0"/>
              <a:t>’) for supporting state-of-the-art Great Lakes basin-wide distributed hydrological modeling. We are hosting a workshop this June with partners from the National Weather Service to plan the development and application of these new hydrological models.  </a:t>
            </a:r>
          </a:p>
          <a:p>
            <a:pPr algn="just"/>
            <a:endParaRPr lang="en-US" baseline="0" dirty="0" smtClean="0"/>
          </a:p>
          <a:p>
            <a:pPr algn="just"/>
            <a:r>
              <a:rPr lang="en-US" i="0" baseline="0" dirty="0" smtClean="0"/>
              <a:t>This research trajectory, and other research priorities, were synthesized in a BAMS article Dr.</a:t>
            </a:r>
            <a:r>
              <a:rPr lang="en-US" i="0" dirty="0" smtClean="0"/>
              <a:t> </a:t>
            </a:r>
            <a:r>
              <a:rPr lang="en-US" i="0" dirty="0" err="1" smtClean="0"/>
              <a:t>Gronewold</a:t>
            </a:r>
            <a:r>
              <a:rPr lang="en-US" i="0" baseline="0" dirty="0" smtClean="0"/>
              <a:t> wrote with colleague Vincent Fortin from Environment Canada, in which they identified gaps in regional hydrological science (including a need for two-way coupled models), the importance of simulating energy fluxes over the lakes, and other advancements in land surface hydrology.  </a:t>
            </a:r>
            <a:endParaRPr lang="en-US" baseline="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t>3</a:t>
            </a:fld>
            <a:endParaRPr lang="en-US"/>
          </a:p>
        </p:txBody>
      </p:sp>
    </p:spTree>
    <p:extLst>
      <p:ext uri="{BB962C8B-B14F-4D97-AF65-F5344CB8AC3E}">
        <p14:creationId xmlns:p14="http://schemas.microsoft.com/office/powerpoint/2010/main" val="279586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One of our </a:t>
            </a:r>
            <a:r>
              <a:rPr lang="en-US" baseline="0" dirty="0" smtClean="0"/>
              <a:t>primary motivations for understanding the Great Lakes hydrologic cycle is to develop scientifically defensible explanations of historical water level variability, and accurate forecasts of future water level variability.  The w</a:t>
            </a:r>
            <a:r>
              <a:rPr lang="en-US" dirty="0" smtClean="0"/>
              <a:t>ater levels of the Great Lakes (top four rows</a:t>
            </a:r>
            <a:r>
              <a:rPr lang="en-US" baseline="0" dirty="0" smtClean="0"/>
              <a:t> in figure) have relatively high seasonal and </a:t>
            </a:r>
            <a:r>
              <a:rPr lang="en-US" baseline="0" dirty="0" err="1" smtClean="0"/>
              <a:t>interannual</a:t>
            </a:r>
            <a:r>
              <a:rPr lang="en-US" baseline="0" dirty="0" smtClean="0"/>
              <a:t> variability (blue dots are monthly averages, black dots are annual averages) compared to variability along most marine coasts.  The water level gaging station at Battery Park (NY), for example, indicates a persistent annual coastal water level rise of roughly 10 inches per century.  In contrast, water levels on Lake Michigan-Huron rose by roughly 5-6 feet over several years in the 1970s, and declined by roughly 3 feet over 2-3 years in the late 1990s.  These changes are all-the-more significant when considering the Great Lakes coastline is roughly 10,000 miles long; longer than the United States Atlantic, Gulf of Mexico, and Pacific coastlines combined.  </a:t>
            </a:r>
          </a:p>
          <a:p>
            <a:pPr algn="just"/>
            <a:endParaRPr lang="en-US" baseline="0" dirty="0" smtClean="0"/>
          </a:p>
          <a:p>
            <a:pPr algn="just"/>
            <a:r>
              <a:rPr lang="en-US" baseline="0" dirty="0" smtClean="0"/>
              <a:t>The above figure also underscores the unique length and continuity of the Great Lakes water level record.  It is informative to note this is one of the longest continuous hydrological records of any system on Earth, and is currently maintained by NOAA’s National Ocean Service (along with the Canadian Hydrographic Service), with whom we partner on this topic through multiple initiatives including the Coordinating Committee on Great Lakes Basic Hydraulic and Hydrologic Data.  </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4</a:t>
            </a:fld>
            <a:endParaRPr lang="en-US"/>
          </a:p>
        </p:txBody>
      </p:sp>
    </p:spTree>
    <p:extLst>
      <p:ext uri="{BB962C8B-B14F-4D97-AF65-F5344CB8AC3E}">
        <p14:creationId xmlns:p14="http://schemas.microsoft.com/office/powerpoint/2010/main" val="267880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NOAA-GLERL’s historical estimates</a:t>
            </a:r>
            <a:r>
              <a:rPr lang="en-US" baseline="0" dirty="0" smtClean="0"/>
              <a:t> of seasonal evaporation on the Great Lakes have been based on one-dimensional thermodynamics models and simple mass balance methods.  Uncertainties in these estimates are presumably large but, to date, have not been routinely quantified.  To address this gap in regional knowledge, NOAA-GLERL has taken a leadership role in the establishment of the Great Lakes Evaporation Network (GLEN), an informal collaboration of research scientists from NOAA, academia, and Environment Canada focused on maintaining off-shore year-round eddy-covariance instruments across the lakes, and incorporating the associated measurements into water budget estimates and operational forecasting systems.</a:t>
            </a:r>
          </a:p>
          <a:p>
            <a:pPr algn="just"/>
            <a:endParaRPr lang="en-US" baseline="0" dirty="0" smtClean="0"/>
          </a:p>
          <a:p>
            <a:pPr algn="just"/>
            <a:r>
              <a:rPr lang="en-US" i="0" baseline="0" dirty="0" smtClean="0"/>
              <a:t>The five lighthouse-based stations that currently constitute GLEN are shown in the upper-left panel above (in</a:t>
            </a:r>
            <a:r>
              <a:rPr lang="en-US" i="0" dirty="0" smtClean="0"/>
              <a:t> addition to a proposed site on Simcoe Island)</a:t>
            </a:r>
            <a:r>
              <a:rPr lang="en-US" i="0" baseline="0" dirty="0" smtClean="0"/>
              <a:t>.  A detailed image of the White Shoal lighthouse station (in northern Lake Michigan) is in the upper-middle panel (courtesy Dick </a:t>
            </a:r>
            <a:r>
              <a:rPr lang="en-US" i="0" baseline="0" dirty="0" err="1" smtClean="0"/>
              <a:t>Moehl</a:t>
            </a:r>
            <a:r>
              <a:rPr lang="en-US" i="0" baseline="0" dirty="0" smtClean="0"/>
              <a:t>, Great Lakes Lighthouse Keepers).  NOAA-GLERL has advanced the GLEN effort by providing real-time telemetry for the eddy-covariance instruments at three of these stations, and feeding the data through newly-established NDBC portals (bottom two panels).  The current phase of the GLEN initiative focuses on incorporating the lighthouse-based measurements into NOAA-GLERL and NOS hydrodynamic models and, through an exciting technology transfer application, working with UC-Boulder and ESRL on the deployment of vessel based sensors on Canadian Steamship Authority commercial carriers (upper-right panel).  </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5</a:t>
            </a:fld>
            <a:endParaRPr lang="en-US"/>
          </a:p>
        </p:txBody>
      </p:sp>
    </p:spTree>
    <p:extLst>
      <p:ext uri="{BB962C8B-B14F-4D97-AF65-F5344CB8AC3E}">
        <p14:creationId xmlns:p14="http://schemas.microsoft.com/office/powerpoint/2010/main" val="2052292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The image above reflects our approach to </a:t>
            </a:r>
            <a:r>
              <a:rPr lang="en-US" baseline="0" dirty="0" smtClean="0"/>
              <a:t>synthesizing and disseminating products </a:t>
            </a:r>
            <a:r>
              <a:rPr lang="en-US" dirty="0" smtClean="0"/>
              <a:t>from the hydrology program and other programs within IPEMF.  The</a:t>
            </a:r>
            <a:r>
              <a:rPr lang="en-US" baseline="0" dirty="0" smtClean="0"/>
              <a:t> image itself comes from the Great Lakes Hydro-Climate Dashboard, a web-based interactive tool that allows users to view and download a wide range of hydrological and climatological data.  It was developed through a collaboration with CILER, and represents the type of high-impact products we are capable of creating through that partnership.  This particular image of the Dashboard includes monthly over-lake evaporation estimates (red vertical bars), a subset of our long-term Great Lakes monthly </a:t>
            </a:r>
            <a:r>
              <a:rPr lang="en-US" baseline="0" dirty="0" err="1" smtClean="0"/>
              <a:t>hydrometeorological</a:t>
            </a:r>
            <a:r>
              <a:rPr lang="en-US" baseline="0" dirty="0" smtClean="0"/>
              <a:t> database.  This database is currently the only available record of long-term (dating back decades) estimates of the major components of the Great Lakes water budget (including not only evaporation, but also over-lake precipitation and runoff) across the entire (i.e. binational lake and land surfaces) basin.  The image above also includes NOAA-GLERL’s ice cover data (grey bars) and NOS-based monthly-averaged water levels (blue dots).  This particular combination of data sets</a:t>
            </a:r>
            <a:r>
              <a:rPr lang="en-US" dirty="0" smtClean="0"/>
              <a:t> </a:t>
            </a:r>
            <a:r>
              <a:rPr lang="en-US" baseline="0" dirty="0" smtClean="0"/>
              <a:t>has been critical to helping us address inquiries from the media and the public regarding complex seasonal interactions between ice, evaporation, surface water temperatures, and water level fluctuations.  </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6</a:t>
            </a:fld>
            <a:endParaRPr lang="en-US"/>
          </a:p>
        </p:txBody>
      </p:sp>
    </p:spTree>
    <p:extLst>
      <p:ext uri="{BB962C8B-B14F-4D97-AF65-F5344CB8AC3E}">
        <p14:creationId xmlns:p14="http://schemas.microsoft.com/office/powerpoint/2010/main" val="144986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In addition</a:t>
            </a:r>
            <a:r>
              <a:rPr lang="en-US" baseline="0" dirty="0" smtClean="0"/>
              <a:t> to development and dissemination of data sets and models, we provide science-based perspectives on important regional hydrological and climatological phenomena.  In December 2012 and January 2013, water levels on Lakes Michigan and Huron hit historical lows during a 15-year period of persistent below-average levels (see green lines in image above).  This event catalyzed regional public demands for new flow control structures to be installed along the St. Clair River to increase water levels across the Lake Michigan-Huron system.  These demands were based on the supposition that water losses over the past few decades were a direct consequence of historical and ongoing dredging operations in the channels that connect the Great Lakes.  In the above </a:t>
            </a:r>
            <a:r>
              <a:rPr lang="en-US" i="1" baseline="0" dirty="0" smtClean="0"/>
              <a:t>Science </a:t>
            </a:r>
            <a:r>
              <a:rPr lang="en-US" i="0" baseline="0" dirty="0" smtClean="0"/>
              <a:t>paper, we presented scientific evidence of the strong role of climate patterns and the hydrologic cycle in driving water levels, with a particular emphasis on the pronounced increase in evaporation and surface water temperatures in the late 1990s.  We believe this approach</a:t>
            </a:r>
            <a:r>
              <a:rPr lang="en-US" i="0" dirty="0" smtClean="0"/>
              <a:t> to </a:t>
            </a:r>
            <a:r>
              <a:rPr lang="en-US" i="0" baseline="0" dirty="0" smtClean="0"/>
              <a:t>communicating science,</a:t>
            </a:r>
            <a:r>
              <a:rPr lang="en-US" i="0" dirty="0" smtClean="0"/>
              <a:t> in addition to the other products we developed and appearances we made during this </a:t>
            </a:r>
            <a:r>
              <a:rPr lang="en-US" i="0" baseline="0" dirty="0" smtClean="0"/>
              <a:t>period, had a profound impact on how the public perceived drivers of water loss</a:t>
            </a:r>
            <a:r>
              <a:rPr lang="en-US" dirty="0"/>
              <a:t>.</a:t>
            </a:r>
          </a:p>
        </p:txBody>
      </p:sp>
      <p:sp>
        <p:nvSpPr>
          <p:cNvPr id="4" name="Slide Number Placeholder 3"/>
          <p:cNvSpPr>
            <a:spLocks noGrp="1"/>
          </p:cNvSpPr>
          <p:nvPr>
            <p:ph type="sldNum" sz="quarter" idx="10"/>
          </p:nvPr>
        </p:nvSpPr>
        <p:spPr/>
        <p:txBody>
          <a:bodyPr/>
          <a:lstStyle/>
          <a:p>
            <a:fld id="{53898A3F-0685-4583-B1A9-B32BB6EA74F3}" type="slidenum">
              <a:rPr lang="en-US" smtClean="0"/>
              <a:t>7</a:t>
            </a:fld>
            <a:endParaRPr lang="en-US"/>
          </a:p>
        </p:txBody>
      </p:sp>
    </p:spTree>
    <p:extLst>
      <p:ext uri="{BB962C8B-B14F-4D97-AF65-F5344CB8AC3E}">
        <p14:creationId xmlns:p14="http://schemas.microsoft.com/office/powerpoint/2010/main" val="556999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Identifying sources of uncertainty</a:t>
            </a:r>
            <a:r>
              <a:rPr lang="en-US" baseline="0" dirty="0" smtClean="0"/>
              <a:t> and quantifying uncertainty in models and model forecasts is a major goal of our research group.  Communicating that uncertainty in a manner relevant to water resources management planning is one of the challenges that we continue to meet in new and creative ways.  We take pride in our leadership role as an advocate for probabilistic hydrological forecasting in the region, and for our application of Bayesian statistical methods for quantifying uncertainty in both water quantity and water quality problems.</a:t>
            </a:r>
          </a:p>
          <a:p>
            <a:pPr algn="just"/>
            <a:endParaRPr lang="en-US" baseline="0" dirty="0" smtClean="0"/>
          </a:p>
          <a:p>
            <a:pPr algn="just"/>
            <a:r>
              <a:rPr lang="en-US" baseline="0" dirty="0" smtClean="0"/>
              <a:t>In the image above, the left-hand panel represents a time series of water budget components for Lake Superior including (from top panel to bottom) over-lake precipitation, over-lake evaporation, tributary runoff (into the lake), outflow (through the St. </a:t>
            </a:r>
            <a:r>
              <a:rPr lang="en-US" baseline="0" dirty="0" err="1" smtClean="0"/>
              <a:t>Marys</a:t>
            </a:r>
            <a:r>
              <a:rPr lang="en-US" baseline="0" dirty="0" smtClean="0"/>
              <a:t> River), and month-to-month changes in cumulative lake storage.  Red, blue, green, purple, and black colored lines represent estimates of these water budget components from computer models and </a:t>
            </a:r>
            <a:r>
              <a:rPr lang="en-US" i="1" baseline="0" dirty="0" smtClean="0"/>
              <a:t>in situ </a:t>
            </a:r>
            <a:r>
              <a:rPr lang="en-US" i="0" baseline="0" dirty="0" smtClean="0"/>
              <a:t>measurements.  The grey vertical bars in each panel represent 95% intervals of the Bayesian posterior probability distribution for each component; these “new” estimates not only reconcile differences between model- and measurement-based estimates of each water budget component, they also “close” the lake’s water balance; to our knowledge, these estimates are the first ever to achieve this goal.  The right-hand panel is from a representative paper we published in 2013 in </a:t>
            </a:r>
            <a:r>
              <a:rPr lang="en-US" i="1" baseline="0" dirty="0" smtClean="0"/>
              <a:t>Water Research </a:t>
            </a:r>
            <a:r>
              <a:rPr lang="en-US" i="0" baseline="0" dirty="0" smtClean="0"/>
              <a:t>that focused on differentiating sources of uncertainty and variability in fecal indicator bacteria measurements.  This paper reflects a portion of our research program that, while strong, has taken a back seat to water level research over the past 5 years.  We hope to re-invigorate this research trajectory over the coming 2-5 years.</a:t>
            </a:r>
            <a:endParaRPr lang="en-US" dirty="0"/>
          </a:p>
        </p:txBody>
      </p:sp>
      <p:sp>
        <p:nvSpPr>
          <p:cNvPr id="4" name="Slide Number Placeholder 3"/>
          <p:cNvSpPr>
            <a:spLocks noGrp="1"/>
          </p:cNvSpPr>
          <p:nvPr>
            <p:ph type="sldNum" sz="quarter" idx="10"/>
          </p:nvPr>
        </p:nvSpPr>
        <p:spPr/>
        <p:txBody>
          <a:bodyPr/>
          <a:lstStyle/>
          <a:p>
            <a:fld id="{53898A3F-0685-4583-B1A9-B32BB6EA74F3}" type="slidenum">
              <a:rPr lang="en-US" smtClean="0"/>
              <a:t>8</a:t>
            </a:fld>
            <a:endParaRPr lang="en-US"/>
          </a:p>
        </p:txBody>
      </p:sp>
    </p:spTree>
    <p:extLst>
      <p:ext uri="{BB962C8B-B14F-4D97-AF65-F5344CB8AC3E}">
        <p14:creationId xmlns:p14="http://schemas.microsoft.com/office/powerpoint/2010/main" val="556999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At the end of the last</a:t>
            </a:r>
            <a:r>
              <a:rPr lang="en-US" baseline="0" dirty="0" smtClean="0"/>
              <a:t> external review, we were advised to “be bold”.   Our hydrology team has taken this message to heart while recognizing that to do big things, we need strong partnerships.  We believe this focus has led to a high degree of success over the past few years, and we look forward to your comments and suggestions on how we can continue to improve in the future.</a:t>
            </a:r>
          </a:p>
          <a:p>
            <a:pPr algn="just"/>
            <a:endParaRPr lang="en-US" baseline="0" dirty="0" smtClean="0"/>
          </a:p>
        </p:txBody>
      </p:sp>
      <p:sp>
        <p:nvSpPr>
          <p:cNvPr id="4" name="Slide Number Placeholder 3"/>
          <p:cNvSpPr>
            <a:spLocks noGrp="1"/>
          </p:cNvSpPr>
          <p:nvPr>
            <p:ph type="sldNum" sz="quarter" idx="10"/>
          </p:nvPr>
        </p:nvSpPr>
        <p:spPr/>
        <p:txBody>
          <a:bodyPr/>
          <a:lstStyle/>
          <a:p>
            <a:fld id="{53898A3F-0685-4583-B1A9-B32BB6EA74F3}" type="slidenum">
              <a:rPr lang="en-US" smtClean="0"/>
              <a:t>9</a:t>
            </a:fld>
            <a:endParaRPr lang="en-US"/>
          </a:p>
        </p:txBody>
      </p:sp>
    </p:spTree>
    <p:extLst>
      <p:ext uri="{BB962C8B-B14F-4D97-AF65-F5344CB8AC3E}">
        <p14:creationId xmlns:p14="http://schemas.microsoft.com/office/powerpoint/2010/main" val="359375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94624B-505B-4065-A77A-0F4D64923018}" type="datetime1">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724699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E68CD5-B651-469F-AD7F-0B338CF248B3}" type="datetime1">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14463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CDCF90-130B-41AA-95E6-60D410541753}" type="datetime1">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3680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C57925-5514-40C5-9AD2-6CF0F9A28E67}" type="datetime1">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58634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8FEADD-0FE1-40F9-8660-C2D182C62044}" type="datetime1">
              <a:rPr lang="en-US" smtClean="0"/>
              <a:t>3/17/16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75899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71402E-87C2-4390-9982-26C50EFCA033}" type="datetime1">
              <a:rPr lang="en-US" smtClean="0"/>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392953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4D1099-BA79-4B80-BC59-803B2CA0A973}" type="datetime1">
              <a:rPr lang="en-US" smtClean="0"/>
              <a:t>3/17/16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44008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B4B50D-9206-49B9-B0F4-1430E987E273}" type="datetime1">
              <a:rPr lang="en-US" smtClean="0"/>
              <a:t>3/17/16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195444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FB7A14-4F1F-4FE9-9A69-3BD61731A718}" type="datetime1">
              <a:rPr lang="en-US" smtClean="0"/>
              <a:t>3/17/16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70133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F8D52-3A6C-4681-91B5-0CACC71812FB}" type="datetime1">
              <a:rPr lang="en-US" smtClean="0"/>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63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965922-4FEA-4542-8482-A66A9D680F6B}" type="datetime1">
              <a:rPr lang="en-US" smtClean="0"/>
              <a:t>3/17/16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25505-F4B5-423E-98FF-22ADE53B6DBE}" type="slidenum">
              <a:rPr lang="en-US" smtClean="0"/>
              <a:t>‹#›</a:t>
            </a:fld>
            <a:endParaRPr lang="en-US"/>
          </a:p>
        </p:txBody>
      </p:sp>
    </p:spTree>
    <p:extLst>
      <p:ext uri="{BB962C8B-B14F-4D97-AF65-F5344CB8AC3E}">
        <p14:creationId xmlns:p14="http://schemas.microsoft.com/office/powerpoint/2010/main" val="20584741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67301-975A-4E1E-8B7D-1DE7C5C9A063}" type="datetime1">
              <a:rPr lang="en-US" smtClean="0"/>
              <a:t>3/17/16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25505-F4B5-423E-98FF-22ADE53B6DBE}" type="slidenum">
              <a:rPr lang="en-US" smtClean="0"/>
              <a:t>‹#›</a:t>
            </a:fld>
            <a:endParaRPr lang="en-US"/>
          </a:p>
        </p:txBody>
      </p:sp>
    </p:spTree>
    <p:extLst>
      <p:ext uri="{BB962C8B-B14F-4D97-AF65-F5344CB8AC3E}">
        <p14:creationId xmlns:p14="http://schemas.microsoft.com/office/powerpoint/2010/main" val="2161638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oleObject" Target="../embeddings/oleObject1.bin"/><Relationship Id="rId8" Type="http://schemas.openxmlformats.org/officeDocument/2006/relationships/image" Target="../media/image1.emf"/><Relationship Id="rId9" Type="http://schemas.openxmlformats.org/officeDocument/2006/relationships/image" Target="../media/image4.jpeg"/><Relationship Id="rId1" Type="http://schemas.openxmlformats.org/officeDocument/2006/relationships/themeOverride" Target="../theme/themeOverride1.xml"/><Relationship Id="rId2"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1.emf"/><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2.jpg"/><Relationship Id="rId6" Type="http://schemas.openxmlformats.org/officeDocument/2006/relationships/image" Target="../media/image33.jp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gif"/><Relationship Id="rId6" Type="http://schemas.openxmlformats.org/officeDocument/2006/relationships/image" Target="../media/image8.gif"/><Relationship Id="rId7" Type="http://schemas.openxmlformats.org/officeDocument/2006/relationships/image" Target="../media/image9.gif"/><Relationship Id="rId8"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2.tm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3.jpeg"/><Relationship Id="rId6" Type="http://schemas.openxmlformats.org/officeDocument/2006/relationships/image" Target="../media/image14.png"/><Relationship Id="rId7" Type="http://schemas.microsoft.com/office/2007/relationships/hdphoto" Target="../media/hdphoto1.wdp"/><Relationship Id="rId8" Type="http://schemas.openxmlformats.org/officeDocument/2006/relationships/image" Target="../media/image15.jpeg"/><Relationship Id="rId9" Type="http://schemas.openxmlformats.org/officeDocument/2006/relationships/image" Target="../media/image16.png"/><Relationship Id="rId10"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flipV="1">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0" y="154344"/>
            <a:ext cx="623400" cy="63826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997" y="154344"/>
            <a:ext cx="2053803" cy="638264"/>
          </a:xfrm>
          <a:prstGeom prst="rect">
            <a:avLst/>
          </a:prstGeom>
        </p:spPr>
      </p:pic>
      <p:sp>
        <p:nvSpPr>
          <p:cNvPr id="2" name="TextBox 1"/>
          <p:cNvSpPr txBox="1"/>
          <p:nvPr/>
        </p:nvSpPr>
        <p:spPr>
          <a:xfrm>
            <a:off x="1600200" y="1027093"/>
            <a:ext cx="6791029" cy="954107"/>
          </a:xfrm>
          <a:prstGeom prst="rect">
            <a:avLst/>
          </a:prstGeom>
          <a:noFill/>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Hydrological Modeling</a:t>
            </a:r>
          </a:p>
          <a:p>
            <a:pPr lvl="0"/>
            <a:r>
              <a:rPr lang="en-US" sz="1600" dirty="0" smtClean="0">
                <a:solidFill>
                  <a:srgbClr val="002060"/>
                </a:solidFill>
                <a:latin typeface="Arial" panose="020B0604020202020204" pitchFamily="34" charset="0"/>
                <a:cs typeface="Arial" panose="020B0604020202020204" pitchFamily="34" charset="0"/>
              </a:rPr>
              <a:t>Andrew D. </a:t>
            </a:r>
            <a:r>
              <a:rPr lang="en-US" sz="1600" dirty="0" err="1" smtClean="0">
                <a:solidFill>
                  <a:srgbClr val="002060"/>
                </a:solidFill>
                <a:latin typeface="Arial" panose="020B0604020202020204" pitchFamily="34" charset="0"/>
                <a:cs typeface="Arial" panose="020B0604020202020204" pitchFamily="34" charset="0"/>
              </a:rPr>
              <a:t>Gronewold</a:t>
            </a:r>
            <a:r>
              <a:rPr lang="en-US" sz="1600" dirty="0" smtClean="0">
                <a:solidFill>
                  <a:srgbClr val="002060"/>
                </a:solidFill>
                <a:latin typeface="Arial" panose="020B0604020202020204" pitchFamily="34" charset="0"/>
                <a:cs typeface="Arial" panose="020B0604020202020204" pitchFamily="34" charset="0"/>
              </a:rPr>
              <a:t>, Ph.D., P.E.</a:t>
            </a:r>
            <a:endParaRPr lang="en-US" sz="1600" dirty="0">
              <a:solidFill>
                <a:srgbClr val="002060"/>
              </a:solidFill>
              <a:latin typeface="Arial" panose="020B0604020202020204" pitchFamily="34" charset="0"/>
              <a:cs typeface="Arial" panose="020B0604020202020204" pitchFamily="34" charset="0"/>
            </a:endParaRPr>
          </a:p>
          <a:p>
            <a:pPr lvl="0"/>
            <a:r>
              <a:rPr lang="en-US" sz="1200" dirty="0" smtClean="0">
                <a:solidFill>
                  <a:srgbClr val="002060"/>
                </a:solidFill>
                <a:latin typeface="Arial" panose="020B0604020202020204" pitchFamily="34" charset="0"/>
                <a:cs typeface="Arial" panose="020B0604020202020204" pitchFamily="34" charset="0"/>
              </a:rPr>
              <a:t>Integrated Physical &amp; Ecological Modeling &amp; Forecasting</a:t>
            </a:r>
            <a:endParaRPr lang="en-US" sz="1200" dirty="0">
              <a:solidFill>
                <a:srgbClr val="002060"/>
              </a:solidFill>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909804443"/>
              </p:ext>
            </p:extLst>
          </p:nvPr>
        </p:nvGraphicFramePr>
        <p:xfrm>
          <a:off x="2209801" y="2104368"/>
          <a:ext cx="5029200" cy="4386098"/>
        </p:xfrm>
        <a:graphic>
          <a:graphicData uri="http://schemas.openxmlformats.org/presentationml/2006/ole">
            <mc:AlternateContent xmlns:mc="http://schemas.openxmlformats.org/markup-compatibility/2006">
              <mc:Choice xmlns:v="urn:schemas-microsoft-com:vml" Requires="v">
                <p:oleObj spid="_x0000_s6448" name="Acrobat Document" r:id="rId7" imgW="7886531" imgH="6876900" progId="AcroExch.Document.11">
                  <p:embed/>
                </p:oleObj>
              </mc:Choice>
              <mc:Fallback>
                <p:oleObj name="Acrobat Document" r:id="rId7" imgW="7886531" imgH="6876900" progId="AcroExch.Document.11">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2104368"/>
                        <a:ext cx="5029200" cy="4386098"/>
                      </a:xfrm>
                      <a:prstGeom prst="rect">
                        <a:avLst/>
                      </a:prstGeom>
                      <a:noFill/>
                      <a:ln>
                        <a:noFill/>
                      </a:ln>
                    </p:spPr>
                  </p:pic>
                </p:oleObj>
              </mc:Fallback>
            </mc:AlternateContent>
          </a:graphicData>
        </a:graphic>
      </p:graphicFrame>
      <p:sp>
        <p:nvSpPr>
          <p:cNvPr id="4" name="AutoShape 233" descr="Image result for drew gronewold michig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35" descr="Image result for drew gronewold michiga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381" name="Picture 237" descr="http://cee.engin.umich.edu/sites/default/files/styles/medium/public/field/image/gronewald-thumb.jpg?itok=U6Pu69dw"/>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4150" y="1058455"/>
            <a:ext cx="1444625" cy="18057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1/9</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69182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 . . .</a:t>
            </a:r>
            <a:endParaRPr lang="en-US" dirty="0"/>
          </a:p>
        </p:txBody>
      </p:sp>
      <p:sp>
        <p:nvSpPr>
          <p:cNvPr id="3" name="AutoShape 2" descr="Displaying ClimateToolMap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isplaying ClimateToolMap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isplaying ClimateToolMaps.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101647004"/>
              </p:ext>
            </p:extLst>
          </p:nvPr>
        </p:nvGraphicFramePr>
        <p:xfrm>
          <a:off x="2667000" y="1794479"/>
          <a:ext cx="4024185" cy="3509598"/>
        </p:xfrm>
        <a:graphic>
          <a:graphicData uri="http://schemas.openxmlformats.org/presentationml/2006/ole">
            <mc:AlternateContent xmlns:mc="http://schemas.openxmlformats.org/markup-compatibility/2006">
              <mc:Choice xmlns:v="urn:schemas-microsoft-com:vml" Requires="v">
                <p:oleObj spid="_x0000_s9278" name="Acrobat Document" r:id="rId4" imgW="7886531" imgH="6876900" progId="AcroExch.Document.11">
                  <p:embed/>
                </p:oleObj>
              </mc:Choice>
              <mc:Fallback>
                <p:oleObj name="Acrobat Document" r:id="rId4" imgW="7886531" imgH="6876900"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794479"/>
                        <a:ext cx="4024185" cy="3509598"/>
                      </a:xfrm>
                      <a:prstGeom prst="rect">
                        <a:avLst/>
                      </a:prstGeom>
                      <a:noFill/>
                      <a:ln>
                        <a:noFill/>
                      </a:ln>
                    </p:spPr>
                  </p:pic>
                </p:oleObj>
              </mc:Fallback>
            </mc:AlternateContent>
          </a:graphicData>
        </a:graphic>
      </p:graphicFrame>
      <p:sp>
        <p:nvSpPr>
          <p:cNvPr id="8" name="Rectangle 7"/>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1" name="TextBox 10"/>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744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pic>
        <p:nvPicPr>
          <p:cNvPr id="10"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4341" y="1190094"/>
            <a:ext cx="9105941" cy="505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457199"/>
            <a:ext cx="9144000" cy="830997"/>
          </a:xfrm>
          <a:prstGeom prst="rect">
            <a:avLst/>
          </a:prstGeom>
          <a:noFill/>
        </p:spPr>
        <p:txBody>
          <a:bodyPr wrap="square" rtlCol="0">
            <a:spAutoFit/>
          </a:bodyPr>
          <a:lstStyle/>
          <a:p>
            <a:pPr algn="ctr"/>
            <a:r>
              <a:rPr lang="en-US" sz="2400" b="1" dirty="0" smtClean="0">
                <a:solidFill>
                  <a:srgbClr val="002060"/>
                </a:solidFill>
                <a:latin typeface="Arial" panose="020B0604020202020204" pitchFamily="34" charset="0"/>
                <a:cs typeface="Arial" panose="020B0604020202020204" pitchFamily="34" charset="0"/>
              </a:rPr>
              <a:t>Technical readiness level of IPEMF </a:t>
            </a:r>
          </a:p>
          <a:p>
            <a:pPr algn="ctr"/>
            <a:r>
              <a:rPr lang="en-US" sz="2400" b="1" dirty="0" smtClean="0">
                <a:solidFill>
                  <a:srgbClr val="002060"/>
                </a:solidFill>
                <a:latin typeface="Arial" panose="020B0604020202020204" pitchFamily="34" charset="0"/>
                <a:cs typeface="Arial" panose="020B0604020202020204" pitchFamily="34" charset="0"/>
              </a:rPr>
              <a:t>research to application (R2A) products</a:t>
            </a:r>
          </a:p>
        </p:txBody>
      </p:sp>
      <p:sp>
        <p:nvSpPr>
          <p:cNvPr id="14" name="Rectangle 13"/>
          <p:cNvSpPr/>
          <p:nvPr/>
        </p:nvSpPr>
        <p:spPr>
          <a:xfrm>
            <a:off x="224480" y="1905000"/>
            <a:ext cx="8701121" cy="2409294"/>
          </a:xfrm>
          <a:prstGeom prst="rect">
            <a:avLst/>
          </a:prstGeom>
          <a:solidFill>
            <a:srgbClr val="FFFF00">
              <a:alpha val="15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4479" y="4572000"/>
            <a:ext cx="8701121" cy="228600"/>
          </a:xfrm>
          <a:prstGeom prst="rect">
            <a:avLst/>
          </a:prstGeom>
          <a:solidFill>
            <a:srgbClr val="FFFF00">
              <a:alpha val="15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4478" y="5638800"/>
            <a:ext cx="8701121" cy="533400"/>
          </a:xfrm>
          <a:prstGeom prst="rect">
            <a:avLst/>
          </a:prstGeom>
          <a:solidFill>
            <a:srgbClr val="FFFF00">
              <a:alpha val="15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003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pic>
        <p:nvPicPr>
          <p:cNvPr id="12"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860" y="1524000"/>
            <a:ext cx="9164860" cy="48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0" y="457199"/>
            <a:ext cx="9144000" cy="830997"/>
          </a:xfrm>
          <a:prstGeom prst="rect">
            <a:avLst/>
          </a:prstGeom>
          <a:noFill/>
        </p:spPr>
        <p:txBody>
          <a:bodyPr wrap="square" rtlCol="0">
            <a:spAutoFit/>
          </a:bodyPr>
          <a:lstStyle/>
          <a:p>
            <a:pPr algn="ctr"/>
            <a:r>
              <a:rPr lang="en-US" sz="2400" b="1" dirty="0" smtClean="0">
                <a:solidFill>
                  <a:srgbClr val="002060"/>
                </a:solidFill>
                <a:latin typeface="Arial" panose="020B0604020202020204" pitchFamily="34" charset="0"/>
                <a:cs typeface="Arial" panose="020B0604020202020204" pitchFamily="34" charset="0"/>
              </a:rPr>
              <a:t>Technical readiness level of IPEMF </a:t>
            </a:r>
          </a:p>
          <a:p>
            <a:pPr algn="ctr"/>
            <a:r>
              <a:rPr lang="en-US" sz="2400" b="1" dirty="0" smtClean="0">
                <a:solidFill>
                  <a:srgbClr val="002060"/>
                </a:solidFill>
                <a:latin typeface="Arial" panose="020B0604020202020204" pitchFamily="34" charset="0"/>
                <a:cs typeface="Arial" panose="020B0604020202020204" pitchFamily="34" charset="0"/>
              </a:rPr>
              <a:t>research to operation (R2O) products</a:t>
            </a:r>
          </a:p>
        </p:txBody>
      </p:sp>
      <p:sp>
        <p:nvSpPr>
          <p:cNvPr id="17" name="Rectangle 16"/>
          <p:cNvSpPr/>
          <p:nvPr/>
        </p:nvSpPr>
        <p:spPr>
          <a:xfrm>
            <a:off x="76200" y="4267200"/>
            <a:ext cx="8851461" cy="1371600"/>
          </a:xfrm>
          <a:prstGeom prst="rect">
            <a:avLst/>
          </a:prstGeom>
          <a:solidFill>
            <a:srgbClr val="FFFF00">
              <a:alpha val="31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3956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1149928"/>
            <a:ext cx="8610599" cy="6262254"/>
          </a:xfrm>
          <a:prstGeom prst="rect">
            <a:avLst/>
          </a:prstGeom>
        </p:spPr>
      </p:pic>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0" y="457199"/>
            <a:ext cx="9144000" cy="830997"/>
          </a:xfrm>
          <a:prstGeom prst="rect">
            <a:avLst/>
          </a:prstGeom>
          <a:noFill/>
        </p:spPr>
        <p:txBody>
          <a:bodyPr wrap="square" rtlCol="0">
            <a:spAutoFit/>
          </a:bodyPr>
          <a:lstStyle/>
          <a:p>
            <a:pPr algn="ctr"/>
            <a:r>
              <a:rPr lang="en-US" sz="2400" b="1" dirty="0" smtClean="0">
                <a:solidFill>
                  <a:srgbClr val="002060"/>
                </a:solidFill>
                <a:latin typeface="Arial" panose="020B0604020202020204" pitchFamily="34" charset="0"/>
                <a:cs typeface="Arial" panose="020B0604020202020204" pitchFamily="34" charset="0"/>
              </a:rPr>
              <a:t>End user readiness level of IPEMF </a:t>
            </a:r>
          </a:p>
          <a:p>
            <a:pPr algn="ctr"/>
            <a:r>
              <a:rPr lang="en-US" sz="2400" b="1" dirty="0" smtClean="0">
                <a:solidFill>
                  <a:srgbClr val="002060"/>
                </a:solidFill>
                <a:latin typeface="Arial" panose="020B0604020202020204" pitchFamily="34" charset="0"/>
                <a:cs typeface="Arial" panose="020B0604020202020204" pitchFamily="34" charset="0"/>
              </a:rPr>
              <a:t> data products</a:t>
            </a:r>
          </a:p>
        </p:txBody>
      </p:sp>
      <p:sp>
        <p:nvSpPr>
          <p:cNvPr id="17" name="Rectangle 16"/>
          <p:cNvSpPr/>
          <p:nvPr/>
        </p:nvSpPr>
        <p:spPr>
          <a:xfrm>
            <a:off x="297636" y="1752600"/>
            <a:ext cx="8701121" cy="304800"/>
          </a:xfrm>
          <a:prstGeom prst="rect">
            <a:avLst/>
          </a:prstGeom>
          <a:solidFill>
            <a:srgbClr val="FFFF00">
              <a:alpha val="31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78944" y="2362200"/>
            <a:ext cx="8701121" cy="533400"/>
          </a:xfrm>
          <a:prstGeom prst="rect">
            <a:avLst/>
          </a:prstGeom>
          <a:solidFill>
            <a:srgbClr val="FFFF00">
              <a:alpha val="31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7638" y="3429000"/>
            <a:ext cx="8701121" cy="304800"/>
          </a:xfrm>
          <a:prstGeom prst="rect">
            <a:avLst/>
          </a:prstGeom>
          <a:solidFill>
            <a:srgbClr val="FFFF00">
              <a:alpha val="31000"/>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152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14375"/>
            <a:ext cx="8711634"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8" name="TextBox 7"/>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699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pic>
        <p:nvPicPr>
          <p:cNvPr id="7171" name="Picture 3" descr="C:\Users\Drew Gronewold\Desktop\review_items\images\wl_sp_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1219200"/>
            <a:ext cx="7924800" cy="4953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012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C:\Users\Drew Gronewold\Desktop\review_items\images\GL-201506Spring2015_FINAL_page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825" y="725488"/>
            <a:ext cx="7370763" cy="54070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8" name="TextBox 7"/>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954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381000"/>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Understanding the hydrologic cycle: over-lake precipitation</a:t>
            </a:r>
            <a:endParaRPr lang="en-US" sz="2400" dirty="0">
              <a:solidFill>
                <a:srgbClr val="002060"/>
              </a:solidFill>
              <a:latin typeface="Arial" panose="020B0604020202020204" pitchFamily="34" charset="0"/>
              <a:cs typeface="Arial" panose="020B0604020202020204" pitchFamily="34" charset="0"/>
            </a:endParaRPr>
          </a:p>
        </p:txBody>
      </p:sp>
      <p:pic>
        <p:nvPicPr>
          <p:cNvPr id="10" name="Picture 2" descr="C:\Users\gronewold\Desktop\images\holman_pag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0161" y="914400"/>
            <a:ext cx="7367039" cy="55435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47800" y="6443990"/>
            <a:ext cx="3733800" cy="261610"/>
          </a:xfrm>
          <a:prstGeom prst="rect">
            <a:avLst/>
          </a:prstGeom>
          <a:noFill/>
        </p:spPr>
        <p:txBody>
          <a:bodyPr wrap="square" rtlCol="0">
            <a:spAutoFit/>
          </a:bodyPr>
          <a:lstStyle/>
          <a:p>
            <a:r>
              <a:rPr lang="en-US" sz="1050" dirty="0" smtClean="0">
                <a:solidFill>
                  <a:srgbClr val="002060"/>
                </a:solidFill>
                <a:latin typeface="Arial" panose="020B0604020202020204" pitchFamily="34" charset="0"/>
                <a:cs typeface="Arial" panose="020B0604020202020204" pitchFamily="34" charset="0"/>
              </a:rPr>
              <a:t>Holman et al., (2013). </a:t>
            </a:r>
            <a:r>
              <a:rPr lang="en-US" sz="1050" i="1" dirty="0" smtClean="0">
                <a:solidFill>
                  <a:srgbClr val="002060"/>
                </a:solidFill>
                <a:latin typeface="Arial" panose="020B0604020202020204" pitchFamily="34" charset="0"/>
                <a:cs typeface="Arial" panose="020B0604020202020204" pitchFamily="34" charset="0"/>
              </a:rPr>
              <a:t>Geophysical Research Letters.</a:t>
            </a:r>
            <a:endParaRPr lang="en-US" sz="1050" dirty="0" smtClean="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7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381000"/>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Understanding the hydrologic cycle: runoff</a:t>
            </a:r>
            <a:endParaRPr lang="en-US" sz="2400" dirty="0">
              <a:solidFill>
                <a:srgbClr val="002060"/>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1905000"/>
            <a:ext cx="5135346" cy="3754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0468" y="1905000"/>
            <a:ext cx="3132532" cy="3886200"/>
          </a:xfrm>
          <a:prstGeom prst="rect">
            <a:avLst/>
          </a:prstGeom>
          <a:ln>
            <a:solidFill>
              <a:schemeClr val="tx1"/>
            </a:solidFill>
          </a:ln>
        </p:spPr>
      </p:pic>
      <p:sp>
        <p:nvSpPr>
          <p:cNvPr id="11" name="TextBox 10"/>
          <p:cNvSpPr txBox="1"/>
          <p:nvPr/>
        </p:nvSpPr>
        <p:spPr>
          <a:xfrm>
            <a:off x="228600" y="5715000"/>
            <a:ext cx="3733800" cy="253916"/>
          </a:xfrm>
          <a:prstGeom prst="rect">
            <a:avLst/>
          </a:prstGeom>
          <a:noFill/>
        </p:spPr>
        <p:txBody>
          <a:bodyPr wrap="square" rtlCol="0">
            <a:spAutoFit/>
          </a:bodyPr>
          <a:lstStyle/>
          <a:p>
            <a:r>
              <a:rPr lang="en-US" sz="1050" dirty="0" err="1">
                <a:solidFill>
                  <a:srgbClr val="002060"/>
                </a:solidFill>
                <a:latin typeface="Arial" panose="020B0604020202020204" pitchFamily="34" charset="0"/>
                <a:cs typeface="Arial" panose="020B0604020202020204" pitchFamily="34" charset="0"/>
              </a:rPr>
              <a:t>Kult</a:t>
            </a:r>
            <a:r>
              <a:rPr lang="en-US" sz="1050" dirty="0">
                <a:solidFill>
                  <a:srgbClr val="002060"/>
                </a:solidFill>
                <a:latin typeface="Arial" panose="020B0604020202020204" pitchFamily="34" charset="0"/>
                <a:cs typeface="Arial" panose="020B0604020202020204" pitchFamily="34" charset="0"/>
              </a:rPr>
              <a:t> </a:t>
            </a:r>
            <a:r>
              <a:rPr lang="en-US" sz="1050" dirty="0" smtClean="0">
                <a:solidFill>
                  <a:srgbClr val="002060"/>
                </a:solidFill>
                <a:latin typeface="Arial" panose="020B0604020202020204" pitchFamily="34" charset="0"/>
                <a:cs typeface="Arial" panose="020B0604020202020204" pitchFamily="34" charset="0"/>
              </a:rPr>
              <a:t>et al., (2014). </a:t>
            </a:r>
            <a:r>
              <a:rPr lang="en-US" sz="1050" i="1" dirty="0" smtClean="0">
                <a:solidFill>
                  <a:srgbClr val="002060"/>
                </a:solidFill>
                <a:latin typeface="Arial" panose="020B0604020202020204" pitchFamily="34" charset="0"/>
                <a:cs typeface="Arial" panose="020B0604020202020204" pitchFamily="34" charset="0"/>
              </a:rPr>
              <a:t>Journal of Hydrology.</a:t>
            </a:r>
            <a:endParaRPr lang="en-US" sz="1050" dirty="0" smtClean="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5630468" y="5867400"/>
            <a:ext cx="3733800" cy="253916"/>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&amp; Fortin (2012). </a:t>
            </a:r>
            <a:r>
              <a:rPr lang="en-US" sz="1050" i="1" dirty="0" smtClean="0">
                <a:solidFill>
                  <a:srgbClr val="002060"/>
                </a:solidFill>
                <a:latin typeface="Arial" panose="020B0604020202020204" pitchFamily="34" charset="0"/>
                <a:cs typeface="Arial" panose="020B0604020202020204" pitchFamily="34" charset="0"/>
              </a:rPr>
              <a:t>BAMS.</a:t>
            </a:r>
          </a:p>
        </p:txBody>
      </p:sp>
      <p:sp>
        <p:nvSpPr>
          <p:cNvPr id="14" name="Rectangle 13"/>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380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10201" y="452735"/>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…into operational regional forecasting systems</a:t>
            </a:r>
            <a:endParaRPr lang="en-US" sz="2400" dirty="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9000" y="3399919"/>
            <a:ext cx="5638800" cy="3078266"/>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9000" y="990600"/>
            <a:ext cx="5638800" cy="2208455"/>
          </a:xfrm>
          <a:prstGeom prst="rect">
            <a:avLst/>
          </a:prstGeom>
        </p:spPr>
      </p:pic>
      <p:pic>
        <p:nvPicPr>
          <p:cNvPr id="12"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4192" y="914400"/>
            <a:ext cx="2948040" cy="556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52400" y="6400800"/>
            <a:ext cx="3733800" cy="253916"/>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Bolinger</a:t>
            </a:r>
            <a:r>
              <a:rPr lang="en-US" sz="1050" dirty="0" smtClean="0">
                <a:solidFill>
                  <a:srgbClr val="002060"/>
                </a:solidFill>
                <a:latin typeface="Arial" panose="020B0604020202020204" pitchFamily="34" charset="0"/>
                <a:cs typeface="Arial" panose="020B0604020202020204" pitchFamily="34" charset="0"/>
              </a:rPr>
              <a:t> et al., (in revision). </a:t>
            </a:r>
          </a:p>
        </p:txBody>
      </p:sp>
      <p:sp>
        <p:nvSpPr>
          <p:cNvPr id="15" name="Rectangle 14"/>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Additional Information</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4146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grpSp>
        <p:nvGrpSpPr>
          <p:cNvPr id="17" name="Group 16"/>
          <p:cNvGrpSpPr>
            <a:grpSpLocks noChangeAspect="1"/>
          </p:cNvGrpSpPr>
          <p:nvPr/>
        </p:nvGrpSpPr>
        <p:grpSpPr>
          <a:xfrm>
            <a:off x="73073" y="622349"/>
            <a:ext cx="5489527" cy="5778451"/>
            <a:chOff x="1562100" y="152400"/>
            <a:chExt cx="6057900" cy="6376738"/>
          </a:xfrm>
        </p:grpSpPr>
        <p:pic>
          <p:nvPicPr>
            <p:cNvPr id="18" name="Picture 2" descr="http://waterwiki.net/images/c/c8/Northamericabasins.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62100" y="152400"/>
              <a:ext cx="6057900" cy="63767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9" name="Freeform 18"/>
            <p:cNvSpPr/>
            <p:nvPr/>
          </p:nvSpPr>
          <p:spPr>
            <a:xfrm>
              <a:off x="4875526" y="3081867"/>
              <a:ext cx="1161207" cy="728133"/>
            </a:xfrm>
            <a:custGeom>
              <a:avLst/>
              <a:gdLst>
                <a:gd name="connsiteX0" fmla="*/ 162141 w 1161207"/>
                <a:gd name="connsiteY0" fmla="*/ 338666 h 728133"/>
                <a:gd name="connsiteX1" fmla="*/ 221407 w 1161207"/>
                <a:gd name="connsiteY1" fmla="*/ 347133 h 728133"/>
                <a:gd name="connsiteX2" fmla="*/ 229874 w 1161207"/>
                <a:gd name="connsiteY2" fmla="*/ 397933 h 728133"/>
                <a:gd name="connsiteX3" fmla="*/ 238341 w 1161207"/>
                <a:gd name="connsiteY3" fmla="*/ 423333 h 728133"/>
                <a:gd name="connsiteX4" fmla="*/ 221407 w 1161207"/>
                <a:gd name="connsiteY4" fmla="*/ 440266 h 728133"/>
                <a:gd name="connsiteX5" fmla="*/ 204474 w 1161207"/>
                <a:gd name="connsiteY5" fmla="*/ 491066 h 728133"/>
                <a:gd name="connsiteX6" fmla="*/ 212941 w 1161207"/>
                <a:gd name="connsiteY6" fmla="*/ 550333 h 728133"/>
                <a:gd name="connsiteX7" fmla="*/ 263741 w 1161207"/>
                <a:gd name="connsiteY7" fmla="*/ 533400 h 728133"/>
                <a:gd name="connsiteX8" fmla="*/ 289141 w 1161207"/>
                <a:gd name="connsiteY8" fmla="*/ 541866 h 728133"/>
                <a:gd name="connsiteX9" fmla="*/ 297607 w 1161207"/>
                <a:gd name="connsiteY9" fmla="*/ 567266 h 728133"/>
                <a:gd name="connsiteX10" fmla="*/ 306074 w 1161207"/>
                <a:gd name="connsiteY10" fmla="*/ 618066 h 728133"/>
                <a:gd name="connsiteX11" fmla="*/ 323007 w 1161207"/>
                <a:gd name="connsiteY11" fmla="*/ 677333 h 728133"/>
                <a:gd name="connsiteX12" fmla="*/ 339941 w 1161207"/>
                <a:gd name="connsiteY12" fmla="*/ 694266 h 728133"/>
                <a:gd name="connsiteX13" fmla="*/ 365341 w 1161207"/>
                <a:gd name="connsiteY13" fmla="*/ 685800 h 728133"/>
                <a:gd name="connsiteX14" fmla="*/ 373807 w 1161207"/>
                <a:gd name="connsiteY14" fmla="*/ 651933 h 728133"/>
                <a:gd name="connsiteX15" fmla="*/ 466941 w 1161207"/>
                <a:gd name="connsiteY15" fmla="*/ 668866 h 728133"/>
                <a:gd name="connsiteX16" fmla="*/ 483874 w 1161207"/>
                <a:gd name="connsiteY16" fmla="*/ 685800 h 728133"/>
                <a:gd name="connsiteX17" fmla="*/ 492341 w 1161207"/>
                <a:gd name="connsiteY17" fmla="*/ 719666 h 728133"/>
                <a:gd name="connsiteX18" fmla="*/ 526207 w 1161207"/>
                <a:gd name="connsiteY18" fmla="*/ 728133 h 728133"/>
                <a:gd name="connsiteX19" fmla="*/ 602407 w 1161207"/>
                <a:gd name="connsiteY19" fmla="*/ 719666 h 728133"/>
                <a:gd name="connsiteX20" fmla="*/ 619341 w 1161207"/>
                <a:gd name="connsiteY20" fmla="*/ 702733 h 728133"/>
                <a:gd name="connsiteX21" fmla="*/ 653207 w 1161207"/>
                <a:gd name="connsiteY21" fmla="*/ 694266 h 728133"/>
                <a:gd name="connsiteX22" fmla="*/ 670141 w 1161207"/>
                <a:gd name="connsiteY22" fmla="*/ 677333 h 728133"/>
                <a:gd name="connsiteX23" fmla="*/ 678607 w 1161207"/>
                <a:gd name="connsiteY23" fmla="*/ 651933 h 728133"/>
                <a:gd name="connsiteX24" fmla="*/ 695541 w 1161207"/>
                <a:gd name="connsiteY24" fmla="*/ 618066 h 728133"/>
                <a:gd name="connsiteX25" fmla="*/ 712474 w 1161207"/>
                <a:gd name="connsiteY25" fmla="*/ 567266 h 728133"/>
                <a:gd name="connsiteX26" fmla="*/ 746341 w 1161207"/>
                <a:gd name="connsiteY26" fmla="*/ 558800 h 728133"/>
                <a:gd name="connsiteX27" fmla="*/ 797141 w 1161207"/>
                <a:gd name="connsiteY27" fmla="*/ 524933 h 728133"/>
                <a:gd name="connsiteX28" fmla="*/ 822541 w 1161207"/>
                <a:gd name="connsiteY28" fmla="*/ 499533 h 728133"/>
                <a:gd name="connsiteX29" fmla="*/ 856407 w 1161207"/>
                <a:gd name="connsiteY29" fmla="*/ 491066 h 728133"/>
                <a:gd name="connsiteX30" fmla="*/ 881807 w 1161207"/>
                <a:gd name="connsiteY30" fmla="*/ 482600 h 728133"/>
                <a:gd name="connsiteX31" fmla="*/ 915674 w 1161207"/>
                <a:gd name="connsiteY31" fmla="*/ 440266 h 728133"/>
                <a:gd name="connsiteX32" fmla="*/ 924141 w 1161207"/>
                <a:gd name="connsiteY32" fmla="*/ 397933 h 728133"/>
                <a:gd name="connsiteX33" fmla="*/ 966474 w 1161207"/>
                <a:gd name="connsiteY33" fmla="*/ 355600 h 728133"/>
                <a:gd name="connsiteX34" fmla="*/ 991874 w 1161207"/>
                <a:gd name="connsiteY34" fmla="*/ 304800 h 728133"/>
                <a:gd name="connsiteX35" fmla="*/ 1017274 w 1161207"/>
                <a:gd name="connsiteY35" fmla="*/ 321733 h 728133"/>
                <a:gd name="connsiteX36" fmla="*/ 1059607 w 1161207"/>
                <a:gd name="connsiteY36" fmla="*/ 355600 h 728133"/>
                <a:gd name="connsiteX37" fmla="*/ 1068074 w 1161207"/>
                <a:gd name="connsiteY37" fmla="*/ 330200 h 728133"/>
                <a:gd name="connsiteX38" fmla="*/ 1076541 w 1161207"/>
                <a:gd name="connsiteY38" fmla="*/ 228600 h 728133"/>
                <a:gd name="connsiteX39" fmla="*/ 1085007 w 1161207"/>
                <a:gd name="connsiteY39" fmla="*/ 203200 h 728133"/>
                <a:gd name="connsiteX40" fmla="*/ 1110407 w 1161207"/>
                <a:gd name="connsiteY40" fmla="*/ 177800 h 728133"/>
                <a:gd name="connsiteX41" fmla="*/ 1135807 w 1161207"/>
                <a:gd name="connsiteY41" fmla="*/ 135466 h 728133"/>
                <a:gd name="connsiteX42" fmla="*/ 1144274 w 1161207"/>
                <a:gd name="connsiteY42" fmla="*/ 110066 h 728133"/>
                <a:gd name="connsiteX43" fmla="*/ 1161207 w 1161207"/>
                <a:gd name="connsiteY43" fmla="*/ 84666 h 728133"/>
                <a:gd name="connsiteX44" fmla="*/ 1076541 w 1161207"/>
                <a:gd name="connsiteY44" fmla="*/ 59266 h 728133"/>
                <a:gd name="connsiteX45" fmla="*/ 983407 w 1161207"/>
                <a:gd name="connsiteY45" fmla="*/ 50800 h 728133"/>
                <a:gd name="connsiteX46" fmla="*/ 932607 w 1161207"/>
                <a:gd name="connsiteY46" fmla="*/ 25400 h 728133"/>
                <a:gd name="connsiteX47" fmla="*/ 907207 w 1161207"/>
                <a:gd name="connsiteY47" fmla="*/ 0 h 728133"/>
                <a:gd name="connsiteX48" fmla="*/ 873341 w 1161207"/>
                <a:gd name="connsiteY48" fmla="*/ 67733 h 728133"/>
                <a:gd name="connsiteX49" fmla="*/ 822541 w 1161207"/>
                <a:gd name="connsiteY49" fmla="*/ 93133 h 728133"/>
                <a:gd name="connsiteX50" fmla="*/ 636274 w 1161207"/>
                <a:gd name="connsiteY50" fmla="*/ 101600 h 728133"/>
                <a:gd name="connsiteX51" fmla="*/ 610874 w 1161207"/>
                <a:gd name="connsiteY51" fmla="*/ 127000 h 728133"/>
                <a:gd name="connsiteX52" fmla="*/ 543141 w 1161207"/>
                <a:gd name="connsiteY52" fmla="*/ 143933 h 728133"/>
                <a:gd name="connsiteX53" fmla="*/ 526207 w 1161207"/>
                <a:gd name="connsiteY53" fmla="*/ 160866 h 728133"/>
                <a:gd name="connsiteX54" fmla="*/ 509274 w 1161207"/>
                <a:gd name="connsiteY54" fmla="*/ 203200 h 728133"/>
                <a:gd name="connsiteX55" fmla="*/ 483874 w 1161207"/>
                <a:gd name="connsiteY55" fmla="*/ 211666 h 728133"/>
                <a:gd name="connsiteX56" fmla="*/ 441541 w 1161207"/>
                <a:gd name="connsiteY56" fmla="*/ 177800 h 728133"/>
                <a:gd name="connsiteX57" fmla="*/ 433074 w 1161207"/>
                <a:gd name="connsiteY57" fmla="*/ 152400 h 728133"/>
                <a:gd name="connsiteX58" fmla="*/ 382274 w 1161207"/>
                <a:gd name="connsiteY58" fmla="*/ 143933 h 728133"/>
                <a:gd name="connsiteX59" fmla="*/ 365341 w 1161207"/>
                <a:gd name="connsiteY59" fmla="*/ 110066 h 728133"/>
                <a:gd name="connsiteX60" fmla="*/ 306074 w 1161207"/>
                <a:gd name="connsiteY60" fmla="*/ 110066 h 728133"/>
                <a:gd name="connsiteX61" fmla="*/ 289141 w 1161207"/>
                <a:gd name="connsiteY61" fmla="*/ 127000 h 728133"/>
                <a:gd name="connsiteX62" fmla="*/ 272207 w 1161207"/>
                <a:gd name="connsiteY62" fmla="*/ 101600 h 728133"/>
                <a:gd name="connsiteX63" fmla="*/ 263741 w 1161207"/>
                <a:gd name="connsiteY63" fmla="*/ 33866 h 728133"/>
                <a:gd name="connsiteX64" fmla="*/ 221407 w 1161207"/>
                <a:gd name="connsiteY64" fmla="*/ 25400 h 728133"/>
                <a:gd name="connsiteX65" fmla="*/ 162141 w 1161207"/>
                <a:gd name="connsiteY65" fmla="*/ 33866 h 728133"/>
                <a:gd name="connsiteX66" fmla="*/ 136741 w 1161207"/>
                <a:gd name="connsiteY66" fmla="*/ 84666 h 728133"/>
                <a:gd name="connsiteX67" fmla="*/ 145207 w 1161207"/>
                <a:gd name="connsiteY67" fmla="*/ 135466 h 728133"/>
                <a:gd name="connsiteX68" fmla="*/ 119807 w 1161207"/>
                <a:gd name="connsiteY68" fmla="*/ 194733 h 728133"/>
                <a:gd name="connsiteX69" fmla="*/ 60541 w 1161207"/>
                <a:gd name="connsiteY69" fmla="*/ 262466 h 728133"/>
                <a:gd name="connsiteX70" fmla="*/ 26674 w 1161207"/>
                <a:gd name="connsiteY70" fmla="*/ 270933 h 728133"/>
                <a:gd name="connsiteX71" fmla="*/ 18207 w 1161207"/>
                <a:gd name="connsiteY71" fmla="*/ 304800 h 728133"/>
                <a:gd name="connsiteX72" fmla="*/ 1274 w 1161207"/>
                <a:gd name="connsiteY72" fmla="*/ 330200 h 728133"/>
                <a:gd name="connsiteX73" fmla="*/ 162141 w 1161207"/>
                <a:gd name="connsiteY73" fmla="*/ 338666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61207" h="728133">
                  <a:moveTo>
                    <a:pt x="162141" y="338666"/>
                  </a:moveTo>
                  <a:cubicBezTo>
                    <a:pt x="198830" y="341488"/>
                    <a:pt x="206389" y="333992"/>
                    <a:pt x="221407" y="347133"/>
                  </a:cubicBezTo>
                  <a:cubicBezTo>
                    <a:pt x="234326" y="358438"/>
                    <a:pt x="226150" y="381175"/>
                    <a:pt x="229874" y="397933"/>
                  </a:cubicBezTo>
                  <a:cubicBezTo>
                    <a:pt x="231810" y="406645"/>
                    <a:pt x="235519" y="414866"/>
                    <a:pt x="238341" y="423333"/>
                  </a:cubicBezTo>
                  <a:cubicBezTo>
                    <a:pt x="232696" y="428977"/>
                    <a:pt x="224977" y="433126"/>
                    <a:pt x="221407" y="440266"/>
                  </a:cubicBezTo>
                  <a:cubicBezTo>
                    <a:pt x="213424" y="456231"/>
                    <a:pt x="204474" y="491066"/>
                    <a:pt x="204474" y="491066"/>
                  </a:cubicBezTo>
                  <a:cubicBezTo>
                    <a:pt x="207296" y="510822"/>
                    <a:pt x="196702" y="538734"/>
                    <a:pt x="212941" y="550333"/>
                  </a:cubicBezTo>
                  <a:cubicBezTo>
                    <a:pt x="227465" y="560708"/>
                    <a:pt x="263741" y="533400"/>
                    <a:pt x="263741" y="533400"/>
                  </a:cubicBezTo>
                  <a:cubicBezTo>
                    <a:pt x="272208" y="536222"/>
                    <a:pt x="282830" y="535555"/>
                    <a:pt x="289141" y="541866"/>
                  </a:cubicBezTo>
                  <a:cubicBezTo>
                    <a:pt x="295452" y="548177"/>
                    <a:pt x="295671" y="558554"/>
                    <a:pt x="297607" y="567266"/>
                  </a:cubicBezTo>
                  <a:cubicBezTo>
                    <a:pt x="301331" y="584024"/>
                    <a:pt x="302707" y="601232"/>
                    <a:pt x="306074" y="618066"/>
                  </a:cubicBezTo>
                  <a:cubicBezTo>
                    <a:pt x="307180" y="623597"/>
                    <a:pt x="318167" y="669266"/>
                    <a:pt x="323007" y="677333"/>
                  </a:cubicBezTo>
                  <a:cubicBezTo>
                    <a:pt x="327114" y="684178"/>
                    <a:pt x="334296" y="688622"/>
                    <a:pt x="339941" y="694266"/>
                  </a:cubicBezTo>
                  <a:cubicBezTo>
                    <a:pt x="348408" y="691444"/>
                    <a:pt x="359766" y="692769"/>
                    <a:pt x="365341" y="685800"/>
                  </a:cubicBezTo>
                  <a:cubicBezTo>
                    <a:pt x="372610" y="676713"/>
                    <a:pt x="362912" y="656019"/>
                    <a:pt x="373807" y="651933"/>
                  </a:cubicBezTo>
                  <a:cubicBezTo>
                    <a:pt x="385939" y="647383"/>
                    <a:pt x="447914" y="664110"/>
                    <a:pt x="466941" y="668866"/>
                  </a:cubicBezTo>
                  <a:cubicBezTo>
                    <a:pt x="472585" y="674511"/>
                    <a:pt x="480304" y="678660"/>
                    <a:pt x="483874" y="685800"/>
                  </a:cubicBezTo>
                  <a:cubicBezTo>
                    <a:pt x="489078" y="696208"/>
                    <a:pt x="484113" y="711438"/>
                    <a:pt x="492341" y="719666"/>
                  </a:cubicBezTo>
                  <a:cubicBezTo>
                    <a:pt x="500569" y="727894"/>
                    <a:pt x="514918" y="725311"/>
                    <a:pt x="526207" y="728133"/>
                  </a:cubicBezTo>
                  <a:cubicBezTo>
                    <a:pt x="551607" y="725311"/>
                    <a:pt x="577751" y="726390"/>
                    <a:pt x="602407" y="719666"/>
                  </a:cubicBezTo>
                  <a:cubicBezTo>
                    <a:pt x="610108" y="717566"/>
                    <a:pt x="612201" y="706303"/>
                    <a:pt x="619341" y="702733"/>
                  </a:cubicBezTo>
                  <a:cubicBezTo>
                    <a:pt x="629749" y="697529"/>
                    <a:pt x="641918" y="697088"/>
                    <a:pt x="653207" y="694266"/>
                  </a:cubicBezTo>
                  <a:cubicBezTo>
                    <a:pt x="658852" y="688622"/>
                    <a:pt x="666034" y="684178"/>
                    <a:pt x="670141" y="677333"/>
                  </a:cubicBezTo>
                  <a:cubicBezTo>
                    <a:pt x="674733" y="669680"/>
                    <a:pt x="675091" y="660136"/>
                    <a:pt x="678607" y="651933"/>
                  </a:cubicBezTo>
                  <a:cubicBezTo>
                    <a:pt x="683579" y="640332"/>
                    <a:pt x="690853" y="629785"/>
                    <a:pt x="695541" y="618066"/>
                  </a:cubicBezTo>
                  <a:cubicBezTo>
                    <a:pt x="702170" y="601493"/>
                    <a:pt x="700858" y="580818"/>
                    <a:pt x="712474" y="567266"/>
                  </a:cubicBezTo>
                  <a:cubicBezTo>
                    <a:pt x="720047" y="558431"/>
                    <a:pt x="735052" y="561622"/>
                    <a:pt x="746341" y="558800"/>
                  </a:cubicBezTo>
                  <a:cubicBezTo>
                    <a:pt x="763274" y="547511"/>
                    <a:pt x="782750" y="539324"/>
                    <a:pt x="797141" y="524933"/>
                  </a:cubicBezTo>
                  <a:cubicBezTo>
                    <a:pt x="805608" y="516466"/>
                    <a:pt x="812145" y="505474"/>
                    <a:pt x="822541" y="499533"/>
                  </a:cubicBezTo>
                  <a:cubicBezTo>
                    <a:pt x="832644" y="493760"/>
                    <a:pt x="845219" y="494263"/>
                    <a:pt x="856407" y="491066"/>
                  </a:cubicBezTo>
                  <a:cubicBezTo>
                    <a:pt x="864988" y="488614"/>
                    <a:pt x="873340" y="485422"/>
                    <a:pt x="881807" y="482600"/>
                  </a:cubicBezTo>
                  <a:cubicBezTo>
                    <a:pt x="894206" y="470201"/>
                    <a:pt x="909265" y="457356"/>
                    <a:pt x="915674" y="440266"/>
                  </a:cubicBezTo>
                  <a:cubicBezTo>
                    <a:pt x="920727" y="426792"/>
                    <a:pt x="919088" y="411407"/>
                    <a:pt x="924141" y="397933"/>
                  </a:cubicBezTo>
                  <a:cubicBezTo>
                    <a:pt x="933549" y="372846"/>
                    <a:pt x="945777" y="369398"/>
                    <a:pt x="966474" y="355600"/>
                  </a:cubicBezTo>
                  <a:cubicBezTo>
                    <a:pt x="969247" y="347281"/>
                    <a:pt x="980151" y="307145"/>
                    <a:pt x="991874" y="304800"/>
                  </a:cubicBezTo>
                  <a:cubicBezTo>
                    <a:pt x="1001852" y="302804"/>
                    <a:pt x="1008807" y="316089"/>
                    <a:pt x="1017274" y="321733"/>
                  </a:cubicBezTo>
                  <a:cubicBezTo>
                    <a:pt x="1023185" y="339466"/>
                    <a:pt x="1025213" y="369357"/>
                    <a:pt x="1059607" y="355600"/>
                  </a:cubicBezTo>
                  <a:cubicBezTo>
                    <a:pt x="1067893" y="352285"/>
                    <a:pt x="1065252" y="338667"/>
                    <a:pt x="1068074" y="330200"/>
                  </a:cubicBezTo>
                  <a:cubicBezTo>
                    <a:pt x="1070896" y="296333"/>
                    <a:pt x="1072050" y="262286"/>
                    <a:pt x="1076541" y="228600"/>
                  </a:cubicBezTo>
                  <a:cubicBezTo>
                    <a:pt x="1077720" y="219754"/>
                    <a:pt x="1080057" y="210626"/>
                    <a:pt x="1085007" y="203200"/>
                  </a:cubicBezTo>
                  <a:cubicBezTo>
                    <a:pt x="1091649" y="193237"/>
                    <a:pt x="1101940" y="186267"/>
                    <a:pt x="1110407" y="177800"/>
                  </a:cubicBezTo>
                  <a:cubicBezTo>
                    <a:pt x="1134393" y="105846"/>
                    <a:pt x="1100941" y="193577"/>
                    <a:pt x="1135807" y="135466"/>
                  </a:cubicBezTo>
                  <a:cubicBezTo>
                    <a:pt x="1140399" y="127813"/>
                    <a:pt x="1140283" y="118048"/>
                    <a:pt x="1144274" y="110066"/>
                  </a:cubicBezTo>
                  <a:cubicBezTo>
                    <a:pt x="1148825" y="100965"/>
                    <a:pt x="1155563" y="93133"/>
                    <a:pt x="1161207" y="84666"/>
                  </a:cubicBezTo>
                  <a:cubicBezTo>
                    <a:pt x="1145174" y="79322"/>
                    <a:pt x="1097862" y="62109"/>
                    <a:pt x="1076541" y="59266"/>
                  </a:cubicBezTo>
                  <a:cubicBezTo>
                    <a:pt x="1045642" y="55146"/>
                    <a:pt x="1014452" y="53622"/>
                    <a:pt x="983407" y="50800"/>
                  </a:cubicBezTo>
                  <a:cubicBezTo>
                    <a:pt x="936840" y="4231"/>
                    <a:pt x="1005422" y="67008"/>
                    <a:pt x="932607" y="25400"/>
                  </a:cubicBezTo>
                  <a:cubicBezTo>
                    <a:pt x="922211" y="19460"/>
                    <a:pt x="915674" y="8467"/>
                    <a:pt x="907207" y="0"/>
                  </a:cubicBezTo>
                  <a:cubicBezTo>
                    <a:pt x="852092" y="18370"/>
                    <a:pt x="907179" y="-8405"/>
                    <a:pt x="873341" y="67733"/>
                  </a:cubicBezTo>
                  <a:cubicBezTo>
                    <a:pt x="869133" y="77202"/>
                    <a:pt x="832495" y="92337"/>
                    <a:pt x="822541" y="93133"/>
                  </a:cubicBezTo>
                  <a:cubicBezTo>
                    <a:pt x="760586" y="98090"/>
                    <a:pt x="698363" y="98778"/>
                    <a:pt x="636274" y="101600"/>
                  </a:cubicBezTo>
                  <a:cubicBezTo>
                    <a:pt x="627807" y="110067"/>
                    <a:pt x="621774" y="122045"/>
                    <a:pt x="610874" y="127000"/>
                  </a:cubicBezTo>
                  <a:cubicBezTo>
                    <a:pt x="589687" y="136630"/>
                    <a:pt x="543141" y="143933"/>
                    <a:pt x="543141" y="143933"/>
                  </a:cubicBezTo>
                  <a:cubicBezTo>
                    <a:pt x="537496" y="149577"/>
                    <a:pt x="530167" y="153935"/>
                    <a:pt x="526207" y="160866"/>
                  </a:cubicBezTo>
                  <a:cubicBezTo>
                    <a:pt x="518667" y="174062"/>
                    <a:pt x="519004" y="191524"/>
                    <a:pt x="509274" y="203200"/>
                  </a:cubicBezTo>
                  <a:cubicBezTo>
                    <a:pt x="503561" y="210056"/>
                    <a:pt x="492341" y="208844"/>
                    <a:pt x="483874" y="211666"/>
                  </a:cubicBezTo>
                  <a:cubicBezTo>
                    <a:pt x="454578" y="201901"/>
                    <a:pt x="456860" y="208438"/>
                    <a:pt x="441541" y="177800"/>
                  </a:cubicBezTo>
                  <a:cubicBezTo>
                    <a:pt x="437550" y="169818"/>
                    <a:pt x="440823" y="156828"/>
                    <a:pt x="433074" y="152400"/>
                  </a:cubicBezTo>
                  <a:cubicBezTo>
                    <a:pt x="418169" y="143883"/>
                    <a:pt x="399207" y="146755"/>
                    <a:pt x="382274" y="143933"/>
                  </a:cubicBezTo>
                  <a:cubicBezTo>
                    <a:pt x="376630" y="132644"/>
                    <a:pt x="374266" y="118991"/>
                    <a:pt x="365341" y="110066"/>
                  </a:cubicBezTo>
                  <a:cubicBezTo>
                    <a:pt x="348337" y="93062"/>
                    <a:pt x="323258" y="105770"/>
                    <a:pt x="306074" y="110066"/>
                  </a:cubicBezTo>
                  <a:cubicBezTo>
                    <a:pt x="300430" y="115711"/>
                    <a:pt x="296885" y="128936"/>
                    <a:pt x="289141" y="127000"/>
                  </a:cubicBezTo>
                  <a:cubicBezTo>
                    <a:pt x="279269" y="124532"/>
                    <a:pt x="274884" y="111417"/>
                    <a:pt x="272207" y="101600"/>
                  </a:cubicBezTo>
                  <a:cubicBezTo>
                    <a:pt x="266220" y="79648"/>
                    <a:pt x="276362" y="52798"/>
                    <a:pt x="263741" y="33866"/>
                  </a:cubicBezTo>
                  <a:cubicBezTo>
                    <a:pt x="255758" y="21892"/>
                    <a:pt x="235518" y="28222"/>
                    <a:pt x="221407" y="25400"/>
                  </a:cubicBezTo>
                  <a:cubicBezTo>
                    <a:pt x="201652" y="28222"/>
                    <a:pt x="180377" y="25761"/>
                    <a:pt x="162141" y="33866"/>
                  </a:cubicBezTo>
                  <a:cubicBezTo>
                    <a:pt x="149294" y="39575"/>
                    <a:pt x="140498" y="73394"/>
                    <a:pt x="136741" y="84666"/>
                  </a:cubicBezTo>
                  <a:cubicBezTo>
                    <a:pt x="139563" y="101599"/>
                    <a:pt x="145207" y="118299"/>
                    <a:pt x="145207" y="135466"/>
                  </a:cubicBezTo>
                  <a:cubicBezTo>
                    <a:pt x="145207" y="188546"/>
                    <a:pt x="141353" y="166006"/>
                    <a:pt x="119807" y="194733"/>
                  </a:cubicBezTo>
                  <a:cubicBezTo>
                    <a:pt x="95297" y="227413"/>
                    <a:pt x="95374" y="247538"/>
                    <a:pt x="60541" y="262466"/>
                  </a:cubicBezTo>
                  <a:cubicBezTo>
                    <a:pt x="49845" y="267050"/>
                    <a:pt x="37963" y="268111"/>
                    <a:pt x="26674" y="270933"/>
                  </a:cubicBezTo>
                  <a:cubicBezTo>
                    <a:pt x="23852" y="282222"/>
                    <a:pt x="22791" y="294104"/>
                    <a:pt x="18207" y="304800"/>
                  </a:cubicBezTo>
                  <a:cubicBezTo>
                    <a:pt x="14199" y="314153"/>
                    <a:pt x="-5083" y="322254"/>
                    <a:pt x="1274" y="330200"/>
                  </a:cubicBezTo>
                  <a:cubicBezTo>
                    <a:pt x="22674" y="356950"/>
                    <a:pt x="125452" y="335844"/>
                    <a:pt x="162141" y="338666"/>
                  </a:cubicBezTo>
                  <a:close/>
                </a:path>
              </a:pathLst>
            </a:custGeom>
            <a:solidFill>
              <a:srgbClr val="D9D9D9">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a:grpSpLocks noChangeAspect="1"/>
          </p:cNvGrpSpPr>
          <p:nvPr/>
        </p:nvGrpSpPr>
        <p:grpSpPr>
          <a:xfrm>
            <a:off x="5867400" y="457200"/>
            <a:ext cx="2944123" cy="1995190"/>
            <a:chOff x="990600" y="1066800"/>
            <a:chExt cx="6915150" cy="4686300"/>
          </a:xfrm>
        </p:grpSpPr>
        <p:pic>
          <p:nvPicPr>
            <p:cNvPr id="21" name="Picture 2" descr="http://water.weather.gov/ahps/rfc/rfc.gif"/>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90600" y="1066800"/>
              <a:ext cx="6915150" cy="4686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Freeform 21"/>
            <p:cNvSpPr/>
            <p:nvPr/>
          </p:nvSpPr>
          <p:spPr>
            <a:xfrm>
              <a:off x="4800600" y="1676400"/>
              <a:ext cx="2667000" cy="1574800"/>
            </a:xfrm>
            <a:custGeom>
              <a:avLst/>
              <a:gdLst>
                <a:gd name="connsiteX0" fmla="*/ 162141 w 1161207"/>
                <a:gd name="connsiteY0" fmla="*/ 338666 h 728133"/>
                <a:gd name="connsiteX1" fmla="*/ 221407 w 1161207"/>
                <a:gd name="connsiteY1" fmla="*/ 347133 h 728133"/>
                <a:gd name="connsiteX2" fmla="*/ 229874 w 1161207"/>
                <a:gd name="connsiteY2" fmla="*/ 397933 h 728133"/>
                <a:gd name="connsiteX3" fmla="*/ 238341 w 1161207"/>
                <a:gd name="connsiteY3" fmla="*/ 423333 h 728133"/>
                <a:gd name="connsiteX4" fmla="*/ 221407 w 1161207"/>
                <a:gd name="connsiteY4" fmla="*/ 440266 h 728133"/>
                <a:gd name="connsiteX5" fmla="*/ 204474 w 1161207"/>
                <a:gd name="connsiteY5" fmla="*/ 491066 h 728133"/>
                <a:gd name="connsiteX6" fmla="*/ 212941 w 1161207"/>
                <a:gd name="connsiteY6" fmla="*/ 550333 h 728133"/>
                <a:gd name="connsiteX7" fmla="*/ 263741 w 1161207"/>
                <a:gd name="connsiteY7" fmla="*/ 533400 h 728133"/>
                <a:gd name="connsiteX8" fmla="*/ 289141 w 1161207"/>
                <a:gd name="connsiteY8" fmla="*/ 541866 h 728133"/>
                <a:gd name="connsiteX9" fmla="*/ 297607 w 1161207"/>
                <a:gd name="connsiteY9" fmla="*/ 567266 h 728133"/>
                <a:gd name="connsiteX10" fmla="*/ 306074 w 1161207"/>
                <a:gd name="connsiteY10" fmla="*/ 618066 h 728133"/>
                <a:gd name="connsiteX11" fmla="*/ 323007 w 1161207"/>
                <a:gd name="connsiteY11" fmla="*/ 677333 h 728133"/>
                <a:gd name="connsiteX12" fmla="*/ 339941 w 1161207"/>
                <a:gd name="connsiteY12" fmla="*/ 694266 h 728133"/>
                <a:gd name="connsiteX13" fmla="*/ 365341 w 1161207"/>
                <a:gd name="connsiteY13" fmla="*/ 685800 h 728133"/>
                <a:gd name="connsiteX14" fmla="*/ 373807 w 1161207"/>
                <a:gd name="connsiteY14" fmla="*/ 651933 h 728133"/>
                <a:gd name="connsiteX15" fmla="*/ 466941 w 1161207"/>
                <a:gd name="connsiteY15" fmla="*/ 668866 h 728133"/>
                <a:gd name="connsiteX16" fmla="*/ 483874 w 1161207"/>
                <a:gd name="connsiteY16" fmla="*/ 685800 h 728133"/>
                <a:gd name="connsiteX17" fmla="*/ 492341 w 1161207"/>
                <a:gd name="connsiteY17" fmla="*/ 719666 h 728133"/>
                <a:gd name="connsiteX18" fmla="*/ 526207 w 1161207"/>
                <a:gd name="connsiteY18" fmla="*/ 728133 h 728133"/>
                <a:gd name="connsiteX19" fmla="*/ 602407 w 1161207"/>
                <a:gd name="connsiteY19" fmla="*/ 719666 h 728133"/>
                <a:gd name="connsiteX20" fmla="*/ 619341 w 1161207"/>
                <a:gd name="connsiteY20" fmla="*/ 702733 h 728133"/>
                <a:gd name="connsiteX21" fmla="*/ 653207 w 1161207"/>
                <a:gd name="connsiteY21" fmla="*/ 694266 h 728133"/>
                <a:gd name="connsiteX22" fmla="*/ 670141 w 1161207"/>
                <a:gd name="connsiteY22" fmla="*/ 677333 h 728133"/>
                <a:gd name="connsiteX23" fmla="*/ 678607 w 1161207"/>
                <a:gd name="connsiteY23" fmla="*/ 651933 h 728133"/>
                <a:gd name="connsiteX24" fmla="*/ 695541 w 1161207"/>
                <a:gd name="connsiteY24" fmla="*/ 618066 h 728133"/>
                <a:gd name="connsiteX25" fmla="*/ 712474 w 1161207"/>
                <a:gd name="connsiteY25" fmla="*/ 567266 h 728133"/>
                <a:gd name="connsiteX26" fmla="*/ 746341 w 1161207"/>
                <a:gd name="connsiteY26" fmla="*/ 558800 h 728133"/>
                <a:gd name="connsiteX27" fmla="*/ 797141 w 1161207"/>
                <a:gd name="connsiteY27" fmla="*/ 524933 h 728133"/>
                <a:gd name="connsiteX28" fmla="*/ 822541 w 1161207"/>
                <a:gd name="connsiteY28" fmla="*/ 499533 h 728133"/>
                <a:gd name="connsiteX29" fmla="*/ 856407 w 1161207"/>
                <a:gd name="connsiteY29" fmla="*/ 491066 h 728133"/>
                <a:gd name="connsiteX30" fmla="*/ 881807 w 1161207"/>
                <a:gd name="connsiteY30" fmla="*/ 482600 h 728133"/>
                <a:gd name="connsiteX31" fmla="*/ 915674 w 1161207"/>
                <a:gd name="connsiteY31" fmla="*/ 440266 h 728133"/>
                <a:gd name="connsiteX32" fmla="*/ 924141 w 1161207"/>
                <a:gd name="connsiteY32" fmla="*/ 397933 h 728133"/>
                <a:gd name="connsiteX33" fmla="*/ 966474 w 1161207"/>
                <a:gd name="connsiteY33" fmla="*/ 355600 h 728133"/>
                <a:gd name="connsiteX34" fmla="*/ 991874 w 1161207"/>
                <a:gd name="connsiteY34" fmla="*/ 304800 h 728133"/>
                <a:gd name="connsiteX35" fmla="*/ 1017274 w 1161207"/>
                <a:gd name="connsiteY35" fmla="*/ 321733 h 728133"/>
                <a:gd name="connsiteX36" fmla="*/ 1059607 w 1161207"/>
                <a:gd name="connsiteY36" fmla="*/ 355600 h 728133"/>
                <a:gd name="connsiteX37" fmla="*/ 1068074 w 1161207"/>
                <a:gd name="connsiteY37" fmla="*/ 330200 h 728133"/>
                <a:gd name="connsiteX38" fmla="*/ 1076541 w 1161207"/>
                <a:gd name="connsiteY38" fmla="*/ 228600 h 728133"/>
                <a:gd name="connsiteX39" fmla="*/ 1085007 w 1161207"/>
                <a:gd name="connsiteY39" fmla="*/ 203200 h 728133"/>
                <a:gd name="connsiteX40" fmla="*/ 1110407 w 1161207"/>
                <a:gd name="connsiteY40" fmla="*/ 177800 h 728133"/>
                <a:gd name="connsiteX41" fmla="*/ 1135807 w 1161207"/>
                <a:gd name="connsiteY41" fmla="*/ 135466 h 728133"/>
                <a:gd name="connsiteX42" fmla="*/ 1144274 w 1161207"/>
                <a:gd name="connsiteY42" fmla="*/ 110066 h 728133"/>
                <a:gd name="connsiteX43" fmla="*/ 1161207 w 1161207"/>
                <a:gd name="connsiteY43" fmla="*/ 84666 h 728133"/>
                <a:gd name="connsiteX44" fmla="*/ 1076541 w 1161207"/>
                <a:gd name="connsiteY44" fmla="*/ 59266 h 728133"/>
                <a:gd name="connsiteX45" fmla="*/ 983407 w 1161207"/>
                <a:gd name="connsiteY45" fmla="*/ 50800 h 728133"/>
                <a:gd name="connsiteX46" fmla="*/ 932607 w 1161207"/>
                <a:gd name="connsiteY46" fmla="*/ 25400 h 728133"/>
                <a:gd name="connsiteX47" fmla="*/ 907207 w 1161207"/>
                <a:gd name="connsiteY47" fmla="*/ 0 h 728133"/>
                <a:gd name="connsiteX48" fmla="*/ 873341 w 1161207"/>
                <a:gd name="connsiteY48" fmla="*/ 67733 h 728133"/>
                <a:gd name="connsiteX49" fmla="*/ 822541 w 1161207"/>
                <a:gd name="connsiteY49" fmla="*/ 93133 h 728133"/>
                <a:gd name="connsiteX50" fmla="*/ 636274 w 1161207"/>
                <a:gd name="connsiteY50" fmla="*/ 101600 h 728133"/>
                <a:gd name="connsiteX51" fmla="*/ 610874 w 1161207"/>
                <a:gd name="connsiteY51" fmla="*/ 127000 h 728133"/>
                <a:gd name="connsiteX52" fmla="*/ 543141 w 1161207"/>
                <a:gd name="connsiteY52" fmla="*/ 143933 h 728133"/>
                <a:gd name="connsiteX53" fmla="*/ 526207 w 1161207"/>
                <a:gd name="connsiteY53" fmla="*/ 160866 h 728133"/>
                <a:gd name="connsiteX54" fmla="*/ 509274 w 1161207"/>
                <a:gd name="connsiteY54" fmla="*/ 203200 h 728133"/>
                <a:gd name="connsiteX55" fmla="*/ 483874 w 1161207"/>
                <a:gd name="connsiteY55" fmla="*/ 211666 h 728133"/>
                <a:gd name="connsiteX56" fmla="*/ 441541 w 1161207"/>
                <a:gd name="connsiteY56" fmla="*/ 177800 h 728133"/>
                <a:gd name="connsiteX57" fmla="*/ 433074 w 1161207"/>
                <a:gd name="connsiteY57" fmla="*/ 152400 h 728133"/>
                <a:gd name="connsiteX58" fmla="*/ 382274 w 1161207"/>
                <a:gd name="connsiteY58" fmla="*/ 143933 h 728133"/>
                <a:gd name="connsiteX59" fmla="*/ 365341 w 1161207"/>
                <a:gd name="connsiteY59" fmla="*/ 110066 h 728133"/>
                <a:gd name="connsiteX60" fmla="*/ 306074 w 1161207"/>
                <a:gd name="connsiteY60" fmla="*/ 110066 h 728133"/>
                <a:gd name="connsiteX61" fmla="*/ 289141 w 1161207"/>
                <a:gd name="connsiteY61" fmla="*/ 127000 h 728133"/>
                <a:gd name="connsiteX62" fmla="*/ 272207 w 1161207"/>
                <a:gd name="connsiteY62" fmla="*/ 101600 h 728133"/>
                <a:gd name="connsiteX63" fmla="*/ 263741 w 1161207"/>
                <a:gd name="connsiteY63" fmla="*/ 33866 h 728133"/>
                <a:gd name="connsiteX64" fmla="*/ 221407 w 1161207"/>
                <a:gd name="connsiteY64" fmla="*/ 25400 h 728133"/>
                <a:gd name="connsiteX65" fmla="*/ 162141 w 1161207"/>
                <a:gd name="connsiteY65" fmla="*/ 33866 h 728133"/>
                <a:gd name="connsiteX66" fmla="*/ 136741 w 1161207"/>
                <a:gd name="connsiteY66" fmla="*/ 84666 h 728133"/>
                <a:gd name="connsiteX67" fmla="*/ 145207 w 1161207"/>
                <a:gd name="connsiteY67" fmla="*/ 135466 h 728133"/>
                <a:gd name="connsiteX68" fmla="*/ 119807 w 1161207"/>
                <a:gd name="connsiteY68" fmla="*/ 194733 h 728133"/>
                <a:gd name="connsiteX69" fmla="*/ 60541 w 1161207"/>
                <a:gd name="connsiteY69" fmla="*/ 262466 h 728133"/>
                <a:gd name="connsiteX70" fmla="*/ 26674 w 1161207"/>
                <a:gd name="connsiteY70" fmla="*/ 270933 h 728133"/>
                <a:gd name="connsiteX71" fmla="*/ 18207 w 1161207"/>
                <a:gd name="connsiteY71" fmla="*/ 304800 h 728133"/>
                <a:gd name="connsiteX72" fmla="*/ 1274 w 1161207"/>
                <a:gd name="connsiteY72" fmla="*/ 330200 h 728133"/>
                <a:gd name="connsiteX73" fmla="*/ 162141 w 1161207"/>
                <a:gd name="connsiteY73" fmla="*/ 338666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61207" h="728133">
                  <a:moveTo>
                    <a:pt x="162141" y="338666"/>
                  </a:moveTo>
                  <a:cubicBezTo>
                    <a:pt x="198830" y="341488"/>
                    <a:pt x="206389" y="333992"/>
                    <a:pt x="221407" y="347133"/>
                  </a:cubicBezTo>
                  <a:cubicBezTo>
                    <a:pt x="234326" y="358438"/>
                    <a:pt x="226150" y="381175"/>
                    <a:pt x="229874" y="397933"/>
                  </a:cubicBezTo>
                  <a:cubicBezTo>
                    <a:pt x="231810" y="406645"/>
                    <a:pt x="235519" y="414866"/>
                    <a:pt x="238341" y="423333"/>
                  </a:cubicBezTo>
                  <a:cubicBezTo>
                    <a:pt x="232696" y="428977"/>
                    <a:pt x="224977" y="433126"/>
                    <a:pt x="221407" y="440266"/>
                  </a:cubicBezTo>
                  <a:cubicBezTo>
                    <a:pt x="213424" y="456231"/>
                    <a:pt x="204474" y="491066"/>
                    <a:pt x="204474" y="491066"/>
                  </a:cubicBezTo>
                  <a:cubicBezTo>
                    <a:pt x="207296" y="510822"/>
                    <a:pt x="196702" y="538734"/>
                    <a:pt x="212941" y="550333"/>
                  </a:cubicBezTo>
                  <a:cubicBezTo>
                    <a:pt x="227465" y="560708"/>
                    <a:pt x="263741" y="533400"/>
                    <a:pt x="263741" y="533400"/>
                  </a:cubicBezTo>
                  <a:cubicBezTo>
                    <a:pt x="272208" y="536222"/>
                    <a:pt x="282830" y="535555"/>
                    <a:pt x="289141" y="541866"/>
                  </a:cubicBezTo>
                  <a:cubicBezTo>
                    <a:pt x="295452" y="548177"/>
                    <a:pt x="295671" y="558554"/>
                    <a:pt x="297607" y="567266"/>
                  </a:cubicBezTo>
                  <a:cubicBezTo>
                    <a:pt x="301331" y="584024"/>
                    <a:pt x="302707" y="601232"/>
                    <a:pt x="306074" y="618066"/>
                  </a:cubicBezTo>
                  <a:cubicBezTo>
                    <a:pt x="307180" y="623597"/>
                    <a:pt x="318167" y="669266"/>
                    <a:pt x="323007" y="677333"/>
                  </a:cubicBezTo>
                  <a:cubicBezTo>
                    <a:pt x="327114" y="684178"/>
                    <a:pt x="334296" y="688622"/>
                    <a:pt x="339941" y="694266"/>
                  </a:cubicBezTo>
                  <a:cubicBezTo>
                    <a:pt x="348408" y="691444"/>
                    <a:pt x="359766" y="692769"/>
                    <a:pt x="365341" y="685800"/>
                  </a:cubicBezTo>
                  <a:cubicBezTo>
                    <a:pt x="372610" y="676713"/>
                    <a:pt x="362912" y="656019"/>
                    <a:pt x="373807" y="651933"/>
                  </a:cubicBezTo>
                  <a:cubicBezTo>
                    <a:pt x="385939" y="647383"/>
                    <a:pt x="447914" y="664110"/>
                    <a:pt x="466941" y="668866"/>
                  </a:cubicBezTo>
                  <a:cubicBezTo>
                    <a:pt x="472585" y="674511"/>
                    <a:pt x="480304" y="678660"/>
                    <a:pt x="483874" y="685800"/>
                  </a:cubicBezTo>
                  <a:cubicBezTo>
                    <a:pt x="489078" y="696208"/>
                    <a:pt x="484113" y="711438"/>
                    <a:pt x="492341" y="719666"/>
                  </a:cubicBezTo>
                  <a:cubicBezTo>
                    <a:pt x="500569" y="727894"/>
                    <a:pt x="514918" y="725311"/>
                    <a:pt x="526207" y="728133"/>
                  </a:cubicBezTo>
                  <a:cubicBezTo>
                    <a:pt x="551607" y="725311"/>
                    <a:pt x="577751" y="726390"/>
                    <a:pt x="602407" y="719666"/>
                  </a:cubicBezTo>
                  <a:cubicBezTo>
                    <a:pt x="610108" y="717566"/>
                    <a:pt x="612201" y="706303"/>
                    <a:pt x="619341" y="702733"/>
                  </a:cubicBezTo>
                  <a:cubicBezTo>
                    <a:pt x="629749" y="697529"/>
                    <a:pt x="641918" y="697088"/>
                    <a:pt x="653207" y="694266"/>
                  </a:cubicBezTo>
                  <a:cubicBezTo>
                    <a:pt x="658852" y="688622"/>
                    <a:pt x="666034" y="684178"/>
                    <a:pt x="670141" y="677333"/>
                  </a:cubicBezTo>
                  <a:cubicBezTo>
                    <a:pt x="674733" y="669680"/>
                    <a:pt x="675091" y="660136"/>
                    <a:pt x="678607" y="651933"/>
                  </a:cubicBezTo>
                  <a:cubicBezTo>
                    <a:pt x="683579" y="640332"/>
                    <a:pt x="690853" y="629785"/>
                    <a:pt x="695541" y="618066"/>
                  </a:cubicBezTo>
                  <a:cubicBezTo>
                    <a:pt x="702170" y="601493"/>
                    <a:pt x="700858" y="580818"/>
                    <a:pt x="712474" y="567266"/>
                  </a:cubicBezTo>
                  <a:cubicBezTo>
                    <a:pt x="720047" y="558431"/>
                    <a:pt x="735052" y="561622"/>
                    <a:pt x="746341" y="558800"/>
                  </a:cubicBezTo>
                  <a:cubicBezTo>
                    <a:pt x="763274" y="547511"/>
                    <a:pt x="782750" y="539324"/>
                    <a:pt x="797141" y="524933"/>
                  </a:cubicBezTo>
                  <a:cubicBezTo>
                    <a:pt x="805608" y="516466"/>
                    <a:pt x="812145" y="505474"/>
                    <a:pt x="822541" y="499533"/>
                  </a:cubicBezTo>
                  <a:cubicBezTo>
                    <a:pt x="832644" y="493760"/>
                    <a:pt x="845219" y="494263"/>
                    <a:pt x="856407" y="491066"/>
                  </a:cubicBezTo>
                  <a:cubicBezTo>
                    <a:pt x="864988" y="488614"/>
                    <a:pt x="873340" y="485422"/>
                    <a:pt x="881807" y="482600"/>
                  </a:cubicBezTo>
                  <a:cubicBezTo>
                    <a:pt x="894206" y="470201"/>
                    <a:pt x="909265" y="457356"/>
                    <a:pt x="915674" y="440266"/>
                  </a:cubicBezTo>
                  <a:cubicBezTo>
                    <a:pt x="920727" y="426792"/>
                    <a:pt x="919088" y="411407"/>
                    <a:pt x="924141" y="397933"/>
                  </a:cubicBezTo>
                  <a:cubicBezTo>
                    <a:pt x="933549" y="372846"/>
                    <a:pt x="945777" y="369398"/>
                    <a:pt x="966474" y="355600"/>
                  </a:cubicBezTo>
                  <a:cubicBezTo>
                    <a:pt x="969247" y="347281"/>
                    <a:pt x="980151" y="307145"/>
                    <a:pt x="991874" y="304800"/>
                  </a:cubicBezTo>
                  <a:cubicBezTo>
                    <a:pt x="1001852" y="302804"/>
                    <a:pt x="1008807" y="316089"/>
                    <a:pt x="1017274" y="321733"/>
                  </a:cubicBezTo>
                  <a:cubicBezTo>
                    <a:pt x="1023185" y="339466"/>
                    <a:pt x="1025213" y="369357"/>
                    <a:pt x="1059607" y="355600"/>
                  </a:cubicBezTo>
                  <a:cubicBezTo>
                    <a:pt x="1067893" y="352285"/>
                    <a:pt x="1065252" y="338667"/>
                    <a:pt x="1068074" y="330200"/>
                  </a:cubicBezTo>
                  <a:cubicBezTo>
                    <a:pt x="1070896" y="296333"/>
                    <a:pt x="1072050" y="262286"/>
                    <a:pt x="1076541" y="228600"/>
                  </a:cubicBezTo>
                  <a:cubicBezTo>
                    <a:pt x="1077720" y="219754"/>
                    <a:pt x="1080057" y="210626"/>
                    <a:pt x="1085007" y="203200"/>
                  </a:cubicBezTo>
                  <a:cubicBezTo>
                    <a:pt x="1091649" y="193237"/>
                    <a:pt x="1101940" y="186267"/>
                    <a:pt x="1110407" y="177800"/>
                  </a:cubicBezTo>
                  <a:cubicBezTo>
                    <a:pt x="1134393" y="105846"/>
                    <a:pt x="1100941" y="193577"/>
                    <a:pt x="1135807" y="135466"/>
                  </a:cubicBezTo>
                  <a:cubicBezTo>
                    <a:pt x="1140399" y="127813"/>
                    <a:pt x="1140283" y="118048"/>
                    <a:pt x="1144274" y="110066"/>
                  </a:cubicBezTo>
                  <a:cubicBezTo>
                    <a:pt x="1148825" y="100965"/>
                    <a:pt x="1155563" y="93133"/>
                    <a:pt x="1161207" y="84666"/>
                  </a:cubicBezTo>
                  <a:cubicBezTo>
                    <a:pt x="1145174" y="79322"/>
                    <a:pt x="1097862" y="62109"/>
                    <a:pt x="1076541" y="59266"/>
                  </a:cubicBezTo>
                  <a:cubicBezTo>
                    <a:pt x="1045642" y="55146"/>
                    <a:pt x="1014452" y="53622"/>
                    <a:pt x="983407" y="50800"/>
                  </a:cubicBezTo>
                  <a:cubicBezTo>
                    <a:pt x="936840" y="4231"/>
                    <a:pt x="1005422" y="67008"/>
                    <a:pt x="932607" y="25400"/>
                  </a:cubicBezTo>
                  <a:cubicBezTo>
                    <a:pt x="922211" y="19460"/>
                    <a:pt x="915674" y="8467"/>
                    <a:pt x="907207" y="0"/>
                  </a:cubicBezTo>
                  <a:cubicBezTo>
                    <a:pt x="852092" y="18370"/>
                    <a:pt x="907179" y="-8405"/>
                    <a:pt x="873341" y="67733"/>
                  </a:cubicBezTo>
                  <a:cubicBezTo>
                    <a:pt x="869133" y="77202"/>
                    <a:pt x="832495" y="92337"/>
                    <a:pt x="822541" y="93133"/>
                  </a:cubicBezTo>
                  <a:cubicBezTo>
                    <a:pt x="760586" y="98090"/>
                    <a:pt x="698363" y="98778"/>
                    <a:pt x="636274" y="101600"/>
                  </a:cubicBezTo>
                  <a:cubicBezTo>
                    <a:pt x="627807" y="110067"/>
                    <a:pt x="621774" y="122045"/>
                    <a:pt x="610874" y="127000"/>
                  </a:cubicBezTo>
                  <a:cubicBezTo>
                    <a:pt x="589687" y="136630"/>
                    <a:pt x="543141" y="143933"/>
                    <a:pt x="543141" y="143933"/>
                  </a:cubicBezTo>
                  <a:cubicBezTo>
                    <a:pt x="537496" y="149577"/>
                    <a:pt x="530167" y="153935"/>
                    <a:pt x="526207" y="160866"/>
                  </a:cubicBezTo>
                  <a:cubicBezTo>
                    <a:pt x="518667" y="174062"/>
                    <a:pt x="519004" y="191524"/>
                    <a:pt x="509274" y="203200"/>
                  </a:cubicBezTo>
                  <a:cubicBezTo>
                    <a:pt x="503561" y="210056"/>
                    <a:pt x="492341" y="208844"/>
                    <a:pt x="483874" y="211666"/>
                  </a:cubicBezTo>
                  <a:cubicBezTo>
                    <a:pt x="454578" y="201901"/>
                    <a:pt x="456860" y="208438"/>
                    <a:pt x="441541" y="177800"/>
                  </a:cubicBezTo>
                  <a:cubicBezTo>
                    <a:pt x="437550" y="169818"/>
                    <a:pt x="440823" y="156828"/>
                    <a:pt x="433074" y="152400"/>
                  </a:cubicBezTo>
                  <a:cubicBezTo>
                    <a:pt x="418169" y="143883"/>
                    <a:pt x="399207" y="146755"/>
                    <a:pt x="382274" y="143933"/>
                  </a:cubicBezTo>
                  <a:cubicBezTo>
                    <a:pt x="376630" y="132644"/>
                    <a:pt x="374266" y="118991"/>
                    <a:pt x="365341" y="110066"/>
                  </a:cubicBezTo>
                  <a:cubicBezTo>
                    <a:pt x="348337" y="93062"/>
                    <a:pt x="323258" y="105770"/>
                    <a:pt x="306074" y="110066"/>
                  </a:cubicBezTo>
                  <a:cubicBezTo>
                    <a:pt x="300430" y="115711"/>
                    <a:pt x="296885" y="128936"/>
                    <a:pt x="289141" y="127000"/>
                  </a:cubicBezTo>
                  <a:cubicBezTo>
                    <a:pt x="279269" y="124532"/>
                    <a:pt x="274884" y="111417"/>
                    <a:pt x="272207" y="101600"/>
                  </a:cubicBezTo>
                  <a:cubicBezTo>
                    <a:pt x="266220" y="79648"/>
                    <a:pt x="276362" y="52798"/>
                    <a:pt x="263741" y="33866"/>
                  </a:cubicBezTo>
                  <a:cubicBezTo>
                    <a:pt x="255758" y="21892"/>
                    <a:pt x="235518" y="28222"/>
                    <a:pt x="221407" y="25400"/>
                  </a:cubicBezTo>
                  <a:cubicBezTo>
                    <a:pt x="201652" y="28222"/>
                    <a:pt x="180377" y="25761"/>
                    <a:pt x="162141" y="33866"/>
                  </a:cubicBezTo>
                  <a:cubicBezTo>
                    <a:pt x="149294" y="39575"/>
                    <a:pt x="140498" y="73394"/>
                    <a:pt x="136741" y="84666"/>
                  </a:cubicBezTo>
                  <a:cubicBezTo>
                    <a:pt x="139563" y="101599"/>
                    <a:pt x="145207" y="118299"/>
                    <a:pt x="145207" y="135466"/>
                  </a:cubicBezTo>
                  <a:cubicBezTo>
                    <a:pt x="145207" y="188546"/>
                    <a:pt x="141353" y="166006"/>
                    <a:pt x="119807" y="194733"/>
                  </a:cubicBezTo>
                  <a:cubicBezTo>
                    <a:pt x="95297" y="227413"/>
                    <a:pt x="95374" y="247538"/>
                    <a:pt x="60541" y="262466"/>
                  </a:cubicBezTo>
                  <a:cubicBezTo>
                    <a:pt x="49845" y="267050"/>
                    <a:pt x="37963" y="268111"/>
                    <a:pt x="26674" y="270933"/>
                  </a:cubicBezTo>
                  <a:cubicBezTo>
                    <a:pt x="23852" y="282222"/>
                    <a:pt x="22791" y="294104"/>
                    <a:pt x="18207" y="304800"/>
                  </a:cubicBezTo>
                  <a:cubicBezTo>
                    <a:pt x="14199" y="314153"/>
                    <a:pt x="-5083" y="322254"/>
                    <a:pt x="1274" y="330200"/>
                  </a:cubicBezTo>
                  <a:cubicBezTo>
                    <a:pt x="22674" y="356950"/>
                    <a:pt x="125452" y="335844"/>
                    <a:pt x="162141" y="338666"/>
                  </a:cubicBezTo>
                  <a:close/>
                </a:path>
              </a:pathLst>
            </a:custGeom>
            <a:solidFill>
              <a:srgbClr val="D9D9D9">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a:grpSpLocks noChangeAspect="1"/>
          </p:cNvGrpSpPr>
          <p:nvPr/>
        </p:nvGrpSpPr>
        <p:grpSpPr>
          <a:xfrm>
            <a:off x="6019801" y="2437375"/>
            <a:ext cx="2667000" cy="2363225"/>
            <a:chOff x="1362076" y="609600"/>
            <a:chExt cx="5810442" cy="4953000"/>
          </a:xfrm>
        </p:grpSpPr>
        <p:pic>
          <p:nvPicPr>
            <p:cNvPr id="24" name="Picture 2" descr="http://www.srh.noaa.gov/jetstream/nws/images/nws_regions.gi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62076" y="609600"/>
              <a:ext cx="5810442" cy="4953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5" name="Freeform 24"/>
            <p:cNvSpPr/>
            <p:nvPr/>
          </p:nvSpPr>
          <p:spPr>
            <a:xfrm>
              <a:off x="4572000" y="1981200"/>
              <a:ext cx="2362200" cy="1346200"/>
            </a:xfrm>
            <a:custGeom>
              <a:avLst/>
              <a:gdLst>
                <a:gd name="connsiteX0" fmla="*/ 162141 w 1161207"/>
                <a:gd name="connsiteY0" fmla="*/ 338666 h 728133"/>
                <a:gd name="connsiteX1" fmla="*/ 221407 w 1161207"/>
                <a:gd name="connsiteY1" fmla="*/ 347133 h 728133"/>
                <a:gd name="connsiteX2" fmla="*/ 229874 w 1161207"/>
                <a:gd name="connsiteY2" fmla="*/ 397933 h 728133"/>
                <a:gd name="connsiteX3" fmla="*/ 238341 w 1161207"/>
                <a:gd name="connsiteY3" fmla="*/ 423333 h 728133"/>
                <a:gd name="connsiteX4" fmla="*/ 221407 w 1161207"/>
                <a:gd name="connsiteY4" fmla="*/ 440266 h 728133"/>
                <a:gd name="connsiteX5" fmla="*/ 204474 w 1161207"/>
                <a:gd name="connsiteY5" fmla="*/ 491066 h 728133"/>
                <a:gd name="connsiteX6" fmla="*/ 212941 w 1161207"/>
                <a:gd name="connsiteY6" fmla="*/ 550333 h 728133"/>
                <a:gd name="connsiteX7" fmla="*/ 263741 w 1161207"/>
                <a:gd name="connsiteY7" fmla="*/ 533400 h 728133"/>
                <a:gd name="connsiteX8" fmla="*/ 289141 w 1161207"/>
                <a:gd name="connsiteY8" fmla="*/ 541866 h 728133"/>
                <a:gd name="connsiteX9" fmla="*/ 297607 w 1161207"/>
                <a:gd name="connsiteY9" fmla="*/ 567266 h 728133"/>
                <a:gd name="connsiteX10" fmla="*/ 306074 w 1161207"/>
                <a:gd name="connsiteY10" fmla="*/ 618066 h 728133"/>
                <a:gd name="connsiteX11" fmla="*/ 323007 w 1161207"/>
                <a:gd name="connsiteY11" fmla="*/ 677333 h 728133"/>
                <a:gd name="connsiteX12" fmla="*/ 339941 w 1161207"/>
                <a:gd name="connsiteY12" fmla="*/ 694266 h 728133"/>
                <a:gd name="connsiteX13" fmla="*/ 365341 w 1161207"/>
                <a:gd name="connsiteY13" fmla="*/ 685800 h 728133"/>
                <a:gd name="connsiteX14" fmla="*/ 373807 w 1161207"/>
                <a:gd name="connsiteY14" fmla="*/ 651933 h 728133"/>
                <a:gd name="connsiteX15" fmla="*/ 466941 w 1161207"/>
                <a:gd name="connsiteY15" fmla="*/ 668866 h 728133"/>
                <a:gd name="connsiteX16" fmla="*/ 483874 w 1161207"/>
                <a:gd name="connsiteY16" fmla="*/ 685800 h 728133"/>
                <a:gd name="connsiteX17" fmla="*/ 492341 w 1161207"/>
                <a:gd name="connsiteY17" fmla="*/ 719666 h 728133"/>
                <a:gd name="connsiteX18" fmla="*/ 526207 w 1161207"/>
                <a:gd name="connsiteY18" fmla="*/ 728133 h 728133"/>
                <a:gd name="connsiteX19" fmla="*/ 602407 w 1161207"/>
                <a:gd name="connsiteY19" fmla="*/ 719666 h 728133"/>
                <a:gd name="connsiteX20" fmla="*/ 619341 w 1161207"/>
                <a:gd name="connsiteY20" fmla="*/ 702733 h 728133"/>
                <a:gd name="connsiteX21" fmla="*/ 653207 w 1161207"/>
                <a:gd name="connsiteY21" fmla="*/ 694266 h 728133"/>
                <a:gd name="connsiteX22" fmla="*/ 670141 w 1161207"/>
                <a:gd name="connsiteY22" fmla="*/ 677333 h 728133"/>
                <a:gd name="connsiteX23" fmla="*/ 678607 w 1161207"/>
                <a:gd name="connsiteY23" fmla="*/ 651933 h 728133"/>
                <a:gd name="connsiteX24" fmla="*/ 695541 w 1161207"/>
                <a:gd name="connsiteY24" fmla="*/ 618066 h 728133"/>
                <a:gd name="connsiteX25" fmla="*/ 712474 w 1161207"/>
                <a:gd name="connsiteY25" fmla="*/ 567266 h 728133"/>
                <a:gd name="connsiteX26" fmla="*/ 746341 w 1161207"/>
                <a:gd name="connsiteY26" fmla="*/ 558800 h 728133"/>
                <a:gd name="connsiteX27" fmla="*/ 797141 w 1161207"/>
                <a:gd name="connsiteY27" fmla="*/ 524933 h 728133"/>
                <a:gd name="connsiteX28" fmla="*/ 822541 w 1161207"/>
                <a:gd name="connsiteY28" fmla="*/ 499533 h 728133"/>
                <a:gd name="connsiteX29" fmla="*/ 856407 w 1161207"/>
                <a:gd name="connsiteY29" fmla="*/ 491066 h 728133"/>
                <a:gd name="connsiteX30" fmla="*/ 881807 w 1161207"/>
                <a:gd name="connsiteY30" fmla="*/ 482600 h 728133"/>
                <a:gd name="connsiteX31" fmla="*/ 915674 w 1161207"/>
                <a:gd name="connsiteY31" fmla="*/ 440266 h 728133"/>
                <a:gd name="connsiteX32" fmla="*/ 924141 w 1161207"/>
                <a:gd name="connsiteY32" fmla="*/ 397933 h 728133"/>
                <a:gd name="connsiteX33" fmla="*/ 966474 w 1161207"/>
                <a:gd name="connsiteY33" fmla="*/ 355600 h 728133"/>
                <a:gd name="connsiteX34" fmla="*/ 991874 w 1161207"/>
                <a:gd name="connsiteY34" fmla="*/ 304800 h 728133"/>
                <a:gd name="connsiteX35" fmla="*/ 1017274 w 1161207"/>
                <a:gd name="connsiteY35" fmla="*/ 321733 h 728133"/>
                <a:gd name="connsiteX36" fmla="*/ 1059607 w 1161207"/>
                <a:gd name="connsiteY36" fmla="*/ 355600 h 728133"/>
                <a:gd name="connsiteX37" fmla="*/ 1068074 w 1161207"/>
                <a:gd name="connsiteY37" fmla="*/ 330200 h 728133"/>
                <a:gd name="connsiteX38" fmla="*/ 1076541 w 1161207"/>
                <a:gd name="connsiteY38" fmla="*/ 228600 h 728133"/>
                <a:gd name="connsiteX39" fmla="*/ 1085007 w 1161207"/>
                <a:gd name="connsiteY39" fmla="*/ 203200 h 728133"/>
                <a:gd name="connsiteX40" fmla="*/ 1110407 w 1161207"/>
                <a:gd name="connsiteY40" fmla="*/ 177800 h 728133"/>
                <a:gd name="connsiteX41" fmla="*/ 1135807 w 1161207"/>
                <a:gd name="connsiteY41" fmla="*/ 135466 h 728133"/>
                <a:gd name="connsiteX42" fmla="*/ 1144274 w 1161207"/>
                <a:gd name="connsiteY42" fmla="*/ 110066 h 728133"/>
                <a:gd name="connsiteX43" fmla="*/ 1161207 w 1161207"/>
                <a:gd name="connsiteY43" fmla="*/ 84666 h 728133"/>
                <a:gd name="connsiteX44" fmla="*/ 1076541 w 1161207"/>
                <a:gd name="connsiteY44" fmla="*/ 59266 h 728133"/>
                <a:gd name="connsiteX45" fmla="*/ 983407 w 1161207"/>
                <a:gd name="connsiteY45" fmla="*/ 50800 h 728133"/>
                <a:gd name="connsiteX46" fmla="*/ 932607 w 1161207"/>
                <a:gd name="connsiteY46" fmla="*/ 25400 h 728133"/>
                <a:gd name="connsiteX47" fmla="*/ 907207 w 1161207"/>
                <a:gd name="connsiteY47" fmla="*/ 0 h 728133"/>
                <a:gd name="connsiteX48" fmla="*/ 873341 w 1161207"/>
                <a:gd name="connsiteY48" fmla="*/ 67733 h 728133"/>
                <a:gd name="connsiteX49" fmla="*/ 822541 w 1161207"/>
                <a:gd name="connsiteY49" fmla="*/ 93133 h 728133"/>
                <a:gd name="connsiteX50" fmla="*/ 636274 w 1161207"/>
                <a:gd name="connsiteY50" fmla="*/ 101600 h 728133"/>
                <a:gd name="connsiteX51" fmla="*/ 610874 w 1161207"/>
                <a:gd name="connsiteY51" fmla="*/ 127000 h 728133"/>
                <a:gd name="connsiteX52" fmla="*/ 543141 w 1161207"/>
                <a:gd name="connsiteY52" fmla="*/ 143933 h 728133"/>
                <a:gd name="connsiteX53" fmla="*/ 526207 w 1161207"/>
                <a:gd name="connsiteY53" fmla="*/ 160866 h 728133"/>
                <a:gd name="connsiteX54" fmla="*/ 509274 w 1161207"/>
                <a:gd name="connsiteY54" fmla="*/ 203200 h 728133"/>
                <a:gd name="connsiteX55" fmla="*/ 483874 w 1161207"/>
                <a:gd name="connsiteY55" fmla="*/ 211666 h 728133"/>
                <a:gd name="connsiteX56" fmla="*/ 441541 w 1161207"/>
                <a:gd name="connsiteY56" fmla="*/ 177800 h 728133"/>
                <a:gd name="connsiteX57" fmla="*/ 433074 w 1161207"/>
                <a:gd name="connsiteY57" fmla="*/ 152400 h 728133"/>
                <a:gd name="connsiteX58" fmla="*/ 382274 w 1161207"/>
                <a:gd name="connsiteY58" fmla="*/ 143933 h 728133"/>
                <a:gd name="connsiteX59" fmla="*/ 365341 w 1161207"/>
                <a:gd name="connsiteY59" fmla="*/ 110066 h 728133"/>
                <a:gd name="connsiteX60" fmla="*/ 306074 w 1161207"/>
                <a:gd name="connsiteY60" fmla="*/ 110066 h 728133"/>
                <a:gd name="connsiteX61" fmla="*/ 289141 w 1161207"/>
                <a:gd name="connsiteY61" fmla="*/ 127000 h 728133"/>
                <a:gd name="connsiteX62" fmla="*/ 272207 w 1161207"/>
                <a:gd name="connsiteY62" fmla="*/ 101600 h 728133"/>
                <a:gd name="connsiteX63" fmla="*/ 263741 w 1161207"/>
                <a:gd name="connsiteY63" fmla="*/ 33866 h 728133"/>
                <a:gd name="connsiteX64" fmla="*/ 221407 w 1161207"/>
                <a:gd name="connsiteY64" fmla="*/ 25400 h 728133"/>
                <a:gd name="connsiteX65" fmla="*/ 162141 w 1161207"/>
                <a:gd name="connsiteY65" fmla="*/ 33866 h 728133"/>
                <a:gd name="connsiteX66" fmla="*/ 136741 w 1161207"/>
                <a:gd name="connsiteY66" fmla="*/ 84666 h 728133"/>
                <a:gd name="connsiteX67" fmla="*/ 145207 w 1161207"/>
                <a:gd name="connsiteY67" fmla="*/ 135466 h 728133"/>
                <a:gd name="connsiteX68" fmla="*/ 119807 w 1161207"/>
                <a:gd name="connsiteY68" fmla="*/ 194733 h 728133"/>
                <a:gd name="connsiteX69" fmla="*/ 60541 w 1161207"/>
                <a:gd name="connsiteY69" fmla="*/ 262466 h 728133"/>
                <a:gd name="connsiteX70" fmla="*/ 26674 w 1161207"/>
                <a:gd name="connsiteY70" fmla="*/ 270933 h 728133"/>
                <a:gd name="connsiteX71" fmla="*/ 18207 w 1161207"/>
                <a:gd name="connsiteY71" fmla="*/ 304800 h 728133"/>
                <a:gd name="connsiteX72" fmla="*/ 1274 w 1161207"/>
                <a:gd name="connsiteY72" fmla="*/ 330200 h 728133"/>
                <a:gd name="connsiteX73" fmla="*/ 162141 w 1161207"/>
                <a:gd name="connsiteY73" fmla="*/ 338666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61207" h="728133">
                  <a:moveTo>
                    <a:pt x="162141" y="338666"/>
                  </a:moveTo>
                  <a:cubicBezTo>
                    <a:pt x="198830" y="341488"/>
                    <a:pt x="206389" y="333992"/>
                    <a:pt x="221407" y="347133"/>
                  </a:cubicBezTo>
                  <a:cubicBezTo>
                    <a:pt x="234326" y="358438"/>
                    <a:pt x="226150" y="381175"/>
                    <a:pt x="229874" y="397933"/>
                  </a:cubicBezTo>
                  <a:cubicBezTo>
                    <a:pt x="231810" y="406645"/>
                    <a:pt x="235519" y="414866"/>
                    <a:pt x="238341" y="423333"/>
                  </a:cubicBezTo>
                  <a:cubicBezTo>
                    <a:pt x="232696" y="428977"/>
                    <a:pt x="224977" y="433126"/>
                    <a:pt x="221407" y="440266"/>
                  </a:cubicBezTo>
                  <a:cubicBezTo>
                    <a:pt x="213424" y="456231"/>
                    <a:pt x="204474" y="491066"/>
                    <a:pt x="204474" y="491066"/>
                  </a:cubicBezTo>
                  <a:cubicBezTo>
                    <a:pt x="207296" y="510822"/>
                    <a:pt x="196702" y="538734"/>
                    <a:pt x="212941" y="550333"/>
                  </a:cubicBezTo>
                  <a:cubicBezTo>
                    <a:pt x="227465" y="560708"/>
                    <a:pt x="263741" y="533400"/>
                    <a:pt x="263741" y="533400"/>
                  </a:cubicBezTo>
                  <a:cubicBezTo>
                    <a:pt x="272208" y="536222"/>
                    <a:pt x="282830" y="535555"/>
                    <a:pt x="289141" y="541866"/>
                  </a:cubicBezTo>
                  <a:cubicBezTo>
                    <a:pt x="295452" y="548177"/>
                    <a:pt x="295671" y="558554"/>
                    <a:pt x="297607" y="567266"/>
                  </a:cubicBezTo>
                  <a:cubicBezTo>
                    <a:pt x="301331" y="584024"/>
                    <a:pt x="302707" y="601232"/>
                    <a:pt x="306074" y="618066"/>
                  </a:cubicBezTo>
                  <a:cubicBezTo>
                    <a:pt x="307180" y="623597"/>
                    <a:pt x="318167" y="669266"/>
                    <a:pt x="323007" y="677333"/>
                  </a:cubicBezTo>
                  <a:cubicBezTo>
                    <a:pt x="327114" y="684178"/>
                    <a:pt x="334296" y="688622"/>
                    <a:pt x="339941" y="694266"/>
                  </a:cubicBezTo>
                  <a:cubicBezTo>
                    <a:pt x="348408" y="691444"/>
                    <a:pt x="359766" y="692769"/>
                    <a:pt x="365341" y="685800"/>
                  </a:cubicBezTo>
                  <a:cubicBezTo>
                    <a:pt x="372610" y="676713"/>
                    <a:pt x="362912" y="656019"/>
                    <a:pt x="373807" y="651933"/>
                  </a:cubicBezTo>
                  <a:cubicBezTo>
                    <a:pt x="385939" y="647383"/>
                    <a:pt x="447914" y="664110"/>
                    <a:pt x="466941" y="668866"/>
                  </a:cubicBezTo>
                  <a:cubicBezTo>
                    <a:pt x="472585" y="674511"/>
                    <a:pt x="480304" y="678660"/>
                    <a:pt x="483874" y="685800"/>
                  </a:cubicBezTo>
                  <a:cubicBezTo>
                    <a:pt x="489078" y="696208"/>
                    <a:pt x="484113" y="711438"/>
                    <a:pt x="492341" y="719666"/>
                  </a:cubicBezTo>
                  <a:cubicBezTo>
                    <a:pt x="500569" y="727894"/>
                    <a:pt x="514918" y="725311"/>
                    <a:pt x="526207" y="728133"/>
                  </a:cubicBezTo>
                  <a:cubicBezTo>
                    <a:pt x="551607" y="725311"/>
                    <a:pt x="577751" y="726390"/>
                    <a:pt x="602407" y="719666"/>
                  </a:cubicBezTo>
                  <a:cubicBezTo>
                    <a:pt x="610108" y="717566"/>
                    <a:pt x="612201" y="706303"/>
                    <a:pt x="619341" y="702733"/>
                  </a:cubicBezTo>
                  <a:cubicBezTo>
                    <a:pt x="629749" y="697529"/>
                    <a:pt x="641918" y="697088"/>
                    <a:pt x="653207" y="694266"/>
                  </a:cubicBezTo>
                  <a:cubicBezTo>
                    <a:pt x="658852" y="688622"/>
                    <a:pt x="666034" y="684178"/>
                    <a:pt x="670141" y="677333"/>
                  </a:cubicBezTo>
                  <a:cubicBezTo>
                    <a:pt x="674733" y="669680"/>
                    <a:pt x="675091" y="660136"/>
                    <a:pt x="678607" y="651933"/>
                  </a:cubicBezTo>
                  <a:cubicBezTo>
                    <a:pt x="683579" y="640332"/>
                    <a:pt x="690853" y="629785"/>
                    <a:pt x="695541" y="618066"/>
                  </a:cubicBezTo>
                  <a:cubicBezTo>
                    <a:pt x="702170" y="601493"/>
                    <a:pt x="700858" y="580818"/>
                    <a:pt x="712474" y="567266"/>
                  </a:cubicBezTo>
                  <a:cubicBezTo>
                    <a:pt x="720047" y="558431"/>
                    <a:pt x="735052" y="561622"/>
                    <a:pt x="746341" y="558800"/>
                  </a:cubicBezTo>
                  <a:cubicBezTo>
                    <a:pt x="763274" y="547511"/>
                    <a:pt x="782750" y="539324"/>
                    <a:pt x="797141" y="524933"/>
                  </a:cubicBezTo>
                  <a:cubicBezTo>
                    <a:pt x="805608" y="516466"/>
                    <a:pt x="812145" y="505474"/>
                    <a:pt x="822541" y="499533"/>
                  </a:cubicBezTo>
                  <a:cubicBezTo>
                    <a:pt x="832644" y="493760"/>
                    <a:pt x="845219" y="494263"/>
                    <a:pt x="856407" y="491066"/>
                  </a:cubicBezTo>
                  <a:cubicBezTo>
                    <a:pt x="864988" y="488614"/>
                    <a:pt x="873340" y="485422"/>
                    <a:pt x="881807" y="482600"/>
                  </a:cubicBezTo>
                  <a:cubicBezTo>
                    <a:pt x="894206" y="470201"/>
                    <a:pt x="909265" y="457356"/>
                    <a:pt x="915674" y="440266"/>
                  </a:cubicBezTo>
                  <a:cubicBezTo>
                    <a:pt x="920727" y="426792"/>
                    <a:pt x="919088" y="411407"/>
                    <a:pt x="924141" y="397933"/>
                  </a:cubicBezTo>
                  <a:cubicBezTo>
                    <a:pt x="933549" y="372846"/>
                    <a:pt x="945777" y="369398"/>
                    <a:pt x="966474" y="355600"/>
                  </a:cubicBezTo>
                  <a:cubicBezTo>
                    <a:pt x="969247" y="347281"/>
                    <a:pt x="980151" y="307145"/>
                    <a:pt x="991874" y="304800"/>
                  </a:cubicBezTo>
                  <a:cubicBezTo>
                    <a:pt x="1001852" y="302804"/>
                    <a:pt x="1008807" y="316089"/>
                    <a:pt x="1017274" y="321733"/>
                  </a:cubicBezTo>
                  <a:cubicBezTo>
                    <a:pt x="1023185" y="339466"/>
                    <a:pt x="1025213" y="369357"/>
                    <a:pt x="1059607" y="355600"/>
                  </a:cubicBezTo>
                  <a:cubicBezTo>
                    <a:pt x="1067893" y="352285"/>
                    <a:pt x="1065252" y="338667"/>
                    <a:pt x="1068074" y="330200"/>
                  </a:cubicBezTo>
                  <a:cubicBezTo>
                    <a:pt x="1070896" y="296333"/>
                    <a:pt x="1072050" y="262286"/>
                    <a:pt x="1076541" y="228600"/>
                  </a:cubicBezTo>
                  <a:cubicBezTo>
                    <a:pt x="1077720" y="219754"/>
                    <a:pt x="1080057" y="210626"/>
                    <a:pt x="1085007" y="203200"/>
                  </a:cubicBezTo>
                  <a:cubicBezTo>
                    <a:pt x="1091649" y="193237"/>
                    <a:pt x="1101940" y="186267"/>
                    <a:pt x="1110407" y="177800"/>
                  </a:cubicBezTo>
                  <a:cubicBezTo>
                    <a:pt x="1134393" y="105846"/>
                    <a:pt x="1100941" y="193577"/>
                    <a:pt x="1135807" y="135466"/>
                  </a:cubicBezTo>
                  <a:cubicBezTo>
                    <a:pt x="1140399" y="127813"/>
                    <a:pt x="1140283" y="118048"/>
                    <a:pt x="1144274" y="110066"/>
                  </a:cubicBezTo>
                  <a:cubicBezTo>
                    <a:pt x="1148825" y="100965"/>
                    <a:pt x="1155563" y="93133"/>
                    <a:pt x="1161207" y="84666"/>
                  </a:cubicBezTo>
                  <a:cubicBezTo>
                    <a:pt x="1145174" y="79322"/>
                    <a:pt x="1097862" y="62109"/>
                    <a:pt x="1076541" y="59266"/>
                  </a:cubicBezTo>
                  <a:cubicBezTo>
                    <a:pt x="1045642" y="55146"/>
                    <a:pt x="1014452" y="53622"/>
                    <a:pt x="983407" y="50800"/>
                  </a:cubicBezTo>
                  <a:cubicBezTo>
                    <a:pt x="936840" y="4231"/>
                    <a:pt x="1005422" y="67008"/>
                    <a:pt x="932607" y="25400"/>
                  </a:cubicBezTo>
                  <a:cubicBezTo>
                    <a:pt x="922211" y="19460"/>
                    <a:pt x="915674" y="8467"/>
                    <a:pt x="907207" y="0"/>
                  </a:cubicBezTo>
                  <a:cubicBezTo>
                    <a:pt x="852092" y="18370"/>
                    <a:pt x="907179" y="-8405"/>
                    <a:pt x="873341" y="67733"/>
                  </a:cubicBezTo>
                  <a:cubicBezTo>
                    <a:pt x="869133" y="77202"/>
                    <a:pt x="832495" y="92337"/>
                    <a:pt x="822541" y="93133"/>
                  </a:cubicBezTo>
                  <a:cubicBezTo>
                    <a:pt x="760586" y="98090"/>
                    <a:pt x="698363" y="98778"/>
                    <a:pt x="636274" y="101600"/>
                  </a:cubicBezTo>
                  <a:cubicBezTo>
                    <a:pt x="627807" y="110067"/>
                    <a:pt x="621774" y="122045"/>
                    <a:pt x="610874" y="127000"/>
                  </a:cubicBezTo>
                  <a:cubicBezTo>
                    <a:pt x="589687" y="136630"/>
                    <a:pt x="543141" y="143933"/>
                    <a:pt x="543141" y="143933"/>
                  </a:cubicBezTo>
                  <a:cubicBezTo>
                    <a:pt x="537496" y="149577"/>
                    <a:pt x="530167" y="153935"/>
                    <a:pt x="526207" y="160866"/>
                  </a:cubicBezTo>
                  <a:cubicBezTo>
                    <a:pt x="518667" y="174062"/>
                    <a:pt x="519004" y="191524"/>
                    <a:pt x="509274" y="203200"/>
                  </a:cubicBezTo>
                  <a:cubicBezTo>
                    <a:pt x="503561" y="210056"/>
                    <a:pt x="492341" y="208844"/>
                    <a:pt x="483874" y="211666"/>
                  </a:cubicBezTo>
                  <a:cubicBezTo>
                    <a:pt x="454578" y="201901"/>
                    <a:pt x="456860" y="208438"/>
                    <a:pt x="441541" y="177800"/>
                  </a:cubicBezTo>
                  <a:cubicBezTo>
                    <a:pt x="437550" y="169818"/>
                    <a:pt x="440823" y="156828"/>
                    <a:pt x="433074" y="152400"/>
                  </a:cubicBezTo>
                  <a:cubicBezTo>
                    <a:pt x="418169" y="143883"/>
                    <a:pt x="399207" y="146755"/>
                    <a:pt x="382274" y="143933"/>
                  </a:cubicBezTo>
                  <a:cubicBezTo>
                    <a:pt x="376630" y="132644"/>
                    <a:pt x="374266" y="118991"/>
                    <a:pt x="365341" y="110066"/>
                  </a:cubicBezTo>
                  <a:cubicBezTo>
                    <a:pt x="348337" y="93062"/>
                    <a:pt x="323258" y="105770"/>
                    <a:pt x="306074" y="110066"/>
                  </a:cubicBezTo>
                  <a:cubicBezTo>
                    <a:pt x="300430" y="115711"/>
                    <a:pt x="296885" y="128936"/>
                    <a:pt x="289141" y="127000"/>
                  </a:cubicBezTo>
                  <a:cubicBezTo>
                    <a:pt x="279269" y="124532"/>
                    <a:pt x="274884" y="111417"/>
                    <a:pt x="272207" y="101600"/>
                  </a:cubicBezTo>
                  <a:cubicBezTo>
                    <a:pt x="266220" y="79648"/>
                    <a:pt x="276362" y="52798"/>
                    <a:pt x="263741" y="33866"/>
                  </a:cubicBezTo>
                  <a:cubicBezTo>
                    <a:pt x="255758" y="21892"/>
                    <a:pt x="235518" y="28222"/>
                    <a:pt x="221407" y="25400"/>
                  </a:cubicBezTo>
                  <a:cubicBezTo>
                    <a:pt x="201652" y="28222"/>
                    <a:pt x="180377" y="25761"/>
                    <a:pt x="162141" y="33866"/>
                  </a:cubicBezTo>
                  <a:cubicBezTo>
                    <a:pt x="149294" y="39575"/>
                    <a:pt x="140498" y="73394"/>
                    <a:pt x="136741" y="84666"/>
                  </a:cubicBezTo>
                  <a:cubicBezTo>
                    <a:pt x="139563" y="101599"/>
                    <a:pt x="145207" y="118299"/>
                    <a:pt x="145207" y="135466"/>
                  </a:cubicBezTo>
                  <a:cubicBezTo>
                    <a:pt x="145207" y="188546"/>
                    <a:pt x="141353" y="166006"/>
                    <a:pt x="119807" y="194733"/>
                  </a:cubicBezTo>
                  <a:cubicBezTo>
                    <a:pt x="95297" y="227413"/>
                    <a:pt x="95374" y="247538"/>
                    <a:pt x="60541" y="262466"/>
                  </a:cubicBezTo>
                  <a:cubicBezTo>
                    <a:pt x="49845" y="267050"/>
                    <a:pt x="37963" y="268111"/>
                    <a:pt x="26674" y="270933"/>
                  </a:cubicBezTo>
                  <a:cubicBezTo>
                    <a:pt x="23852" y="282222"/>
                    <a:pt x="22791" y="294104"/>
                    <a:pt x="18207" y="304800"/>
                  </a:cubicBezTo>
                  <a:cubicBezTo>
                    <a:pt x="14199" y="314153"/>
                    <a:pt x="-5083" y="322254"/>
                    <a:pt x="1274" y="330200"/>
                  </a:cubicBezTo>
                  <a:cubicBezTo>
                    <a:pt x="22674" y="356950"/>
                    <a:pt x="125452" y="335844"/>
                    <a:pt x="162141" y="338666"/>
                  </a:cubicBezTo>
                  <a:close/>
                </a:path>
              </a:pathLst>
            </a:custGeom>
            <a:solidFill>
              <a:srgbClr val="D9D9D9">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a:grpSpLocks noChangeAspect="1"/>
          </p:cNvGrpSpPr>
          <p:nvPr/>
        </p:nvGrpSpPr>
        <p:grpSpPr>
          <a:xfrm>
            <a:off x="5715000" y="4876800"/>
            <a:ext cx="3288939" cy="1698049"/>
            <a:chOff x="4673229" y="1754191"/>
            <a:chExt cx="3784971" cy="1954146"/>
          </a:xfrm>
        </p:grpSpPr>
        <p:pic>
          <p:nvPicPr>
            <p:cNvPr id="26" name="Picture 2" descr="CONUS + Puerto Rico: Current 30-Day Observed Precipitation Valid at 2/13/2015 1200 UTC - Created 2/13/15 16:28 UTC"/>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673229" y="1754191"/>
              <a:ext cx="3784971" cy="1954146"/>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6"/>
            <p:cNvSpPr/>
            <p:nvPr/>
          </p:nvSpPr>
          <p:spPr>
            <a:xfrm>
              <a:off x="6666214" y="1921412"/>
              <a:ext cx="1182386" cy="669388"/>
            </a:xfrm>
            <a:custGeom>
              <a:avLst/>
              <a:gdLst>
                <a:gd name="connsiteX0" fmla="*/ 162141 w 1161207"/>
                <a:gd name="connsiteY0" fmla="*/ 338666 h 728133"/>
                <a:gd name="connsiteX1" fmla="*/ 221407 w 1161207"/>
                <a:gd name="connsiteY1" fmla="*/ 347133 h 728133"/>
                <a:gd name="connsiteX2" fmla="*/ 229874 w 1161207"/>
                <a:gd name="connsiteY2" fmla="*/ 397933 h 728133"/>
                <a:gd name="connsiteX3" fmla="*/ 238341 w 1161207"/>
                <a:gd name="connsiteY3" fmla="*/ 423333 h 728133"/>
                <a:gd name="connsiteX4" fmla="*/ 221407 w 1161207"/>
                <a:gd name="connsiteY4" fmla="*/ 440266 h 728133"/>
                <a:gd name="connsiteX5" fmla="*/ 204474 w 1161207"/>
                <a:gd name="connsiteY5" fmla="*/ 491066 h 728133"/>
                <a:gd name="connsiteX6" fmla="*/ 212941 w 1161207"/>
                <a:gd name="connsiteY6" fmla="*/ 550333 h 728133"/>
                <a:gd name="connsiteX7" fmla="*/ 263741 w 1161207"/>
                <a:gd name="connsiteY7" fmla="*/ 533400 h 728133"/>
                <a:gd name="connsiteX8" fmla="*/ 289141 w 1161207"/>
                <a:gd name="connsiteY8" fmla="*/ 541866 h 728133"/>
                <a:gd name="connsiteX9" fmla="*/ 297607 w 1161207"/>
                <a:gd name="connsiteY9" fmla="*/ 567266 h 728133"/>
                <a:gd name="connsiteX10" fmla="*/ 306074 w 1161207"/>
                <a:gd name="connsiteY10" fmla="*/ 618066 h 728133"/>
                <a:gd name="connsiteX11" fmla="*/ 323007 w 1161207"/>
                <a:gd name="connsiteY11" fmla="*/ 677333 h 728133"/>
                <a:gd name="connsiteX12" fmla="*/ 339941 w 1161207"/>
                <a:gd name="connsiteY12" fmla="*/ 694266 h 728133"/>
                <a:gd name="connsiteX13" fmla="*/ 365341 w 1161207"/>
                <a:gd name="connsiteY13" fmla="*/ 685800 h 728133"/>
                <a:gd name="connsiteX14" fmla="*/ 373807 w 1161207"/>
                <a:gd name="connsiteY14" fmla="*/ 651933 h 728133"/>
                <a:gd name="connsiteX15" fmla="*/ 466941 w 1161207"/>
                <a:gd name="connsiteY15" fmla="*/ 668866 h 728133"/>
                <a:gd name="connsiteX16" fmla="*/ 483874 w 1161207"/>
                <a:gd name="connsiteY16" fmla="*/ 685800 h 728133"/>
                <a:gd name="connsiteX17" fmla="*/ 492341 w 1161207"/>
                <a:gd name="connsiteY17" fmla="*/ 719666 h 728133"/>
                <a:gd name="connsiteX18" fmla="*/ 526207 w 1161207"/>
                <a:gd name="connsiteY18" fmla="*/ 728133 h 728133"/>
                <a:gd name="connsiteX19" fmla="*/ 602407 w 1161207"/>
                <a:gd name="connsiteY19" fmla="*/ 719666 h 728133"/>
                <a:gd name="connsiteX20" fmla="*/ 619341 w 1161207"/>
                <a:gd name="connsiteY20" fmla="*/ 702733 h 728133"/>
                <a:gd name="connsiteX21" fmla="*/ 653207 w 1161207"/>
                <a:gd name="connsiteY21" fmla="*/ 694266 h 728133"/>
                <a:gd name="connsiteX22" fmla="*/ 670141 w 1161207"/>
                <a:gd name="connsiteY22" fmla="*/ 677333 h 728133"/>
                <a:gd name="connsiteX23" fmla="*/ 678607 w 1161207"/>
                <a:gd name="connsiteY23" fmla="*/ 651933 h 728133"/>
                <a:gd name="connsiteX24" fmla="*/ 695541 w 1161207"/>
                <a:gd name="connsiteY24" fmla="*/ 618066 h 728133"/>
                <a:gd name="connsiteX25" fmla="*/ 712474 w 1161207"/>
                <a:gd name="connsiteY25" fmla="*/ 567266 h 728133"/>
                <a:gd name="connsiteX26" fmla="*/ 746341 w 1161207"/>
                <a:gd name="connsiteY26" fmla="*/ 558800 h 728133"/>
                <a:gd name="connsiteX27" fmla="*/ 797141 w 1161207"/>
                <a:gd name="connsiteY27" fmla="*/ 524933 h 728133"/>
                <a:gd name="connsiteX28" fmla="*/ 822541 w 1161207"/>
                <a:gd name="connsiteY28" fmla="*/ 499533 h 728133"/>
                <a:gd name="connsiteX29" fmla="*/ 856407 w 1161207"/>
                <a:gd name="connsiteY29" fmla="*/ 491066 h 728133"/>
                <a:gd name="connsiteX30" fmla="*/ 881807 w 1161207"/>
                <a:gd name="connsiteY30" fmla="*/ 482600 h 728133"/>
                <a:gd name="connsiteX31" fmla="*/ 915674 w 1161207"/>
                <a:gd name="connsiteY31" fmla="*/ 440266 h 728133"/>
                <a:gd name="connsiteX32" fmla="*/ 924141 w 1161207"/>
                <a:gd name="connsiteY32" fmla="*/ 397933 h 728133"/>
                <a:gd name="connsiteX33" fmla="*/ 966474 w 1161207"/>
                <a:gd name="connsiteY33" fmla="*/ 355600 h 728133"/>
                <a:gd name="connsiteX34" fmla="*/ 991874 w 1161207"/>
                <a:gd name="connsiteY34" fmla="*/ 304800 h 728133"/>
                <a:gd name="connsiteX35" fmla="*/ 1017274 w 1161207"/>
                <a:gd name="connsiteY35" fmla="*/ 321733 h 728133"/>
                <a:gd name="connsiteX36" fmla="*/ 1059607 w 1161207"/>
                <a:gd name="connsiteY36" fmla="*/ 355600 h 728133"/>
                <a:gd name="connsiteX37" fmla="*/ 1068074 w 1161207"/>
                <a:gd name="connsiteY37" fmla="*/ 330200 h 728133"/>
                <a:gd name="connsiteX38" fmla="*/ 1076541 w 1161207"/>
                <a:gd name="connsiteY38" fmla="*/ 228600 h 728133"/>
                <a:gd name="connsiteX39" fmla="*/ 1085007 w 1161207"/>
                <a:gd name="connsiteY39" fmla="*/ 203200 h 728133"/>
                <a:gd name="connsiteX40" fmla="*/ 1110407 w 1161207"/>
                <a:gd name="connsiteY40" fmla="*/ 177800 h 728133"/>
                <a:gd name="connsiteX41" fmla="*/ 1135807 w 1161207"/>
                <a:gd name="connsiteY41" fmla="*/ 135466 h 728133"/>
                <a:gd name="connsiteX42" fmla="*/ 1144274 w 1161207"/>
                <a:gd name="connsiteY42" fmla="*/ 110066 h 728133"/>
                <a:gd name="connsiteX43" fmla="*/ 1161207 w 1161207"/>
                <a:gd name="connsiteY43" fmla="*/ 84666 h 728133"/>
                <a:gd name="connsiteX44" fmla="*/ 1076541 w 1161207"/>
                <a:gd name="connsiteY44" fmla="*/ 59266 h 728133"/>
                <a:gd name="connsiteX45" fmla="*/ 983407 w 1161207"/>
                <a:gd name="connsiteY45" fmla="*/ 50800 h 728133"/>
                <a:gd name="connsiteX46" fmla="*/ 932607 w 1161207"/>
                <a:gd name="connsiteY46" fmla="*/ 25400 h 728133"/>
                <a:gd name="connsiteX47" fmla="*/ 907207 w 1161207"/>
                <a:gd name="connsiteY47" fmla="*/ 0 h 728133"/>
                <a:gd name="connsiteX48" fmla="*/ 873341 w 1161207"/>
                <a:gd name="connsiteY48" fmla="*/ 67733 h 728133"/>
                <a:gd name="connsiteX49" fmla="*/ 822541 w 1161207"/>
                <a:gd name="connsiteY49" fmla="*/ 93133 h 728133"/>
                <a:gd name="connsiteX50" fmla="*/ 636274 w 1161207"/>
                <a:gd name="connsiteY50" fmla="*/ 101600 h 728133"/>
                <a:gd name="connsiteX51" fmla="*/ 610874 w 1161207"/>
                <a:gd name="connsiteY51" fmla="*/ 127000 h 728133"/>
                <a:gd name="connsiteX52" fmla="*/ 543141 w 1161207"/>
                <a:gd name="connsiteY52" fmla="*/ 143933 h 728133"/>
                <a:gd name="connsiteX53" fmla="*/ 526207 w 1161207"/>
                <a:gd name="connsiteY53" fmla="*/ 160866 h 728133"/>
                <a:gd name="connsiteX54" fmla="*/ 509274 w 1161207"/>
                <a:gd name="connsiteY54" fmla="*/ 203200 h 728133"/>
                <a:gd name="connsiteX55" fmla="*/ 483874 w 1161207"/>
                <a:gd name="connsiteY55" fmla="*/ 211666 h 728133"/>
                <a:gd name="connsiteX56" fmla="*/ 441541 w 1161207"/>
                <a:gd name="connsiteY56" fmla="*/ 177800 h 728133"/>
                <a:gd name="connsiteX57" fmla="*/ 433074 w 1161207"/>
                <a:gd name="connsiteY57" fmla="*/ 152400 h 728133"/>
                <a:gd name="connsiteX58" fmla="*/ 382274 w 1161207"/>
                <a:gd name="connsiteY58" fmla="*/ 143933 h 728133"/>
                <a:gd name="connsiteX59" fmla="*/ 365341 w 1161207"/>
                <a:gd name="connsiteY59" fmla="*/ 110066 h 728133"/>
                <a:gd name="connsiteX60" fmla="*/ 306074 w 1161207"/>
                <a:gd name="connsiteY60" fmla="*/ 110066 h 728133"/>
                <a:gd name="connsiteX61" fmla="*/ 289141 w 1161207"/>
                <a:gd name="connsiteY61" fmla="*/ 127000 h 728133"/>
                <a:gd name="connsiteX62" fmla="*/ 272207 w 1161207"/>
                <a:gd name="connsiteY62" fmla="*/ 101600 h 728133"/>
                <a:gd name="connsiteX63" fmla="*/ 263741 w 1161207"/>
                <a:gd name="connsiteY63" fmla="*/ 33866 h 728133"/>
                <a:gd name="connsiteX64" fmla="*/ 221407 w 1161207"/>
                <a:gd name="connsiteY64" fmla="*/ 25400 h 728133"/>
                <a:gd name="connsiteX65" fmla="*/ 162141 w 1161207"/>
                <a:gd name="connsiteY65" fmla="*/ 33866 h 728133"/>
                <a:gd name="connsiteX66" fmla="*/ 136741 w 1161207"/>
                <a:gd name="connsiteY66" fmla="*/ 84666 h 728133"/>
                <a:gd name="connsiteX67" fmla="*/ 145207 w 1161207"/>
                <a:gd name="connsiteY67" fmla="*/ 135466 h 728133"/>
                <a:gd name="connsiteX68" fmla="*/ 119807 w 1161207"/>
                <a:gd name="connsiteY68" fmla="*/ 194733 h 728133"/>
                <a:gd name="connsiteX69" fmla="*/ 60541 w 1161207"/>
                <a:gd name="connsiteY69" fmla="*/ 262466 h 728133"/>
                <a:gd name="connsiteX70" fmla="*/ 26674 w 1161207"/>
                <a:gd name="connsiteY70" fmla="*/ 270933 h 728133"/>
                <a:gd name="connsiteX71" fmla="*/ 18207 w 1161207"/>
                <a:gd name="connsiteY71" fmla="*/ 304800 h 728133"/>
                <a:gd name="connsiteX72" fmla="*/ 1274 w 1161207"/>
                <a:gd name="connsiteY72" fmla="*/ 330200 h 728133"/>
                <a:gd name="connsiteX73" fmla="*/ 162141 w 1161207"/>
                <a:gd name="connsiteY73" fmla="*/ 338666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61207" h="728133">
                  <a:moveTo>
                    <a:pt x="162141" y="338666"/>
                  </a:moveTo>
                  <a:cubicBezTo>
                    <a:pt x="198830" y="341488"/>
                    <a:pt x="206389" y="333992"/>
                    <a:pt x="221407" y="347133"/>
                  </a:cubicBezTo>
                  <a:cubicBezTo>
                    <a:pt x="234326" y="358438"/>
                    <a:pt x="226150" y="381175"/>
                    <a:pt x="229874" y="397933"/>
                  </a:cubicBezTo>
                  <a:cubicBezTo>
                    <a:pt x="231810" y="406645"/>
                    <a:pt x="235519" y="414866"/>
                    <a:pt x="238341" y="423333"/>
                  </a:cubicBezTo>
                  <a:cubicBezTo>
                    <a:pt x="232696" y="428977"/>
                    <a:pt x="224977" y="433126"/>
                    <a:pt x="221407" y="440266"/>
                  </a:cubicBezTo>
                  <a:cubicBezTo>
                    <a:pt x="213424" y="456231"/>
                    <a:pt x="204474" y="491066"/>
                    <a:pt x="204474" y="491066"/>
                  </a:cubicBezTo>
                  <a:cubicBezTo>
                    <a:pt x="207296" y="510822"/>
                    <a:pt x="196702" y="538734"/>
                    <a:pt x="212941" y="550333"/>
                  </a:cubicBezTo>
                  <a:cubicBezTo>
                    <a:pt x="227465" y="560708"/>
                    <a:pt x="263741" y="533400"/>
                    <a:pt x="263741" y="533400"/>
                  </a:cubicBezTo>
                  <a:cubicBezTo>
                    <a:pt x="272208" y="536222"/>
                    <a:pt x="282830" y="535555"/>
                    <a:pt x="289141" y="541866"/>
                  </a:cubicBezTo>
                  <a:cubicBezTo>
                    <a:pt x="295452" y="548177"/>
                    <a:pt x="295671" y="558554"/>
                    <a:pt x="297607" y="567266"/>
                  </a:cubicBezTo>
                  <a:cubicBezTo>
                    <a:pt x="301331" y="584024"/>
                    <a:pt x="302707" y="601232"/>
                    <a:pt x="306074" y="618066"/>
                  </a:cubicBezTo>
                  <a:cubicBezTo>
                    <a:pt x="307180" y="623597"/>
                    <a:pt x="318167" y="669266"/>
                    <a:pt x="323007" y="677333"/>
                  </a:cubicBezTo>
                  <a:cubicBezTo>
                    <a:pt x="327114" y="684178"/>
                    <a:pt x="334296" y="688622"/>
                    <a:pt x="339941" y="694266"/>
                  </a:cubicBezTo>
                  <a:cubicBezTo>
                    <a:pt x="348408" y="691444"/>
                    <a:pt x="359766" y="692769"/>
                    <a:pt x="365341" y="685800"/>
                  </a:cubicBezTo>
                  <a:cubicBezTo>
                    <a:pt x="372610" y="676713"/>
                    <a:pt x="362912" y="656019"/>
                    <a:pt x="373807" y="651933"/>
                  </a:cubicBezTo>
                  <a:cubicBezTo>
                    <a:pt x="385939" y="647383"/>
                    <a:pt x="447914" y="664110"/>
                    <a:pt x="466941" y="668866"/>
                  </a:cubicBezTo>
                  <a:cubicBezTo>
                    <a:pt x="472585" y="674511"/>
                    <a:pt x="480304" y="678660"/>
                    <a:pt x="483874" y="685800"/>
                  </a:cubicBezTo>
                  <a:cubicBezTo>
                    <a:pt x="489078" y="696208"/>
                    <a:pt x="484113" y="711438"/>
                    <a:pt x="492341" y="719666"/>
                  </a:cubicBezTo>
                  <a:cubicBezTo>
                    <a:pt x="500569" y="727894"/>
                    <a:pt x="514918" y="725311"/>
                    <a:pt x="526207" y="728133"/>
                  </a:cubicBezTo>
                  <a:cubicBezTo>
                    <a:pt x="551607" y="725311"/>
                    <a:pt x="577751" y="726390"/>
                    <a:pt x="602407" y="719666"/>
                  </a:cubicBezTo>
                  <a:cubicBezTo>
                    <a:pt x="610108" y="717566"/>
                    <a:pt x="612201" y="706303"/>
                    <a:pt x="619341" y="702733"/>
                  </a:cubicBezTo>
                  <a:cubicBezTo>
                    <a:pt x="629749" y="697529"/>
                    <a:pt x="641918" y="697088"/>
                    <a:pt x="653207" y="694266"/>
                  </a:cubicBezTo>
                  <a:cubicBezTo>
                    <a:pt x="658852" y="688622"/>
                    <a:pt x="666034" y="684178"/>
                    <a:pt x="670141" y="677333"/>
                  </a:cubicBezTo>
                  <a:cubicBezTo>
                    <a:pt x="674733" y="669680"/>
                    <a:pt x="675091" y="660136"/>
                    <a:pt x="678607" y="651933"/>
                  </a:cubicBezTo>
                  <a:cubicBezTo>
                    <a:pt x="683579" y="640332"/>
                    <a:pt x="690853" y="629785"/>
                    <a:pt x="695541" y="618066"/>
                  </a:cubicBezTo>
                  <a:cubicBezTo>
                    <a:pt x="702170" y="601493"/>
                    <a:pt x="700858" y="580818"/>
                    <a:pt x="712474" y="567266"/>
                  </a:cubicBezTo>
                  <a:cubicBezTo>
                    <a:pt x="720047" y="558431"/>
                    <a:pt x="735052" y="561622"/>
                    <a:pt x="746341" y="558800"/>
                  </a:cubicBezTo>
                  <a:cubicBezTo>
                    <a:pt x="763274" y="547511"/>
                    <a:pt x="782750" y="539324"/>
                    <a:pt x="797141" y="524933"/>
                  </a:cubicBezTo>
                  <a:cubicBezTo>
                    <a:pt x="805608" y="516466"/>
                    <a:pt x="812145" y="505474"/>
                    <a:pt x="822541" y="499533"/>
                  </a:cubicBezTo>
                  <a:cubicBezTo>
                    <a:pt x="832644" y="493760"/>
                    <a:pt x="845219" y="494263"/>
                    <a:pt x="856407" y="491066"/>
                  </a:cubicBezTo>
                  <a:cubicBezTo>
                    <a:pt x="864988" y="488614"/>
                    <a:pt x="873340" y="485422"/>
                    <a:pt x="881807" y="482600"/>
                  </a:cubicBezTo>
                  <a:cubicBezTo>
                    <a:pt x="894206" y="470201"/>
                    <a:pt x="909265" y="457356"/>
                    <a:pt x="915674" y="440266"/>
                  </a:cubicBezTo>
                  <a:cubicBezTo>
                    <a:pt x="920727" y="426792"/>
                    <a:pt x="919088" y="411407"/>
                    <a:pt x="924141" y="397933"/>
                  </a:cubicBezTo>
                  <a:cubicBezTo>
                    <a:pt x="933549" y="372846"/>
                    <a:pt x="945777" y="369398"/>
                    <a:pt x="966474" y="355600"/>
                  </a:cubicBezTo>
                  <a:cubicBezTo>
                    <a:pt x="969247" y="347281"/>
                    <a:pt x="980151" y="307145"/>
                    <a:pt x="991874" y="304800"/>
                  </a:cubicBezTo>
                  <a:cubicBezTo>
                    <a:pt x="1001852" y="302804"/>
                    <a:pt x="1008807" y="316089"/>
                    <a:pt x="1017274" y="321733"/>
                  </a:cubicBezTo>
                  <a:cubicBezTo>
                    <a:pt x="1023185" y="339466"/>
                    <a:pt x="1025213" y="369357"/>
                    <a:pt x="1059607" y="355600"/>
                  </a:cubicBezTo>
                  <a:cubicBezTo>
                    <a:pt x="1067893" y="352285"/>
                    <a:pt x="1065252" y="338667"/>
                    <a:pt x="1068074" y="330200"/>
                  </a:cubicBezTo>
                  <a:cubicBezTo>
                    <a:pt x="1070896" y="296333"/>
                    <a:pt x="1072050" y="262286"/>
                    <a:pt x="1076541" y="228600"/>
                  </a:cubicBezTo>
                  <a:cubicBezTo>
                    <a:pt x="1077720" y="219754"/>
                    <a:pt x="1080057" y="210626"/>
                    <a:pt x="1085007" y="203200"/>
                  </a:cubicBezTo>
                  <a:cubicBezTo>
                    <a:pt x="1091649" y="193237"/>
                    <a:pt x="1101940" y="186267"/>
                    <a:pt x="1110407" y="177800"/>
                  </a:cubicBezTo>
                  <a:cubicBezTo>
                    <a:pt x="1134393" y="105846"/>
                    <a:pt x="1100941" y="193577"/>
                    <a:pt x="1135807" y="135466"/>
                  </a:cubicBezTo>
                  <a:cubicBezTo>
                    <a:pt x="1140399" y="127813"/>
                    <a:pt x="1140283" y="118048"/>
                    <a:pt x="1144274" y="110066"/>
                  </a:cubicBezTo>
                  <a:cubicBezTo>
                    <a:pt x="1148825" y="100965"/>
                    <a:pt x="1155563" y="93133"/>
                    <a:pt x="1161207" y="84666"/>
                  </a:cubicBezTo>
                  <a:cubicBezTo>
                    <a:pt x="1145174" y="79322"/>
                    <a:pt x="1097862" y="62109"/>
                    <a:pt x="1076541" y="59266"/>
                  </a:cubicBezTo>
                  <a:cubicBezTo>
                    <a:pt x="1045642" y="55146"/>
                    <a:pt x="1014452" y="53622"/>
                    <a:pt x="983407" y="50800"/>
                  </a:cubicBezTo>
                  <a:cubicBezTo>
                    <a:pt x="936840" y="4231"/>
                    <a:pt x="1005422" y="67008"/>
                    <a:pt x="932607" y="25400"/>
                  </a:cubicBezTo>
                  <a:cubicBezTo>
                    <a:pt x="922211" y="19460"/>
                    <a:pt x="915674" y="8467"/>
                    <a:pt x="907207" y="0"/>
                  </a:cubicBezTo>
                  <a:cubicBezTo>
                    <a:pt x="852092" y="18370"/>
                    <a:pt x="907179" y="-8405"/>
                    <a:pt x="873341" y="67733"/>
                  </a:cubicBezTo>
                  <a:cubicBezTo>
                    <a:pt x="869133" y="77202"/>
                    <a:pt x="832495" y="92337"/>
                    <a:pt x="822541" y="93133"/>
                  </a:cubicBezTo>
                  <a:cubicBezTo>
                    <a:pt x="760586" y="98090"/>
                    <a:pt x="698363" y="98778"/>
                    <a:pt x="636274" y="101600"/>
                  </a:cubicBezTo>
                  <a:cubicBezTo>
                    <a:pt x="627807" y="110067"/>
                    <a:pt x="621774" y="122045"/>
                    <a:pt x="610874" y="127000"/>
                  </a:cubicBezTo>
                  <a:cubicBezTo>
                    <a:pt x="589687" y="136630"/>
                    <a:pt x="543141" y="143933"/>
                    <a:pt x="543141" y="143933"/>
                  </a:cubicBezTo>
                  <a:cubicBezTo>
                    <a:pt x="537496" y="149577"/>
                    <a:pt x="530167" y="153935"/>
                    <a:pt x="526207" y="160866"/>
                  </a:cubicBezTo>
                  <a:cubicBezTo>
                    <a:pt x="518667" y="174062"/>
                    <a:pt x="519004" y="191524"/>
                    <a:pt x="509274" y="203200"/>
                  </a:cubicBezTo>
                  <a:cubicBezTo>
                    <a:pt x="503561" y="210056"/>
                    <a:pt x="492341" y="208844"/>
                    <a:pt x="483874" y="211666"/>
                  </a:cubicBezTo>
                  <a:cubicBezTo>
                    <a:pt x="454578" y="201901"/>
                    <a:pt x="456860" y="208438"/>
                    <a:pt x="441541" y="177800"/>
                  </a:cubicBezTo>
                  <a:cubicBezTo>
                    <a:pt x="437550" y="169818"/>
                    <a:pt x="440823" y="156828"/>
                    <a:pt x="433074" y="152400"/>
                  </a:cubicBezTo>
                  <a:cubicBezTo>
                    <a:pt x="418169" y="143883"/>
                    <a:pt x="399207" y="146755"/>
                    <a:pt x="382274" y="143933"/>
                  </a:cubicBezTo>
                  <a:cubicBezTo>
                    <a:pt x="376630" y="132644"/>
                    <a:pt x="374266" y="118991"/>
                    <a:pt x="365341" y="110066"/>
                  </a:cubicBezTo>
                  <a:cubicBezTo>
                    <a:pt x="348337" y="93062"/>
                    <a:pt x="323258" y="105770"/>
                    <a:pt x="306074" y="110066"/>
                  </a:cubicBezTo>
                  <a:cubicBezTo>
                    <a:pt x="300430" y="115711"/>
                    <a:pt x="296885" y="128936"/>
                    <a:pt x="289141" y="127000"/>
                  </a:cubicBezTo>
                  <a:cubicBezTo>
                    <a:pt x="279269" y="124532"/>
                    <a:pt x="274884" y="111417"/>
                    <a:pt x="272207" y="101600"/>
                  </a:cubicBezTo>
                  <a:cubicBezTo>
                    <a:pt x="266220" y="79648"/>
                    <a:pt x="276362" y="52798"/>
                    <a:pt x="263741" y="33866"/>
                  </a:cubicBezTo>
                  <a:cubicBezTo>
                    <a:pt x="255758" y="21892"/>
                    <a:pt x="235518" y="28222"/>
                    <a:pt x="221407" y="25400"/>
                  </a:cubicBezTo>
                  <a:cubicBezTo>
                    <a:pt x="201652" y="28222"/>
                    <a:pt x="180377" y="25761"/>
                    <a:pt x="162141" y="33866"/>
                  </a:cubicBezTo>
                  <a:cubicBezTo>
                    <a:pt x="149294" y="39575"/>
                    <a:pt x="140498" y="73394"/>
                    <a:pt x="136741" y="84666"/>
                  </a:cubicBezTo>
                  <a:cubicBezTo>
                    <a:pt x="139563" y="101599"/>
                    <a:pt x="145207" y="118299"/>
                    <a:pt x="145207" y="135466"/>
                  </a:cubicBezTo>
                  <a:cubicBezTo>
                    <a:pt x="145207" y="188546"/>
                    <a:pt x="141353" y="166006"/>
                    <a:pt x="119807" y="194733"/>
                  </a:cubicBezTo>
                  <a:cubicBezTo>
                    <a:pt x="95297" y="227413"/>
                    <a:pt x="95374" y="247538"/>
                    <a:pt x="60541" y="262466"/>
                  </a:cubicBezTo>
                  <a:cubicBezTo>
                    <a:pt x="49845" y="267050"/>
                    <a:pt x="37963" y="268111"/>
                    <a:pt x="26674" y="270933"/>
                  </a:cubicBezTo>
                  <a:cubicBezTo>
                    <a:pt x="23852" y="282222"/>
                    <a:pt x="22791" y="294104"/>
                    <a:pt x="18207" y="304800"/>
                  </a:cubicBezTo>
                  <a:cubicBezTo>
                    <a:pt x="14199" y="314153"/>
                    <a:pt x="-5083" y="322254"/>
                    <a:pt x="1274" y="330200"/>
                  </a:cubicBezTo>
                  <a:cubicBezTo>
                    <a:pt x="22674" y="356950"/>
                    <a:pt x="125452" y="335844"/>
                    <a:pt x="162141" y="338666"/>
                  </a:cubicBezTo>
                  <a:close/>
                </a:path>
              </a:pathLst>
            </a:custGeom>
            <a:solidFill>
              <a:srgbClr val="D9D9D9">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6781800" y="2590800"/>
            <a:ext cx="18288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705600" y="2832556"/>
            <a:ext cx="2438400" cy="215444"/>
          </a:xfrm>
          <a:prstGeom prst="rect">
            <a:avLst/>
          </a:prstGeom>
          <a:noFill/>
        </p:spPr>
        <p:txBody>
          <a:bodyPr wrap="square" rtlCol="0">
            <a:spAutoFit/>
          </a:bodyPr>
          <a:lstStyle/>
          <a:p>
            <a:r>
              <a:rPr lang="en-US" sz="800" dirty="0" smtClean="0">
                <a:solidFill>
                  <a:srgbClr val="002060"/>
                </a:solidFill>
                <a:latin typeface="Arial" panose="020B0604020202020204" pitchFamily="34" charset="0"/>
                <a:cs typeface="Arial" panose="020B0604020202020204" pitchFamily="34" charset="0"/>
              </a:rPr>
              <a:t>National Weather Service Regional Headquarters</a:t>
            </a:r>
          </a:p>
        </p:txBody>
      </p:sp>
      <p:sp>
        <p:nvSpPr>
          <p:cNvPr id="28" name="TextBox 27"/>
          <p:cNvSpPr txBox="1"/>
          <p:nvPr/>
        </p:nvSpPr>
        <p:spPr>
          <a:xfrm>
            <a:off x="6629400" y="470356"/>
            <a:ext cx="2514600" cy="215444"/>
          </a:xfrm>
          <a:prstGeom prst="rect">
            <a:avLst/>
          </a:prstGeom>
          <a:noFill/>
        </p:spPr>
        <p:txBody>
          <a:bodyPr wrap="square" rtlCol="0">
            <a:spAutoFit/>
          </a:bodyPr>
          <a:lstStyle/>
          <a:p>
            <a:r>
              <a:rPr lang="en-US" sz="800" dirty="0" smtClean="0">
                <a:solidFill>
                  <a:srgbClr val="002060"/>
                </a:solidFill>
                <a:latin typeface="Arial" panose="020B0604020202020204" pitchFamily="34" charset="0"/>
                <a:cs typeface="Arial" panose="020B0604020202020204" pitchFamily="34" charset="0"/>
              </a:rPr>
              <a:t>National Weather Service River Forecast Centers</a:t>
            </a:r>
          </a:p>
        </p:txBody>
      </p:sp>
      <p:sp>
        <p:nvSpPr>
          <p:cNvPr id="29" name="Rectangle 28"/>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2/9</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4490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71700" y="533400"/>
            <a:ext cx="4800600" cy="5955596"/>
          </a:xfrm>
          <a:prstGeom prst="rect">
            <a:avLst/>
          </a:prstGeom>
          <a:ln>
            <a:solidFill>
              <a:schemeClr val="tx1"/>
            </a:solidFill>
          </a:ln>
        </p:spPr>
      </p:pic>
      <p:sp>
        <p:nvSpPr>
          <p:cNvPr id="12" name="TextBox 11"/>
          <p:cNvSpPr txBox="1"/>
          <p:nvPr/>
        </p:nvSpPr>
        <p:spPr>
          <a:xfrm>
            <a:off x="2057400" y="6527884"/>
            <a:ext cx="3733800" cy="253916"/>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&amp; Fortin (2012). </a:t>
            </a:r>
            <a:r>
              <a:rPr lang="en-US" sz="1050" i="1" dirty="0" smtClean="0">
                <a:solidFill>
                  <a:srgbClr val="002060"/>
                </a:solidFill>
                <a:latin typeface="Arial" panose="020B0604020202020204" pitchFamily="34" charset="0"/>
                <a:cs typeface="Arial" panose="020B0604020202020204" pitchFamily="34" charset="0"/>
              </a:rPr>
              <a:t>BAMS.</a:t>
            </a:r>
          </a:p>
        </p:txBody>
      </p:sp>
      <p:sp>
        <p:nvSpPr>
          <p:cNvPr id="14" name="Rectangle 13"/>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3/9</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4086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062583" y="1728519"/>
            <a:ext cx="3612185" cy="1323439"/>
          </a:xfrm>
          <a:prstGeom prst="rect">
            <a:avLst/>
          </a:prstGeom>
          <a:noFill/>
        </p:spPr>
        <p:txBody>
          <a:bodyPr wrap="square" rtlCol="0">
            <a:spAutoFit/>
          </a:bodyPr>
          <a:lstStyle/>
          <a:p>
            <a:r>
              <a:rPr lang="en-US" sz="2000" dirty="0" smtClean="0"/>
              <a:t>Great Lakes water levels:</a:t>
            </a:r>
          </a:p>
          <a:p>
            <a:pPr marL="342900" indent="-342900">
              <a:buFont typeface="Arial" panose="020B0604020202020204" pitchFamily="34" charset="0"/>
              <a:buChar char="•"/>
            </a:pPr>
            <a:r>
              <a:rPr lang="en-US" sz="2000" dirty="0" smtClean="0"/>
              <a:t>Long, continuous record </a:t>
            </a:r>
          </a:p>
          <a:p>
            <a:pPr marL="342900" indent="-342900">
              <a:buFont typeface="Arial" panose="020B0604020202020204" pitchFamily="34" charset="0"/>
              <a:buChar char="•"/>
            </a:pPr>
            <a:r>
              <a:rPr lang="en-US" sz="2000" dirty="0" smtClean="0"/>
              <a:t>High variability</a:t>
            </a:r>
          </a:p>
          <a:p>
            <a:pPr marL="342900" indent="-342900">
              <a:buFont typeface="Arial" panose="020B0604020202020204" pitchFamily="34" charset="0"/>
              <a:buChar char="•"/>
            </a:pPr>
            <a:r>
              <a:rPr lang="en-US" sz="2000" dirty="0" smtClean="0"/>
              <a:t>Ideal research platform</a:t>
            </a:r>
          </a:p>
        </p:txBody>
      </p:sp>
      <p:sp>
        <p:nvSpPr>
          <p:cNvPr id="5" name="TextBox 4"/>
          <p:cNvSpPr txBox="1"/>
          <p:nvPr/>
        </p:nvSpPr>
        <p:spPr>
          <a:xfrm>
            <a:off x="914400" y="6366021"/>
            <a:ext cx="3733800" cy="261610"/>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et al., (2013). </a:t>
            </a:r>
            <a:r>
              <a:rPr lang="en-US" sz="1050" i="1" dirty="0" smtClean="0">
                <a:solidFill>
                  <a:srgbClr val="002060"/>
                </a:solidFill>
                <a:latin typeface="Arial" panose="020B0604020202020204" pitchFamily="34" charset="0"/>
                <a:cs typeface="Arial" panose="020B0604020202020204" pitchFamily="34" charset="0"/>
              </a:rPr>
              <a:t>Climatic Change</a:t>
            </a:r>
            <a:r>
              <a:rPr lang="en-US" sz="1050" dirty="0" smtClean="0">
                <a:solidFill>
                  <a:srgbClr val="002060"/>
                </a:solidFill>
                <a:latin typeface="Arial" panose="020B0604020202020204" pitchFamily="34" charset="0"/>
                <a:cs typeface="Arial" panose="020B0604020202020204" pitchFamily="34" charset="0"/>
              </a:rPr>
              <a:t>.</a:t>
            </a:r>
          </a:p>
        </p:txBody>
      </p:sp>
      <p:pic>
        <p:nvPicPr>
          <p:cNvPr id="10" name="Picture 9"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3400" y="533399"/>
            <a:ext cx="4388815" cy="5861983"/>
          </a:xfrm>
          <a:prstGeom prst="rect">
            <a:avLst/>
          </a:prstGeom>
        </p:spPr>
      </p:pic>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4/9</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54659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381000"/>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Understanding the hydrologic cycle: over-lake evaporation</a:t>
            </a:r>
            <a:endParaRPr lang="en-US" sz="2400" dirty="0">
              <a:solidFill>
                <a:srgbClr val="002060"/>
              </a:solidFill>
              <a:latin typeface="Arial" panose="020B0604020202020204" pitchFamily="34" charset="0"/>
              <a:cs typeface="Arial" panose="020B0604020202020204" pitchFamily="34" charset="0"/>
            </a:endParaRPr>
          </a:p>
        </p:txBody>
      </p:sp>
      <p:pic>
        <p:nvPicPr>
          <p:cNvPr id="10" name="Picture 2" descr="S:\hydrology\research\projects\evaporation\stations\photos_moehl\DSC0709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78539" y="882770"/>
            <a:ext cx="2680185" cy="20101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7010010"/>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7268509" y="882770"/>
            <a:ext cx="1508812" cy="201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35025505-F4B5-423E-98FF-22ADE53B6DBE}" type="slidenum">
              <a:rPr lang="en-US" smtClean="0"/>
              <a:t>5</a:t>
            </a:fld>
            <a:endParaRPr lang="en-US"/>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600" y="874749"/>
            <a:ext cx="3883094" cy="2719405"/>
          </a:xfrm>
          <a:prstGeom prst="rect">
            <a:avLst/>
          </a:prstGeom>
        </p:spPr>
      </p:pic>
      <p:pic>
        <p:nvPicPr>
          <p:cNvPr id="12"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7597" b="15396"/>
          <a:stretch/>
        </p:blipFill>
        <p:spPr bwMode="auto">
          <a:xfrm>
            <a:off x="228600" y="3784541"/>
            <a:ext cx="4495800" cy="275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953000" y="3139440"/>
            <a:ext cx="3822493"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5/9</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0366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142199" y="528935"/>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Propagating preeminent science through products….</a:t>
            </a:r>
            <a:endParaRPr lang="en-US" sz="2400" dirty="0">
              <a:solidFill>
                <a:srgbClr val="002060"/>
              </a:solidFill>
              <a:latin typeface="Arial" panose="020B0604020202020204" pitchFamily="34" charset="0"/>
              <a:cs typeface="Arial" panose="020B0604020202020204" pitchFamily="34" charset="0"/>
            </a:endParaRPr>
          </a:p>
        </p:txBody>
      </p:sp>
      <p:pic>
        <p:nvPicPr>
          <p:cNvPr id="12" name="Picture 2" descr="C:\Users\Drew Gronewold\Desktop\review_items\images\ice-evap_12may201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1219200"/>
            <a:ext cx="7505700" cy="46910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9600" y="6019800"/>
            <a:ext cx="4876801" cy="1223412"/>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et al., (2013). </a:t>
            </a:r>
            <a:r>
              <a:rPr lang="en-US" sz="1050" i="1" dirty="0" smtClean="0">
                <a:solidFill>
                  <a:srgbClr val="002060"/>
                </a:solidFill>
                <a:latin typeface="Arial" panose="020B0604020202020204" pitchFamily="34" charset="0"/>
                <a:cs typeface="Arial" panose="020B0604020202020204" pitchFamily="34" charset="0"/>
              </a:rPr>
              <a:t>Environmental Modelling and Software.</a:t>
            </a:r>
          </a:p>
          <a:p>
            <a:r>
              <a:rPr lang="en-US" sz="1050" dirty="0" err="1" smtClean="0">
                <a:solidFill>
                  <a:srgbClr val="002060"/>
                </a:solidFill>
                <a:latin typeface="Arial" panose="020B0604020202020204" pitchFamily="34" charset="0"/>
                <a:cs typeface="Arial" panose="020B0604020202020204" pitchFamily="34" charset="0"/>
              </a:rPr>
              <a:t>Clites</a:t>
            </a:r>
            <a:r>
              <a:rPr lang="en-US" sz="1050" dirty="0" smtClean="0">
                <a:solidFill>
                  <a:srgbClr val="002060"/>
                </a:solidFill>
                <a:latin typeface="Arial" panose="020B0604020202020204" pitchFamily="34" charset="0"/>
                <a:cs typeface="Arial" panose="020B0604020202020204" pitchFamily="34" charset="0"/>
              </a:rPr>
              <a:t> </a:t>
            </a:r>
            <a:r>
              <a:rPr lang="en-US" sz="1050" dirty="0">
                <a:solidFill>
                  <a:srgbClr val="002060"/>
                </a:solidFill>
                <a:latin typeface="Arial" panose="020B0604020202020204" pitchFamily="34" charset="0"/>
                <a:cs typeface="Arial" panose="020B0604020202020204" pitchFamily="34" charset="0"/>
              </a:rPr>
              <a:t>et </a:t>
            </a:r>
            <a:r>
              <a:rPr lang="en-US" sz="1050" dirty="0" smtClean="0">
                <a:solidFill>
                  <a:srgbClr val="002060"/>
                </a:solidFill>
                <a:latin typeface="Arial" panose="020B0604020202020204" pitchFamily="34" charset="0"/>
                <a:cs typeface="Arial" panose="020B0604020202020204" pitchFamily="34" charset="0"/>
              </a:rPr>
              <a:t>al., </a:t>
            </a:r>
            <a:r>
              <a:rPr lang="en-US" sz="1050" dirty="0">
                <a:solidFill>
                  <a:srgbClr val="002060"/>
                </a:solidFill>
                <a:latin typeface="Arial" panose="020B0604020202020204" pitchFamily="34" charset="0"/>
                <a:cs typeface="Arial" panose="020B0604020202020204" pitchFamily="34" charset="0"/>
              </a:rPr>
              <a:t>(</a:t>
            </a:r>
            <a:r>
              <a:rPr lang="en-US" sz="1050" dirty="0" smtClean="0">
                <a:solidFill>
                  <a:srgbClr val="002060"/>
                </a:solidFill>
                <a:latin typeface="Arial" panose="020B0604020202020204" pitchFamily="34" charset="0"/>
                <a:cs typeface="Arial" panose="020B0604020202020204" pitchFamily="34" charset="0"/>
              </a:rPr>
              <a:t>2014). </a:t>
            </a:r>
            <a:r>
              <a:rPr lang="en-US" sz="1050" i="1" dirty="0" smtClean="0">
                <a:solidFill>
                  <a:srgbClr val="002060"/>
                </a:solidFill>
                <a:latin typeface="Arial" panose="020B0604020202020204" pitchFamily="34" charset="0"/>
                <a:cs typeface="Arial" panose="020B0604020202020204" pitchFamily="34" charset="0"/>
              </a:rPr>
              <a:t>Journal of Great Lakes Research.</a:t>
            </a:r>
          </a:p>
          <a:p>
            <a:r>
              <a:rPr lang="en-US" sz="1050" dirty="0" smtClean="0">
                <a:solidFill>
                  <a:srgbClr val="002060"/>
                </a:solidFill>
                <a:latin typeface="Arial" panose="020B0604020202020204" pitchFamily="34" charset="0"/>
                <a:cs typeface="Arial" panose="020B0604020202020204" pitchFamily="34" charset="0"/>
              </a:rPr>
              <a:t>Hunter et al., (2015) </a:t>
            </a:r>
            <a:r>
              <a:rPr lang="en-US" sz="1050" i="1" dirty="0">
                <a:solidFill>
                  <a:srgbClr val="002060"/>
                </a:solidFill>
                <a:latin typeface="Arial" panose="020B0604020202020204" pitchFamily="34" charset="0"/>
                <a:cs typeface="Arial" panose="020B0604020202020204" pitchFamily="34" charset="0"/>
              </a:rPr>
              <a:t>Journal of Great Lakes Research</a:t>
            </a:r>
            <a:r>
              <a:rPr lang="en-US" sz="1050" i="1" dirty="0" smtClean="0">
                <a:solidFill>
                  <a:srgbClr val="002060"/>
                </a:solidFill>
                <a:latin typeface="Arial" panose="020B0604020202020204" pitchFamily="34" charset="0"/>
                <a:cs typeface="Arial" panose="020B0604020202020204" pitchFamily="34" charset="0"/>
              </a:rPr>
              <a:t>.</a:t>
            </a:r>
          </a:p>
          <a:p>
            <a:r>
              <a:rPr lang="en-US" sz="1050" dirty="0">
                <a:solidFill>
                  <a:srgbClr val="002060"/>
                </a:solidFill>
                <a:latin typeface="Arial" panose="020B0604020202020204" pitchFamily="34" charset="0"/>
                <a:cs typeface="Arial" panose="020B0604020202020204" pitchFamily="34" charset="0"/>
              </a:rPr>
              <a:t>Smith et al., (2016). </a:t>
            </a:r>
            <a:r>
              <a:rPr lang="en-US" sz="1050" i="1" dirty="0">
                <a:solidFill>
                  <a:srgbClr val="002060"/>
                </a:solidFill>
                <a:latin typeface="Arial" panose="020B0604020202020204" pitchFamily="34" charset="0"/>
                <a:cs typeface="Arial" panose="020B0604020202020204" pitchFamily="34" charset="0"/>
              </a:rPr>
              <a:t>Environmental </a:t>
            </a:r>
            <a:r>
              <a:rPr lang="en-US" sz="1050" i="1" dirty="0" err="1">
                <a:solidFill>
                  <a:srgbClr val="002060"/>
                </a:solidFill>
                <a:latin typeface="Arial" panose="020B0604020202020204" pitchFamily="34" charset="0"/>
                <a:cs typeface="Arial" panose="020B0604020202020204" pitchFamily="34" charset="0"/>
              </a:rPr>
              <a:t>Modelling</a:t>
            </a:r>
            <a:r>
              <a:rPr lang="en-US" sz="1050" i="1" dirty="0">
                <a:solidFill>
                  <a:srgbClr val="002060"/>
                </a:solidFill>
                <a:latin typeface="Arial" panose="020B0604020202020204" pitchFamily="34" charset="0"/>
                <a:cs typeface="Arial" panose="020B0604020202020204" pitchFamily="34" charset="0"/>
              </a:rPr>
              <a:t> and Software.</a:t>
            </a:r>
          </a:p>
          <a:p>
            <a:endParaRPr lang="en-US" sz="1050" i="1" dirty="0">
              <a:solidFill>
                <a:srgbClr val="002060"/>
              </a:solidFill>
              <a:latin typeface="Arial" panose="020B0604020202020204" pitchFamily="34" charset="0"/>
              <a:cs typeface="Arial" panose="020B0604020202020204" pitchFamily="34" charset="0"/>
            </a:endParaRPr>
          </a:p>
          <a:p>
            <a:endParaRPr lang="en-US" sz="1050" dirty="0" smtClean="0">
              <a:solidFill>
                <a:srgbClr val="002060"/>
              </a:solidFill>
              <a:latin typeface="Arial" panose="020B0604020202020204" pitchFamily="34" charset="0"/>
              <a:cs typeface="Arial" panose="020B0604020202020204" pitchFamily="34" charset="0"/>
            </a:endParaRPr>
          </a:p>
          <a:p>
            <a:endParaRPr lang="en-US" sz="1050" i="1" dirty="0" smtClean="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6/9</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0560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…into prudent water resources management decisions,</a:t>
            </a:r>
            <a:endParaRPr lang="en-US" sz="2400" dirty="0">
              <a:solidFill>
                <a:srgbClr val="002060"/>
              </a:solidFill>
              <a:latin typeface="Arial" panose="020B0604020202020204" pitchFamily="34" charset="0"/>
              <a:cs typeface="Arial" panose="020B0604020202020204" pitchFamily="34"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7929563" cy="5379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5800" y="6477000"/>
            <a:ext cx="3733800" cy="253916"/>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&amp; Stow (2013) </a:t>
            </a:r>
            <a:r>
              <a:rPr lang="en-US" sz="1050" i="1" dirty="0" smtClean="0">
                <a:solidFill>
                  <a:srgbClr val="002060"/>
                </a:solidFill>
                <a:latin typeface="Arial" panose="020B0604020202020204" pitchFamily="34" charset="0"/>
                <a:cs typeface="Arial" panose="020B0604020202020204" pitchFamily="34" charset="0"/>
              </a:rPr>
              <a:t>Science. </a:t>
            </a:r>
          </a:p>
        </p:txBody>
      </p:sp>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7/9</a:t>
            </a:r>
            <a:endParaRPr lang="en-US"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4059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2" name="TextBox 1"/>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76200" y="533400"/>
            <a:ext cx="9001801" cy="461665"/>
          </a:xfrm>
          <a:prstGeom prst="rect">
            <a:avLst/>
          </a:prstGeom>
          <a:noFill/>
        </p:spPr>
        <p:txBody>
          <a:bodyPr wrap="square" rtlCol="0">
            <a:spAutoFit/>
          </a:bodyPr>
          <a:lstStyle/>
          <a:p>
            <a:r>
              <a:rPr lang="en-US" sz="2400" dirty="0" smtClean="0">
                <a:solidFill>
                  <a:srgbClr val="002060"/>
                </a:solidFill>
                <a:latin typeface="Arial" panose="020B0604020202020204" pitchFamily="34" charset="0"/>
                <a:cs typeface="Arial" panose="020B0604020202020204" pitchFamily="34" charset="0"/>
              </a:rPr>
              <a:t>…all-the-while acknowledging and quantifying uncertainty.</a:t>
            </a:r>
            <a:endParaRPr lang="en-US" sz="2400"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8/9</a:t>
            </a:r>
            <a:endParaRPr lang="en-US" sz="1000" dirty="0">
              <a:solidFill>
                <a:srgbClr val="002060"/>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600200"/>
            <a:ext cx="5534797"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83039"/>
            <a:ext cx="3467100" cy="365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81000" y="5410200"/>
            <a:ext cx="3733800" cy="253916"/>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et al (Under invited revision)</a:t>
            </a:r>
            <a:r>
              <a:rPr lang="en-US" sz="1050" i="1" dirty="0" smtClean="0">
                <a:solidFill>
                  <a:srgbClr val="002060"/>
                </a:solidFill>
                <a:latin typeface="Arial" panose="020B0604020202020204" pitchFamily="34" charset="0"/>
                <a:cs typeface="Arial" panose="020B0604020202020204" pitchFamily="34" charset="0"/>
              </a:rPr>
              <a:t>. </a:t>
            </a:r>
          </a:p>
        </p:txBody>
      </p:sp>
      <p:sp>
        <p:nvSpPr>
          <p:cNvPr id="15" name="TextBox 14"/>
          <p:cNvSpPr txBox="1"/>
          <p:nvPr/>
        </p:nvSpPr>
        <p:spPr>
          <a:xfrm>
            <a:off x="5410200" y="5435642"/>
            <a:ext cx="3733800" cy="577081"/>
          </a:xfrm>
          <a:prstGeom prst="rect">
            <a:avLst/>
          </a:prstGeom>
          <a:noFill/>
        </p:spPr>
        <p:txBody>
          <a:bodyPr wrap="square" rtlCol="0">
            <a:spAutoFit/>
          </a:bodyPr>
          <a:lstStyle/>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et al (2011), </a:t>
            </a:r>
            <a:r>
              <a:rPr lang="en-US" sz="1050" i="1" dirty="0" smtClean="0">
                <a:solidFill>
                  <a:srgbClr val="002060"/>
                </a:solidFill>
                <a:latin typeface="Arial" panose="020B0604020202020204" pitchFamily="34" charset="0"/>
                <a:cs typeface="Arial" panose="020B0604020202020204" pitchFamily="34" charset="0"/>
              </a:rPr>
              <a:t>Water Research.</a:t>
            </a:r>
          </a:p>
          <a:p>
            <a:r>
              <a:rPr lang="en-US" sz="1050" dirty="0" err="1" smtClean="0">
                <a:solidFill>
                  <a:srgbClr val="002060"/>
                </a:solidFill>
                <a:latin typeface="Arial" panose="020B0604020202020204" pitchFamily="34" charset="0"/>
                <a:cs typeface="Arial" panose="020B0604020202020204" pitchFamily="34" charset="0"/>
              </a:rPr>
              <a:t>Gronewold</a:t>
            </a:r>
            <a:r>
              <a:rPr lang="en-US" sz="1050" dirty="0" smtClean="0">
                <a:solidFill>
                  <a:srgbClr val="002060"/>
                </a:solidFill>
                <a:latin typeface="Arial" panose="020B0604020202020204" pitchFamily="34" charset="0"/>
                <a:cs typeface="Arial" panose="020B0604020202020204" pitchFamily="34" charset="0"/>
              </a:rPr>
              <a:t> et al (2013)</a:t>
            </a:r>
            <a:r>
              <a:rPr lang="en-US" sz="1050" i="1" dirty="0" smtClean="0">
                <a:solidFill>
                  <a:srgbClr val="002060"/>
                </a:solidFill>
                <a:latin typeface="Arial" panose="020B0604020202020204" pitchFamily="34" charset="0"/>
                <a:cs typeface="Arial" panose="020B0604020202020204" pitchFamily="34" charset="0"/>
              </a:rPr>
              <a:t>, Water Research</a:t>
            </a:r>
            <a:r>
              <a:rPr lang="en-US" sz="1050" dirty="0" smtClean="0">
                <a:solidFill>
                  <a:srgbClr val="002060"/>
                </a:solidFill>
                <a:latin typeface="Arial" panose="020B0604020202020204" pitchFamily="34" charset="0"/>
                <a:cs typeface="Arial" panose="020B0604020202020204" pitchFamily="34" charset="0"/>
              </a:rPr>
              <a:t>.</a:t>
            </a:r>
          </a:p>
          <a:p>
            <a:r>
              <a:rPr lang="en-US" sz="1050" dirty="0" smtClean="0">
                <a:solidFill>
                  <a:srgbClr val="002060"/>
                </a:solidFill>
                <a:latin typeface="Arial" panose="020B0604020202020204" pitchFamily="34" charset="0"/>
                <a:cs typeface="Arial" panose="020B0604020202020204" pitchFamily="34" charset="0"/>
              </a:rPr>
              <a:t>Wu et al (2014), </a:t>
            </a:r>
            <a:r>
              <a:rPr lang="en-US" sz="1050" i="1" dirty="0" smtClean="0">
                <a:solidFill>
                  <a:srgbClr val="002060"/>
                </a:solidFill>
                <a:latin typeface="Arial" panose="020B0604020202020204" pitchFamily="34" charset="0"/>
                <a:cs typeface="Arial" panose="020B0604020202020204" pitchFamily="34" charset="0"/>
              </a:rPr>
              <a:t>Science of the Total Environment. </a:t>
            </a:r>
          </a:p>
        </p:txBody>
      </p:sp>
    </p:spTree>
    <p:extLst>
      <p:ext uri="{BB962C8B-B14F-4D97-AF65-F5344CB8AC3E}">
        <p14:creationId xmlns:p14="http://schemas.microsoft.com/office/powerpoint/2010/main" val="22744422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S Cover_April_201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2892" y="468978"/>
            <a:ext cx="4861598" cy="6312822"/>
          </a:xfrm>
          <a:prstGeom prst="rect">
            <a:avLst/>
          </a:prstGeom>
        </p:spPr>
      </p:pic>
      <p:sp>
        <p:nvSpPr>
          <p:cNvPr id="8" name="Rectangle 7"/>
          <p:cNvSpPr/>
          <p:nvPr/>
        </p:nvSpPr>
        <p:spPr>
          <a:xfrm>
            <a:off x="0" y="6596390"/>
            <a:ext cx="9144000" cy="246221"/>
          </a:xfrm>
          <a:prstGeom prst="rect">
            <a:avLst/>
          </a:prstGeom>
        </p:spPr>
        <p:txBody>
          <a:bodyPr wrap="square">
            <a:spAutoFit/>
          </a:bodyPr>
          <a:lstStyle/>
          <a:p>
            <a:pPr algn="r"/>
            <a:r>
              <a:rPr lang="en-US" sz="1000" dirty="0" smtClean="0">
                <a:solidFill>
                  <a:srgbClr val="002060"/>
                </a:solidFill>
                <a:latin typeface="Arial" panose="020B0604020202020204" pitchFamily="34" charset="0"/>
                <a:cs typeface="Arial" panose="020B0604020202020204" pitchFamily="34" charset="0"/>
              </a:rPr>
              <a:t>9/9</a:t>
            </a:r>
            <a:endParaRPr lang="en-US" sz="1000" dirty="0">
              <a:solidFill>
                <a:srgbClr val="002060"/>
              </a:solidFill>
              <a:latin typeface="Arial" panose="020B0604020202020204" pitchFamily="34" charset="0"/>
              <a:cs typeface="Arial" panose="020B0604020202020204" pitchFamily="34" charset="0"/>
            </a:endParaRPr>
          </a:p>
        </p:txBody>
      </p:sp>
      <p:sp>
        <p:nvSpPr>
          <p:cNvPr id="10" name="Rectangle 9"/>
          <p:cNvSpPr/>
          <p:nvPr/>
        </p:nvSpPr>
        <p:spPr>
          <a:xfrm flipV="1">
            <a:off x="0" y="-4"/>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7321" y="45720"/>
            <a:ext cx="300680" cy="30785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6200" y="45720"/>
            <a:ext cx="990600" cy="307851"/>
          </a:xfrm>
          <a:prstGeom prst="rect">
            <a:avLst/>
          </a:prstGeom>
        </p:spPr>
      </p:pic>
      <p:sp>
        <p:nvSpPr>
          <p:cNvPr id="13" name="TextBox 12"/>
          <p:cNvSpPr txBox="1"/>
          <p:nvPr/>
        </p:nvSpPr>
        <p:spPr>
          <a:xfrm>
            <a:off x="0" y="45720"/>
            <a:ext cx="7239000" cy="292388"/>
          </a:xfrm>
          <a:prstGeom prst="rect">
            <a:avLst/>
          </a:prstGeom>
          <a:noFill/>
        </p:spPr>
        <p:txBody>
          <a:bodyPr wrap="square" rtlCol="0">
            <a:spAutoFit/>
          </a:bodyPr>
          <a:lstStyle/>
          <a:p>
            <a:r>
              <a:rPr lang="en-US" sz="1300" b="1" dirty="0" smtClean="0">
                <a:solidFill>
                  <a:schemeClr val="bg1"/>
                </a:solidFill>
                <a:latin typeface="Arial" panose="020B0604020202020204" pitchFamily="34" charset="0"/>
                <a:cs typeface="Arial" panose="020B0604020202020204" pitchFamily="34" charset="0"/>
              </a:rPr>
              <a:t>IPEMF </a:t>
            </a:r>
            <a:r>
              <a:rPr lang="en-US" sz="1300" dirty="0" smtClean="0">
                <a:solidFill>
                  <a:schemeClr val="bg1"/>
                </a:solidFill>
                <a:latin typeface="Arial" panose="020B0604020202020204" pitchFamily="34" charset="0"/>
                <a:cs typeface="Arial" panose="020B0604020202020204" pitchFamily="34" charset="0"/>
              </a:rPr>
              <a:t>| Hydrological Modeling</a:t>
            </a:r>
            <a:endParaRPr lang="en-US" sz="1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748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002060"/>
      </a:dk1>
      <a:lt1>
        <a:sysClr val="window" lastClr="FFFFFF"/>
      </a:lt1>
      <a:dk2>
        <a:srgbClr val="00206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dirty="0" smtClean="0">
            <a:solidFill>
              <a:srgbClr val="002060"/>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2060"/>
    </a:dk1>
    <a:lt1>
      <a:sysClr val="window" lastClr="FFFFFF"/>
    </a:lt1>
    <a:dk2>
      <a:srgbClr val="00206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themeOverride>
</file>

<file path=docProps/app.xml><?xml version="1.0" encoding="utf-8"?>
<Properties xmlns="http://schemas.openxmlformats.org/officeDocument/2006/extended-properties" xmlns:vt="http://schemas.openxmlformats.org/officeDocument/2006/docPropsVTypes">
  <Template/>
  <TotalTime>1385</TotalTime>
  <Words>3740</Words>
  <Application>Microsoft Macintosh PowerPoint</Application>
  <PresentationFormat>On-screen Show (4:3)</PresentationFormat>
  <Paragraphs>148</Paragraphs>
  <Slides>19</Slides>
  <Notes>19</Notes>
  <HiddenSlides>10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Information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NOAA GLERL</dc:creator>
  <cp:lastModifiedBy>Nicole Rice</cp:lastModifiedBy>
  <cp:revision>315</cp:revision>
  <cp:lastPrinted>2016-03-11T15:50:44Z</cp:lastPrinted>
  <dcterms:created xsi:type="dcterms:W3CDTF">2016-01-05T12:37:24Z</dcterms:created>
  <dcterms:modified xsi:type="dcterms:W3CDTF">2016-03-17T11:54:28Z</dcterms:modified>
</cp:coreProperties>
</file>