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3" r:id="rId2"/>
    <p:sldMasterId id="2147483648" r:id="rId3"/>
  </p:sldMasterIdLst>
  <p:notesMasterIdLst>
    <p:notesMasterId r:id="rId26"/>
  </p:notesMasterIdLst>
  <p:handoutMasterIdLst>
    <p:handoutMasterId r:id="rId27"/>
  </p:handoutMasterIdLst>
  <p:sldIdLst>
    <p:sldId id="256" r:id="rId4"/>
    <p:sldId id="257" r:id="rId5"/>
    <p:sldId id="258" r:id="rId6"/>
    <p:sldId id="277" r:id="rId7"/>
    <p:sldId id="278" r:id="rId8"/>
    <p:sldId id="279" r:id="rId9"/>
    <p:sldId id="280" r:id="rId10"/>
    <p:sldId id="281" r:id="rId11"/>
    <p:sldId id="259" r:id="rId12"/>
    <p:sldId id="261" r:id="rId13"/>
    <p:sldId id="260" r:id="rId14"/>
    <p:sldId id="263" r:id="rId15"/>
    <p:sldId id="264" r:id="rId16"/>
    <p:sldId id="265" r:id="rId17"/>
    <p:sldId id="266" r:id="rId18"/>
    <p:sldId id="267" r:id="rId19"/>
    <p:sldId id="268" r:id="rId20"/>
    <p:sldId id="282" r:id="rId21"/>
    <p:sldId id="273" r:id="rId22"/>
    <p:sldId id="275" r:id="rId23"/>
    <p:sldId id="270" r:id="rId24"/>
    <p:sldId id="271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01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23" autoAdjust="0"/>
  </p:normalViewPr>
  <p:slideViewPr>
    <p:cSldViewPr snapToGrid="0" snapToObjects="1">
      <p:cViewPr>
        <p:scale>
          <a:sx n="100" d="100"/>
          <a:sy n="100" d="100"/>
        </p:scale>
        <p:origin x="-2112" y="-936"/>
      </p:cViewPr>
      <p:guideLst>
        <p:guide orient="horz" pos="2552"/>
        <p:guide pos="311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8" d="100"/>
          <a:sy n="158" d="100"/>
        </p:scale>
        <p:origin x="-488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5B4E6-F903-554A-A437-BA789373E233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2BE36-8A24-D047-8D4E-4217F8C847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92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2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1" tIns="46150" rIns="92301" bIns="46150" rtlCol="0"/>
          <a:lstStyle>
            <a:lvl1pPr algn="r">
              <a:defRPr sz="1200"/>
            </a:lvl1pPr>
          </a:lstStyle>
          <a:p>
            <a:fld id="{E80F89DD-AE13-134A-A07D-8426DC57AEBE}" type="datetimeFigureOut">
              <a:rPr lang="en-US" smtClean="0"/>
              <a:t>3/17/16</a:t>
            </a:fld>
            <a:endParaRPr lang="en-US"/>
          </a:p>
        </p:txBody>
      </p:sp>
      <p:sp>
        <p:nvSpPr>
          <p:cNvPr id="14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1" tIns="46150" rIns="92301" bIns="4615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1" tIns="46150" rIns="92301" bIns="46150" rtlCol="0" anchor="b"/>
          <a:lstStyle>
            <a:lvl1pPr algn="r">
              <a:defRPr sz="1200"/>
            </a:lvl1pPr>
          </a:lstStyle>
          <a:p>
            <a:fld id="{4E327088-2E2F-7E41-A6BA-A67A98EAAC5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1" tIns="46150" rIns="92301" bIns="4615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5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smtClean="0"/>
              <a:t>Align with NOAA’s mission on</a:t>
            </a:r>
          </a:p>
          <a:p>
            <a:r>
              <a:rPr lang="en-GB" smtClean="0"/>
              <a:t>Climate Adaptation and Mitigation</a:t>
            </a:r>
          </a:p>
          <a:p>
            <a:r>
              <a:rPr lang="en-GB" smtClean="0"/>
              <a:t>Weather-Ready Nation</a:t>
            </a:r>
          </a:p>
          <a:p>
            <a:r>
              <a:rPr lang="en-GB" smtClean="0"/>
              <a:t>Healthy Oceans</a:t>
            </a:r>
          </a:p>
          <a:p>
            <a:r>
              <a:rPr lang="en-GB" smtClean="0"/>
              <a:t>Resilient Coastal Communities and Economies</a:t>
            </a:r>
          </a:p>
          <a:p>
            <a:r>
              <a:rPr lang="en-GB" smtClean="0"/>
              <a:t>Science Informed Society</a:t>
            </a:r>
          </a:p>
          <a:p>
            <a:r>
              <a:rPr lang="en-GB" smtClean="0"/>
              <a:t>Safety and Preparedness</a:t>
            </a:r>
          </a:p>
          <a:p>
            <a:r>
              <a:rPr lang="en-GB" smtClean="0"/>
              <a:t>Future Workforce</a:t>
            </a:r>
            <a:endParaRPr lang="en-GB" dirty="0"/>
          </a:p>
        </p:txBody>
      </p:sp>
      <p:sp>
        <p:nvSpPr>
          <p:cNvPr id="20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4E0214A-E70A-4B55-A67F-ED6CD7F85F64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/>
          </a:p>
        </p:txBody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smtClean="0"/>
              <a:t>Upgrade from 5km grid to 200 m in the coastal and bay areas.</a:t>
            </a:r>
          </a:p>
          <a:p>
            <a:r>
              <a:rPr lang="en-GB" smtClean="0"/>
              <a:t>Original Lake Erie has 1600 grid cells, the new Lake Michigan-Huron has more than 130,000 element!</a:t>
            </a:r>
            <a:endParaRPr lang="en-GB"/>
          </a:p>
        </p:txBody>
      </p:sp>
      <p:sp>
        <p:nvSpPr>
          <p:cNvPr id="21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915FB316-ABE8-4FDF-99BC-0B37E2620AA0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dirty="0" smtClean="0"/>
              <a:t>HEC - Huron-Erie Corridor </a:t>
            </a:r>
            <a:r>
              <a:rPr lang="en-US" baseline="0" dirty="0" smtClean="0"/>
              <a:t> </a:t>
            </a:r>
            <a:endParaRPr dirty="0"/>
          </a:p>
        </p:txBody>
      </p:sp>
      <p:sp>
        <p:nvSpPr>
          <p:cNvPr id="21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037842B-40E8-4BCA-A598-AB8CA16E534E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dirty="0" smtClean="0"/>
              <a:t>UW Madison: </a:t>
            </a:r>
            <a:r>
              <a:rPr lang="en-GB" dirty="0" err="1" smtClean="0"/>
              <a:t>Meteotsunamis</a:t>
            </a:r>
            <a:r>
              <a:rPr lang="en-GB" dirty="0" smtClean="0"/>
              <a:t> research. Thesis and dissertation research </a:t>
            </a:r>
          </a:p>
          <a:p>
            <a:endParaRPr lang="en-GB" dirty="0" smtClean="0"/>
          </a:p>
          <a:p>
            <a:r>
              <a:rPr lang="en-GB" dirty="0" smtClean="0"/>
              <a:t>MTU: Lake Superior long term climate impact and model coupling research</a:t>
            </a:r>
          </a:p>
          <a:p>
            <a:endParaRPr lang="en-GB" dirty="0" smtClean="0"/>
          </a:p>
          <a:p>
            <a:r>
              <a:rPr lang="en-GB" dirty="0" smtClean="0"/>
              <a:t>MSU: Climate-land surface interaction study</a:t>
            </a:r>
          </a:p>
          <a:p>
            <a:endParaRPr lang="en-GB" dirty="0" smtClean="0"/>
          </a:p>
          <a:p>
            <a:r>
              <a:rPr lang="en-GB" dirty="0" smtClean="0"/>
              <a:t>U Toledo: </a:t>
            </a:r>
            <a:r>
              <a:rPr lang="en-GB" dirty="0" err="1" smtClean="0"/>
              <a:t>Bayseian</a:t>
            </a:r>
            <a:r>
              <a:rPr lang="en-GB" dirty="0" smtClean="0"/>
              <a:t> network approach for nutrient loading</a:t>
            </a:r>
          </a:p>
          <a:p>
            <a:endParaRPr lang="en-GB" dirty="0" smtClean="0"/>
          </a:p>
          <a:p>
            <a:r>
              <a:rPr lang="en-GB" dirty="0" smtClean="0"/>
              <a:t>Tulane University: NOAA RESTORE project focusing on Mississippi River and Gulf of Mexico  interactions</a:t>
            </a:r>
          </a:p>
          <a:p>
            <a:r>
              <a:rPr lang="en-GB" dirty="0" smtClean="0"/>
              <a:t>Thesis and dissertation committee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21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B1165BD-C5E3-45B9-8E6E-6CCC54463754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12</a:t>
            </a:fld>
            <a:endParaRPr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</a:t>
            </a:r>
            <a:r>
              <a:rPr lang="en-US" sz="8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Meteorological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displayed using Google maps, G. Lang. September 2, 2010.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27088-2E2F-7E41-A6BA-A67A98EAAC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29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trike="noStrike" dirty="0">
                <a:latin typeface="+mj-lt"/>
              </a:rPr>
              <a:t>For the fast 10- 15 years, model improvements pretty much focus on improving model physics, processes, increasing spatial resolutions or improving boundary forcing. Each model (</a:t>
            </a:r>
            <a:r>
              <a:rPr lang="en-GB" strike="noStrike" dirty="0" err="1">
                <a:latin typeface="+mj-lt"/>
              </a:rPr>
              <a:t>atmos</a:t>
            </a:r>
            <a:r>
              <a:rPr lang="en-GB" strike="noStrike" dirty="0">
                <a:latin typeface="+mj-lt"/>
              </a:rPr>
              <a:t>, hydrodynamic, wave, hydrology) are run on either loosely coupled or uncoupled mode.</a:t>
            </a:r>
            <a:endParaRPr dirty="0">
              <a:latin typeface="+mj-lt"/>
            </a:endParaRPr>
          </a:p>
          <a:p>
            <a:endParaRPr dirty="0">
              <a:latin typeface="+mj-lt"/>
            </a:endParaRPr>
          </a:p>
          <a:p>
            <a:r>
              <a:rPr lang="en-GB" strike="noStrike" dirty="0">
                <a:latin typeface="+mj-lt"/>
              </a:rPr>
              <a:t>For the next 5-10 years, we plan to apply NOAA’s objective of developing and implement an integrated environmental </a:t>
            </a:r>
            <a:r>
              <a:rPr lang="en-GB" strike="noStrike" dirty="0" err="1">
                <a:latin typeface="+mj-lt"/>
              </a:rPr>
              <a:t>modeling</a:t>
            </a:r>
            <a:r>
              <a:rPr lang="en-GB" strike="noStrike" dirty="0">
                <a:latin typeface="+mj-lt"/>
              </a:rPr>
              <a:t> approach</a:t>
            </a:r>
            <a:r>
              <a:rPr lang="en-GB" strike="noStrike" dirty="0" smtClean="0">
                <a:latin typeface="+mj-lt"/>
              </a:rPr>
              <a:t>.</a:t>
            </a:r>
          </a:p>
          <a:p>
            <a:endParaRPr lang="en-GB" strike="noStrike" dirty="0" smtClean="0">
              <a:latin typeface="+mj-lt"/>
            </a:endParaRPr>
          </a:p>
          <a:p>
            <a:endParaRPr lang="en-GB" strike="noStrike" dirty="0" smtClean="0">
              <a:latin typeface="+mj-lt"/>
            </a:endParaRPr>
          </a:p>
          <a:p>
            <a:endParaRPr dirty="0">
              <a:latin typeface="+mj-lt"/>
            </a:endParaRPr>
          </a:p>
          <a:p>
            <a:endParaRPr dirty="0">
              <a:latin typeface="+mj-lt"/>
            </a:endParaRPr>
          </a:p>
        </p:txBody>
      </p:sp>
      <p:sp>
        <p:nvSpPr>
          <p:cNvPr id="21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E8CE7E3-FFE0-4B87-941A-3960C3008648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FD46BFDE-0597-4BF1-BC48-2ADC5C05931C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trike="noStrike" dirty="0">
                <a:latin typeface="+mj-lt"/>
              </a:rPr>
              <a:t>This team </a:t>
            </a:r>
            <a:r>
              <a:rPr lang="en-GB" strike="noStrike" dirty="0" smtClean="0">
                <a:latin typeface="+mj-lt"/>
              </a:rPr>
              <a:t>conducts </a:t>
            </a:r>
            <a:r>
              <a:rPr lang="en-GB" strike="noStrike" dirty="0">
                <a:latin typeface="+mj-lt"/>
              </a:rPr>
              <a:t>high quality research, not limited to the Great </a:t>
            </a:r>
            <a:r>
              <a:rPr lang="en-GB" strike="noStrike" dirty="0" smtClean="0">
                <a:latin typeface="+mj-lt"/>
              </a:rPr>
              <a:t>Lakes, </a:t>
            </a:r>
            <a:r>
              <a:rPr lang="en-GB" strike="noStrike" dirty="0">
                <a:latin typeface="+mj-lt"/>
              </a:rPr>
              <a:t>but </a:t>
            </a:r>
            <a:r>
              <a:rPr lang="en-GB" strike="noStrike" dirty="0" smtClean="0">
                <a:latin typeface="+mj-lt"/>
              </a:rPr>
              <a:t>also throughout other</a:t>
            </a:r>
            <a:r>
              <a:rPr lang="en-GB" strike="noStrike" baseline="0" dirty="0" smtClean="0">
                <a:latin typeface="+mj-lt"/>
              </a:rPr>
              <a:t> </a:t>
            </a:r>
            <a:r>
              <a:rPr lang="en-GB" strike="noStrike" dirty="0" smtClean="0">
                <a:latin typeface="+mj-lt"/>
              </a:rPr>
              <a:t>geographic regions, </a:t>
            </a:r>
            <a:r>
              <a:rPr lang="en-GB" strike="noStrike" dirty="0">
                <a:latin typeface="+mj-lt"/>
              </a:rPr>
              <a:t>such as </a:t>
            </a:r>
            <a:r>
              <a:rPr lang="en-GB" strike="noStrike" dirty="0" smtClean="0">
                <a:latin typeface="+mj-lt"/>
              </a:rPr>
              <a:t>the Gulf </a:t>
            </a:r>
            <a:r>
              <a:rPr lang="en-GB" strike="noStrike" dirty="0">
                <a:latin typeface="+mj-lt"/>
              </a:rPr>
              <a:t>of Mexico and the </a:t>
            </a:r>
            <a:r>
              <a:rPr lang="en-GB" strike="noStrike" dirty="0" smtClean="0">
                <a:latin typeface="+mj-lt"/>
              </a:rPr>
              <a:t>Arctic.</a:t>
            </a:r>
          </a:p>
          <a:p>
            <a:endParaRPr lang="en-GB" strike="noStrike" dirty="0" smtClean="0">
              <a:latin typeface="+mj-lt"/>
            </a:endParaRPr>
          </a:p>
          <a:p>
            <a:r>
              <a:rPr lang="en-GB" strike="noStrike" dirty="0" smtClean="0">
                <a:latin typeface="+mj-lt"/>
              </a:rPr>
              <a:t>The </a:t>
            </a:r>
            <a:r>
              <a:rPr lang="en-GB" strike="noStrike" dirty="0">
                <a:latin typeface="+mj-lt"/>
              </a:rPr>
              <a:t>research and products we </a:t>
            </a:r>
            <a:r>
              <a:rPr lang="en-GB" strike="noStrike" dirty="0" smtClean="0">
                <a:latin typeface="+mj-lt"/>
              </a:rPr>
              <a:t>produce </a:t>
            </a:r>
            <a:r>
              <a:rPr lang="en-GB" strike="noStrike" dirty="0">
                <a:latin typeface="+mj-lt"/>
              </a:rPr>
              <a:t>are relevant to NOAA’s mission and </a:t>
            </a:r>
            <a:r>
              <a:rPr lang="en-GB" strike="noStrike" dirty="0" smtClean="0">
                <a:latin typeface="+mj-lt"/>
              </a:rPr>
              <a:t>are transitioned </a:t>
            </a:r>
            <a:r>
              <a:rPr lang="en-GB" strike="noStrike" dirty="0">
                <a:latin typeface="+mj-lt"/>
              </a:rPr>
              <a:t>to NOAA operational line offices and other decision-making </a:t>
            </a:r>
            <a:r>
              <a:rPr lang="en-GB" strike="noStrike" dirty="0" smtClean="0">
                <a:latin typeface="+mj-lt"/>
              </a:rPr>
              <a:t>agencies.</a:t>
            </a:r>
          </a:p>
          <a:p>
            <a:endParaRPr lang="en-GB" strike="noStrike" dirty="0" smtClean="0">
              <a:latin typeface="+mj-lt"/>
            </a:endParaRPr>
          </a:p>
          <a:p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Images: </a:t>
            </a:r>
          </a:p>
          <a:p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Top: Researcher D. </a:t>
            </a:r>
            <a:r>
              <a:rPr lang="en-US" kern="1200" dirty="0" err="1" smtClean="0">
                <a:solidFill>
                  <a:schemeClr val="tx1"/>
                </a:solidFill>
                <a:effectLst/>
                <a:latin typeface="+mj-lt"/>
              </a:rPr>
              <a:t>Gronewold</a:t>
            </a:r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 presentation on Great Lakes water levels at the Thunder Bay National Marine Sanctuary, Alpena, MI.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Bottom: Scientist Anne </a:t>
            </a:r>
            <a:r>
              <a:rPr lang="en-US" kern="1200" dirty="0" err="1" smtClean="0">
                <a:solidFill>
                  <a:schemeClr val="tx1"/>
                </a:solidFill>
                <a:effectLst/>
                <a:latin typeface="+mj-lt"/>
              </a:rPr>
              <a:t>Clites</a:t>
            </a:r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 is interviewed about water </a:t>
            </a:r>
            <a:r>
              <a:rPr lang="en-US" kern="1200" dirty="0" err="1" smtClean="0">
                <a:solidFill>
                  <a:schemeClr val="tx1"/>
                </a:solidFill>
                <a:effectLst/>
                <a:latin typeface="+mj-lt"/>
              </a:rPr>
              <a:t>levles</a:t>
            </a:r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 by Alpena News at Thunder Bay National Marine </a:t>
            </a:r>
            <a:r>
              <a:rPr lang="en-US" kern="1200" dirty="0" err="1" smtClean="0">
                <a:solidFill>
                  <a:schemeClr val="tx1"/>
                </a:solidFill>
                <a:effectLst/>
                <a:latin typeface="+mj-lt"/>
              </a:rPr>
              <a:t>Sanctury</a:t>
            </a:r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, June 27, 2013. </a:t>
            </a:r>
          </a:p>
          <a:p>
            <a:endParaRPr lang="en-US" kern="1200" dirty="0" smtClean="0">
              <a:solidFill>
                <a:schemeClr val="tx1"/>
              </a:solidFill>
              <a:effectLst/>
              <a:latin typeface="+mj-lt"/>
            </a:endParaRPr>
          </a:p>
          <a:p>
            <a:r>
              <a:rPr lang="en-US" kern="1200" dirty="0" smtClean="0">
                <a:solidFill>
                  <a:schemeClr val="tx1"/>
                </a:solidFill>
                <a:effectLst/>
                <a:latin typeface="+mj-lt"/>
              </a:rPr>
              <a:t> </a:t>
            </a:r>
          </a:p>
          <a:p>
            <a:endParaRPr dirty="0">
              <a:latin typeface="+mj-lt"/>
            </a:endParaRPr>
          </a:p>
          <a:p>
            <a:endParaRPr dirty="0">
              <a:latin typeface="+mj-lt"/>
            </a:endParaRPr>
          </a:p>
        </p:txBody>
      </p:sp>
      <p:sp>
        <p:nvSpPr>
          <p:cNvPr id="223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44B0A64A-4CD0-485E-9E60-688602B7E056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trike="noStrike" dirty="0"/>
              <a:t>We held a community user outreach meeting for the next generation of GLOFS in last October. </a:t>
            </a:r>
            <a:endParaRPr dirty="0"/>
          </a:p>
          <a:p>
            <a:r>
              <a:rPr lang="en-GB" strike="noStrike" dirty="0"/>
              <a:t>For years we know the system and products we produced are very popular for commercial and recreational fishermen, and surfers.</a:t>
            </a:r>
            <a:endParaRPr dirty="0"/>
          </a:p>
          <a:p>
            <a:r>
              <a:rPr lang="en-GB" strike="noStrike" dirty="0"/>
              <a:t>What we did not expect is the heavy users from the above industry!</a:t>
            </a:r>
            <a:endParaRPr dirty="0"/>
          </a:p>
        </p:txBody>
      </p:sp>
      <p:sp>
        <p:nvSpPr>
          <p:cNvPr id="22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CF38062-053D-43CD-9D6B-238C14A8E28A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1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0037842B-40E8-4BCA-A598-AB8CA16E534E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trike="noStrike" dirty="0" smtClean="0"/>
              <a:t>Hold </a:t>
            </a:r>
            <a:r>
              <a:rPr lang="en-GB" strike="noStrike" dirty="0"/>
              <a:t>weekly GLOFS conference call between GLERL, CSDL and CO-OPS to discuss status and issues</a:t>
            </a:r>
            <a:endParaRPr dirty="0"/>
          </a:p>
          <a:p>
            <a:r>
              <a:rPr lang="en-GB" strike="noStrike" dirty="0"/>
              <a:t>Quarterly meeting with </a:t>
            </a:r>
            <a:r>
              <a:rPr lang="en-GB" strike="noStrike" dirty="0" err="1"/>
              <a:t>modeling</a:t>
            </a:r>
            <a:r>
              <a:rPr lang="en-GB" strike="noStrike" dirty="0"/>
              <a:t> advisory panels and gateway manager to check progress and milestone schedule</a:t>
            </a:r>
            <a:endParaRPr dirty="0"/>
          </a:p>
          <a:p>
            <a:r>
              <a:rPr lang="en-GB" strike="noStrike" dirty="0"/>
              <a:t>Biannual face-to-face meeting and workshop at Silver Spring </a:t>
            </a:r>
            <a:endParaRPr dirty="0"/>
          </a:p>
          <a:p>
            <a:endParaRPr dirty="0"/>
          </a:p>
          <a:p>
            <a:r>
              <a:rPr lang="en-GB" strike="noStrike" dirty="0"/>
              <a:t>Integrated </a:t>
            </a:r>
            <a:r>
              <a:rPr lang="en-GB" strike="noStrike" dirty="0" err="1"/>
              <a:t>modeling</a:t>
            </a:r>
            <a:r>
              <a:rPr lang="en-GB" strike="noStrike" dirty="0"/>
              <a:t> approach to predict hypoxia, HABs and other ecological and water quality parameters</a:t>
            </a:r>
            <a:endParaRPr dirty="0"/>
          </a:p>
        </p:txBody>
      </p:sp>
      <p:sp>
        <p:nvSpPr>
          <p:cNvPr id="22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68ABB575-3445-4A6C-BD68-2CF91BF2C83B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smtClean="0"/>
              <a:t>People first, mission always!</a:t>
            </a:r>
          </a:p>
          <a:p>
            <a:endParaRPr lang="en-GB" smtClean="0"/>
          </a:p>
          <a:p>
            <a:r>
              <a:rPr lang="en-GB" smtClean="0"/>
              <a:t>This team is highly skilled with diverse backgrounds and research interest, and are experts in their fields!</a:t>
            </a:r>
          </a:p>
          <a:p>
            <a:endParaRPr lang="en-GB" smtClean="0"/>
          </a:p>
          <a:p>
            <a:r>
              <a:rPr lang="en-GB" smtClean="0"/>
              <a:t>Brent is going to talk about Climate-land surface modeling (climate adaptation and mitigation)</a:t>
            </a:r>
          </a:p>
          <a:p>
            <a:r>
              <a:rPr lang="en-GB" smtClean="0"/>
              <a:t>Eric will cover the hydrodynamic modeling aspect and extreme event (weather ready nation and healthy ocean)</a:t>
            </a:r>
          </a:p>
          <a:p>
            <a:r>
              <a:rPr lang="en-GB" smtClean="0"/>
              <a:t>Drew will talk about hydrologic modeling </a:t>
            </a:r>
          </a:p>
          <a:p>
            <a:r>
              <a:rPr lang="en-GB" smtClean="0"/>
              <a:t>Craig will cover ecosystem modeling approaches and nutrient loading</a:t>
            </a:r>
            <a:endParaRPr lang="en-GB" dirty="0"/>
          </a:p>
        </p:txBody>
      </p:sp>
      <p:sp>
        <p:nvSpPr>
          <p:cNvPr id="205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DA34FD72-179B-4B5B-835A-41372BF83417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/>
          </a:p>
        </p:txBody>
      </p:sp>
      <p:sp>
        <p:nvSpPr>
          <p:cNvPr id="4" name="Notes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27088-2E2F-7E41-A6BA-A67A98EAAC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49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27088-2E2F-7E41-A6BA-A67A98EAAC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677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27088-2E2F-7E41-A6BA-A67A98EAAC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38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20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062E868-C35F-4600-BE92-2961371C856D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WRF-Hydro | Weather Research and Forecast Model for Hydrology</a:t>
            </a:r>
          </a:p>
          <a:p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GLOFS | Great Lakes Operational Forecast System</a:t>
            </a:r>
          </a:p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dirty="0"/>
          </a:p>
        </p:txBody>
      </p:sp>
      <p:sp>
        <p:nvSpPr>
          <p:cNvPr id="20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062E868-C35F-4600-BE92-2961371C856D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 | NOAA National Ocean Service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LEOFS | Lake Erie Operational Forecast System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RTAP |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Research Transition Acceleration</a:t>
            </a:r>
            <a:r>
              <a:rPr lang="en-US" sz="8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</a:t>
            </a:r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20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062E868-C35F-4600-BE92-2961371C856D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AHPS</a:t>
            </a:r>
            <a:r>
              <a:rPr lang="en-US" sz="8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</a:t>
            </a:r>
            <a:r>
              <a:rPr lang="en-US" sz="8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Hydrologic Prediction System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NERFC – Northeast River Forecast</a:t>
            </a:r>
            <a:r>
              <a:rPr lang="en-US" sz="8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Center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NYPA - New York Power Authority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OPG - Ontario Power Generation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b="0" dirty="0"/>
          </a:p>
        </p:txBody>
      </p:sp>
      <p:sp>
        <p:nvSpPr>
          <p:cNvPr id="20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062E868-C35F-4600-BE92-2961371C856D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FVCOM | Finite Volume Community Ocean Model is a modeling tool that enables high resolution (30 meters – 2 km) unstructured grid (i.e., triangular shapes of adaptable size) representation of the coastal system; a better approximation of the integral form of the equations of motion; tracking of seasonal lake level fluctuations; inflows and outflows at major connecting channels; expanded coverage to connecting waterways (Straits of Mackinac, St. Clair River, Lake St. Clair, Detroit River, upper St. Lawrence River).</a:t>
            </a:r>
          </a:p>
          <a:p>
            <a:endParaRPr dirty="0"/>
          </a:p>
        </p:txBody>
      </p:sp>
      <p:sp>
        <p:nvSpPr>
          <p:cNvPr id="20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062E868-C35F-4600-BE92-2961371C856D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207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062E868-C35F-4600-BE92-2961371C856D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8</a:t>
            </a:fld>
            <a:endParaRPr/>
          </a:p>
        </p:txBody>
      </p:sp>
      <p:sp>
        <p:nvSpPr>
          <p:cNvPr id="4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n-GB" dirty="0" smtClean="0"/>
              <a:t>Align with NOAA’s mission on</a:t>
            </a:r>
          </a:p>
          <a:p>
            <a:r>
              <a:rPr lang="en-GB" dirty="0" smtClean="0"/>
              <a:t>Climate mitigation</a:t>
            </a:r>
          </a:p>
          <a:p>
            <a:r>
              <a:rPr lang="en-GB" dirty="0" smtClean="0"/>
              <a:t>Weather-ready Nation</a:t>
            </a:r>
          </a:p>
          <a:p>
            <a:r>
              <a:rPr lang="en-GB" dirty="0" smtClean="0"/>
              <a:t>Healthy </a:t>
            </a:r>
            <a:r>
              <a:rPr lang="en-GB" dirty="0" err="1" smtClean="0"/>
              <a:t>Oceasn</a:t>
            </a:r>
            <a:endParaRPr lang="en-GB" dirty="0" smtClean="0"/>
          </a:p>
          <a:p>
            <a:r>
              <a:rPr lang="en-GB" dirty="0" err="1" smtClean="0"/>
              <a:t>Resilent</a:t>
            </a:r>
            <a:r>
              <a:rPr lang="en-GB" dirty="0" smtClean="0"/>
              <a:t> coastal community</a:t>
            </a:r>
            <a:endParaRPr lang="en-GB" dirty="0"/>
          </a:p>
        </p:txBody>
      </p:sp>
      <p:sp>
        <p:nvSpPr>
          <p:cNvPr id="209" name="CustomShape 2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3E7DBD6-F2CD-45D7-9C14-519278BBE573}" type="slidenum">
              <a:rPr lang="en-GB" sz="1200" strike="noStrike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/>
          </a:p>
        </p:txBody>
      </p:sp>
      <p:sp>
        <p:nvSpPr>
          <p:cNvPr id="7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6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3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0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32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11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53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898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5415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44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59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8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2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9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901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7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3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21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0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90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48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B3A3B-3DDA-E44A-B592-4D0E30711C5A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1B52C-80B3-8A4C-BD52-E7828D1D54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2983B-4132-7546-92E7-69EAA2316BED}" type="datetimeFigureOut">
              <a:rPr lang="en-US" smtClean="0"/>
              <a:t>3/17/16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1BAF5-1B71-7942-A07E-D57AE05E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82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 flipV="1">
            <a:off x="0" y="-720"/>
            <a:ext cx="9143280" cy="9136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2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286000" y="154440"/>
            <a:ext cx="622800" cy="637560"/>
          </a:xfrm>
          <a:prstGeom prst="rect">
            <a:avLst/>
          </a:prstGeom>
          <a:ln>
            <a:noFill/>
          </a:ln>
        </p:spPr>
      </p:pic>
      <p:pic>
        <p:nvPicPr>
          <p:cNvPr id="43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5880" y="154440"/>
            <a:ext cx="2053080" cy="637560"/>
          </a:xfrm>
          <a:prstGeom prst="rect">
            <a:avLst/>
          </a:prstGeom>
          <a:ln>
            <a:noFill/>
          </a:ln>
        </p:spPr>
      </p:pic>
      <p:sp>
        <p:nvSpPr>
          <p:cNvPr id="44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>
                <a:solidFill>
                  <a:srgbClr val="002060"/>
                </a:solidFill>
                <a:latin typeface="Arial"/>
                <a:ea typeface="DejaVu Sans"/>
              </a:rPr>
              <a:t>1</a:t>
            </a: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/18</a:t>
            </a:r>
            <a:endParaRPr dirty="0"/>
          </a:p>
        </p:txBody>
      </p:sp>
      <p:sp>
        <p:nvSpPr>
          <p:cNvPr id="45" name="CustomShape 3"/>
          <p:cNvSpPr/>
          <p:nvPr/>
        </p:nvSpPr>
        <p:spPr>
          <a:xfrm>
            <a:off x="117880" y="1066680"/>
            <a:ext cx="8771400" cy="18632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strike="noStrike" dirty="0">
                <a:solidFill>
                  <a:srgbClr val="002060"/>
                </a:solidFill>
                <a:latin typeface="Arial"/>
                <a:ea typeface="DejaVu Sans"/>
              </a:rPr>
              <a:t>Integrated Physical &amp; Ecological </a:t>
            </a:r>
            <a:r>
              <a:rPr lang="en-GB" sz="2800" strike="noStrike" dirty="0" err="1">
                <a:solidFill>
                  <a:srgbClr val="002060"/>
                </a:solidFill>
                <a:latin typeface="Arial"/>
                <a:ea typeface="DejaVu Sans"/>
              </a:rPr>
              <a:t>Modeling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  <a:ea typeface="DejaVu Sans"/>
              </a:rPr>
              <a:t> &amp; Forecasting (IPEMF) Overview</a:t>
            </a:r>
            <a:endParaRPr sz="2800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16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Philip Chu, Ph.D., PE, MBA</a:t>
            </a:r>
          </a:p>
          <a:p>
            <a:pPr>
              <a:lnSpc>
                <a:spcPct val="100000"/>
              </a:lnSpc>
            </a:pPr>
            <a:endParaRPr sz="1600" dirty="0"/>
          </a:p>
        </p:txBody>
      </p:sp>
      <p:pic>
        <p:nvPicPr>
          <p:cNvPr id="46" name="Picture 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441700" y="2438280"/>
            <a:ext cx="4959420" cy="4422750"/>
          </a:xfrm>
          <a:prstGeom prst="rect">
            <a:avLst/>
          </a:prstGeom>
          <a:ln>
            <a:noFill/>
          </a:ln>
        </p:spPr>
      </p:pic>
      <p:pic>
        <p:nvPicPr>
          <p:cNvPr id="2" name="Picture 1" descr="PhilipChu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792" y="2612436"/>
            <a:ext cx="1270008" cy="1428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6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87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88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10/18</a:t>
            </a:r>
            <a:endParaRPr dirty="0"/>
          </a:p>
        </p:txBody>
      </p:sp>
      <p:sp>
        <p:nvSpPr>
          <p:cNvPr id="89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90" name="CustomShape 4"/>
          <p:cNvSpPr/>
          <p:nvPr/>
        </p:nvSpPr>
        <p:spPr>
          <a:xfrm>
            <a:off x="97200" y="43556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1F5F"/>
                </a:solidFill>
                <a:latin typeface="Arial"/>
              </a:rPr>
              <a:t>What’s new on the Next-Gen GLOFS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?</a:t>
            </a:r>
            <a:endParaRPr sz="2800" dirty="0"/>
          </a:p>
        </p:txBody>
      </p:sp>
      <p:sp>
        <p:nvSpPr>
          <p:cNvPr id="91" name="CustomShape 5"/>
          <p:cNvSpPr/>
          <p:nvPr/>
        </p:nvSpPr>
        <p:spPr>
          <a:xfrm>
            <a:off x="97200" y="1290240"/>
            <a:ext cx="4294440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</a:rPr>
              <a:t>Unstructured </a:t>
            </a:r>
            <a:r>
              <a:rPr lang="en-GB" sz="2400" strike="noStrike" dirty="0">
                <a:solidFill>
                  <a:srgbClr val="002060"/>
                </a:solidFill>
              </a:rPr>
              <a:t>grid </a:t>
            </a:r>
            <a:r>
              <a:rPr lang="en-GB" sz="2400" strike="noStrike" dirty="0" smtClean="0">
                <a:solidFill>
                  <a:srgbClr val="002060"/>
                </a:solidFill>
              </a:rPr>
              <a:t>Finite </a:t>
            </a:r>
            <a:r>
              <a:rPr lang="en-GB" sz="2400" dirty="0">
                <a:solidFill>
                  <a:srgbClr val="002060"/>
                </a:solidFill>
              </a:rPr>
              <a:t>V</a:t>
            </a:r>
            <a:r>
              <a:rPr lang="en-GB" sz="2400" strike="noStrike" dirty="0" smtClean="0">
                <a:solidFill>
                  <a:srgbClr val="002060"/>
                </a:solidFill>
              </a:rPr>
              <a:t>olume Ocean </a:t>
            </a:r>
            <a:r>
              <a:rPr lang="en-GB" sz="2400" dirty="0">
                <a:solidFill>
                  <a:srgbClr val="002060"/>
                </a:solidFill>
              </a:rPr>
              <a:t>M</a:t>
            </a:r>
            <a:r>
              <a:rPr lang="en-GB" sz="2400" strike="noStrike" dirty="0" smtClean="0">
                <a:solidFill>
                  <a:srgbClr val="002060"/>
                </a:solidFill>
              </a:rPr>
              <a:t>odel </a:t>
            </a:r>
            <a:r>
              <a:rPr lang="en-GB" sz="2400" strike="noStrike" dirty="0">
                <a:solidFill>
                  <a:srgbClr val="002060"/>
                </a:solidFill>
              </a:rPr>
              <a:t>(FVCOM) to resolve complex shoreline, channels and islands</a:t>
            </a:r>
            <a:endParaRPr sz="24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</a:rPr>
              <a:t>High </a:t>
            </a:r>
            <a:r>
              <a:rPr lang="en-GB" sz="2400" strike="noStrike" dirty="0">
                <a:solidFill>
                  <a:srgbClr val="002060"/>
                </a:solidFill>
              </a:rPr>
              <a:t>spatial resolution (200m) with extended forecast range (120 hours out)</a:t>
            </a:r>
            <a:endParaRPr sz="24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</a:rPr>
              <a:t>Improved </a:t>
            </a:r>
            <a:r>
              <a:rPr lang="en-GB" sz="2400" strike="noStrike" dirty="0">
                <a:solidFill>
                  <a:srgbClr val="002060"/>
                </a:solidFill>
              </a:rPr>
              <a:t>initial and boundary forcing fields</a:t>
            </a:r>
            <a:endParaRPr sz="24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</a:rPr>
              <a:t>Fully</a:t>
            </a:r>
            <a:r>
              <a:rPr lang="en-GB" sz="2400" strike="noStrike" dirty="0">
                <a:solidFill>
                  <a:srgbClr val="002060"/>
                </a:solidFill>
              </a:rPr>
              <a:t>-coupled ice module to provide ice guidance</a:t>
            </a:r>
            <a:endParaRPr sz="24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sz="2400" dirty="0"/>
          </a:p>
        </p:txBody>
      </p:sp>
      <p:sp>
        <p:nvSpPr>
          <p:cNvPr id="93" name="CustomShape 6"/>
          <p:cNvSpPr/>
          <p:nvPr/>
        </p:nvSpPr>
        <p:spPr>
          <a:xfrm>
            <a:off x="6264000" y="3888000"/>
            <a:ext cx="359640" cy="359640"/>
          </a:xfrm>
          <a:prstGeom prst="rect">
            <a:avLst/>
          </a:prstGeom>
          <a:noFill/>
          <a:ln w="36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Picture 1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391640" y="1461199"/>
            <a:ext cx="4752360" cy="2376000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1594000">
            <a:off x="4467376" y="3891992"/>
            <a:ext cx="4576816" cy="249743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60" y="1300380"/>
            <a:ext cx="7645400" cy="5295900"/>
          </a:xfrm>
          <a:prstGeom prst="rect">
            <a:avLst/>
          </a:prstGeom>
        </p:spPr>
      </p:pic>
      <p:sp>
        <p:nvSpPr>
          <p:cNvPr id="68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9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70" name="Picture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72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 dirty="0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 dirty="0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 dirty="0"/>
          </a:p>
        </p:txBody>
      </p:sp>
      <p:sp>
        <p:nvSpPr>
          <p:cNvPr id="73" name="CustomShape 4"/>
          <p:cNvSpPr/>
          <p:nvPr/>
        </p:nvSpPr>
        <p:spPr>
          <a:xfrm>
            <a:off x="114280" y="486960"/>
            <a:ext cx="87415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 smtClean="0">
                <a:solidFill>
                  <a:srgbClr val="002060"/>
                </a:solidFill>
                <a:latin typeface="Arial"/>
              </a:rPr>
              <a:t>Great Lakes Operational Forecast System R2O Transition Milestones </a:t>
            </a:r>
            <a:endParaRPr sz="2800" dirty="0"/>
          </a:p>
        </p:txBody>
      </p:sp>
      <p:sp>
        <p:nvSpPr>
          <p:cNvPr id="83" name="CustomShape 10"/>
          <p:cNvSpPr/>
          <p:nvPr/>
        </p:nvSpPr>
        <p:spPr>
          <a:xfrm>
            <a:off x="92055" y="3656474"/>
            <a:ext cx="2851170" cy="293980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GB" sz="2000" strike="noStrike" dirty="0">
                <a:solidFill>
                  <a:srgbClr val="002060"/>
                </a:solidFill>
              </a:rPr>
              <a:t>Lake Erie HAB tracker to NOS/CO-OPS </a:t>
            </a:r>
            <a:endParaRPr lang="en-GB" sz="2000" strike="noStrike" dirty="0" smtClean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GB" sz="2000" strike="noStrike" dirty="0" smtClean="0">
                <a:solidFill>
                  <a:srgbClr val="002060"/>
                </a:solidFill>
              </a:rPr>
              <a:t>2019</a:t>
            </a:r>
          </a:p>
          <a:p>
            <a:pPr algn="ctr">
              <a:lnSpc>
                <a:spcPct val="100000"/>
              </a:lnSpc>
            </a:pPr>
            <a:endParaRPr sz="2400" dirty="0"/>
          </a:p>
          <a:p>
            <a:pPr algn="ctr">
              <a:lnSpc>
                <a:spcPct val="100000"/>
              </a:lnSpc>
            </a:pPr>
            <a:r>
              <a:rPr lang="en-GB" sz="2000" strike="noStrike" dirty="0">
                <a:solidFill>
                  <a:srgbClr val="002060"/>
                </a:solidFill>
              </a:rPr>
              <a:t>Coupled GL Lake-Wave-Ice system </a:t>
            </a:r>
            <a:endParaRPr lang="en-GB" sz="2000" strike="noStrike" dirty="0" smtClean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GB" sz="2000" strike="noStrike" dirty="0" smtClean="0">
                <a:solidFill>
                  <a:srgbClr val="002060"/>
                </a:solidFill>
              </a:rPr>
              <a:t>to </a:t>
            </a:r>
            <a:r>
              <a:rPr lang="en-GB" sz="2000" strike="noStrike" dirty="0">
                <a:solidFill>
                  <a:srgbClr val="002060"/>
                </a:solidFill>
              </a:rPr>
              <a:t>NWS/NCEP </a:t>
            </a:r>
            <a:endParaRPr lang="en-GB" sz="2000" strike="noStrike" dirty="0" smtClean="0">
              <a:solidFill>
                <a:srgbClr val="002060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GB" sz="2000" strike="noStrike" dirty="0" smtClean="0">
                <a:solidFill>
                  <a:srgbClr val="002060"/>
                </a:solidFill>
              </a:rPr>
              <a:t>2025</a:t>
            </a:r>
            <a:endParaRPr sz="2000" dirty="0"/>
          </a:p>
        </p:txBody>
      </p:sp>
      <p:sp>
        <p:nvSpPr>
          <p:cNvPr id="84" name="CustomShape 11"/>
          <p:cNvSpPr/>
          <p:nvPr/>
        </p:nvSpPr>
        <p:spPr>
          <a:xfrm>
            <a:off x="5237535" y="1591980"/>
            <a:ext cx="2982120" cy="118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LEOFS transition</a:t>
            </a:r>
          </a:p>
          <a:p>
            <a:pPr algn="ctr">
              <a:lnSpc>
                <a:spcPct val="100000"/>
              </a:lnSpc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 to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NOS </a:t>
            </a:r>
            <a:endParaRPr lang="en-GB" sz="2000" strike="noStrike" dirty="0" smtClean="0">
              <a:solidFill>
                <a:srgbClr val="00206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in April, 2016</a:t>
            </a:r>
            <a:endParaRPr sz="2000" dirty="0"/>
          </a:p>
        </p:txBody>
      </p:sp>
      <p:sp>
        <p:nvSpPr>
          <p:cNvPr id="12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11/18</a:t>
            </a: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0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07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 smtClean="0">
                <a:solidFill>
                  <a:srgbClr val="002060"/>
                </a:solidFill>
                <a:latin typeface="Arial"/>
                <a:ea typeface="DejaVu Sans"/>
              </a:rPr>
              <a:t>12/18</a:t>
            </a:r>
          </a:p>
        </p:txBody>
      </p:sp>
      <p:sp>
        <p:nvSpPr>
          <p:cNvPr id="10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09" name="CustomShape 4"/>
          <p:cNvSpPr/>
          <p:nvPr/>
        </p:nvSpPr>
        <p:spPr>
          <a:xfrm>
            <a:off x="142875" y="36432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1F5F"/>
                </a:solidFill>
                <a:latin typeface="Arial"/>
              </a:rPr>
              <a:t>Collaborating</a:t>
            </a:r>
            <a:r>
              <a:rPr lang="en-GB" sz="4400" strike="noStrike" dirty="0">
                <a:solidFill>
                  <a:srgbClr val="002060"/>
                </a:solidFill>
                <a:latin typeface="Arial"/>
              </a:rPr>
              <a:t> </a:t>
            </a:r>
            <a:r>
              <a:rPr lang="en-GB" sz="2800" dirty="0">
                <a:solidFill>
                  <a:srgbClr val="001F5F"/>
                </a:solidFill>
                <a:latin typeface="Arial"/>
              </a:rPr>
              <a:t>Partners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110" name="CustomShape 5"/>
          <p:cNvSpPr/>
          <p:nvPr/>
        </p:nvSpPr>
        <p:spPr>
          <a:xfrm>
            <a:off x="142875" y="1262880"/>
            <a:ext cx="8810625" cy="5575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Arial"/>
              </a:rPr>
              <a:t>NOAA </a:t>
            </a:r>
          </a:p>
          <a:p>
            <a:pPr>
              <a:lnSpc>
                <a:spcPct val="100000"/>
              </a:lnSpc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NOS</a:t>
            </a: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: 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CO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-OPS, NCCOS and CSDL </a:t>
            </a:r>
            <a:endParaRPr lang="en-GB" sz="2200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NWS</a:t>
            </a: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: 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NCEP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, NWC, WFO and RFC, </a:t>
            </a:r>
            <a:endParaRPr sz="2200" dirty="0"/>
          </a:p>
          <a:p>
            <a:pPr>
              <a:lnSpc>
                <a:spcPct val="100000"/>
              </a:lnSpc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OAR</a:t>
            </a: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: 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ESRL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, PMEL, NSSL and GFDL</a:t>
            </a:r>
            <a:endParaRPr sz="22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sz="2200" dirty="0"/>
          </a:p>
          <a:p>
            <a:pPr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Arial"/>
              </a:rPr>
              <a:t>Other federal government agencies </a:t>
            </a:r>
          </a:p>
          <a:p>
            <a:pPr>
              <a:lnSpc>
                <a:spcPct val="100000"/>
              </a:lnSpc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Environment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Canada, IJC, USACE, USGS, EPA, USCG</a:t>
            </a:r>
            <a:endParaRPr sz="22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sz="2200" dirty="0"/>
          </a:p>
          <a:p>
            <a:pPr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Arial"/>
              </a:rPr>
              <a:t>Academic Institutions </a:t>
            </a:r>
          </a:p>
          <a:p>
            <a:pPr>
              <a:lnSpc>
                <a:spcPct val="100000"/>
              </a:lnSpc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U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. Michigan, U. Wisconsin, MTU, MSU, U. Toledo, Tulane U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., CU Boulder, UNC Chapel Hill, NC State U., U. of Waterloo, Emory University</a:t>
            </a:r>
            <a:endParaRPr sz="22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sz="2200" dirty="0"/>
          </a:p>
          <a:p>
            <a:pPr>
              <a:lnSpc>
                <a:spcPct val="100000"/>
              </a:lnSpc>
            </a:pPr>
            <a:r>
              <a:rPr lang="en-GB" sz="2200" b="1" strike="noStrike" dirty="0" smtClean="0">
                <a:solidFill>
                  <a:srgbClr val="002060"/>
                </a:solidFill>
                <a:latin typeface="Arial"/>
              </a:rPr>
              <a:t>Stakeholders</a:t>
            </a:r>
            <a:endParaRPr lang="en-GB" sz="2200" b="1" dirty="0">
              <a:solidFill>
                <a:srgbClr val="00206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NYPA, OPG, NRC, </a:t>
            </a:r>
            <a:r>
              <a:rPr lang="en-GB" sz="2200" strike="noStrike" dirty="0" err="1" smtClean="0">
                <a:solidFill>
                  <a:srgbClr val="002060"/>
                </a:solidFill>
                <a:latin typeface="Arial"/>
              </a:rPr>
              <a:t>Limno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-Tech, GLOS, and GLIN</a:t>
            </a:r>
            <a:endParaRPr sz="2200" dirty="0"/>
          </a:p>
          <a:p>
            <a:pPr marL="285750" indent="-285750">
              <a:lnSpc>
                <a:spcPct val="100000"/>
              </a:lnSpc>
              <a:buFont typeface="Arial"/>
              <a:buChar char="•"/>
            </a:pPr>
            <a:endParaRPr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2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13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 smtClean="0">
                <a:solidFill>
                  <a:srgbClr val="002060"/>
                </a:solidFill>
                <a:latin typeface="Arial"/>
                <a:ea typeface="DejaVu Sans"/>
              </a:rPr>
              <a:t>13/18</a:t>
            </a:r>
            <a:endParaRPr dirty="0"/>
          </a:p>
        </p:txBody>
      </p:sp>
      <p:sp>
        <p:nvSpPr>
          <p:cNvPr id="115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16" name="CustomShape 4"/>
          <p:cNvSpPr/>
          <p:nvPr/>
        </p:nvSpPr>
        <p:spPr>
          <a:xfrm>
            <a:off x="160773" y="50788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800" dirty="0">
                <a:solidFill>
                  <a:srgbClr val="001F5F"/>
                </a:solidFill>
                <a:latin typeface="Arial"/>
              </a:rPr>
              <a:t>What’s Next?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117" name="CustomShape 5"/>
          <p:cNvSpPr/>
          <p:nvPr/>
        </p:nvSpPr>
        <p:spPr>
          <a:xfrm>
            <a:off x="160774" y="1295280"/>
            <a:ext cx="4177910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Continue </a:t>
            </a:r>
            <a:r>
              <a:rPr lang="en-GB" sz="2400" strike="noStrike" dirty="0">
                <a:solidFill>
                  <a:srgbClr val="002060"/>
                </a:solidFill>
                <a:latin typeface="Arial"/>
              </a:rPr>
              <a:t>to conduct innovative research</a:t>
            </a:r>
            <a:endParaRPr sz="24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Continue </a:t>
            </a:r>
            <a:r>
              <a:rPr lang="en-GB" sz="2400" strike="noStrike" dirty="0">
                <a:solidFill>
                  <a:srgbClr val="002060"/>
                </a:solidFill>
                <a:latin typeface="Arial"/>
              </a:rPr>
              <a:t>to improve model accuracy and extend forecast capability</a:t>
            </a:r>
            <a:endParaRPr sz="24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Continue </a:t>
            </a:r>
            <a:r>
              <a:rPr lang="en-GB" sz="2400" strike="noStrike" dirty="0">
                <a:solidFill>
                  <a:srgbClr val="002060"/>
                </a:solidFill>
                <a:latin typeface="Arial"/>
              </a:rPr>
              <a:t>to promote </a:t>
            </a: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collaboration</a:t>
            </a:r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Promote environmental data management and data sharing practice</a:t>
            </a:r>
            <a:endParaRPr sz="2400" dirty="0" smtClean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Rebuild in-house GIS capability</a:t>
            </a:r>
            <a:endParaRPr sz="2400" dirty="0"/>
          </a:p>
        </p:txBody>
      </p:sp>
      <p:pic>
        <p:nvPicPr>
          <p:cNvPr id="10" name="Picture 9" descr="253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3526" y="1844675"/>
            <a:ext cx="4450714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9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20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21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14/18</a:t>
            </a:r>
            <a:endParaRPr dirty="0"/>
          </a:p>
        </p:txBody>
      </p:sp>
      <p:sp>
        <p:nvSpPr>
          <p:cNvPr id="122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23" name="CustomShape 4"/>
          <p:cNvSpPr/>
          <p:nvPr/>
        </p:nvSpPr>
        <p:spPr>
          <a:xfrm>
            <a:off x="144696" y="45708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1F5F"/>
                </a:solidFill>
                <a:latin typeface="Arial"/>
              </a:rPr>
              <a:t>Model Improvement Strategy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124" name="CustomShape 5"/>
          <p:cNvSpPr/>
          <p:nvPr/>
        </p:nvSpPr>
        <p:spPr>
          <a:xfrm>
            <a:off x="144696" y="1295280"/>
            <a:ext cx="4249504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An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integrated environmental </a:t>
            </a:r>
            <a:r>
              <a:rPr lang="en-GB" sz="2200" strike="noStrike" dirty="0" err="1">
                <a:solidFill>
                  <a:srgbClr val="002060"/>
                </a:solidFill>
                <a:latin typeface="Arial"/>
              </a:rPr>
              <a:t>modeling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 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system through model coupling</a:t>
            </a:r>
            <a:endParaRPr sz="22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Data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Assimilation using in-situ </a:t>
            </a:r>
            <a:r>
              <a:rPr lang="en-GB" sz="2200" strike="noStrike" dirty="0" err="1">
                <a:solidFill>
                  <a:srgbClr val="002060"/>
                </a:solidFill>
                <a:latin typeface="Arial"/>
              </a:rPr>
              <a:t>obs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/satellite data to improve short-term forecast 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accuracy</a:t>
            </a:r>
            <a:endParaRPr sz="22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Ensemble probabilistic forecast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to </a:t>
            </a: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convey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uncertainty for </a:t>
            </a: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medium and long term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forecasts</a:t>
            </a:r>
            <a:endParaRPr sz="2200" dirty="0"/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endParaRPr sz="2200" dirty="0"/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endParaRPr sz="22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5"/>
          <a:srcRect l="6360" r="4758"/>
          <a:stretch/>
        </p:blipFill>
        <p:spPr>
          <a:xfrm>
            <a:off x="4343400" y="1307981"/>
            <a:ext cx="4733640" cy="39941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26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27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28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15/18</a:t>
            </a:r>
            <a:endParaRPr dirty="0"/>
          </a:p>
        </p:txBody>
      </p:sp>
      <p:sp>
        <p:nvSpPr>
          <p:cNvPr id="129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30" name="CustomShape 4"/>
          <p:cNvSpPr/>
          <p:nvPr/>
        </p:nvSpPr>
        <p:spPr>
          <a:xfrm>
            <a:off x="114660" y="45348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An Integrated Environmental </a:t>
            </a:r>
            <a:r>
              <a:rPr lang="en-GB" sz="2800" strike="noStrike" dirty="0" err="1">
                <a:solidFill>
                  <a:srgbClr val="002060"/>
                </a:solidFill>
                <a:latin typeface="Arial"/>
              </a:rPr>
              <a:t>Modeling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 System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7055"/>
            <a:ext cx="9144000" cy="5172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9100" y="4462484"/>
            <a:ext cx="445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?</a:t>
            </a:r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34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35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16/18</a:t>
            </a:r>
            <a:endParaRPr dirty="0"/>
          </a:p>
        </p:txBody>
      </p:sp>
      <p:sp>
        <p:nvSpPr>
          <p:cNvPr id="136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37" name="CustomShape 4"/>
          <p:cNvSpPr/>
          <p:nvPr/>
        </p:nvSpPr>
        <p:spPr>
          <a:xfrm>
            <a:off x="160774" y="52058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2060"/>
                </a:solidFill>
                <a:latin typeface="Arial"/>
              </a:rPr>
              <a:t>Summary</a:t>
            </a:r>
            <a:endParaRPr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38" name="CustomShape 5"/>
          <p:cNvSpPr/>
          <p:nvPr/>
        </p:nvSpPr>
        <p:spPr>
          <a:xfrm>
            <a:off x="160774" y="1295280"/>
            <a:ext cx="4817626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IPEMF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scientists conduct high quality, innovative research on all aspects of the Great Lakes ecosystem</a:t>
            </a:r>
            <a:endParaRPr sz="22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The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knowledge and </a:t>
            </a:r>
            <a:r>
              <a:rPr lang="en-GB" sz="2200" strike="noStrike" dirty="0" err="1">
                <a:solidFill>
                  <a:srgbClr val="002060"/>
                </a:solidFill>
                <a:latin typeface="Arial"/>
              </a:rPr>
              <a:t>modeling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 systems developed are relevant and being transitioned to NOAA operational line offices and other government agencies</a:t>
            </a:r>
            <a:endParaRPr sz="22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200" strike="noStrike" dirty="0" smtClean="0">
                <a:solidFill>
                  <a:srgbClr val="002060"/>
                </a:solidFill>
                <a:latin typeface="Arial"/>
              </a:rPr>
              <a:t>Performance </a:t>
            </a:r>
            <a:r>
              <a:rPr lang="en-GB" sz="2200" strike="noStrike" dirty="0">
                <a:solidFill>
                  <a:srgbClr val="002060"/>
                </a:solidFill>
                <a:latin typeface="Arial"/>
              </a:rPr>
              <a:t>of the team is demonstrated in hi-impact publications, awards, patent and product transitions</a:t>
            </a:r>
            <a:endParaRPr sz="2200" dirty="0"/>
          </a:p>
        </p:txBody>
      </p:sp>
      <p:pic>
        <p:nvPicPr>
          <p:cNvPr id="3" name="Picture 2" descr="4016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3479800"/>
            <a:ext cx="3429000" cy="2608480"/>
          </a:xfrm>
          <a:prstGeom prst="rect">
            <a:avLst/>
          </a:prstGeom>
        </p:spPr>
      </p:pic>
      <p:pic>
        <p:nvPicPr>
          <p:cNvPr id="11" name="Picture 10" descr="457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761880"/>
            <a:ext cx="3387046" cy="252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0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41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 smtClean="0">
                <a:solidFill>
                  <a:srgbClr val="002060"/>
                </a:solidFill>
                <a:latin typeface="Arial"/>
                <a:ea typeface="DejaVu Sans"/>
              </a:rPr>
              <a:t>17/18</a:t>
            </a:r>
            <a:endParaRPr dirty="0"/>
          </a:p>
        </p:txBody>
      </p:sp>
      <p:sp>
        <p:nvSpPr>
          <p:cNvPr id="143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44" name="CustomShape 4"/>
          <p:cNvSpPr/>
          <p:nvPr/>
        </p:nvSpPr>
        <p:spPr>
          <a:xfrm>
            <a:off x="144696" y="36432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 smtClean="0">
                <a:solidFill>
                  <a:srgbClr val="002060"/>
                </a:solidFill>
                <a:latin typeface="Arial"/>
              </a:rPr>
              <a:t>What</a:t>
            </a:r>
            <a:r>
              <a:rPr lang="en-GB" sz="440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GB" sz="2800" dirty="0" smtClean="0">
                <a:solidFill>
                  <a:srgbClr val="002060"/>
                </a:solidFill>
                <a:latin typeface="Arial"/>
              </a:rPr>
              <a:t>do </a:t>
            </a:r>
            <a:r>
              <a:rPr lang="en-GB" sz="2800" dirty="0">
                <a:solidFill>
                  <a:srgbClr val="002060"/>
                </a:solidFill>
                <a:latin typeface="Arial"/>
              </a:rPr>
              <a:t>our product users say</a:t>
            </a:r>
            <a:endParaRPr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45" name="CustomShape 5"/>
          <p:cNvSpPr/>
          <p:nvPr/>
        </p:nvSpPr>
        <p:spPr>
          <a:xfrm>
            <a:off x="144696" y="1295280"/>
            <a:ext cx="8932344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“We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look at GLOFS wind, wave, ice forecasts everyday for search and rescue missions (SAR), GLERL’s products save lives!” Jerry, USCG </a:t>
            </a: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9</a:t>
            </a:r>
            <a:r>
              <a:rPr lang="en-GB" sz="2600" strike="noStrike" baseline="30000" dirty="0" smtClean="0">
                <a:solidFill>
                  <a:srgbClr val="002060"/>
                </a:solidFill>
                <a:latin typeface="Arial"/>
              </a:rPr>
              <a:t>th</a:t>
            </a: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 District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Cleveland </a:t>
            </a: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Office</a:t>
            </a:r>
            <a:endParaRPr sz="26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“We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regularly check GLOFS forecasts for high/low water levels and waves for all the nuclear power plants operation around the Great Lakes!” Jack, Nuclear Regulatory Commission</a:t>
            </a:r>
            <a:endParaRPr sz="26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“We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use GLOFS water level forecasts to determine how much water to release to Niagara River, accurate forecasts save $30M/year!” Peter, (NYPA)</a:t>
            </a:r>
            <a:endParaRPr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9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70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72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 dirty="0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 dirty="0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 dirty="0"/>
          </a:p>
        </p:txBody>
      </p:sp>
      <p:pic>
        <p:nvPicPr>
          <p:cNvPr id="2" name="Picture 1" descr="15871439460_7e83852603_o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61950"/>
            <a:ext cx="9144001" cy="6496050"/>
          </a:xfrm>
          <a:prstGeom prst="rect">
            <a:avLst/>
          </a:prstGeom>
        </p:spPr>
      </p:pic>
      <p:sp>
        <p:nvSpPr>
          <p:cNvPr id="73" name="CustomShape 4"/>
          <p:cNvSpPr/>
          <p:nvPr/>
        </p:nvSpPr>
        <p:spPr>
          <a:xfrm>
            <a:off x="139680" y="44886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3600" dirty="0" smtClean="0">
                <a:solidFill>
                  <a:srgbClr val="002060"/>
                </a:solidFill>
                <a:latin typeface="Arial"/>
              </a:rPr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401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7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7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79" name="CustomShape 4"/>
          <p:cNvSpPr/>
          <p:nvPr/>
        </p:nvSpPr>
        <p:spPr>
          <a:xfrm>
            <a:off x="190500" y="356020"/>
            <a:ext cx="82288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2060"/>
                </a:solidFill>
                <a:latin typeface="Arial"/>
              </a:rPr>
              <a:t>Recommendations from 2010 </a:t>
            </a:r>
            <a:r>
              <a:rPr lang="en-GB" sz="2800" dirty="0" smtClean="0">
                <a:solidFill>
                  <a:srgbClr val="002060"/>
                </a:solidFill>
                <a:latin typeface="Arial"/>
              </a:rPr>
              <a:t>science </a:t>
            </a:r>
            <a:r>
              <a:rPr lang="en-GB" sz="2800" dirty="0">
                <a:solidFill>
                  <a:srgbClr val="002060"/>
                </a:solidFill>
                <a:latin typeface="Arial"/>
              </a:rPr>
              <a:t>review</a:t>
            </a:r>
            <a:endParaRPr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80" name="CustomShape 5"/>
          <p:cNvSpPr/>
          <p:nvPr/>
        </p:nvSpPr>
        <p:spPr>
          <a:xfrm>
            <a:off x="457200" y="1693100"/>
            <a:ext cx="8228880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Continue 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to develop the increasing important connection to NOAA’s National Ocean Service (including CSDL and CO-OPS)</a:t>
            </a:r>
            <a:endParaRPr sz="2800" dirty="0"/>
          </a:p>
          <a:p>
            <a:pPr marL="457200" indent="-457200">
              <a:lnSpc>
                <a:spcPct val="100000"/>
              </a:lnSpc>
              <a:spcAft>
                <a:spcPts val="12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Continue 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to develop and communicate complex model forecast results and uncertainty in critical areas related human health and safety</a:t>
            </a:r>
            <a:endParaRPr sz="2800" dirty="0"/>
          </a:p>
        </p:txBody>
      </p:sp>
      <p:sp>
        <p:nvSpPr>
          <p:cNvPr id="9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Additional Information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8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49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>
                <a:solidFill>
                  <a:srgbClr val="002060"/>
                </a:solidFill>
                <a:latin typeface="Arial"/>
                <a:ea typeface="DejaVu Sans"/>
              </a:rPr>
              <a:t>2/</a:t>
            </a: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18</a:t>
            </a:r>
            <a:endParaRPr dirty="0"/>
          </a:p>
        </p:txBody>
      </p:sp>
      <p:sp>
        <p:nvSpPr>
          <p:cNvPr id="51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52" name="CustomShape 4"/>
          <p:cNvSpPr/>
          <p:nvPr/>
        </p:nvSpPr>
        <p:spPr>
          <a:xfrm>
            <a:off x="0" y="39746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IPEMF Team</a:t>
            </a:r>
            <a:endParaRPr sz="2800" dirty="0"/>
          </a:p>
        </p:txBody>
      </p:sp>
      <p:sp>
        <p:nvSpPr>
          <p:cNvPr id="53" name="CustomShape 5"/>
          <p:cNvSpPr/>
          <p:nvPr/>
        </p:nvSpPr>
        <p:spPr>
          <a:xfrm>
            <a:off x="146538" y="1197680"/>
            <a:ext cx="8930502" cy="5203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Brent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Lofgren – Climatologist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Eric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Anderson – Hydrodynamic </a:t>
            </a:r>
            <a:r>
              <a:rPr lang="en-GB" sz="2000" strike="noStrike" dirty="0" err="1">
                <a:solidFill>
                  <a:srgbClr val="002060"/>
                </a:solidFill>
                <a:latin typeface="Arial"/>
              </a:rPr>
              <a:t>Modeler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Drew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Gronewold – Hydrologist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Jia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Wang – Ice Climatologist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Craig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Stow – Ecosystem </a:t>
            </a:r>
            <a:r>
              <a:rPr lang="en-GB" sz="2000" strike="noStrike" dirty="0" err="1">
                <a:solidFill>
                  <a:srgbClr val="002060"/>
                </a:solidFill>
                <a:latin typeface="Arial"/>
              </a:rPr>
              <a:t>Modeler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Anne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Clites – Physical Scientist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Greg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Lang – Physical Scientist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Tim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Hunter – IT Specialist</a:t>
            </a:r>
            <a:endParaRPr sz="20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Becky </a:t>
            </a:r>
            <a:r>
              <a:rPr lang="en-GB" sz="2000" strike="noStrike" dirty="0" err="1">
                <a:solidFill>
                  <a:srgbClr val="002060"/>
                </a:solidFill>
                <a:latin typeface="Arial"/>
              </a:rPr>
              <a:t>Bolinger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, </a:t>
            </a:r>
            <a:r>
              <a:rPr lang="en-GB" sz="2000" strike="noStrike" dirty="0" err="1">
                <a:solidFill>
                  <a:srgbClr val="002060"/>
                </a:solidFill>
                <a:latin typeface="Arial"/>
              </a:rPr>
              <a:t>Lisi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 Pei (UCAR PACE fellow)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Jam </a:t>
            </a:r>
            <a:r>
              <a:rPr lang="en-GB" sz="2000" strike="noStrike" dirty="0" err="1">
                <a:solidFill>
                  <a:srgbClr val="002060"/>
                </a:solidFill>
                <a:latin typeface="Arial"/>
              </a:rPr>
              <a:t>Charusombat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 (NRC </a:t>
            </a: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postdoc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)</a:t>
            </a:r>
            <a:endParaRPr sz="2000" dirty="0"/>
          </a:p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Ayumi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Manome, Dima Beletsky, Raisa Beletsky, Haoguo Hu</a:t>
            </a: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,  Andy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Xiao, </a:t>
            </a: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Heather Lucier, </a:t>
            </a:r>
            <a:r>
              <a:rPr lang="en-GB" sz="2000" strike="noStrike" dirty="0" err="1" smtClean="0">
                <a:solidFill>
                  <a:srgbClr val="002060"/>
                </a:solidFill>
                <a:latin typeface="Arial"/>
              </a:rPr>
              <a:t>Joeseph</a:t>
            </a:r>
            <a:r>
              <a:rPr lang="en-GB" sz="2000" strike="noStrike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en-GB" sz="2000" strike="noStrike" dirty="0">
                <a:solidFill>
                  <a:srgbClr val="002060"/>
                </a:solidFill>
                <a:latin typeface="Arial"/>
              </a:rPr>
              <a:t>Smith, James Kessler (CILER) </a:t>
            </a:r>
            <a:endParaRPr sz="2000"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9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90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92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93" name="CustomShape 4"/>
          <p:cNvSpPr/>
          <p:nvPr/>
        </p:nvSpPr>
        <p:spPr>
          <a:xfrm>
            <a:off x="127000" y="50788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800" dirty="0">
                <a:solidFill>
                  <a:srgbClr val="002060"/>
                </a:solidFill>
                <a:latin typeface="Arial"/>
              </a:rPr>
              <a:t>Brief History of IPEMF’s R2O effort</a:t>
            </a:r>
            <a:endParaRPr sz="280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194" name="CustomShape 5"/>
          <p:cNvSpPr/>
          <p:nvPr/>
        </p:nvSpPr>
        <p:spPr>
          <a:xfrm>
            <a:off x="457200" y="1295280"/>
            <a:ext cx="8619840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1989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: Developed GLFS with OSU </a:t>
            </a:r>
            <a:endParaRPr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1991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: First 3-D Lake Erie </a:t>
            </a:r>
            <a:r>
              <a:rPr lang="en-GB" sz="2800" strike="noStrike" dirty="0" err="1">
                <a:solidFill>
                  <a:srgbClr val="002060"/>
                </a:solidFill>
                <a:latin typeface="Arial"/>
              </a:rPr>
              <a:t>nowcast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 on CRAY</a:t>
            </a:r>
            <a:endParaRPr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1992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: GLFS workstation version running at GLERL</a:t>
            </a:r>
            <a:endParaRPr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1993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: First 3-D forecasts</a:t>
            </a:r>
            <a:endParaRPr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2000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: </a:t>
            </a: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GLFS 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team won the AMS Special Award</a:t>
            </a:r>
            <a:endParaRPr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2003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-2005: Transitioned GLFS to NOS/CO-OPS</a:t>
            </a:r>
            <a:endParaRPr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2016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-2021: Next-generation GLOFS being </a:t>
            </a: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transitioned 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to NOS/CO-OPS and NWS/NCEP</a:t>
            </a:r>
            <a:endParaRPr dirty="0"/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dirty="0"/>
          </a:p>
        </p:txBody>
      </p:sp>
      <p:sp>
        <p:nvSpPr>
          <p:cNvPr id="9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Additional Information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96"/>
          <a:stretch/>
        </p:blipFill>
        <p:spPr>
          <a:xfrm>
            <a:off x="-7200" y="533520"/>
            <a:ext cx="9143280" cy="6176880"/>
          </a:xfrm>
          <a:prstGeom prst="rect">
            <a:avLst/>
          </a:prstGeom>
          <a:ln>
            <a:noFill/>
          </a:ln>
        </p:spPr>
      </p:pic>
      <p:sp>
        <p:nvSpPr>
          <p:cNvPr id="15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55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56" name="Picture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59" name="CustomShape 4"/>
          <p:cNvSpPr/>
          <p:nvPr/>
        </p:nvSpPr>
        <p:spPr>
          <a:xfrm>
            <a:off x="254000" y="40110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Transition to Operations (R2O)</a:t>
            </a:r>
            <a:endParaRPr sz="2800" dirty="0"/>
          </a:p>
        </p:txBody>
      </p:sp>
      <p:sp>
        <p:nvSpPr>
          <p:cNvPr id="9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Additional Information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015"/>
          <a:stretch/>
        </p:blipFill>
        <p:spPr>
          <a:xfrm>
            <a:off x="0" y="588960"/>
            <a:ext cx="9143280" cy="6249600"/>
          </a:xfrm>
          <a:prstGeom prst="rect">
            <a:avLst/>
          </a:prstGeom>
          <a:ln>
            <a:noFill/>
          </a:ln>
        </p:spPr>
      </p:pic>
      <p:sp>
        <p:nvSpPr>
          <p:cNvPr id="161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2" name="Picture 6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163" name="Picture 8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165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166" name="CustomShape 4"/>
          <p:cNvSpPr/>
          <p:nvPr/>
        </p:nvSpPr>
        <p:spPr>
          <a:xfrm>
            <a:off x="304800" y="40110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Transition to </a:t>
            </a:r>
            <a:r>
              <a:rPr lang="en-GB" sz="2800" strike="noStrike" dirty="0" smtClean="0">
                <a:solidFill>
                  <a:srgbClr val="002060"/>
                </a:solidFill>
                <a:latin typeface="Arial"/>
              </a:rPr>
              <a:t>Applications </a:t>
            </a:r>
            <a:r>
              <a:rPr lang="en-GB" sz="2800" strike="noStrike" dirty="0">
                <a:solidFill>
                  <a:srgbClr val="002060"/>
                </a:solidFill>
                <a:latin typeface="Arial"/>
              </a:rPr>
              <a:t>(R2A)</a:t>
            </a:r>
            <a:endParaRPr sz="2800" dirty="0"/>
          </a:p>
        </p:txBody>
      </p:sp>
      <p:sp>
        <p:nvSpPr>
          <p:cNvPr id="9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Additional Information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5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 smtClean="0">
                <a:solidFill>
                  <a:srgbClr val="002060"/>
                </a:solidFill>
                <a:latin typeface="Arial"/>
                <a:ea typeface="DejaVu Sans"/>
              </a:rPr>
              <a:t>3/18</a:t>
            </a:r>
            <a:endParaRPr dirty="0"/>
          </a:p>
        </p:txBody>
      </p:sp>
      <p:sp>
        <p:nvSpPr>
          <p:cNvPr id="5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59" name="CustomShape 4"/>
          <p:cNvSpPr/>
          <p:nvPr/>
        </p:nvSpPr>
        <p:spPr>
          <a:xfrm>
            <a:off x="117231" y="50460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strike="noStrike" dirty="0">
                <a:solidFill>
                  <a:srgbClr val="001F5F"/>
                </a:solidFill>
                <a:latin typeface="Arial"/>
              </a:rPr>
              <a:t>IPEMF Goals</a:t>
            </a:r>
            <a:endParaRPr sz="2800" dirty="0">
              <a:solidFill>
                <a:srgbClr val="001F5F"/>
              </a:solidFill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117231" y="1296000"/>
            <a:ext cx="8568849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Conduct </a:t>
            </a:r>
            <a:r>
              <a:rPr lang="en-GB" sz="2600" dirty="0">
                <a:solidFill>
                  <a:srgbClr val="002060"/>
                </a:solidFill>
                <a:latin typeface="Arial"/>
              </a:rPr>
              <a:t>i</a:t>
            </a: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nnovative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research and model development on key processes of the Great Lakes </a:t>
            </a:r>
            <a:endParaRPr sz="2600"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Transition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research/models/tools/knowledge to operations and applications </a:t>
            </a:r>
            <a:endParaRPr sz="2600"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Promote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internal and external collaborations</a:t>
            </a:r>
            <a:endParaRPr sz="2600" dirty="0"/>
          </a:p>
          <a:p>
            <a:pPr marL="457200" indent="-457200">
              <a:lnSpc>
                <a:spcPct val="100000"/>
              </a:lnSpc>
              <a:spcAft>
                <a:spcPts val="600"/>
              </a:spcAft>
              <a:buFont typeface="Arial"/>
              <a:buChar char="•"/>
            </a:pP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Data </a:t>
            </a:r>
            <a:r>
              <a:rPr lang="en-GB" sz="2600" strike="noStrike" dirty="0">
                <a:solidFill>
                  <a:srgbClr val="002060"/>
                </a:solidFill>
                <a:latin typeface="Arial"/>
              </a:rPr>
              <a:t>management, </a:t>
            </a:r>
            <a:r>
              <a:rPr lang="en-GB" sz="2600" strike="noStrike" dirty="0" smtClean="0">
                <a:solidFill>
                  <a:srgbClr val="002060"/>
                </a:solidFill>
                <a:latin typeface="Arial"/>
              </a:rPr>
              <a:t>data sharing and product dissemination </a:t>
            </a:r>
            <a:endParaRPr sz="2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5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 smtClean="0">
                <a:solidFill>
                  <a:srgbClr val="002060"/>
                </a:solidFill>
                <a:latin typeface="Arial"/>
                <a:ea typeface="DejaVu Sans"/>
              </a:rPr>
              <a:t>4/18</a:t>
            </a:r>
            <a:endParaRPr dirty="0"/>
          </a:p>
        </p:txBody>
      </p:sp>
      <p:sp>
        <p:nvSpPr>
          <p:cNvPr id="5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59" name="CustomShape 4"/>
          <p:cNvSpPr/>
          <p:nvPr/>
        </p:nvSpPr>
        <p:spPr>
          <a:xfrm>
            <a:off x="114300" y="41016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1F5F"/>
                </a:solidFill>
                <a:latin typeface="Arial"/>
              </a:rPr>
              <a:t>Climate</a:t>
            </a:r>
            <a:r>
              <a:rPr lang="en-GB" sz="3600" dirty="0" smtClean="0">
                <a:solidFill>
                  <a:srgbClr val="002060"/>
                </a:solidFill>
                <a:latin typeface="Arial"/>
              </a:rPr>
              <a:t> </a:t>
            </a:r>
            <a:r>
              <a:rPr lang="en-GB" sz="2800" dirty="0" err="1">
                <a:solidFill>
                  <a:srgbClr val="001F5F"/>
                </a:solidFill>
                <a:latin typeface="Arial"/>
              </a:rPr>
              <a:t>Modeling</a:t>
            </a:r>
            <a:r>
              <a:rPr lang="en-GB" sz="2800" dirty="0">
                <a:solidFill>
                  <a:srgbClr val="001F5F"/>
                </a:solidFill>
                <a:latin typeface="Arial"/>
              </a:rPr>
              <a:t> – Brent Lofgren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292100" y="1143000"/>
            <a:ext cx="4994275" cy="46355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200" dirty="0" smtClean="0">
                <a:solidFill>
                  <a:srgbClr val="002060"/>
                </a:solidFill>
              </a:rPr>
              <a:t>Research </a:t>
            </a:r>
            <a:r>
              <a:rPr lang="en-GB" sz="2200" dirty="0">
                <a:solidFill>
                  <a:srgbClr val="002060"/>
                </a:solidFill>
              </a:rPr>
              <a:t>and Development</a:t>
            </a: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Climate </a:t>
            </a:r>
            <a:r>
              <a:rPr lang="en-US" sz="2200" dirty="0">
                <a:solidFill>
                  <a:srgbClr val="001F5F"/>
                </a:solidFill>
              </a:rPr>
              <a:t>Weather Research and Forecast Model </a:t>
            </a:r>
            <a:r>
              <a:rPr lang="en-US" sz="2200" dirty="0" smtClean="0">
                <a:solidFill>
                  <a:srgbClr val="001F5F"/>
                </a:solidFill>
              </a:rPr>
              <a:t>(WRF)</a:t>
            </a:r>
            <a:r>
              <a:rPr lang="en-GB" sz="2200" dirty="0" smtClean="0">
                <a:solidFill>
                  <a:srgbClr val="001F5F"/>
                </a:solidFill>
                <a:latin typeface="Arial"/>
              </a:rPr>
              <a:t> </a:t>
            </a:r>
            <a:r>
              <a:rPr lang="en-GB" sz="2200" dirty="0">
                <a:solidFill>
                  <a:srgbClr val="002060"/>
                </a:solidFill>
                <a:latin typeface="Arial"/>
              </a:rPr>
              <a:t>and RegCM4 </a:t>
            </a:r>
            <a:r>
              <a:rPr lang="en-GB" sz="2200" dirty="0" smtClean="0">
                <a:solidFill>
                  <a:srgbClr val="001F5F"/>
                </a:solidFill>
                <a:latin typeface="Arial"/>
              </a:rPr>
              <a:t>(</a:t>
            </a:r>
            <a:r>
              <a:rPr lang="en-US" sz="2200" dirty="0">
                <a:solidFill>
                  <a:srgbClr val="001F5F"/>
                </a:solidFill>
              </a:rPr>
              <a:t>Regional Climate Model </a:t>
            </a:r>
            <a:r>
              <a:rPr lang="en-US" sz="2200" dirty="0" smtClean="0">
                <a:solidFill>
                  <a:srgbClr val="001F5F"/>
                </a:solidFill>
              </a:rPr>
              <a:t>system) </a:t>
            </a: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applications</a:t>
            </a:r>
            <a:endParaRPr lang="en-GB" sz="2200" dirty="0">
              <a:solidFill>
                <a:srgbClr val="002060"/>
              </a:solidFill>
              <a:latin typeface="Arial"/>
            </a:endParaRP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WRF</a:t>
            </a:r>
            <a:r>
              <a:rPr lang="en-GB" sz="2200" dirty="0">
                <a:solidFill>
                  <a:srgbClr val="002060"/>
                </a:solidFill>
                <a:latin typeface="Arial"/>
              </a:rPr>
              <a:t>-</a:t>
            </a: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Hydro </a:t>
            </a:r>
            <a:r>
              <a:rPr lang="en-GB" sz="2200" dirty="0">
                <a:solidFill>
                  <a:srgbClr val="002060"/>
                </a:solidFill>
                <a:latin typeface="Arial"/>
              </a:rPr>
              <a:t>development for </a:t>
            </a: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the </a:t>
            </a:r>
            <a:r>
              <a:rPr lang="en-GB" sz="2200" dirty="0">
                <a:solidFill>
                  <a:srgbClr val="002060"/>
                </a:solidFill>
                <a:latin typeface="Arial"/>
              </a:rPr>
              <a:t>Great Lakes </a:t>
            </a: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Lake </a:t>
            </a:r>
            <a:r>
              <a:rPr lang="en-GB" sz="2200" dirty="0">
                <a:solidFill>
                  <a:srgbClr val="002060"/>
                </a:solidFill>
                <a:latin typeface="Arial"/>
              </a:rPr>
              <a:t>surface heat fluxes evaluation and comparison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200" dirty="0" smtClean="0">
                <a:solidFill>
                  <a:srgbClr val="002060"/>
                </a:solidFill>
              </a:rPr>
              <a:t>Products </a:t>
            </a:r>
            <a:r>
              <a:rPr lang="en-GB" sz="2200" dirty="0">
                <a:solidFill>
                  <a:srgbClr val="002060"/>
                </a:solidFill>
              </a:rPr>
              <a:t>&amp; Services</a:t>
            </a:r>
          </a:p>
          <a:p>
            <a:pPr lvl="1" indent="-457200">
              <a:spcBef>
                <a:spcPts val="1200"/>
              </a:spcBef>
              <a:spcAft>
                <a:spcPts val="600"/>
              </a:spcAft>
              <a:buFont typeface="Arial"/>
              <a:buChar char="•"/>
            </a:pPr>
            <a:r>
              <a:rPr lang="en-GB" sz="2200" dirty="0" smtClean="0">
                <a:solidFill>
                  <a:srgbClr val="002060"/>
                </a:solidFill>
                <a:latin typeface="Arial"/>
              </a:rPr>
              <a:t>Extensive </a:t>
            </a:r>
            <a:r>
              <a:rPr lang="en-GB" sz="2200" dirty="0">
                <a:solidFill>
                  <a:srgbClr val="002060"/>
                </a:solidFill>
                <a:latin typeface="Arial"/>
              </a:rPr>
              <a:t>community outreach to decision makers and citizens</a:t>
            </a:r>
          </a:p>
          <a:p>
            <a:pPr lvl="1"/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9" name="Picture 1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9971" y="1611923"/>
            <a:ext cx="3714029" cy="297168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28600" y="6274264"/>
            <a:ext cx="8674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NOAA Goals: Climate </a:t>
            </a:r>
            <a:r>
              <a:rPr lang="en-GB" dirty="0">
                <a:solidFill>
                  <a:srgbClr val="002060"/>
                </a:solidFill>
              </a:rPr>
              <a:t>Mitigation, Weather-Ready </a:t>
            </a:r>
            <a:r>
              <a:rPr lang="en-GB" dirty="0" smtClean="0">
                <a:solidFill>
                  <a:srgbClr val="002060"/>
                </a:solidFill>
              </a:rPr>
              <a:t>Nation</a:t>
            </a:r>
            <a:endParaRPr lang="en-GB" dirty="0">
              <a:solidFill>
                <a:srgbClr val="00206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32087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5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5/18</a:t>
            </a:r>
            <a:endParaRPr dirty="0"/>
          </a:p>
        </p:txBody>
      </p:sp>
      <p:sp>
        <p:nvSpPr>
          <p:cNvPr id="5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59" name="CustomShape 4"/>
          <p:cNvSpPr/>
          <p:nvPr/>
        </p:nvSpPr>
        <p:spPr>
          <a:xfrm>
            <a:off x="190500" y="409674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800" dirty="0">
                <a:solidFill>
                  <a:srgbClr val="001F5F"/>
                </a:solidFill>
                <a:latin typeface="Arial"/>
              </a:rPr>
              <a:t>Hydrodynamic </a:t>
            </a:r>
            <a:r>
              <a:rPr lang="en-GB" sz="2800" dirty="0" err="1">
                <a:solidFill>
                  <a:srgbClr val="001F5F"/>
                </a:solidFill>
                <a:latin typeface="Arial"/>
              </a:rPr>
              <a:t>Modeling</a:t>
            </a:r>
            <a:r>
              <a:rPr lang="en-GB" sz="2800" dirty="0">
                <a:solidFill>
                  <a:srgbClr val="001F5F"/>
                </a:solidFill>
                <a:latin typeface="Arial"/>
              </a:rPr>
              <a:t> – Eric Anderson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190500" y="1095594"/>
            <a:ext cx="5207000" cy="57429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dirty="0" smtClean="0">
                <a:solidFill>
                  <a:srgbClr val="002060"/>
                </a:solidFill>
              </a:rPr>
              <a:t>Research and Development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HAB forecasting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Contaminant transport 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Meteotsunami &amp; extreme </a:t>
            </a:r>
            <a:endParaRPr lang="en-GB" sz="2400" dirty="0">
              <a:solidFill>
                <a:srgbClr val="002060"/>
              </a:solidFill>
            </a:endParaRPr>
          </a:p>
          <a:p>
            <a:pPr lvl="2"/>
            <a:r>
              <a:rPr lang="en-GB" sz="2400" dirty="0" smtClean="0">
                <a:solidFill>
                  <a:srgbClr val="002060"/>
                </a:solidFill>
              </a:rPr>
              <a:t>water level events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400" dirty="0" smtClean="0">
                <a:solidFill>
                  <a:srgbClr val="002060"/>
                </a:solidFill>
              </a:rPr>
              <a:t>Research to Operations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Next-Gen GLOFS to NOS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LEOFS to NOS in April 2016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1 lake/</a:t>
            </a:r>
            <a:r>
              <a:rPr lang="en-GB" sz="2400" dirty="0" err="1" smtClean="0">
                <a:solidFill>
                  <a:srgbClr val="002060"/>
                </a:solidFill>
              </a:rPr>
              <a:t>yr</a:t>
            </a:r>
            <a:r>
              <a:rPr lang="en-GB" sz="2400" dirty="0" smtClean="0">
                <a:solidFill>
                  <a:srgbClr val="002060"/>
                </a:solidFill>
              </a:rPr>
              <a:t> for the next 5 years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2 </a:t>
            </a:r>
            <a:r>
              <a:rPr lang="en-GB" sz="2400" dirty="0">
                <a:solidFill>
                  <a:srgbClr val="002060"/>
                </a:solidFill>
              </a:rPr>
              <a:t>RTAP </a:t>
            </a:r>
            <a:r>
              <a:rPr lang="en-GB" sz="2400" dirty="0" smtClean="0">
                <a:solidFill>
                  <a:srgbClr val="002060"/>
                </a:solidFill>
              </a:rPr>
              <a:t>(Research </a:t>
            </a:r>
            <a:r>
              <a:rPr lang="en-GB" sz="2400" dirty="0">
                <a:solidFill>
                  <a:srgbClr val="002060"/>
                </a:solidFill>
              </a:rPr>
              <a:t>Transition Acceleration </a:t>
            </a:r>
            <a:r>
              <a:rPr lang="en-GB" sz="2400" dirty="0" smtClean="0">
                <a:solidFill>
                  <a:srgbClr val="002060"/>
                </a:solidFill>
              </a:rPr>
              <a:t>Program) </a:t>
            </a:r>
            <a:r>
              <a:rPr lang="en-GB" sz="2400" dirty="0">
                <a:solidFill>
                  <a:srgbClr val="002060"/>
                </a:solidFill>
              </a:rPr>
              <a:t>funded </a:t>
            </a:r>
            <a:r>
              <a:rPr lang="en-GB" sz="2400" dirty="0" smtClean="0">
                <a:solidFill>
                  <a:srgbClr val="002060"/>
                </a:solidFill>
              </a:rPr>
              <a:t>to speed up transition</a:t>
            </a:r>
          </a:p>
          <a:p>
            <a:pPr lvl="1"/>
            <a:endParaRPr lang="en-GB" sz="2400" dirty="0" smtClean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950" y="1044534"/>
            <a:ext cx="3726050" cy="31782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682" y="4351555"/>
            <a:ext cx="3719318" cy="2244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900" y="6019800"/>
            <a:ext cx="500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GB" dirty="0" smtClean="0">
                <a:solidFill>
                  <a:srgbClr val="002060"/>
                </a:solidFill>
              </a:rPr>
              <a:t>NOAA </a:t>
            </a:r>
            <a:r>
              <a:rPr lang="en-GB" dirty="0">
                <a:solidFill>
                  <a:srgbClr val="002060"/>
                </a:solidFill>
              </a:rPr>
              <a:t>Goals: </a:t>
            </a:r>
            <a:r>
              <a:rPr lang="en-GB" dirty="0" smtClean="0">
                <a:solidFill>
                  <a:srgbClr val="002060"/>
                </a:solidFill>
              </a:rPr>
              <a:t>Weather</a:t>
            </a:r>
            <a:r>
              <a:rPr lang="en-GB" dirty="0">
                <a:solidFill>
                  <a:srgbClr val="002060"/>
                </a:solidFill>
              </a:rPr>
              <a:t>-Ready Nation, Healthy Oceans, Resilient </a:t>
            </a:r>
            <a:r>
              <a:rPr lang="en-GB" dirty="0" smtClean="0">
                <a:solidFill>
                  <a:srgbClr val="002060"/>
                </a:solidFill>
              </a:rPr>
              <a:t>Communities</a:t>
            </a:r>
            <a:endParaRPr lang="en-GB" dirty="0">
              <a:solidFill>
                <a:srgbClr val="00206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3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5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6/18</a:t>
            </a:r>
            <a:endParaRPr dirty="0"/>
          </a:p>
        </p:txBody>
      </p:sp>
      <p:sp>
        <p:nvSpPr>
          <p:cNvPr id="5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59" name="CustomShape 4"/>
          <p:cNvSpPr/>
          <p:nvPr/>
        </p:nvSpPr>
        <p:spPr>
          <a:xfrm>
            <a:off x="0" y="380880"/>
            <a:ext cx="91432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800" dirty="0">
                <a:solidFill>
                  <a:srgbClr val="001F5F"/>
                </a:solidFill>
                <a:latin typeface="Arial"/>
              </a:rPr>
              <a:t>Hydrologic Research – Drew </a:t>
            </a:r>
            <a:r>
              <a:rPr lang="en-GB" sz="2800" dirty="0" err="1">
                <a:solidFill>
                  <a:srgbClr val="001F5F"/>
                </a:solidFill>
                <a:latin typeface="Arial"/>
              </a:rPr>
              <a:t>Gronewold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139700" y="1096080"/>
            <a:ext cx="5549900" cy="5818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dirty="0" smtClean="0">
                <a:solidFill>
                  <a:srgbClr val="002060"/>
                </a:solidFill>
              </a:rPr>
              <a:t>Research and Development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Establish Great Lakes evaporation network 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Develop novel statistical models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Develop WRF-Hydro framework for the Great Lakes </a:t>
            </a:r>
          </a:p>
          <a:p>
            <a:pPr>
              <a:spcBef>
                <a:spcPts val="600"/>
              </a:spcBef>
            </a:pPr>
            <a:r>
              <a:rPr lang="en-GB" dirty="0">
                <a:solidFill>
                  <a:srgbClr val="002060"/>
                </a:solidFill>
              </a:rPr>
              <a:t>Transition to Operations (R2O)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Water level forecast system for Niagara River to NYPA/OPG and NERFC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AHPS and hydraulic model to USACE &amp; IJC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dirty="0" smtClean="0">
                <a:solidFill>
                  <a:srgbClr val="002060"/>
                </a:solidFill>
              </a:rPr>
              <a:t>Products &amp; Services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Serves on scientific and interagency committees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Extensive public education and public outreach 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Various hydro-meteorological database and </a:t>
            </a:r>
          </a:p>
          <a:p>
            <a:pPr marL="800100" lvl="1" indent="-342900">
              <a:buFont typeface="Arial"/>
              <a:buChar char="•"/>
            </a:pPr>
            <a:r>
              <a:rPr lang="en-GB" dirty="0" smtClean="0">
                <a:solidFill>
                  <a:srgbClr val="002060"/>
                </a:solidFill>
              </a:rPr>
              <a:t>Long term water level software applications</a:t>
            </a:r>
          </a:p>
          <a:p>
            <a:pPr lvl="1"/>
            <a:endParaRPr lang="en-GB" dirty="0" smtClean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1067" y="1182510"/>
            <a:ext cx="3279813" cy="22941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487" y="3616325"/>
            <a:ext cx="3279093" cy="20494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5900" y="6286500"/>
            <a:ext cx="87876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NOAA Goals: Climate </a:t>
            </a:r>
            <a:r>
              <a:rPr lang="en-GB" dirty="0">
                <a:solidFill>
                  <a:srgbClr val="002060"/>
                </a:solidFill>
              </a:rPr>
              <a:t>Mitigation, </a:t>
            </a:r>
            <a:r>
              <a:rPr lang="en-GB" dirty="0" smtClean="0">
                <a:solidFill>
                  <a:srgbClr val="002060"/>
                </a:solidFill>
              </a:rPr>
              <a:t>Weather-Ready Nation</a:t>
            </a:r>
            <a:r>
              <a:rPr lang="en-GB" dirty="0">
                <a:solidFill>
                  <a:srgbClr val="002060"/>
                </a:solidFill>
              </a:rPr>
              <a:t>, Resilient </a:t>
            </a:r>
            <a:r>
              <a:rPr lang="en-GB" dirty="0" smtClean="0">
                <a:solidFill>
                  <a:srgbClr val="002060"/>
                </a:solidFill>
              </a:rPr>
              <a:t>Communities</a:t>
            </a:r>
            <a:endParaRPr lang="en-GB" dirty="0">
              <a:solidFill>
                <a:srgbClr val="002060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4799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5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>
                <a:solidFill>
                  <a:srgbClr val="002060"/>
                </a:solidFill>
                <a:latin typeface="Arial"/>
                <a:ea typeface="DejaVu Sans"/>
              </a:rPr>
              <a:t>7</a:t>
            </a: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/18</a:t>
            </a:r>
            <a:endParaRPr dirty="0"/>
          </a:p>
        </p:txBody>
      </p:sp>
      <p:sp>
        <p:nvSpPr>
          <p:cNvPr id="5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59" name="CustomShape 4"/>
          <p:cNvSpPr/>
          <p:nvPr/>
        </p:nvSpPr>
        <p:spPr>
          <a:xfrm>
            <a:off x="0" y="380880"/>
            <a:ext cx="91432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1F5F"/>
                </a:solidFill>
                <a:latin typeface="Arial"/>
              </a:rPr>
              <a:t>Ice &amp; Climate Research &amp; </a:t>
            </a:r>
            <a:r>
              <a:rPr lang="en-GB" sz="2800" dirty="0" err="1">
                <a:solidFill>
                  <a:srgbClr val="001F5F"/>
                </a:solidFill>
                <a:latin typeface="Arial"/>
              </a:rPr>
              <a:t>Modeling</a:t>
            </a:r>
            <a:r>
              <a:rPr lang="en-GB" sz="2800" dirty="0">
                <a:solidFill>
                  <a:srgbClr val="001F5F"/>
                </a:solidFill>
                <a:latin typeface="Arial"/>
              </a:rPr>
              <a:t> – </a:t>
            </a:r>
            <a:r>
              <a:rPr lang="en-GB" sz="2800" dirty="0" err="1">
                <a:solidFill>
                  <a:srgbClr val="001F5F"/>
                </a:solidFill>
                <a:latin typeface="Arial"/>
              </a:rPr>
              <a:t>Jia</a:t>
            </a:r>
            <a:r>
              <a:rPr lang="en-GB" sz="2800" dirty="0">
                <a:solidFill>
                  <a:srgbClr val="001F5F"/>
                </a:solidFill>
                <a:latin typeface="Arial"/>
              </a:rPr>
              <a:t> Wang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63499" y="1019880"/>
            <a:ext cx="6147939" cy="58186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400" strike="noStrike" dirty="0" smtClean="0">
                <a:solidFill>
                  <a:srgbClr val="002060"/>
                </a:solidFill>
              </a:rPr>
              <a:t>Research and Development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Coupled ice</a:t>
            </a:r>
            <a:r>
              <a:rPr lang="en-GB" sz="2400" dirty="0">
                <a:solidFill>
                  <a:srgbClr val="002060"/>
                </a:solidFill>
              </a:rPr>
              <a:t>-ocean model </a:t>
            </a:r>
            <a:r>
              <a:rPr lang="en-GB" sz="2400" dirty="0" smtClean="0">
                <a:solidFill>
                  <a:srgbClr val="002060"/>
                </a:solidFill>
              </a:rPr>
              <a:t>for the Great Lakes and Arctic region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FVCOM-Ice to evaluate long-term variability and climate change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400" dirty="0" smtClean="0">
                <a:solidFill>
                  <a:srgbClr val="002060"/>
                </a:solidFill>
              </a:rPr>
              <a:t>Transition and Application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FVCOM-Ice for next-gen GLOFS</a:t>
            </a:r>
          </a:p>
          <a:p>
            <a:pPr>
              <a:spcBef>
                <a:spcPts val="600"/>
              </a:spcBef>
            </a:pPr>
            <a:r>
              <a:rPr lang="en-GB" sz="2400" dirty="0">
                <a:solidFill>
                  <a:srgbClr val="002060"/>
                </a:solidFill>
              </a:rPr>
              <a:t>Products &amp; Services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Long-term Great Lakes ice coverage database and statistical model (34% ice coverage in 2016)</a:t>
            </a:r>
          </a:p>
          <a:p>
            <a:pPr lvl="1">
              <a:buFont typeface="Arial"/>
              <a:buChar char="•"/>
            </a:pPr>
            <a:endParaRPr lang="en-GB" sz="2400" dirty="0" smtClean="0">
              <a:solidFill>
                <a:srgbClr val="002060"/>
              </a:solidFill>
            </a:endParaRPr>
          </a:p>
          <a:p>
            <a:pPr lvl="1">
              <a:buFont typeface="Arial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lvl="1"/>
            <a:endParaRPr lang="en-GB" sz="24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en-GB" dirty="0" smtClean="0">
                <a:solidFill>
                  <a:srgbClr val="002060"/>
                </a:solidFill>
              </a:rPr>
              <a:t>NOAA Goals: Climate Mitigation, Weather-Ready Nation</a:t>
            </a:r>
          </a:p>
          <a:p>
            <a:pPr>
              <a:lnSpc>
                <a:spcPct val="100000"/>
              </a:lnSpc>
            </a:pPr>
            <a:endParaRPr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638" y="998255"/>
            <a:ext cx="2869062" cy="2217003"/>
          </a:xfrm>
          <a:prstGeom prst="rect">
            <a:avLst/>
          </a:prstGeom>
        </p:spPr>
      </p:pic>
      <p:pic>
        <p:nvPicPr>
          <p:cNvPr id="10" name="Picture 3" descr="gl00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3559" y="3215258"/>
            <a:ext cx="2815421" cy="171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2012_ice_extent_min_September_16_yellow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14280" y="4931127"/>
            <a:ext cx="2815420" cy="171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2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56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 smtClean="0">
                <a:solidFill>
                  <a:srgbClr val="002060"/>
                </a:solidFill>
                <a:latin typeface="Arial"/>
                <a:ea typeface="DejaVu Sans"/>
              </a:rPr>
              <a:t>8/18</a:t>
            </a:r>
            <a:endParaRPr dirty="0"/>
          </a:p>
        </p:txBody>
      </p:sp>
      <p:sp>
        <p:nvSpPr>
          <p:cNvPr id="58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59" name="CustomShape 4"/>
          <p:cNvSpPr/>
          <p:nvPr/>
        </p:nvSpPr>
        <p:spPr>
          <a:xfrm>
            <a:off x="0" y="380880"/>
            <a:ext cx="91432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GB" sz="2800" dirty="0">
                <a:solidFill>
                  <a:srgbClr val="001F5F"/>
                </a:solidFill>
                <a:latin typeface="Arial"/>
              </a:rPr>
              <a:t>Ecosystem Research and </a:t>
            </a:r>
            <a:r>
              <a:rPr lang="en-GB" sz="2800" dirty="0" err="1">
                <a:solidFill>
                  <a:srgbClr val="001F5F"/>
                </a:solidFill>
                <a:latin typeface="Arial"/>
              </a:rPr>
              <a:t>Modeling</a:t>
            </a:r>
            <a:r>
              <a:rPr lang="en-GB" sz="2800" dirty="0">
                <a:solidFill>
                  <a:srgbClr val="001F5F"/>
                </a:solidFill>
                <a:latin typeface="Arial"/>
              </a:rPr>
              <a:t> – Craig Stow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60" name="CustomShape 5"/>
          <p:cNvSpPr/>
          <p:nvPr/>
        </p:nvSpPr>
        <p:spPr>
          <a:xfrm>
            <a:off x="216000" y="1296000"/>
            <a:ext cx="6311800" cy="5542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2060"/>
                </a:solidFill>
              </a:rPr>
              <a:t>Research and Development</a:t>
            </a: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Bayesian </a:t>
            </a:r>
            <a:r>
              <a:rPr lang="en-GB" sz="2400" dirty="0">
                <a:solidFill>
                  <a:srgbClr val="002060"/>
                </a:solidFill>
              </a:rPr>
              <a:t>network</a:t>
            </a: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Ecological </a:t>
            </a:r>
            <a:r>
              <a:rPr lang="en-GB" sz="2400" dirty="0" err="1">
                <a:solidFill>
                  <a:srgbClr val="002060"/>
                </a:solidFill>
              </a:rPr>
              <a:t>modeling</a:t>
            </a:r>
            <a:endParaRPr lang="en-GB" sz="2400" dirty="0">
              <a:solidFill>
                <a:srgbClr val="002060"/>
              </a:solidFill>
            </a:endParaRP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Model </a:t>
            </a:r>
            <a:r>
              <a:rPr lang="en-GB" sz="2400" dirty="0">
                <a:solidFill>
                  <a:srgbClr val="002060"/>
                </a:solidFill>
              </a:rPr>
              <a:t>uncertainty analysis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sz="2800" dirty="0" smtClean="0">
                <a:solidFill>
                  <a:srgbClr val="002060"/>
                </a:solidFill>
              </a:rPr>
              <a:t>Products &amp; Services</a:t>
            </a: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Great </a:t>
            </a:r>
            <a:r>
              <a:rPr lang="en-GB" sz="2400" dirty="0">
                <a:solidFill>
                  <a:srgbClr val="002060"/>
                </a:solidFill>
              </a:rPr>
              <a:t>Lakes Water Quality Agreement Annex 4 subcommittee on nutrient loading reduction</a:t>
            </a: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OAR </a:t>
            </a:r>
            <a:r>
              <a:rPr lang="en-GB" sz="2400" dirty="0" err="1">
                <a:solidFill>
                  <a:srgbClr val="002060"/>
                </a:solidFill>
              </a:rPr>
              <a:t>Modeling</a:t>
            </a:r>
            <a:r>
              <a:rPr lang="en-GB" sz="2400" dirty="0">
                <a:solidFill>
                  <a:srgbClr val="002060"/>
                </a:solidFill>
              </a:rPr>
              <a:t> Uncertainty workshop</a:t>
            </a:r>
          </a:p>
          <a:p>
            <a:pPr lvl="1" indent="-457200">
              <a:spcAft>
                <a:spcPts val="600"/>
              </a:spcAft>
              <a:buFont typeface="Arial"/>
              <a:buChar char="•"/>
            </a:pPr>
            <a:r>
              <a:rPr lang="en-GB" sz="2400" dirty="0" err="1" smtClean="0">
                <a:solidFill>
                  <a:srgbClr val="002060"/>
                </a:solidFill>
              </a:rPr>
              <a:t>Cladophora</a:t>
            </a:r>
            <a:r>
              <a:rPr lang="en-GB" sz="2400" dirty="0" smtClean="0">
                <a:solidFill>
                  <a:srgbClr val="002060"/>
                </a:solidFill>
              </a:rPr>
              <a:t> </a:t>
            </a:r>
            <a:r>
              <a:rPr lang="en-GB" sz="2400" dirty="0">
                <a:solidFill>
                  <a:srgbClr val="002060"/>
                </a:solidFill>
              </a:rPr>
              <a:t>Workshop </a:t>
            </a:r>
          </a:p>
          <a:p>
            <a:pPr>
              <a:lnSpc>
                <a:spcPct val="100000"/>
              </a:lnSpc>
            </a:pPr>
            <a:endParaRPr lang="en-GB" sz="28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buFont typeface="Arial"/>
              <a:buChar char="•"/>
            </a:pPr>
            <a:endParaRPr lang="en-GB" sz="3200" dirty="0" smtClean="0">
              <a:solidFill>
                <a:srgbClr val="002060"/>
              </a:solidFill>
            </a:endParaRPr>
          </a:p>
          <a:p>
            <a:pPr lvl="1">
              <a:buFont typeface="Arial"/>
              <a:buChar char="•"/>
            </a:pP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buFont typeface="Arial"/>
              <a:buChar char="•"/>
            </a:pPr>
            <a:endParaRPr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184900" y="2622367"/>
            <a:ext cx="1662208" cy="2156573"/>
            <a:chOff x="1027420" y="8187"/>
            <a:chExt cx="4991100" cy="6475523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420" y="8187"/>
              <a:ext cx="4991100" cy="647552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2857537"/>
              <a:ext cx="2564275" cy="15249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842" y="4194757"/>
            <a:ext cx="1614558" cy="209174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15900" y="6286500"/>
            <a:ext cx="87876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NOAA Goals: </a:t>
            </a:r>
            <a:r>
              <a:rPr lang="en-GB" dirty="0">
                <a:solidFill>
                  <a:srgbClr val="002060"/>
                </a:solidFill>
              </a:rPr>
              <a:t>Healthy Oceans, Resilient Coastal </a:t>
            </a:r>
            <a:r>
              <a:rPr lang="en-GB" dirty="0" smtClean="0">
                <a:solidFill>
                  <a:srgbClr val="002060"/>
                </a:solidFill>
              </a:rPr>
              <a:t>Communities</a:t>
            </a:r>
            <a:endParaRPr lang="en-GB" dirty="0">
              <a:solidFill>
                <a:srgbClr val="002060"/>
              </a:solidFill>
            </a:endParaRPr>
          </a:p>
          <a:p>
            <a:endParaRPr lang="en-US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0600" y="1026185"/>
            <a:ext cx="1514602" cy="19796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771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 flipV="1">
            <a:off x="0" y="-720"/>
            <a:ext cx="9143280" cy="365040"/>
          </a:xfrm>
          <a:prstGeom prst="rect">
            <a:avLst/>
          </a:prstGeom>
          <a:solidFill>
            <a:srgbClr val="001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2" name="Picture 6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77160" y="45720"/>
            <a:ext cx="299880" cy="307080"/>
          </a:xfrm>
          <a:prstGeom prst="rect">
            <a:avLst/>
          </a:prstGeom>
          <a:ln>
            <a:noFill/>
          </a:ln>
        </p:spPr>
      </p:pic>
      <p:pic>
        <p:nvPicPr>
          <p:cNvPr id="63" name="Picture 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696080" y="45720"/>
            <a:ext cx="990000" cy="307080"/>
          </a:xfrm>
          <a:prstGeom prst="rect">
            <a:avLst/>
          </a:prstGeom>
          <a:ln>
            <a:noFill/>
          </a:ln>
        </p:spPr>
      </p:pic>
      <p:sp>
        <p:nvSpPr>
          <p:cNvPr id="65" name="CustomShape 3"/>
          <p:cNvSpPr/>
          <p:nvPr/>
        </p:nvSpPr>
        <p:spPr>
          <a:xfrm>
            <a:off x="0" y="45720"/>
            <a:ext cx="7238160" cy="28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300" b="1" strike="noStrike">
                <a:solidFill>
                  <a:srgbClr val="FFFFFF"/>
                </a:solidFill>
                <a:latin typeface="Arial"/>
                <a:ea typeface="DejaVu Sans"/>
              </a:rPr>
              <a:t>IPEMF </a:t>
            </a:r>
            <a:r>
              <a:rPr lang="en-GB" sz="1300" strike="noStrike">
                <a:solidFill>
                  <a:srgbClr val="FFFFFF"/>
                </a:solidFill>
                <a:latin typeface="Arial"/>
                <a:ea typeface="DejaVu Sans"/>
              </a:rPr>
              <a:t>| Overview</a:t>
            </a:r>
            <a:endParaRPr/>
          </a:p>
        </p:txBody>
      </p:sp>
      <p:sp>
        <p:nvSpPr>
          <p:cNvPr id="66" name="CustomShape 4"/>
          <p:cNvSpPr/>
          <p:nvPr/>
        </p:nvSpPr>
        <p:spPr>
          <a:xfrm>
            <a:off x="12700" y="418980"/>
            <a:ext cx="82288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GB" sz="2800" dirty="0">
                <a:solidFill>
                  <a:srgbClr val="001F5F"/>
                </a:solidFill>
                <a:latin typeface="Arial"/>
              </a:rPr>
              <a:t>Innovative Research</a:t>
            </a:r>
            <a:endParaRPr sz="2800" dirty="0">
              <a:solidFill>
                <a:srgbClr val="001F5F"/>
              </a:solidFill>
              <a:latin typeface="Arial"/>
            </a:endParaRPr>
          </a:p>
        </p:txBody>
      </p:sp>
      <p:sp>
        <p:nvSpPr>
          <p:cNvPr id="67" name="CustomShape 5"/>
          <p:cNvSpPr/>
          <p:nvPr/>
        </p:nvSpPr>
        <p:spPr>
          <a:xfrm>
            <a:off x="457200" y="1295280"/>
            <a:ext cx="8228880" cy="533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Improve </a:t>
            </a:r>
            <a:r>
              <a:rPr lang="en-GB" sz="2400" strike="noStrike" dirty="0">
                <a:solidFill>
                  <a:srgbClr val="002060"/>
                </a:solidFill>
                <a:latin typeface="Arial"/>
              </a:rPr>
              <a:t>understanding of the interactions between the physical, biological, and ecological components of the whole Great Lakes </a:t>
            </a: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ecosystem</a:t>
            </a:r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endParaRPr sz="2400" dirty="0"/>
          </a:p>
          <a:p>
            <a:pPr marL="342900" indent="-342900">
              <a:lnSpc>
                <a:spcPct val="100000"/>
              </a:lnSpc>
              <a:buFont typeface="Arial"/>
              <a:buChar char="•"/>
            </a:pP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Develop </a:t>
            </a:r>
            <a:r>
              <a:rPr lang="en-GB" sz="2400" strike="noStrike" dirty="0">
                <a:solidFill>
                  <a:srgbClr val="002060"/>
                </a:solidFill>
                <a:latin typeface="Arial"/>
              </a:rPr>
              <a:t>and implement numerical models (climate, atmosphere, lake circulation, hydrology, wave, ice, and ecology) through improved physics, better forcing, higher </a:t>
            </a:r>
            <a:r>
              <a:rPr lang="en-GB" sz="2400" strike="noStrike" dirty="0" smtClean="0">
                <a:solidFill>
                  <a:srgbClr val="002060"/>
                </a:solidFill>
                <a:latin typeface="Arial"/>
              </a:rPr>
              <a:t>spatiotemporal </a:t>
            </a:r>
            <a:r>
              <a:rPr lang="en-GB" sz="2400" strike="noStrike" dirty="0">
                <a:solidFill>
                  <a:srgbClr val="002060"/>
                </a:solidFill>
                <a:latin typeface="Arial"/>
              </a:rPr>
              <a:t>resolution </a:t>
            </a:r>
            <a:endParaRPr sz="2400" dirty="0"/>
          </a:p>
        </p:txBody>
      </p:sp>
      <p:sp>
        <p:nvSpPr>
          <p:cNvPr id="9" name="CustomShape 2"/>
          <p:cNvSpPr/>
          <p:nvPr/>
        </p:nvSpPr>
        <p:spPr>
          <a:xfrm>
            <a:off x="0" y="6596280"/>
            <a:ext cx="9143280" cy="2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GB" sz="1000" dirty="0">
                <a:solidFill>
                  <a:srgbClr val="002060"/>
                </a:solidFill>
                <a:latin typeface="Arial"/>
                <a:ea typeface="DejaVu Sans"/>
              </a:rPr>
              <a:t>9</a:t>
            </a:r>
            <a:r>
              <a:rPr lang="en-GB" sz="1000" strike="noStrike" dirty="0" smtClean="0">
                <a:solidFill>
                  <a:srgbClr val="002060"/>
                </a:solidFill>
                <a:latin typeface="Arial"/>
                <a:ea typeface="DejaVu Sans"/>
              </a:rPr>
              <a:t>/18</a:t>
            </a:r>
            <a:endParaRPr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8323</TotalTime>
  <Words>1839</Words>
  <Application>Microsoft Macintosh PowerPoint</Application>
  <PresentationFormat>On-screen Show (4:3)</PresentationFormat>
  <Paragraphs>280</Paragraphs>
  <Slides>22</Slides>
  <Notes>22</Notes>
  <HiddenSlides>4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1_Office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Newlin</dc:creator>
  <cp:lastModifiedBy>Nicole Rice</cp:lastModifiedBy>
  <cp:revision>75</cp:revision>
  <cp:lastPrinted>2016-03-11T17:58:19Z</cp:lastPrinted>
  <dcterms:modified xsi:type="dcterms:W3CDTF">2016-03-17T11:04:56Z</dcterms:modified>
</cp:coreProperties>
</file>