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68" r:id="rId4"/>
    <p:sldId id="259" r:id="rId5"/>
    <p:sldId id="260" r:id="rId6"/>
    <p:sldId id="272" r:id="rId7"/>
    <p:sldId id="261" r:id="rId8"/>
    <p:sldId id="271" r:id="rId9"/>
    <p:sldId id="262" r:id="rId10"/>
    <p:sldId id="263" r:id="rId11"/>
    <p:sldId id="270"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5CBFB2"/>
    <a:srgbClr val="000000"/>
    <a:srgbClr val="009999"/>
    <a:srgbClr val="003399"/>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4039" autoAdjust="0"/>
  </p:normalViewPr>
  <p:slideViewPr>
    <p:cSldViewPr>
      <p:cViewPr>
        <p:scale>
          <a:sx n="90" d="100"/>
          <a:sy n="90" d="100"/>
        </p:scale>
        <p:origin x="-624" y="-48"/>
      </p:cViewPr>
      <p:guideLst>
        <p:guide orient="horz" pos="2160"/>
        <p:guide pos="3744"/>
      </p:guideLst>
    </p:cSldViewPr>
  </p:slideViewPr>
  <p:notesTextViewPr>
    <p:cViewPr>
      <p:scale>
        <a:sx n="140" d="100"/>
        <a:sy n="140" d="100"/>
      </p:scale>
      <p:origin x="0" y="0"/>
    </p:cViewPr>
  </p:notesTextViewPr>
  <p:notesViewPr>
    <p:cSldViewPr snapToGrid="0" snapToObjects="1" showGuides="1">
      <p:cViewPr varScale="1">
        <p:scale>
          <a:sx n="80" d="100"/>
          <a:sy n="80" d="100"/>
        </p:scale>
        <p:origin x="-21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t:Users:baldridge:Documents:Dreissenids:Benthic%20Surveys:Dreissenid%20Biomass%20Figure%2020.12%20Extracted%20Valu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t:Users:baldridge:Documents:Dreissenids:Benthic%20Surveys:Depth%20and%20Weighted%20Mean%20Figure%20Feb2016.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Workbook6"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07136332628"/>
          <c:y val="3.01435406698565E-2"/>
          <c:w val="0.84196572895348398"/>
          <c:h val="0.88938891950018695"/>
        </c:manualLayout>
      </c:layout>
      <c:scatterChart>
        <c:scatterStyle val="lineMarker"/>
        <c:varyColors val="0"/>
        <c:ser>
          <c:idx val="5"/>
          <c:order val="0"/>
          <c:tx>
            <c:v>16-30 m (Zebra)</c:v>
          </c:tx>
          <c:spPr>
            <a:ln>
              <a:solidFill>
                <a:schemeClr val="bg1">
                  <a:lumMod val="50000"/>
                </a:schemeClr>
              </a:solidFill>
              <a:prstDash val="sysDash"/>
            </a:ln>
          </c:spPr>
          <c:marker>
            <c:symbol val="triangle"/>
            <c:size val="9"/>
            <c:spPr>
              <a:solidFill>
                <a:schemeClr val="bg1"/>
              </a:solidFill>
              <a:ln>
                <a:solidFill>
                  <a:schemeClr val="bg1">
                    <a:lumMod val="50000"/>
                  </a:schemeClr>
                </a:solidFill>
              </a:ln>
            </c:spPr>
          </c:marker>
          <c:errBars>
            <c:errDir val="y"/>
            <c:errBarType val="both"/>
            <c:errValType val="cust"/>
            <c:noEndCap val="0"/>
            <c:plus>
              <c:numRef>
                <c:f>Biomass!$P$3:$P$18</c:f>
                <c:numCache>
                  <c:formatCode>General</c:formatCode>
                  <c:ptCount val="16"/>
                  <c:pt idx="0">
                    <c:v>0</c:v>
                  </c:pt>
                  <c:pt idx="1">
                    <c:v>1.9409937888198749</c:v>
                  </c:pt>
                  <c:pt idx="2">
                    <c:v>0</c:v>
                  </c:pt>
                  <c:pt idx="3">
                    <c:v>0</c:v>
                  </c:pt>
                  <c:pt idx="4">
                    <c:v>1.5527950310559</c:v>
                  </c:pt>
                  <c:pt idx="5">
                    <c:v>0</c:v>
                  </c:pt>
                  <c:pt idx="6">
                    <c:v>0</c:v>
                  </c:pt>
                  <c:pt idx="7">
                    <c:v>0</c:v>
                  </c:pt>
                  <c:pt idx="8">
                    <c:v>0</c:v>
                  </c:pt>
                  <c:pt idx="9">
                    <c:v>0</c:v>
                  </c:pt>
                  <c:pt idx="10">
                    <c:v>0</c:v>
                  </c:pt>
                  <c:pt idx="11">
                    <c:v>0</c:v>
                  </c:pt>
                  <c:pt idx="12">
                    <c:v>0</c:v>
                  </c:pt>
                  <c:pt idx="13">
                    <c:v>0</c:v>
                  </c:pt>
                  <c:pt idx="14">
                    <c:v>0</c:v>
                  </c:pt>
                  <c:pt idx="15">
                    <c:v>0</c:v>
                  </c:pt>
                </c:numCache>
              </c:numRef>
            </c:plus>
            <c:minus>
              <c:numRef>
                <c:f>Biomass!$P$3:$P$18</c:f>
                <c:numCache>
                  <c:formatCode>General</c:formatCode>
                  <c:ptCount val="16"/>
                  <c:pt idx="0">
                    <c:v>0</c:v>
                  </c:pt>
                  <c:pt idx="1">
                    <c:v>1.9409937888198749</c:v>
                  </c:pt>
                  <c:pt idx="2">
                    <c:v>0</c:v>
                  </c:pt>
                  <c:pt idx="3">
                    <c:v>0</c:v>
                  </c:pt>
                  <c:pt idx="4">
                    <c:v>1.5527950310559</c:v>
                  </c:pt>
                  <c:pt idx="5">
                    <c:v>0</c:v>
                  </c:pt>
                  <c:pt idx="6">
                    <c:v>0</c:v>
                  </c:pt>
                  <c:pt idx="7">
                    <c:v>0</c:v>
                  </c:pt>
                  <c:pt idx="8">
                    <c:v>0</c:v>
                  </c:pt>
                  <c:pt idx="9">
                    <c:v>0</c:v>
                  </c:pt>
                  <c:pt idx="10">
                    <c:v>0</c:v>
                  </c:pt>
                  <c:pt idx="11">
                    <c:v>0</c:v>
                  </c:pt>
                  <c:pt idx="12">
                    <c:v>0</c:v>
                  </c:pt>
                  <c:pt idx="13">
                    <c:v>0</c:v>
                  </c:pt>
                  <c:pt idx="14">
                    <c:v>0</c:v>
                  </c:pt>
                  <c:pt idx="15">
                    <c:v>0</c:v>
                  </c:pt>
                </c:numCache>
              </c:numRef>
            </c:minus>
            <c:spPr>
              <a:ln>
                <a:solidFill>
                  <a:schemeClr val="bg1">
                    <a:lumMod val="50000"/>
                  </a:schemeClr>
                </a:solidFill>
              </a:ln>
            </c:spPr>
          </c:errBars>
          <c:xVal>
            <c:numRef>
              <c:f>Biomass!$A$86:$A$101</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2010</c:v>
                </c:pt>
                <c:pt idx="12">
                  <c:v>2011</c:v>
                </c:pt>
                <c:pt idx="13">
                  <c:v>2012</c:v>
                </c:pt>
                <c:pt idx="14">
                  <c:v>2013</c:v>
                </c:pt>
                <c:pt idx="15">
                  <c:v>2014</c:v>
                </c:pt>
              </c:numCache>
            </c:numRef>
          </c:xVal>
          <c:yVal>
            <c:numRef>
              <c:f>Biomass!$L$3:$L$18</c:f>
              <c:numCache>
                <c:formatCode>General</c:formatCode>
                <c:ptCount val="16"/>
                <c:pt idx="0">
                  <c:v>0.46823761876734199</c:v>
                </c:pt>
                <c:pt idx="1">
                  <c:v>4.5804254603548298</c:v>
                </c:pt>
                <c:pt idx="2">
                  <c:v>0.93594971832170104</c:v>
                </c:pt>
                <c:pt idx="3">
                  <c:v>9.6695535188766502E-2</c:v>
                </c:pt>
                <c:pt idx="4">
                  <c:v>3.21827966030438</c:v>
                </c:pt>
                <c:pt idx="5">
                  <c:v>0.398869082653658</c:v>
                </c:pt>
                <c:pt idx="6">
                  <c:v>0.55021861599259902</c:v>
                </c:pt>
                <c:pt idx="7">
                  <c:v>0</c:v>
                </c:pt>
                <c:pt idx="8">
                  <c:v>0</c:v>
                </c:pt>
                <c:pt idx="9">
                  <c:v>0</c:v>
                </c:pt>
                <c:pt idx="10">
                  <c:v>0</c:v>
                </c:pt>
                <c:pt idx="11">
                  <c:v>0</c:v>
                </c:pt>
                <c:pt idx="12">
                  <c:v>0</c:v>
                </c:pt>
                <c:pt idx="13">
                  <c:v>0</c:v>
                </c:pt>
                <c:pt idx="14">
                  <c:v>0</c:v>
                </c:pt>
                <c:pt idx="15">
                  <c:v>0</c:v>
                </c:pt>
              </c:numCache>
            </c:numRef>
          </c:yVal>
          <c:smooth val="0"/>
        </c:ser>
        <c:ser>
          <c:idx val="6"/>
          <c:order val="1"/>
          <c:tx>
            <c:v>31-50 m (Zebras)</c:v>
          </c:tx>
          <c:spPr>
            <a:ln>
              <a:solidFill>
                <a:srgbClr val="008000"/>
              </a:solidFill>
              <a:prstDash val="sysDash"/>
            </a:ln>
          </c:spPr>
          <c:marker>
            <c:symbol val="triangle"/>
            <c:size val="9"/>
            <c:spPr>
              <a:solidFill>
                <a:schemeClr val="bg1"/>
              </a:solidFill>
              <a:ln>
                <a:solidFill>
                  <a:srgbClr val="008000"/>
                </a:solidFill>
              </a:ln>
            </c:spPr>
          </c:marker>
          <c:errBars>
            <c:errDir val="y"/>
            <c:errBarType val="both"/>
            <c:errValType val="cust"/>
            <c:noEndCap val="0"/>
            <c:plus>
              <c:numRef>
                <c:f>Biomass!$Q$3:$Q$18</c:f>
                <c:numCache>
                  <c:formatCode>General</c:formatCode>
                  <c:ptCount val="16"/>
                  <c:pt idx="0">
                    <c:v>0</c:v>
                  </c:pt>
                  <c:pt idx="1">
                    <c:v>1.62518979372662</c:v>
                  </c:pt>
                  <c:pt idx="2">
                    <c:v>2.0895826389660401</c:v>
                  </c:pt>
                  <c:pt idx="3">
                    <c:v>4.0247379920749484</c:v>
                  </c:pt>
                  <c:pt idx="4">
                    <c:v>4.4119171943857998</c:v>
                  </c:pt>
                  <c:pt idx="5">
                    <c:v>5.2633040773247046</c:v>
                  </c:pt>
                  <c:pt idx="6">
                    <c:v>1.315964892789675</c:v>
                  </c:pt>
                  <c:pt idx="7">
                    <c:v>0</c:v>
                  </c:pt>
                  <c:pt idx="8">
                    <c:v>0</c:v>
                  </c:pt>
                  <c:pt idx="9">
                    <c:v>0</c:v>
                  </c:pt>
                  <c:pt idx="10">
                    <c:v>0</c:v>
                  </c:pt>
                  <c:pt idx="11">
                    <c:v>0</c:v>
                  </c:pt>
                  <c:pt idx="12">
                    <c:v>0</c:v>
                  </c:pt>
                  <c:pt idx="13">
                    <c:v>0</c:v>
                  </c:pt>
                  <c:pt idx="14">
                    <c:v>0</c:v>
                  </c:pt>
                  <c:pt idx="15">
                    <c:v>0</c:v>
                  </c:pt>
                </c:numCache>
              </c:numRef>
            </c:plus>
            <c:minus>
              <c:numRef>
                <c:f>Biomass!$Q$3:$Q$18</c:f>
                <c:numCache>
                  <c:formatCode>General</c:formatCode>
                  <c:ptCount val="16"/>
                  <c:pt idx="0">
                    <c:v>0</c:v>
                  </c:pt>
                  <c:pt idx="1">
                    <c:v>1.62518979372662</c:v>
                  </c:pt>
                  <c:pt idx="2">
                    <c:v>2.0895826389660401</c:v>
                  </c:pt>
                  <c:pt idx="3">
                    <c:v>4.0247379920749484</c:v>
                  </c:pt>
                  <c:pt idx="4">
                    <c:v>4.4119171943857998</c:v>
                  </c:pt>
                  <c:pt idx="5">
                    <c:v>5.2633040773247046</c:v>
                  </c:pt>
                  <c:pt idx="6">
                    <c:v>1.315964892789675</c:v>
                  </c:pt>
                  <c:pt idx="7">
                    <c:v>0</c:v>
                  </c:pt>
                  <c:pt idx="8">
                    <c:v>0</c:v>
                  </c:pt>
                  <c:pt idx="9">
                    <c:v>0</c:v>
                  </c:pt>
                  <c:pt idx="10">
                    <c:v>0</c:v>
                  </c:pt>
                  <c:pt idx="11">
                    <c:v>0</c:v>
                  </c:pt>
                  <c:pt idx="12">
                    <c:v>0</c:v>
                  </c:pt>
                  <c:pt idx="13">
                    <c:v>0</c:v>
                  </c:pt>
                  <c:pt idx="14">
                    <c:v>0</c:v>
                  </c:pt>
                  <c:pt idx="15">
                    <c:v>0</c:v>
                  </c:pt>
                </c:numCache>
              </c:numRef>
            </c:minus>
            <c:spPr>
              <a:ln>
                <a:solidFill>
                  <a:srgbClr val="008000"/>
                </a:solidFill>
              </a:ln>
            </c:spPr>
          </c:errBars>
          <c:xVal>
            <c:numRef>
              <c:f>Biomass!$A$86:$A$101</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2010</c:v>
                </c:pt>
                <c:pt idx="12">
                  <c:v>2011</c:v>
                </c:pt>
                <c:pt idx="13">
                  <c:v>2012</c:v>
                </c:pt>
                <c:pt idx="14">
                  <c:v>2013</c:v>
                </c:pt>
                <c:pt idx="15">
                  <c:v>2014</c:v>
                </c:pt>
              </c:numCache>
            </c:numRef>
          </c:xVal>
          <c:yVal>
            <c:numRef>
              <c:f>Biomass!$M$3:$M$18</c:f>
              <c:numCache>
                <c:formatCode>General</c:formatCode>
                <c:ptCount val="16"/>
                <c:pt idx="0">
                  <c:v>0.49668874172185401</c:v>
                </c:pt>
                <c:pt idx="1">
                  <c:v>3.973509933774817</c:v>
                </c:pt>
                <c:pt idx="2">
                  <c:v>2.9801324503311202</c:v>
                </c:pt>
                <c:pt idx="3">
                  <c:v>5.9602649006622501</c:v>
                </c:pt>
                <c:pt idx="4">
                  <c:v>6.4569536423841001</c:v>
                </c:pt>
                <c:pt idx="5">
                  <c:v>6.4569536423841001</c:v>
                </c:pt>
                <c:pt idx="6">
                  <c:v>1.98675496688741</c:v>
                </c:pt>
                <c:pt idx="7">
                  <c:v>0.66225165562913901</c:v>
                </c:pt>
                <c:pt idx="8">
                  <c:v>0</c:v>
                </c:pt>
                <c:pt idx="9">
                  <c:v>0</c:v>
                </c:pt>
                <c:pt idx="10">
                  <c:v>0</c:v>
                </c:pt>
                <c:pt idx="11">
                  <c:v>0</c:v>
                </c:pt>
                <c:pt idx="12">
                  <c:v>0</c:v>
                </c:pt>
                <c:pt idx="13">
                  <c:v>0</c:v>
                </c:pt>
                <c:pt idx="14">
                  <c:v>0</c:v>
                </c:pt>
                <c:pt idx="15">
                  <c:v>0</c:v>
                </c:pt>
              </c:numCache>
            </c:numRef>
          </c:yVal>
          <c:smooth val="0"/>
        </c:ser>
        <c:ser>
          <c:idx val="0"/>
          <c:order val="2"/>
          <c:tx>
            <c:strRef>
              <c:f>Biomass!$B$2</c:f>
              <c:strCache>
                <c:ptCount val="1"/>
                <c:pt idx="0">
                  <c:v>16-30 m (Quaggas)</c:v>
                </c:pt>
              </c:strCache>
            </c:strRef>
          </c:tx>
          <c:spPr>
            <a:ln>
              <a:solidFill>
                <a:schemeClr val="bg1">
                  <a:lumMod val="50000"/>
                </a:schemeClr>
              </a:solidFill>
            </a:ln>
          </c:spPr>
          <c:marker>
            <c:symbol val="circle"/>
            <c:size val="5"/>
            <c:spPr>
              <a:solidFill>
                <a:schemeClr val="bg1">
                  <a:lumMod val="50000"/>
                </a:schemeClr>
              </a:solidFill>
              <a:ln>
                <a:solidFill>
                  <a:schemeClr val="bg1">
                    <a:lumMod val="50000"/>
                  </a:schemeClr>
                </a:solidFill>
              </a:ln>
            </c:spPr>
          </c:marker>
          <c:errBars>
            <c:errDir val="y"/>
            <c:errBarType val="both"/>
            <c:errValType val="cust"/>
            <c:noEndCap val="0"/>
            <c:plus>
              <c:numRef>
                <c:f>Biomass!$F$86:$F$101</c:f>
                <c:numCache>
                  <c:formatCode>General</c:formatCode>
                  <c:ptCount val="16"/>
                  <c:pt idx="0">
                    <c:v>0</c:v>
                  </c:pt>
                  <c:pt idx="1">
                    <c:v>0</c:v>
                  </c:pt>
                  <c:pt idx="2">
                    <c:v>0</c:v>
                  </c:pt>
                  <c:pt idx="3">
                    <c:v>0</c:v>
                  </c:pt>
                  <c:pt idx="4">
                    <c:v>0</c:v>
                  </c:pt>
                  <c:pt idx="5">
                    <c:v>0</c:v>
                  </c:pt>
                  <c:pt idx="6">
                    <c:v>2.9857819905213301</c:v>
                  </c:pt>
                  <c:pt idx="7">
                    <c:v>1.1374407582938459</c:v>
                  </c:pt>
                  <c:pt idx="8">
                    <c:v>3.9810426540284301</c:v>
                  </c:pt>
                  <c:pt idx="9">
                    <c:v>2.8436018957345999</c:v>
                  </c:pt>
                  <c:pt idx="10">
                    <c:v>1.27962085308056</c:v>
                  </c:pt>
                  <c:pt idx="11">
                    <c:v>0.85308056872039295</c:v>
                  </c:pt>
                  <c:pt idx="12">
                    <c:v>1.946005144970212</c:v>
                  </c:pt>
                  <c:pt idx="13">
                    <c:v>1.0698642655551329</c:v>
                  </c:pt>
                  <c:pt idx="14">
                    <c:v>3.793034769515478</c:v>
                  </c:pt>
                  <c:pt idx="15">
                    <c:v>1.996257506590235</c:v>
                  </c:pt>
                </c:numCache>
              </c:numRef>
            </c:plus>
            <c:minus>
              <c:numRef>
                <c:f>Biomass!$F$86:$F$101</c:f>
                <c:numCache>
                  <c:formatCode>General</c:formatCode>
                  <c:ptCount val="16"/>
                  <c:pt idx="0">
                    <c:v>0</c:v>
                  </c:pt>
                  <c:pt idx="1">
                    <c:v>0</c:v>
                  </c:pt>
                  <c:pt idx="2">
                    <c:v>0</c:v>
                  </c:pt>
                  <c:pt idx="3">
                    <c:v>0</c:v>
                  </c:pt>
                  <c:pt idx="4">
                    <c:v>0</c:v>
                  </c:pt>
                  <c:pt idx="5">
                    <c:v>0</c:v>
                  </c:pt>
                  <c:pt idx="6">
                    <c:v>2.9857819905213301</c:v>
                  </c:pt>
                  <c:pt idx="7">
                    <c:v>1.1374407582938459</c:v>
                  </c:pt>
                  <c:pt idx="8">
                    <c:v>3.9810426540284301</c:v>
                  </c:pt>
                  <c:pt idx="9">
                    <c:v>2.8436018957345999</c:v>
                  </c:pt>
                  <c:pt idx="10">
                    <c:v>1.27962085308056</c:v>
                  </c:pt>
                  <c:pt idx="11">
                    <c:v>0.85308056872039295</c:v>
                  </c:pt>
                  <c:pt idx="12">
                    <c:v>1.946005144970212</c:v>
                  </c:pt>
                  <c:pt idx="13">
                    <c:v>1.0698642655551329</c:v>
                  </c:pt>
                  <c:pt idx="14">
                    <c:v>3.793034769515478</c:v>
                  </c:pt>
                  <c:pt idx="15">
                    <c:v>1.996257506590235</c:v>
                  </c:pt>
                </c:numCache>
              </c:numRef>
            </c:minus>
            <c:spPr>
              <a:ln>
                <a:solidFill>
                  <a:schemeClr val="bg1">
                    <a:lumMod val="50000"/>
                  </a:schemeClr>
                </a:solidFill>
              </a:ln>
            </c:spPr>
          </c:errBars>
          <c:xVal>
            <c:numRef>
              <c:f>Biomass!$A$86:$A$101</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2010</c:v>
                </c:pt>
                <c:pt idx="12">
                  <c:v>2011</c:v>
                </c:pt>
                <c:pt idx="13">
                  <c:v>2012</c:v>
                </c:pt>
                <c:pt idx="14">
                  <c:v>2013</c:v>
                </c:pt>
                <c:pt idx="15">
                  <c:v>2014</c:v>
                </c:pt>
              </c:numCache>
            </c:numRef>
          </c:xVal>
          <c:yVal>
            <c:numRef>
              <c:f>Biomass!$B$86:$B$101</c:f>
              <c:numCache>
                <c:formatCode>General</c:formatCode>
                <c:ptCount val="16"/>
                <c:pt idx="0">
                  <c:v>0</c:v>
                </c:pt>
                <c:pt idx="1">
                  <c:v>0</c:v>
                </c:pt>
                <c:pt idx="2">
                  <c:v>0</c:v>
                </c:pt>
                <c:pt idx="3">
                  <c:v>0</c:v>
                </c:pt>
                <c:pt idx="4">
                  <c:v>0</c:v>
                </c:pt>
                <c:pt idx="5">
                  <c:v>0.399394601866643</c:v>
                </c:pt>
                <c:pt idx="6">
                  <c:v>6.3262002858824404</c:v>
                </c:pt>
                <c:pt idx="7">
                  <c:v>1.5271588329269199</c:v>
                </c:pt>
                <c:pt idx="8">
                  <c:v>6.4638863196838399</c:v>
                </c:pt>
                <c:pt idx="9">
                  <c:v>5.4596191036744202</c:v>
                </c:pt>
                <c:pt idx="10">
                  <c:v>2.6412595644496601</c:v>
                </c:pt>
                <c:pt idx="11">
                  <c:v>0.963276717396789</c:v>
                </c:pt>
                <c:pt idx="12">
                  <c:v>1.7644973358809539</c:v>
                </c:pt>
                <c:pt idx="13">
                  <c:v>1.22266191797143</c:v>
                </c:pt>
                <c:pt idx="14">
                  <c:v>4.9785164335903858</c:v>
                </c:pt>
                <c:pt idx="15">
                  <c:v>4.2137025247223301</c:v>
                </c:pt>
              </c:numCache>
            </c:numRef>
          </c:yVal>
          <c:smooth val="0"/>
        </c:ser>
        <c:ser>
          <c:idx val="1"/>
          <c:order val="3"/>
          <c:tx>
            <c:strRef>
              <c:f>Biomass!$C$2</c:f>
              <c:strCache>
                <c:ptCount val="1"/>
                <c:pt idx="0">
                  <c:v>30-50 m (Quaggas)</c:v>
                </c:pt>
              </c:strCache>
            </c:strRef>
          </c:tx>
          <c:spPr>
            <a:ln>
              <a:solidFill>
                <a:srgbClr val="008000"/>
              </a:solidFill>
            </a:ln>
          </c:spPr>
          <c:marker>
            <c:symbol val="circle"/>
            <c:size val="5"/>
            <c:spPr>
              <a:solidFill>
                <a:srgbClr val="008000"/>
              </a:solidFill>
              <a:ln>
                <a:solidFill>
                  <a:srgbClr val="008000"/>
                </a:solidFill>
              </a:ln>
            </c:spPr>
          </c:marker>
          <c:errBars>
            <c:errDir val="y"/>
            <c:errBarType val="both"/>
            <c:errValType val="cust"/>
            <c:noEndCap val="0"/>
            <c:plus>
              <c:numRef>
                <c:f>Biomass!$G$86:$G$101</c:f>
                <c:numCache>
                  <c:formatCode>General</c:formatCode>
                  <c:ptCount val="16"/>
                  <c:pt idx="0">
                    <c:v>0</c:v>
                  </c:pt>
                  <c:pt idx="1">
                    <c:v>0</c:v>
                  </c:pt>
                  <c:pt idx="2">
                    <c:v>0</c:v>
                  </c:pt>
                  <c:pt idx="3">
                    <c:v>0</c:v>
                  </c:pt>
                  <c:pt idx="4">
                    <c:v>0.84987151304994202</c:v>
                  </c:pt>
                  <c:pt idx="5">
                    <c:v>2.1242917737391198</c:v>
                  </c:pt>
                  <c:pt idx="6">
                    <c:v>2.9745502956747201</c:v>
                  </c:pt>
                  <c:pt idx="7">
                    <c:v>4.2489705563639806</c:v>
                  </c:pt>
                  <c:pt idx="8">
                    <c:v>3.2570667822532999</c:v>
                  </c:pt>
                  <c:pt idx="9">
                    <c:v>8.9228768692528995</c:v>
                  </c:pt>
                  <c:pt idx="10">
                    <c:v>9.6314901390136001</c:v>
                  </c:pt>
                  <c:pt idx="11">
                    <c:v>4.8155515650639842</c:v>
                  </c:pt>
                  <c:pt idx="12">
                    <c:v>4.0259307669447741</c:v>
                  </c:pt>
                  <c:pt idx="13">
                    <c:v>7.1383119589608954</c:v>
                  </c:pt>
                  <c:pt idx="14">
                    <c:v>5.2545604741517282</c:v>
                  </c:pt>
                  <c:pt idx="15">
                    <c:v>7.2150689977440718</c:v>
                  </c:pt>
                </c:numCache>
              </c:numRef>
            </c:plus>
            <c:minus>
              <c:numRef>
                <c:f>Biomass!$G$86:$G$101</c:f>
                <c:numCache>
                  <c:formatCode>General</c:formatCode>
                  <c:ptCount val="16"/>
                  <c:pt idx="0">
                    <c:v>0</c:v>
                  </c:pt>
                  <c:pt idx="1">
                    <c:v>0</c:v>
                  </c:pt>
                  <c:pt idx="2">
                    <c:v>0</c:v>
                  </c:pt>
                  <c:pt idx="3">
                    <c:v>0</c:v>
                  </c:pt>
                  <c:pt idx="4">
                    <c:v>0.84987151304994202</c:v>
                  </c:pt>
                  <c:pt idx="5">
                    <c:v>2.1242917737391198</c:v>
                  </c:pt>
                  <c:pt idx="6">
                    <c:v>2.9745502956747201</c:v>
                  </c:pt>
                  <c:pt idx="7">
                    <c:v>4.2489705563639806</c:v>
                  </c:pt>
                  <c:pt idx="8">
                    <c:v>3.2570667822532999</c:v>
                  </c:pt>
                  <c:pt idx="9">
                    <c:v>8.9228768692528995</c:v>
                  </c:pt>
                  <c:pt idx="10">
                    <c:v>9.6314901390136001</c:v>
                  </c:pt>
                  <c:pt idx="11">
                    <c:v>4.8155515650639842</c:v>
                  </c:pt>
                  <c:pt idx="12">
                    <c:v>4.0259307669447741</c:v>
                  </c:pt>
                  <c:pt idx="13">
                    <c:v>7.1383119589608954</c:v>
                  </c:pt>
                  <c:pt idx="14">
                    <c:v>5.2545604741517282</c:v>
                  </c:pt>
                  <c:pt idx="15">
                    <c:v>7.2150689977440718</c:v>
                  </c:pt>
                </c:numCache>
              </c:numRef>
            </c:minus>
            <c:spPr>
              <a:ln>
                <a:solidFill>
                  <a:srgbClr val="008000"/>
                </a:solidFill>
              </a:ln>
            </c:spPr>
          </c:errBars>
          <c:xVal>
            <c:numRef>
              <c:f>Biomass!$A$86:$A$101</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2010</c:v>
                </c:pt>
                <c:pt idx="12">
                  <c:v>2011</c:v>
                </c:pt>
                <c:pt idx="13">
                  <c:v>2012</c:v>
                </c:pt>
                <c:pt idx="14">
                  <c:v>2013</c:v>
                </c:pt>
                <c:pt idx="15">
                  <c:v>2014</c:v>
                </c:pt>
              </c:numCache>
            </c:numRef>
          </c:xVal>
          <c:yVal>
            <c:numRef>
              <c:f>Biomass!$C$86:$C$101</c:f>
              <c:numCache>
                <c:formatCode>General</c:formatCode>
                <c:ptCount val="16"/>
                <c:pt idx="0">
                  <c:v>0</c:v>
                </c:pt>
                <c:pt idx="1">
                  <c:v>0</c:v>
                </c:pt>
                <c:pt idx="2">
                  <c:v>0</c:v>
                </c:pt>
                <c:pt idx="3">
                  <c:v>0</c:v>
                </c:pt>
                <c:pt idx="4">
                  <c:v>0.99337748344370702</c:v>
                </c:pt>
                <c:pt idx="5">
                  <c:v>4.8013245033112604</c:v>
                </c:pt>
                <c:pt idx="6">
                  <c:v>10.761589403973501</c:v>
                </c:pt>
                <c:pt idx="7">
                  <c:v>20.5298013245033</c:v>
                </c:pt>
                <c:pt idx="8">
                  <c:v>31.125827814569501</c:v>
                </c:pt>
                <c:pt idx="9">
                  <c:v>33.609271523178798</c:v>
                </c:pt>
                <c:pt idx="10">
                  <c:v>44.370860927152293</c:v>
                </c:pt>
                <c:pt idx="11">
                  <c:v>33.609271523178798</c:v>
                </c:pt>
                <c:pt idx="12">
                  <c:v>10.7835044203176</c:v>
                </c:pt>
                <c:pt idx="13">
                  <c:v>20.82969862152396</c:v>
                </c:pt>
                <c:pt idx="14">
                  <c:v>12.85669565241953</c:v>
                </c:pt>
                <c:pt idx="15">
                  <c:v>15.706714060665471</c:v>
                </c:pt>
              </c:numCache>
            </c:numRef>
          </c:yVal>
          <c:smooth val="0"/>
        </c:ser>
        <c:ser>
          <c:idx val="2"/>
          <c:order val="4"/>
          <c:tx>
            <c:strRef>
              <c:f>Biomass!$D$2</c:f>
              <c:strCache>
                <c:ptCount val="1"/>
                <c:pt idx="0">
                  <c:v>50-90 m (Quaggas)</c:v>
                </c:pt>
              </c:strCache>
            </c:strRef>
          </c:tx>
          <c:spPr>
            <a:ln>
              <a:solidFill>
                <a:srgbClr val="0000FF"/>
              </a:solidFill>
            </a:ln>
          </c:spPr>
          <c:marker>
            <c:symbol val="circle"/>
            <c:size val="5"/>
            <c:spPr>
              <a:solidFill>
                <a:srgbClr val="0000FF"/>
              </a:solidFill>
              <a:ln>
                <a:solidFill>
                  <a:srgbClr val="0000FF"/>
                </a:solidFill>
              </a:ln>
            </c:spPr>
          </c:marker>
          <c:errBars>
            <c:errDir val="y"/>
            <c:errBarType val="both"/>
            <c:errValType val="cust"/>
            <c:noEndCap val="0"/>
            <c:plus>
              <c:numRef>
                <c:f>Biomass!$H$86:$H$101</c:f>
                <c:numCache>
                  <c:formatCode>General</c:formatCode>
                  <c:ptCount val="16"/>
                  <c:pt idx="0">
                    <c:v>0</c:v>
                  </c:pt>
                  <c:pt idx="1">
                    <c:v>0</c:v>
                  </c:pt>
                  <c:pt idx="2">
                    <c:v>0</c:v>
                  </c:pt>
                  <c:pt idx="3">
                    <c:v>0</c:v>
                  </c:pt>
                  <c:pt idx="4">
                    <c:v>0</c:v>
                  </c:pt>
                  <c:pt idx="5">
                    <c:v>0</c:v>
                  </c:pt>
                  <c:pt idx="6">
                    <c:v>0.55943521499469295</c:v>
                  </c:pt>
                  <c:pt idx="7">
                    <c:v>1.3985880374867401</c:v>
                  </c:pt>
                  <c:pt idx="8">
                    <c:v>1.11848830211031</c:v>
                  </c:pt>
                  <c:pt idx="9">
                    <c:v>2.377599663727469</c:v>
                  </c:pt>
                  <c:pt idx="10">
                    <c:v>3.4968522215958839</c:v>
                  </c:pt>
                  <c:pt idx="11">
                    <c:v>5.8740697574442997</c:v>
                  </c:pt>
                  <c:pt idx="12">
                    <c:v>6.8653102142111049</c:v>
                  </c:pt>
                  <c:pt idx="13">
                    <c:v>6.236138609636261</c:v>
                  </c:pt>
                  <c:pt idx="14">
                    <c:v>4.7970049995514437</c:v>
                  </c:pt>
                  <c:pt idx="15">
                    <c:v>4.778817240301561</c:v>
                  </c:pt>
                </c:numCache>
              </c:numRef>
            </c:plus>
            <c:minus>
              <c:numRef>
                <c:f>Biomass!$H$86:$H$101</c:f>
                <c:numCache>
                  <c:formatCode>General</c:formatCode>
                  <c:ptCount val="16"/>
                  <c:pt idx="0">
                    <c:v>0</c:v>
                  </c:pt>
                  <c:pt idx="1">
                    <c:v>0</c:v>
                  </c:pt>
                  <c:pt idx="2">
                    <c:v>0</c:v>
                  </c:pt>
                  <c:pt idx="3">
                    <c:v>0</c:v>
                  </c:pt>
                  <c:pt idx="4">
                    <c:v>0</c:v>
                  </c:pt>
                  <c:pt idx="5">
                    <c:v>0</c:v>
                  </c:pt>
                  <c:pt idx="6">
                    <c:v>0.55943521499469295</c:v>
                  </c:pt>
                  <c:pt idx="7">
                    <c:v>1.3985880374867401</c:v>
                  </c:pt>
                  <c:pt idx="8">
                    <c:v>1.11848830211031</c:v>
                  </c:pt>
                  <c:pt idx="9">
                    <c:v>2.377599663727469</c:v>
                  </c:pt>
                  <c:pt idx="10">
                    <c:v>3.4968522215958839</c:v>
                  </c:pt>
                  <c:pt idx="11">
                    <c:v>5.8740697574442997</c:v>
                  </c:pt>
                  <c:pt idx="12">
                    <c:v>6.8653102142111049</c:v>
                  </c:pt>
                  <c:pt idx="13">
                    <c:v>6.236138609636261</c:v>
                  </c:pt>
                  <c:pt idx="14">
                    <c:v>4.7970049995514437</c:v>
                  </c:pt>
                  <c:pt idx="15">
                    <c:v>4.778817240301561</c:v>
                  </c:pt>
                </c:numCache>
              </c:numRef>
            </c:minus>
            <c:spPr>
              <a:ln>
                <a:solidFill>
                  <a:srgbClr val="0000FF"/>
                </a:solidFill>
              </a:ln>
            </c:spPr>
          </c:errBars>
          <c:xVal>
            <c:numRef>
              <c:f>Biomass!$A$86:$A$101</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2010</c:v>
                </c:pt>
                <c:pt idx="12">
                  <c:v>2011</c:v>
                </c:pt>
                <c:pt idx="13">
                  <c:v>2012</c:v>
                </c:pt>
                <c:pt idx="14">
                  <c:v>2013</c:v>
                </c:pt>
                <c:pt idx="15">
                  <c:v>2014</c:v>
                </c:pt>
              </c:numCache>
            </c:numRef>
          </c:xVal>
          <c:yVal>
            <c:numRef>
              <c:f>Biomass!$D$86:$D$101</c:f>
              <c:numCache>
                <c:formatCode>General</c:formatCode>
                <c:ptCount val="16"/>
                <c:pt idx="0">
                  <c:v>0</c:v>
                </c:pt>
                <c:pt idx="1">
                  <c:v>0</c:v>
                </c:pt>
                <c:pt idx="2">
                  <c:v>0</c:v>
                </c:pt>
                <c:pt idx="3">
                  <c:v>0</c:v>
                </c:pt>
                <c:pt idx="4">
                  <c:v>0</c:v>
                </c:pt>
                <c:pt idx="5">
                  <c:v>0.32679738562091298</c:v>
                </c:pt>
                <c:pt idx="6">
                  <c:v>0.98039215686274495</c:v>
                </c:pt>
                <c:pt idx="7">
                  <c:v>2.6143790849673101</c:v>
                </c:pt>
                <c:pt idx="8">
                  <c:v>2.9411764705882302</c:v>
                </c:pt>
                <c:pt idx="9">
                  <c:v>8.1699346405228699</c:v>
                </c:pt>
                <c:pt idx="10">
                  <c:v>15.359477124183</c:v>
                </c:pt>
                <c:pt idx="11">
                  <c:v>27.450980392156801</c:v>
                </c:pt>
                <c:pt idx="12">
                  <c:v>16.25326933142712</c:v>
                </c:pt>
                <c:pt idx="13">
                  <c:v>20.304969010000001</c:v>
                </c:pt>
                <c:pt idx="14">
                  <c:v>17.321919829999999</c:v>
                </c:pt>
                <c:pt idx="15">
                  <c:v>17.93991685763806</c:v>
                </c:pt>
              </c:numCache>
            </c:numRef>
          </c:yVal>
          <c:smooth val="0"/>
        </c:ser>
        <c:ser>
          <c:idx val="3"/>
          <c:order val="5"/>
          <c:tx>
            <c:strRef>
              <c:f>Biomass!$E$2</c:f>
              <c:strCache>
                <c:ptCount val="1"/>
                <c:pt idx="0">
                  <c:v>&gt;90 m (Quaggas)</c:v>
                </c:pt>
              </c:strCache>
            </c:strRef>
          </c:tx>
          <c:spPr>
            <a:ln>
              <a:solidFill>
                <a:srgbClr val="FF0000"/>
              </a:solidFill>
            </a:ln>
          </c:spPr>
          <c:marker>
            <c:symbol val="circle"/>
            <c:size val="5"/>
            <c:spPr>
              <a:solidFill>
                <a:srgbClr val="FF0000"/>
              </a:solidFill>
              <a:ln>
                <a:solidFill>
                  <a:srgbClr val="FF0000"/>
                </a:solidFill>
              </a:ln>
            </c:spPr>
          </c:marker>
          <c:errBars>
            <c:errDir val="y"/>
            <c:errBarType val="both"/>
            <c:errValType val="cust"/>
            <c:noEndCap val="0"/>
            <c:plus>
              <c:numRef>
                <c:f>Biomass!$I$86:$I$101</c:f>
                <c:numCache>
                  <c:formatCode>General</c:formatCode>
                  <c:ptCount val="16"/>
                  <c:pt idx="0">
                    <c:v>0</c:v>
                  </c:pt>
                  <c:pt idx="1">
                    <c:v>0</c:v>
                  </c:pt>
                  <c:pt idx="2">
                    <c:v>0</c:v>
                  </c:pt>
                  <c:pt idx="3">
                    <c:v>0</c:v>
                  </c:pt>
                  <c:pt idx="4">
                    <c:v>0</c:v>
                  </c:pt>
                  <c:pt idx="5">
                    <c:v>0</c:v>
                  </c:pt>
                  <c:pt idx="6">
                    <c:v>0</c:v>
                  </c:pt>
                  <c:pt idx="7">
                    <c:v>0</c:v>
                  </c:pt>
                  <c:pt idx="8">
                    <c:v>0</c:v>
                  </c:pt>
                  <c:pt idx="9">
                    <c:v>0</c:v>
                  </c:pt>
                  <c:pt idx="10">
                    <c:v>0.69443108589015801</c:v>
                  </c:pt>
                  <c:pt idx="11">
                    <c:v>0.97220352024622303</c:v>
                  </c:pt>
                  <c:pt idx="12">
                    <c:v>2.8108387598238771</c:v>
                  </c:pt>
                  <c:pt idx="13">
                    <c:v>4.3511671740196833</c:v>
                  </c:pt>
                  <c:pt idx="14">
                    <c:v>4.4883013118064126</c:v>
                  </c:pt>
                  <c:pt idx="15">
                    <c:v>3.7946330017547569</c:v>
                  </c:pt>
                </c:numCache>
              </c:numRef>
            </c:plus>
            <c:minus>
              <c:numRef>
                <c:f>Biomass!$I$86:$I$101</c:f>
                <c:numCache>
                  <c:formatCode>General</c:formatCode>
                  <c:ptCount val="16"/>
                  <c:pt idx="0">
                    <c:v>0</c:v>
                  </c:pt>
                  <c:pt idx="1">
                    <c:v>0</c:v>
                  </c:pt>
                  <c:pt idx="2">
                    <c:v>0</c:v>
                  </c:pt>
                  <c:pt idx="3">
                    <c:v>0</c:v>
                  </c:pt>
                  <c:pt idx="4">
                    <c:v>0</c:v>
                  </c:pt>
                  <c:pt idx="5">
                    <c:v>0</c:v>
                  </c:pt>
                  <c:pt idx="6">
                    <c:v>0</c:v>
                  </c:pt>
                  <c:pt idx="7">
                    <c:v>0</c:v>
                  </c:pt>
                  <c:pt idx="8">
                    <c:v>0</c:v>
                  </c:pt>
                  <c:pt idx="9">
                    <c:v>0</c:v>
                  </c:pt>
                  <c:pt idx="10">
                    <c:v>0.69443108589015801</c:v>
                  </c:pt>
                  <c:pt idx="11">
                    <c:v>0.97220352024622303</c:v>
                  </c:pt>
                  <c:pt idx="12">
                    <c:v>2.8108387598238771</c:v>
                  </c:pt>
                  <c:pt idx="13">
                    <c:v>4.3511671740196833</c:v>
                  </c:pt>
                  <c:pt idx="14">
                    <c:v>4.4883013118064126</c:v>
                  </c:pt>
                  <c:pt idx="15">
                    <c:v>3.7946330017547569</c:v>
                  </c:pt>
                </c:numCache>
              </c:numRef>
            </c:minus>
            <c:spPr>
              <a:ln>
                <a:solidFill>
                  <a:srgbClr val="FF0000"/>
                </a:solidFill>
              </a:ln>
            </c:spPr>
          </c:errBars>
          <c:xVal>
            <c:numRef>
              <c:f>Biomass!$A$86:$A$101</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2010</c:v>
                </c:pt>
                <c:pt idx="12">
                  <c:v>2011</c:v>
                </c:pt>
                <c:pt idx="13">
                  <c:v>2012</c:v>
                </c:pt>
                <c:pt idx="14">
                  <c:v>2013</c:v>
                </c:pt>
                <c:pt idx="15">
                  <c:v>2014</c:v>
                </c:pt>
              </c:numCache>
            </c:numRef>
          </c:xVal>
          <c:yVal>
            <c:numRef>
              <c:f>Biomass!$E$86:$E$101</c:f>
              <c:numCache>
                <c:formatCode>General</c:formatCode>
                <c:ptCount val="16"/>
                <c:pt idx="0">
                  <c:v>0</c:v>
                </c:pt>
                <c:pt idx="1">
                  <c:v>0</c:v>
                </c:pt>
                <c:pt idx="2">
                  <c:v>0</c:v>
                </c:pt>
                <c:pt idx="3">
                  <c:v>0</c:v>
                </c:pt>
                <c:pt idx="4">
                  <c:v>0</c:v>
                </c:pt>
                <c:pt idx="5">
                  <c:v>0</c:v>
                </c:pt>
                <c:pt idx="6">
                  <c:v>0</c:v>
                </c:pt>
                <c:pt idx="7">
                  <c:v>0</c:v>
                </c:pt>
                <c:pt idx="8">
                  <c:v>0.13643719129766901</c:v>
                </c:pt>
                <c:pt idx="9">
                  <c:v>1.14755312060417</c:v>
                </c:pt>
                <c:pt idx="10">
                  <c:v>0.31412283577830802</c:v>
                </c:pt>
                <c:pt idx="11">
                  <c:v>1.6663317433289</c:v>
                </c:pt>
                <c:pt idx="12">
                  <c:v>6.0760127467044152</c:v>
                </c:pt>
                <c:pt idx="13">
                  <c:v>7.8895033190000001</c:v>
                </c:pt>
                <c:pt idx="14">
                  <c:v>10.307810099999999</c:v>
                </c:pt>
                <c:pt idx="15">
                  <c:v>9.0433823729612399</c:v>
                </c:pt>
              </c:numCache>
            </c:numRef>
          </c:yVal>
          <c:smooth val="0"/>
        </c:ser>
        <c:ser>
          <c:idx val="4"/>
          <c:order val="6"/>
          <c:tx>
            <c:v>Weighted Mean</c:v>
          </c:tx>
          <c:spPr>
            <a:ln w="69850">
              <a:solidFill>
                <a:srgbClr val="000000"/>
              </a:solidFill>
            </a:ln>
          </c:spPr>
          <c:marker>
            <c:symbol val="none"/>
          </c:marker>
          <c:xVal>
            <c:numRef>
              <c:f>Biomass!$A$86:$A$101</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2010</c:v>
                </c:pt>
                <c:pt idx="12">
                  <c:v>2011</c:v>
                </c:pt>
                <c:pt idx="13">
                  <c:v>2012</c:v>
                </c:pt>
                <c:pt idx="14">
                  <c:v>2013</c:v>
                </c:pt>
                <c:pt idx="15">
                  <c:v>2014</c:v>
                </c:pt>
              </c:numCache>
            </c:numRef>
          </c:xVal>
          <c:yVal>
            <c:numRef>
              <c:f>Biomass!$J$86:$J$101</c:f>
              <c:numCache>
                <c:formatCode>General</c:formatCode>
                <c:ptCount val="16"/>
                <c:pt idx="0">
                  <c:v>0</c:v>
                </c:pt>
                <c:pt idx="1">
                  <c:v>0</c:v>
                </c:pt>
                <c:pt idx="2">
                  <c:v>0</c:v>
                </c:pt>
                <c:pt idx="3">
                  <c:v>0</c:v>
                </c:pt>
                <c:pt idx="4">
                  <c:v>0.11523178807947</c:v>
                </c:pt>
                <c:pt idx="5">
                  <c:v>0.75244558057590205</c:v>
                </c:pt>
                <c:pt idx="6">
                  <c:v>2.9937519099801611</c:v>
                </c:pt>
                <c:pt idx="7">
                  <c:v>3.5684249152433409</c:v>
                </c:pt>
                <c:pt idx="8">
                  <c:v>6.0643360545440368</c:v>
                </c:pt>
                <c:pt idx="9">
                  <c:v>8.1488462168905187</c:v>
                </c:pt>
                <c:pt idx="10">
                  <c:v>10.79524143592373</c:v>
                </c:pt>
                <c:pt idx="11">
                  <c:v>13.515479186853421</c:v>
                </c:pt>
                <c:pt idx="12">
                  <c:v>8.9247559182781568</c:v>
                </c:pt>
                <c:pt idx="13">
                  <c:v>11.88163976996232</c:v>
                </c:pt>
                <c:pt idx="14">
                  <c:v>11.657603788532089</c:v>
                </c:pt>
                <c:pt idx="15">
                  <c:v>11.58950530709887</c:v>
                </c:pt>
              </c:numCache>
            </c:numRef>
          </c:yVal>
          <c:smooth val="0"/>
        </c:ser>
        <c:dLbls>
          <c:showLegendKey val="0"/>
          <c:showVal val="0"/>
          <c:showCatName val="0"/>
          <c:showSerName val="0"/>
          <c:showPercent val="0"/>
          <c:showBubbleSize val="0"/>
        </c:dLbls>
        <c:axId val="121905152"/>
        <c:axId val="121906688"/>
      </c:scatterChart>
      <c:valAx>
        <c:axId val="121905152"/>
        <c:scaling>
          <c:orientation val="minMax"/>
          <c:max val="2014"/>
          <c:min val="1998"/>
        </c:scaling>
        <c:delete val="0"/>
        <c:axPos val="b"/>
        <c:numFmt formatCode="General" sourceLinked="1"/>
        <c:majorTickMark val="out"/>
        <c:minorTickMark val="none"/>
        <c:tickLblPos val="nextTo"/>
        <c:spPr>
          <a:ln>
            <a:solidFill>
              <a:srgbClr val="000000"/>
            </a:solidFill>
          </a:ln>
        </c:spPr>
        <c:crossAx val="121906688"/>
        <c:crosses val="autoZero"/>
        <c:crossBetween val="midCat"/>
      </c:valAx>
      <c:valAx>
        <c:axId val="121906688"/>
        <c:scaling>
          <c:orientation val="minMax"/>
          <c:min val="0"/>
        </c:scaling>
        <c:delete val="0"/>
        <c:axPos val="l"/>
        <c:title>
          <c:tx>
            <c:rich>
              <a:bodyPr rot="-5400000" vert="horz"/>
              <a:lstStyle/>
              <a:p>
                <a:pPr>
                  <a:defRPr sz="2000"/>
                </a:pPr>
                <a:r>
                  <a:rPr lang="en-US" sz="2000" dirty="0" smtClean="0"/>
                  <a:t>Mean</a:t>
                </a:r>
                <a:r>
                  <a:rPr lang="en-US" sz="2000" baseline="0" dirty="0" smtClean="0"/>
                  <a:t> </a:t>
                </a:r>
                <a:r>
                  <a:rPr lang="en-US" sz="2000" dirty="0" smtClean="0"/>
                  <a:t>Biomass </a:t>
                </a:r>
                <a:r>
                  <a:rPr lang="en-US" sz="2000" dirty="0"/>
                  <a:t>(</a:t>
                </a:r>
                <a:r>
                  <a:rPr lang="en-US" sz="2000" dirty="0" smtClean="0"/>
                  <a:t>g/</a:t>
                </a:r>
                <a:r>
                  <a:rPr lang="en-US" sz="2000" dirty="0"/>
                  <a:t>m2) </a:t>
                </a:r>
                <a:r>
                  <a:rPr lang="en-US" sz="2000" b="1" i="0" u="none" strike="noStrike" baseline="0" dirty="0">
                    <a:effectLst/>
                  </a:rPr>
                  <a:t>+/- S.E.  </a:t>
                </a:r>
                <a:r>
                  <a:rPr lang="en-US" sz="2000" dirty="0"/>
                  <a:t> </a:t>
                </a:r>
              </a:p>
            </c:rich>
          </c:tx>
          <c:layout>
            <c:manualLayout>
              <c:xMode val="edge"/>
              <c:yMode val="edge"/>
              <c:x val="6.7559291575039603E-3"/>
              <c:y val="0.227192371269618"/>
            </c:manualLayout>
          </c:layout>
          <c:overlay val="0"/>
          <c:spPr>
            <a:noFill/>
          </c:spPr>
        </c:title>
        <c:numFmt formatCode="General" sourceLinked="1"/>
        <c:majorTickMark val="out"/>
        <c:minorTickMark val="none"/>
        <c:tickLblPos val="nextTo"/>
        <c:spPr>
          <a:solidFill>
            <a:schemeClr val="bg1">
              <a:alpha val="55000"/>
            </a:schemeClr>
          </a:solidFill>
          <a:ln>
            <a:solidFill>
              <a:srgbClr val="000000"/>
            </a:solidFill>
          </a:ln>
        </c:spPr>
        <c:crossAx val="121905152"/>
        <c:crosses val="autoZero"/>
        <c:crossBetween val="midCat"/>
        <c:majorUnit val="10"/>
        <c:minorUnit val="5"/>
      </c:valAx>
      <c:spPr>
        <a:noFill/>
      </c:spPr>
    </c:plotArea>
    <c:legend>
      <c:legendPos val="r"/>
      <c:layout>
        <c:manualLayout>
          <c:xMode val="edge"/>
          <c:yMode val="edge"/>
          <c:x val="0.14735830318507501"/>
          <c:y val="5.3032829135635701E-2"/>
          <c:w val="0.29566669031235998"/>
          <c:h val="0.45767546999208802"/>
        </c:manualLayout>
      </c:layout>
      <c:overlay val="0"/>
    </c:legend>
    <c:plotVisOnly val="1"/>
    <c:dispBlanksAs val="gap"/>
    <c:showDLblsOverMax val="0"/>
  </c:chart>
  <c:spPr>
    <a:noFill/>
    <a:ln>
      <a:noFill/>
    </a:ln>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500"/>
            </a:pPr>
            <a:r>
              <a:rPr lang="en-US" sz="1500"/>
              <a:t>%</a:t>
            </a:r>
            <a:r>
              <a:rPr lang="en-US" sz="1500" baseline="0"/>
              <a:t> Area by Depth Zone</a:t>
            </a:r>
            <a:endParaRPr lang="en-US" sz="1500"/>
          </a:p>
        </c:rich>
      </c:tx>
      <c:layout/>
      <c:overlay val="0"/>
    </c:title>
    <c:autoTitleDeleted val="0"/>
    <c:plotArea>
      <c:layout/>
      <c:pieChart>
        <c:varyColors val="1"/>
        <c:ser>
          <c:idx val="0"/>
          <c:order val="0"/>
          <c:spPr>
            <a:solidFill>
              <a:schemeClr val="lt1"/>
            </a:solidFill>
            <a:ln w="25400" cap="flat" cmpd="sng" algn="ctr">
              <a:solidFill>
                <a:schemeClr val="dk1"/>
              </a:solidFill>
              <a:prstDash val="solid"/>
            </a:ln>
            <a:effectLst/>
          </c:spPr>
          <c:dPt>
            <c:idx val="0"/>
            <c:bubble3D val="0"/>
            <c:spPr>
              <a:solidFill>
                <a:schemeClr val="bg1">
                  <a:lumMod val="75000"/>
                </a:schemeClr>
              </a:solidFill>
              <a:ln w="25400" cap="flat" cmpd="sng" algn="ctr">
                <a:solidFill>
                  <a:schemeClr val="dk1"/>
                </a:solidFill>
                <a:prstDash val="solid"/>
              </a:ln>
              <a:effectLst/>
            </c:spPr>
          </c:dPt>
          <c:dPt>
            <c:idx val="1"/>
            <c:bubble3D val="0"/>
            <c:spPr>
              <a:solidFill>
                <a:srgbClr val="008000"/>
              </a:solidFill>
              <a:ln w="25400" cap="flat" cmpd="sng" algn="ctr">
                <a:solidFill>
                  <a:schemeClr val="dk1"/>
                </a:solidFill>
                <a:prstDash val="solid"/>
              </a:ln>
              <a:effectLst/>
            </c:spPr>
          </c:dPt>
          <c:dPt>
            <c:idx val="2"/>
            <c:bubble3D val="0"/>
            <c:spPr>
              <a:solidFill>
                <a:srgbClr val="0000FF"/>
              </a:solidFill>
              <a:ln w="25400" cap="flat" cmpd="sng" algn="ctr">
                <a:solidFill>
                  <a:schemeClr val="dk1"/>
                </a:solidFill>
                <a:prstDash val="solid"/>
              </a:ln>
              <a:effectLst/>
            </c:spPr>
          </c:dPt>
          <c:dPt>
            <c:idx val="3"/>
            <c:bubble3D val="0"/>
            <c:spPr>
              <a:solidFill>
                <a:srgbClr val="FF0000"/>
              </a:solidFill>
              <a:ln w="25400" cap="flat" cmpd="sng" algn="ctr">
                <a:solidFill>
                  <a:schemeClr val="dk1"/>
                </a:solidFill>
                <a:prstDash val="solid"/>
              </a:ln>
              <a:effectLst/>
            </c:spPr>
          </c:dPt>
          <c:cat>
            <c:numRef>
              <c:f>'[Dreissenid Biomass Figure 20.12 Extracted Values.xlsx]Biomass'!$AM$124:$AM$127</c:f>
              <c:numCache>
                <c:formatCode>General</c:formatCode>
                <c:ptCount val="4"/>
                <c:pt idx="0">
                  <c:v>0.22600000000000001</c:v>
                </c:pt>
                <c:pt idx="1">
                  <c:v>0.11600000000000001</c:v>
                </c:pt>
                <c:pt idx="2">
                  <c:v>0.32200000000000001</c:v>
                </c:pt>
                <c:pt idx="3">
                  <c:v>0.33600000000000002</c:v>
                </c:pt>
              </c:numCache>
            </c:numRef>
          </c:cat>
          <c:val>
            <c:numRef>
              <c:f>'[Dreissenid Biomass Figure 20.12 Extracted Values.xlsx]Biomass'!$AM$124:$AM$127</c:f>
              <c:numCache>
                <c:formatCode>General</c:formatCode>
                <c:ptCount val="4"/>
                <c:pt idx="0">
                  <c:v>0.22600000000000001</c:v>
                </c:pt>
                <c:pt idx="1">
                  <c:v>0.11600000000000001</c:v>
                </c:pt>
                <c:pt idx="2">
                  <c:v>0.32200000000000001</c:v>
                </c:pt>
                <c:pt idx="3">
                  <c:v>0.33600000000000002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936256781885"/>
          <c:y val="3.5637728326420197E-2"/>
          <c:w val="0.88117810149917297"/>
          <c:h val="0.87562621170102195"/>
        </c:manualLayout>
      </c:layout>
      <c:barChart>
        <c:barDir val="col"/>
        <c:grouping val="clustered"/>
        <c:varyColors val="0"/>
        <c:ser>
          <c:idx val="0"/>
          <c:order val="0"/>
          <c:tx>
            <c:strRef>
              <c:f>Sheet1!$C$12</c:f>
              <c:strCache>
                <c:ptCount val="1"/>
                <c:pt idx="0">
                  <c:v>18-30 m</c:v>
                </c:pt>
              </c:strCache>
            </c:strRef>
          </c:tx>
          <c:spPr>
            <a:solidFill>
              <a:schemeClr val="accent5">
                <a:lumMod val="20000"/>
                <a:lumOff val="80000"/>
              </a:schemeClr>
            </a:solidFill>
            <a:ln>
              <a:solidFill>
                <a:srgbClr val="000000"/>
              </a:solidFill>
            </a:ln>
          </c:spPr>
          <c:invertIfNegative val="0"/>
          <c:dPt>
            <c:idx val="0"/>
            <c:invertIfNegative val="0"/>
            <c:bubble3D val="0"/>
            <c:spPr>
              <a:solidFill>
                <a:schemeClr val="tx2">
                  <a:lumMod val="20000"/>
                  <a:lumOff val="80000"/>
                </a:schemeClr>
              </a:solidFill>
              <a:ln>
                <a:solidFill>
                  <a:srgbClr val="000000"/>
                </a:solidFill>
              </a:ln>
            </c:spPr>
          </c:dPt>
          <c:dPt>
            <c:idx val="1"/>
            <c:invertIfNegative val="0"/>
            <c:bubble3D val="0"/>
            <c:spPr>
              <a:solidFill>
                <a:sysClr val="window" lastClr="FFFFFF">
                  <a:lumMod val="85000"/>
                </a:sysClr>
              </a:solidFill>
              <a:ln>
                <a:solidFill>
                  <a:srgbClr val="000000"/>
                </a:solidFill>
              </a:ln>
            </c:spPr>
          </c:dPt>
          <c:errBars>
            <c:errBarType val="plus"/>
            <c:errValType val="cust"/>
            <c:noEndCap val="0"/>
            <c:plus>
              <c:numRef>
                <c:f>Sheet1!$C$19:$C$21</c:f>
                <c:numCache>
                  <c:formatCode>General</c:formatCode>
                  <c:ptCount val="3"/>
                  <c:pt idx="0">
                    <c:v>2</c:v>
                  </c:pt>
                  <c:pt idx="1">
                    <c:v>9.8000000000000007</c:v>
                  </c:pt>
                  <c:pt idx="2">
                    <c:v>2.5</c:v>
                  </c:pt>
                </c:numCache>
              </c:numRef>
            </c:plus>
            <c:minus>
              <c:numRef>
                <c:f>Sheet1!$C$19:$C$21</c:f>
                <c:numCache>
                  <c:formatCode>General</c:formatCode>
                  <c:ptCount val="3"/>
                  <c:pt idx="0">
                    <c:v>2</c:v>
                  </c:pt>
                  <c:pt idx="1">
                    <c:v>9.8000000000000007</c:v>
                  </c:pt>
                  <c:pt idx="2">
                    <c:v>2.5</c:v>
                  </c:pt>
                </c:numCache>
              </c:numRef>
            </c:minus>
          </c:errBars>
          <c:cat>
            <c:strRef>
              <c:f>Sheet1!$B$13:$B$15</c:f>
              <c:strCache>
                <c:ptCount val="3"/>
                <c:pt idx="0">
                  <c:v>Michigan, 2010</c:v>
                </c:pt>
                <c:pt idx="1">
                  <c:v>Ontario, 2013</c:v>
                </c:pt>
                <c:pt idx="2">
                  <c:v>Huron, 2012</c:v>
                </c:pt>
              </c:strCache>
            </c:strRef>
          </c:cat>
          <c:val>
            <c:numRef>
              <c:f>Sheet1!$C$13:$C$15</c:f>
              <c:numCache>
                <c:formatCode>General</c:formatCode>
                <c:ptCount val="3"/>
                <c:pt idx="0">
                  <c:v>11.1</c:v>
                </c:pt>
                <c:pt idx="1">
                  <c:v>24.1</c:v>
                </c:pt>
                <c:pt idx="2">
                  <c:v>4.8</c:v>
                </c:pt>
              </c:numCache>
            </c:numRef>
          </c:val>
        </c:ser>
        <c:ser>
          <c:idx val="1"/>
          <c:order val="1"/>
          <c:tx>
            <c:strRef>
              <c:f>Sheet1!$D$12</c:f>
              <c:strCache>
                <c:ptCount val="1"/>
                <c:pt idx="0">
                  <c:v>31-50 m</c:v>
                </c:pt>
              </c:strCache>
            </c:strRef>
          </c:tx>
          <c:spPr>
            <a:solidFill>
              <a:schemeClr val="tx2">
                <a:lumMod val="40000"/>
                <a:lumOff val="60000"/>
              </a:schemeClr>
            </a:solidFill>
            <a:ln>
              <a:solidFill>
                <a:schemeClr val="tx1"/>
              </a:solidFill>
            </a:ln>
          </c:spPr>
          <c:invertIfNegative val="0"/>
          <c:dPt>
            <c:idx val="1"/>
            <c:invertIfNegative val="0"/>
            <c:bubble3D val="0"/>
            <c:spPr>
              <a:solidFill>
                <a:sysClr val="window" lastClr="FFFFFF">
                  <a:lumMod val="65000"/>
                </a:sysClr>
              </a:solidFill>
              <a:ln>
                <a:solidFill>
                  <a:schemeClr val="tx1"/>
                </a:solidFill>
              </a:ln>
            </c:spPr>
          </c:dPt>
          <c:dPt>
            <c:idx val="2"/>
            <c:invertIfNegative val="0"/>
            <c:bubble3D val="0"/>
            <c:spPr>
              <a:solidFill>
                <a:schemeClr val="accent5">
                  <a:lumMod val="60000"/>
                  <a:lumOff val="40000"/>
                </a:schemeClr>
              </a:solidFill>
              <a:ln>
                <a:solidFill>
                  <a:schemeClr val="tx1"/>
                </a:solidFill>
              </a:ln>
            </c:spPr>
          </c:dPt>
          <c:errBars>
            <c:errBarType val="plus"/>
            <c:errValType val="cust"/>
            <c:noEndCap val="0"/>
            <c:plus>
              <c:numRef>
                <c:f>Sheet1!$D$19:$D$21</c:f>
                <c:numCache>
                  <c:formatCode>General</c:formatCode>
                  <c:ptCount val="3"/>
                  <c:pt idx="0">
                    <c:v>2</c:v>
                  </c:pt>
                  <c:pt idx="1">
                    <c:v>6.5</c:v>
                  </c:pt>
                  <c:pt idx="2">
                    <c:v>4.5</c:v>
                  </c:pt>
                </c:numCache>
              </c:numRef>
            </c:plus>
            <c:minus>
              <c:numRef>
                <c:f>Sheet1!$D$19:$D$21</c:f>
                <c:numCache>
                  <c:formatCode>General</c:formatCode>
                  <c:ptCount val="3"/>
                  <c:pt idx="0">
                    <c:v>2</c:v>
                  </c:pt>
                  <c:pt idx="1">
                    <c:v>6.5</c:v>
                  </c:pt>
                  <c:pt idx="2">
                    <c:v>4.5</c:v>
                  </c:pt>
                </c:numCache>
              </c:numRef>
            </c:minus>
          </c:errBars>
          <c:cat>
            <c:strRef>
              <c:f>Sheet1!$B$13:$B$15</c:f>
              <c:strCache>
                <c:ptCount val="3"/>
                <c:pt idx="0">
                  <c:v>Michigan, 2010</c:v>
                </c:pt>
                <c:pt idx="1">
                  <c:v>Ontario, 2013</c:v>
                </c:pt>
                <c:pt idx="2">
                  <c:v>Huron, 2012</c:v>
                </c:pt>
              </c:strCache>
            </c:strRef>
          </c:cat>
          <c:val>
            <c:numRef>
              <c:f>Sheet1!$D$13:$D$15</c:f>
              <c:numCache>
                <c:formatCode>General</c:formatCode>
                <c:ptCount val="3"/>
                <c:pt idx="0">
                  <c:v>23.8</c:v>
                </c:pt>
                <c:pt idx="1">
                  <c:v>24.4</c:v>
                </c:pt>
                <c:pt idx="2">
                  <c:v>12.4</c:v>
                </c:pt>
              </c:numCache>
            </c:numRef>
          </c:val>
        </c:ser>
        <c:ser>
          <c:idx val="2"/>
          <c:order val="2"/>
          <c:tx>
            <c:strRef>
              <c:f>Sheet1!$E$12</c:f>
              <c:strCache>
                <c:ptCount val="1"/>
                <c:pt idx="0">
                  <c:v>51-90 m</c:v>
                </c:pt>
              </c:strCache>
            </c:strRef>
          </c:tx>
          <c:spPr>
            <a:solidFill>
              <a:schemeClr val="tx2">
                <a:lumMod val="60000"/>
                <a:lumOff val="40000"/>
              </a:schemeClr>
            </a:solidFill>
            <a:ln>
              <a:solidFill>
                <a:schemeClr val="tx1"/>
              </a:solidFill>
            </a:ln>
          </c:spPr>
          <c:invertIfNegative val="0"/>
          <c:dPt>
            <c:idx val="1"/>
            <c:invertIfNegative val="0"/>
            <c:bubble3D val="0"/>
            <c:spPr>
              <a:solidFill>
                <a:sysClr val="windowText" lastClr="000000">
                  <a:lumMod val="50000"/>
                  <a:lumOff val="50000"/>
                </a:sysClr>
              </a:solidFill>
              <a:ln>
                <a:solidFill>
                  <a:schemeClr val="tx1"/>
                </a:solidFill>
              </a:ln>
            </c:spPr>
          </c:dPt>
          <c:dPt>
            <c:idx val="2"/>
            <c:invertIfNegative val="0"/>
            <c:bubble3D val="0"/>
            <c:spPr>
              <a:solidFill>
                <a:schemeClr val="accent5">
                  <a:lumMod val="75000"/>
                </a:schemeClr>
              </a:solidFill>
              <a:ln>
                <a:solidFill>
                  <a:schemeClr val="tx1"/>
                </a:solidFill>
              </a:ln>
            </c:spPr>
          </c:dPt>
          <c:errBars>
            <c:errBarType val="plus"/>
            <c:errValType val="cust"/>
            <c:noEndCap val="0"/>
            <c:plus>
              <c:numRef>
                <c:f>Sheet1!$E$19:$E$21</c:f>
                <c:numCache>
                  <c:formatCode>General</c:formatCode>
                  <c:ptCount val="3"/>
                  <c:pt idx="0">
                    <c:v>2.2999999999999998</c:v>
                  </c:pt>
                  <c:pt idx="1">
                    <c:v>1.7</c:v>
                  </c:pt>
                  <c:pt idx="2">
                    <c:v>2.1</c:v>
                  </c:pt>
                </c:numCache>
              </c:numRef>
            </c:plus>
            <c:minus>
              <c:numRef>
                <c:f>Sheet1!$E$19:$E$21</c:f>
                <c:numCache>
                  <c:formatCode>General</c:formatCode>
                  <c:ptCount val="3"/>
                  <c:pt idx="0">
                    <c:v>2.2999999999999998</c:v>
                  </c:pt>
                  <c:pt idx="1">
                    <c:v>1.7</c:v>
                  </c:pt>
                  <c:pt idx="2">
                    <c:v>2.1</c:v>
                  </c:pt>
                </c:numCache>
              </c:numRef>
            </c:minus>
          </c:errBars>
          <c:cat>
            <c:strRef>
              <c:f>Sheet1!$B$13:$B$15</c:f>
              <c:strCache>
                <c:ptCount val="3"/>
                <c:pt idx="0">
                  <c:v>Michigan, 2010</c:v>
                </c:pt>
                <c:pt idx="1">
                  <c:v>Ontario, 2013</c:v>
                </c:pt>
                <c:pt idx="2">
                  <c:v>Huron, 2012</c:v>
                </c:pt>
              </c:strCache>
            </c:strRef>
          </c:cat>
          <c:val>
            <c:numRef>
              <c:f>Sheet1!$E$13:$E$15</c:f>
              <c:numCache>
                <c:formatCode>General</c:formatCode>
                <c:ptCount val="3"/>
                <c:pt idx="0">
                  <c:v>25.4</c:v>
                </c:pt>
                <c:pt idx="1">
                  <c:v>22.7</c:v>
                </c:pt>
                <c:pt idx="2">
                  <c:v>5.5</c:v>
                </c:pt>
              </c:numCache>
            </c:numRef>
          </c:val>
        </c:ser>
        <c:ser>
          <c:idx val="3"/>
          <c:order val="3"/>
          <c:tx>
            <c:strRef>
              <c:f>Sheet1!$F$12</c:f>
              <c:strCache>
                <c:ptCount val="1"/>
                <c:pt idx="0">
                  <c:v>&gt;90 m</c:v>
                </c:pt>
              </c:strCache>
            </c:strRef>
          </c:tx>
          <c:spPr>
            <a:solidFill>
              <a:schemeClr val="tx2">
                <a:lumMod val="75000"/>
              </a:schemeClr>
            </a:solidFill>
            <a:ln>
              <a:solidFill>
                <a:srgbClr val="000000"/>
              </a:solidFill>
            </a:ln>
          </c:spPr>
          <c:invertIfNegative val="0"/>
          <c:dPt>
            <c:idx val="1"/>
            <c:invertIfNegative val="0"/>
            <c:bubble3D val="0"/>
            <c:spPr>
              <a:solidFill>
                <a:sysClr val="windowText" lastClr="000000">
                  <a:lumMod val="75000"/>
                  <a:lumOff val="25000"/>
                </a:sysClr>
              </a:solidFill>
              <a:ln>
                <a:solidFill>
                  <a:srgbClr val="000000"/>
                </a:solidFill>
              </a:ln>
            </c:spPr>
          </c:dPt>
          <c:dPt>
            <c:idx val="2"/>
            <c:invertIfNegative val="0"/>
            <c:bubble3D val="0"/>
            <c:spPr>
              <a:solidFill>
                <a:schemeClr val="accent5">
                  <a:lumMod val="50000"/>
                </a:schemeClr>
              </a:solidFill>
              <a:ln>
                <a:solidFill>
                  <a:srgbClr val="000000"/>
                </a:solidFill>
              </a:ln>
            </c:spPr>
          </c:dPt>
          <c:errBars>
            <c:errBarType val="plus"/>
            <c:errValType val="cust"/>
            <c:noEndCap val="0"/>
            <c:plus>
              <c:numRef>
                <c:f>Sheet1!$F$19:$F$21</c:f>
                <c:numCache>
                  <c:formatCode>General</c:formatCode>
                  <c:ptCount val="3"/>
                  <c:pt idx="0">
                    <c:v>1.8</c:v>
                  </c:pt>
                  <c:pt idx="1">
                    <c:v>2</c:v>
                  </c:pt>
                  <c:pt idx="2">
                    <c:v>4</c:v>
                  </c:pt>
                </c:numCache>
              </c:numRef>
            </c:plus>
            <c:minus>
              <c:numRef>
                <c:f>Sheet1!$F$19:$F$21</c:f>
                <c:numCache>
                  <c:formatCode>General</c:formatCode>
                  <c:ptCount val="3"/>
                  <c:pt idx="0">
                    <c:v>1.8</c:v>
                  </c:pt>
                  <c:pt idx="1">
                    <c:v>2</c:v>
                  </c:pt>
                  <c:pt idx="2">
                    <c:v>4</c:v>
                  </c:pt>
                </c:numCache>
              </c:numRef>
            </c:minus>
          </c:errBars>
          <c:cat>
            <c:strRef>
              <c:f>Sheet1!$B$13:$B$15</c:f>
              <c:strCache>
                <c:ptCount val="3"/>
                <c:pt idx="0">
                  <c:v>Michigan, 2010</c:v>
                </c:pt>
                <c:pt idx="1">
                  <c:v>Ontario, 2013</c:v>
                </c:pt>
                <c:pt idx="2">
                  <c:v>Huron, 2012</c:v>
                </c:pt>
              </c:strCache>
            </c:strRef>
          </c:cat>
          <c:val>
            <c:numRef>
              <c:f>Sheet1!$F$13:$F$15</c:f>
              <c:numCache>
                <c:formatCode>General</c:formatCode>
                <c:ptCount val="3"/>
                <c:pt idx="0">
                  <c:v>1.6</c:v>
                </c:pt>
                <c:pt idx="1">
                  <c:v>6.7</c:v>
                </c:pt>
                <c:pt idx="2">
                  <c:v>4.3</c:v>
                </c:pt>
              </c:numCache>
            </c:numRef>
          </c:val>
        </c:ser>
        <c:dLbls>
          <c:showLegendKey val="0"/>
          <c:showVal val="0"/>
          <c:showCatName val="0"/>
          <c:showSerName val="0"/>
          <c:showPercent val="0"/>
          <c:showBubbleSize val="0"/>
        </c:dLbls>
        <c:gapWidth val="150"/>
        <c:axId val="184048640"/>
        <c:axId val="192017920"/>
      </c:barChart>
      <c:catAx>
        <c:axId val="184048640"/>
        <c:scaling>
          <c:orientation val="minMax"/>
        </c:scaling>
        <c:delete val="0"/>
        <c:axPos val="b"/>
        <c:majorTickMark val="out"/>
        <c:minorTickMark val="none"/>
        <c:tickLblPos val="nextTo"/>
        <c:spPr>
          <a:ln>
            <a:solidFill>
              <a:srgbClr val="000000"/>
            </a:solidFill>
          </a:ln>
        </c:spPr>
        <c:txPr>
          <a:bodyPr/>
          <a:lstStyle/>
          <a:p>
            <a:pPr>
              <a:defRPr sz="1800"/>
            </a:pPr>
            <a:endParaRPr lang="en-US"/>
          </a:p>
        </c:txPr>
        <c:crossAx val="192017920"/>
        <c:crosses val="autoZero"/>
        <c:auto val="1"/>
        <c:lblAlgn val="ctr"/>
        <c:lblOffset val="100"/>
        <c:noMultiLvlLbl val="0"/>
      </c:catAx>
      <c:valAx>
        <c:axId val="192017920"/>
        <c:scaling>
          <c:orientation val="minMax"/>
        </c:scaling>
        <c:delete val="0"/>
        <c:axPos val="l"/>
        <c:title>
          <c:tx>
            <c:rich>
              <a:bodyPr rot="-5400000" vert="horz"/>
              <a:lstStyle/>
              <a:p>
                <a:pPr>
                  <a:defRPr/>
                </a:pPr>
                <a:r>
                  <a:rPr lang="en-US" sz="2000" dirty="0"/>
                  <a:t>Mean </a:t>
                </a:r>
                <a:r>
                  <a:rPr lang="en-US" sz="2000" dirty="0" smtClean="0"/>
                  <a:t>Biomass (g/</a:t>
                </a:r>
                <a:r>
                  <a:rPr lang="en-US" sz="2000" dirty="0"/>
                  <a:t>m2</a:t>
                </a:r>
                <a:r>
                  <a:rPr lang="en-US" sz="2000" dirty="0" smtClean="0"/>
                  <a:t>) +</a:t>
                </a:r>
                <a:r>
                  <a:rPr lang="en-US" sz="2000" baseline="0" dirty="0" smtClean="0"/>
                  <a:t> S.E. </a:t>
                </a:r>
                <a:endParaRPr lang="en-US" sz="2000" dirty="0"/>
              </a:p>
            </c:rich>
          </c:tx>
          <c:layout/>
          <c:overlay val="0"/>
        </c:title>
        <c:numFmt formatCode="General" sourceLinked="1"/>
        <c:majorTickMark val="out"/>
        <c:minorTickMark val="none"/>
        <c:tickLblPos val="nextTo"/>
        <c:spPr>
          <a:ln>
            <a:solidFill>
              <a:srgbClr val="000000"/>
            </a:solidFill>
          </a:ln>
        </c:spPr>
        <c:txPr>
          <a:bodyPr/>
          <a:lstStyle/>
          <a:p>
            <a:pPr>
              <a:defRPr sz="2000"/>
            </a:pPr>
            <a:endParaRPr lang="en-US"/>
          </a:p>
        </c:txPr>
        <c:crossAx val="184048640"/>
        <c:crosses val="autoZero"/>
        <c:crossBetween val="between"/>
        <c:majorUnit val="10"/>
      </c:valAx>
    </c:plotArea>
    <c:legend>
      <c:legendPos val="r"/>
      <c:layout>
        <c:manualLayout>
          <c:xMode val="edge"/>
          <c:yMode val="edge"/>
          <c:x val="0.70683549995772599"/>
          <c:y val="6.1461723461453198E-2"/>
          <c:w val="0.21252094139654501"/>
          <c:h val="0.29125068975783402"/>
        </c:manualLayout>
      </c:layout>
      <c:overlay val="0"/>
      <c:txPr>
        <a:bodyPr/>
        <a:lstStyle/>
        <a:p>
          <a:pPr>
            <a:defRPr sz="2000"/>
          </a:pPr>
          <a:endParaRPr lang="en-US"/>
        </a:p>
      </c:txPr>
    </c:legend>
    <c:plotVisOnly val="1"/>
    <c:dispBlanksAs val="gap"/>
    <c:showDLblsOverMax val="0"/>
  </c:chart>
  <c:spPr>
    <a:solidFill>
      <a:schemeClr val="bg1"/>
    </a:solidFill>
    <a:ln>
      <a:noFill/>
    </a:ln>
  </c:spPr>
  <c:txPr>
    <a:bodyPr/>
    <a:lstStyle/>
    <a:p>
      <a:pPr>
        <a:defRPr sz="16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C1EC7-B1E4-4BF2-BEFD-6780F5F2C6B8}" type="datetimeFigureOut">
              <a:rPr lang="en-US" smtClean="0"/>
              <a:t>3/12/2016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98A3F-0685-4583-B1A9-B32BB6EA74F3}" type="slidenum">
              <a:rPr lang="en-US" smtClean="0"/>
              <a:t>‹#›</a:t>
            </a:fld>
            <a:endParaRPr lang="en-US"/>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Arial"/>
        <a:ea typeface="+mn-ea"/>
        <a:cs typeface="+mn-cs"/>
      </a:defRPr>
    </a:lvl1pPr>
    <a:lvl2pPr marL="457200" algn="l" defTabSz="914400" rtl="0" eaLnBrk="1" latinLnBrk="0" hangingPunct="1">
      <a:defRPr sz="800" kern="1200">
        <a:solidFill>
          <a:schemeClr val="tx1"/>
        </a:solidFill>
        <a:latin typeface="Arial"/>
        <a:ea typeface="+mn-ea"/>
        <a:cs typeface="+mn-cs"/>
      </a:defRPr>
    </a:lvl2pPr>
    <a:lvl3pPr marL="914400" algn="l" defTabSz="914400" rtl="0" eaLnBrk="1" latinLnBrk="0" hangingPunct="1">
      <a:defRPr sz="800" kern="1200">
        <a:solidFill>
          <a:schemeClr val="tx1"/>
        </a:solidFill>
        <a:latin typeface="Arial"/>
        <a:ea typeface="+mn-ea"/>
        <a:cs typeface="+mn-cs"/>
      </a:defRPr>
    </a:lvl3pPr>
    <a:lvl4pPr marL="1371600" algn="l" defTabSz="914400" rtl="0" eaLnBrk="1" latinLnBrk="0" hangingPunct="1">
      <a:defRPr sz="800" kern="1200">
        <a:solidFill>
          <a:schemeClr val="tx1"/>
        </a:solidFill>
        <a:latin typeface="Arial"/>
        <a:ea typeface="+mn-ea"/>
        <a:cs typeface="+mn-cs"/>
      </a:defRPr>
    </a:lvl4pPr>
    <a:lvl5pPr marL="1828800" algn="l" defTabSz="914400" rtl="0" eaLnBrk="1" latinLnBrk="0" hangingPunct="1">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The Primary focus of the GLERL Benthic Ecology Program is invasive </a:t>
            </a:r>
            <a:r>
              <a:rPr lang="en-US" dirty="0" err="1" smtClean="0"/>
              <a:t>dreissenid</a:t>
            </a:r>
            <a:r>
              <a:rPr lang="en-US" dirty="0" smtClean="0"/>
              <a:t> mussels because they dominate the benthic environment and impact the entire lake ecosystem.  </a:t>
            </a:r>
            <a:r>
              <a:rPr lang="en-US" dirty="0" err="1" smtClean="0"/>
              <a:t>Dreissenid</a:t>
            </a:r>
            <a:r>
              <a:rPr lang="en-US" dirty="0" smtClean="0"/>
              <a:t> mussels are a high profile invader not just in the Great Lakes, but throughout North America. </a:t>
            </a:r>
          </a:p>
          <a:p>
            <a:endParaRPr lang="en-US" dirty="0" smtClean="0"/>
          </a:p>
          <a:p>
            <a:r>
              <a:rPr lang="en-US" dirty="0" smtClean="0"/>
              <a:t>GLERL has been at the forefront of studying </a:t>
            </a:r>
            <a:r>
              <a:rPr lang="en-US" dirty="0" err="1" smtClean="0"/>
              <a:t>dreissenid</a:t>
            </a:r>
            <a:r>
              <a:rPr lang="en-US" dirty="0" smtClean="0"/>
              <a:t> mussels:</a:t>
            </a:r>
          </a:p>
          <a:p>
            <a:r>
              <a:rPr lang="en-US" dirty="0" smtClean="0"/>
              <a:t>-Surveys to document the initial expansion and subsequent spread</a:t>
            </a:r>
          </a:p>
          <a:p>
            <a:r>
              <a:rPr lang="en-US" dirty="0" smtClean="0"/>
              <a:t>-Documenting changes in benthic and pelagic communities</a:t>
            </a:r>
          </a:p>
          <a:p>
            <a:r>
              <a:rPr lang="en-US" dirty="0" smtClean="0"/>
              <a:t>-Complementary process studies to explore mechanisms of the ecological impacts of mussels</a:t>
            </a:r>
          </a:p>
          <a:p>
            <a:endParaRPr lang="en-US" dirty="0" smtClean="0"/>
          </a:p>
          <a:p>
            <a:r>
              <a:rPr lang="en-US" b="1" dirty="0" smtClean="0"/>
              <a:t>This work aligns with the following NOAA Goals:</a:t>
            </a:r>
          </a:p>
          <a:p>
            <a:r>
              <a:rPr lang="en-US" b="1" dirty="0" smtClean="0"/>
              <a:t>Science: Climate Adaptation and Mitigation</a:t>
            </a:r>
          </a:p>
          <a:p>
            <a:r>
              <a:rPr lang="en-US" dirty="0" smtClean="0"/>
              <a:t>Improved scientific understanding of the changing climate system and its impacts</a:t>
            </a:r>
          </a:p>
          <a:p>
            <a:r>
              <a:rPr lang="en-US" dirty="0" smtClean="0"/>
              <a:t>Assessments of current and future states of the climate system that identify potential impacts and inform science, service, and stewardship decisions</a:t>
            </a:r>
          </a:p>
          <a:p>
            <a:r>
              <a:rPr lang="en-US" b="1" dirty="0" smtClean="0"/>
              <a:t>Science: Weather-Ready Nation</a:t>
            </a:r>
          </a:p>
          <a:p>
            <a:r>
              <a:rPr lang="en-US" dirty="0" smtClean="0"/>
              <a:t>Improve freshwater resource management</a:t>
            </a:r>
          </a:p>
          <a:p>
            <a:r>
              <a:rPr lang="en-US" b="1" dirty="0" smtClean="0"/>
              <a:t>Science: Healthy Oceans</a:t>
            </a:r>
          </a:p>
          <a:p>
            <a:r>
              <a:rPr lang="en-US" dirty="0" smtClean="0"/>
              <a:t>Improved understanding of ecosystems to inform resource management decisions</a:t>
            </a:r>
          </a:p>
          <a:p>
            <a:r>
              <a:rPr lang="en-US" dirty="0" smtClean="0"/>
              <a:t>Recovered and healthy marine and coastal species</a:t>
            </a:r>
          </a:p>
          <a:p>
            <a:r>
              <a:rPr lang="en-US" b="1" dirty="0" smtClean="0"/>
              <a:t>Science: Resilient Coastal Communities and Economies</a:t>
            </a:r>
          </a:p>
          <a:p>
            <a:r>
              <a:rPr lang="en-US" dirty="0" smtClean="0"/>
              <a:t>Comprehensive ocean and coastal planning and management</a:t>
            </a:r>
          </a:p>
          <a:p>
            <a:r>
              <a:rPr lang="en-US" dirty="0" smtClean="0"/>
              <a:t>Improved coastal water quality supporting human health and coastal ecosystem services</a:t>
            </a:r>
          </a:p>
          <a:p>
            <a:r>
              <a:rPr lang="en-US" b="1" dirty="0" smtClean="0"/>
              <a:t>Education: Science-Informed Society</a:t>
            </a:r>
          </a:p>
          <a:p>
            <a:r>
              <a:rPr lang="en-US" dirty="0" smtClean="0"/>
              <a:t>Youth and adults from all backgrounds improve their understanding of NOAA-related sciences by participating in education and outreach opportunities</a:t>
            </a:r>
          </a:p>
          <a:p>
            <a:r>
              <a:rPr lang="en-US" dirty="0" err="1" smtClean="0"/>
              <a:t>ForFormal</a:t>
            </a:r>
            <a:r>
              <a:rPr lang="en-US" dirty="0" smtClean="0"/>
              <a:t> and informal education organizations integrate NOAA-related science content and collaborate with NOAA scientists on the development of exhibits, media, materials, and programs that support NOAA’s mission</a:t>
            </a:r>
          </a:p>
          <a:p>
            <a:r>
              <a:rPr lang="en-US" b="1" dirty="0" smtClean="0"/>
              <a:t>Education: Safety and Preparedness</a:t>
            </a:r>
          </a:p>
          <a:p>
            <a:r>
              <a:rPr lang="en-US" dirty="0" smtClean="0"/>
              <a:t>Formal and informal education institutions integrate water, weather, and climate hazard awareness, preparedness, and response information into curricula, exhibits, and programs that create learning opportunities for youth and adults</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9375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10</a:t>
            </a:fld>
            <a:endParaRPr lang="en-US"/>
          </a:p>
        </p:txBody>
      </p:sp>
    </p:spTree>
    <p:extLst>
      <p:ext uri="{BB962C8B-B14F-4D97-AF65-F5344CB8AC3E}">
        <p14:creationId xmlns:p14="http://schemas.microsoft.com/office/powerpoint/2010/main" val="34325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Invasive Mussels Collaborative is truly a multi-agency, multi-stakeholder</a:t>
            </a:r>
            <a:r>
              <a:rPr lang="en-US" baseline="0" dirty="0" smtClean="0"/>
              <a:t> effort.  </a:t>
            </a:r>
          </a:p>
          <a:p>
            <a:endParaRPr lang="en-US" baseline="0" dirty="0" smtClean="0"/>
          </a:p>
          <a:p>
            <a:r>
              <a:rPr lang="en-US" baseline="0" dirty="0" smtClean="0"/>
              <a:t>Great Lakes State and Provincial and tribal agencies, industry representatives, academic researchers, non-profits, federal partners.  </a:t>
            </a:r>
          </a:p>
          <a:p>
            <a:endParaRPr lang="en-US" dirty="0" smtClean="0"/>
          </a:p>
          <a:p>
            <a:r>
              <a:rPr lang="en-US" dirty="0" smtClean="0"/>
              <a:t>Science Team Goals:</a:t>
            </a:r>
          </a:p>
          <a:p>
            <a:pPr marL="171450" indent="-171450">
              <a:buFontTx/>
              <a:buChar char="-"/>
            </a:pPr>
            <a:r>
              <a:rPr lang="en-US" dirty="0" smtClean="0"/>
              <a:t>Develop</a:t>
            </a:r>
            <a:r>
              <a:rPr lang="en-US" baseline="0" dirty="0" smtClean="0"/>
              <a:t> and guide management and research efforts for an adaptive control strategy</a:t>
            </a:r>
          </a:p>
          <a:p>
            <a:pPr marL="171450" indent="-171450">
              <a:buFontTx/>
              <a:buChar char="-"/>
            </a:pPr>
            <a:r>
              <a:rPr lang="en-US" dirty="0" smtClean="0"/>
              <a:t>Convene</a:t>
            </a:r>
            <a:r>
              <a:rPr lang="en-US" baseline="0" dirty="0" smtClean="0"/>
              <a:t> and oversee working groups formed around topics of high research need</a:t>
            </a:r>
            <a:endParaRPr lang="en-US"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t>11</a:t>
            </a:fld>
            <a:endParaRPr lang="en-US"/>
          </a:p>
        </p:txBody>
      </p:sp>
    </p:spTree>
    <p:extLst>
      <p:ext uri="{BB962C8B-B14F-4D97-AF65-F5344CB8AC3E}">
        <p14:creationId xmlns:p14="http://schemas.microsoft.com/office/powerpoint/2010/main" val="34325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Improving</a:t>
            </a:r>
            <a:r>
              <a:rPr lang="en-US" baseline="0" dirty="0" smtClean="0"/>
              <a:t> parameter estimates for a Dynamic Energy is a multi-year endeavor that will require designing and conducting a suite of experiments in the lab and field.  </a:t>
            </a:r>
          </a:p>
          <a:p>
            <a:endParaRPr lang="en-US" dirty="0" smtClean="0"/>
          </a:p>
          <a:p>
            <a:r>
              <a:rPr lang="en-US" dirty="0" smtClean="0"/>
              <a:t>Mark Rowe,</a:t>
            </a:r>
            <a:r>
              <a:rPr lang="en-US" baseline="0" dirty="0" smtClean="0"/>
              <a:t> who will present later, will demonstrate how we incorporate mussels into biophysical models. </a:t>
            </a:r>
          </a:p>
          <a:p>
            <a:endParaRPr lang="en-US" baseline="0"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t>12</a:t>
            </a:fld>
            <a:endParaRPr lang="en-US"/>
          </a:p>
        </p:txBody>
      </p:sp>
    </p:spTree>
    <p:extLst>
      <p:ext uri="{BB962C8B-B14F-4D97-AF65-F5344CB8AC3E}">
        <p14:creationId xmlns:p14="http://schemas.microsoft.com/office/powerpoint/2010/main" val="845888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98A3F-0685-4583-B1A9-B32BB6EA74F3}" type="slidenum">
              <a:rPr lang="en-US" smtClean="0"/>
              <a:t>13</a:t>
            </a:fld>
            <a:endParaRPr lang="en-US"/>
          </a:p>
        </p:txBody>
      </p:sp>
    </p:spTree>
    <p:extLst>
      <p:ext uri="{BB962C8B-B14F-4D97-AF65-F5344CB8AC3E}">
        <p14:creationId xmlns:p14="http://schemas.microsoft.com/office/powerpoint/2010/main" val="193099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Great Lakes were the beachhead for the invasion of dreissenid mussels.</a:t>
            </a:r>
            <a:r>
              <a:rPr lang="en-US" baseline="0" dirty="0" smtClean="0"/>
              <a:t>  After arriving in the Great Lake region in the late 1980s, the mussels first spread throughout waterways adjacent to the Great Lakes basin, and then leapt to the western region in 2007.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Dreissenid mussels are associated with negative impacts on infrastructure, the lake ecosystem, and potentially human health.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are highly efficient benthic filter feeders that remove phytoplankton from the water column.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Their impacts are system-specific, and include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smtClean="0"/>
              <a:t>reduced primary production, which undermines the food web and fisheries,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smtClean="0"/>
              <a:t>enhancement of nuisance benthic algae through increased water clarity and nutrient excretion</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smtClean="0"/>
              <a:t>in eutrophic systems, selective filter feeding can select for toxic cyanobacteria over non-toxic species of phytoplankton.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Pothoven</a:t>
            </a:r>
            <a:r>
              <a:rPr lang="en-US" dirty="0" smtClean="0">
                <a:effectLst/>
              </a:rPr>
              <a:t>, S. A., and G. L. </a:t>
            </a:r>
            <a:r>
              <a:rPr lang="en-US" dirty="0" err="1" smtClean="0">
                <a:effectLst/>
              </a:rPr>
              <a:t>Fahnenstiel</a:t>
            </a:r>
            <a:r>
              <a:rPr lang="en-US" dirty="0" smtClean="0">
                <a:effectLst/>
              </a:rPr>
              <a:t>. 2013. Recent change in summer chlorophyll a dynamics of southeastern Lake Michigan. Journal of Great Lakes Research 39:287–294.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Vanderploeg</a:t>
            </a:r>
            <a:r>
              <a:rPr lang="en-US" dirty="0" smtClean="0"/>
              <a:t>, H.A., A.E. Wilson, T.H. </a:t>
            </a:r>
            <a:r>
              <a:rPr lang="en-US" dirty="0" err="1" smtClean="0"/>
              <a:t>Johengen</a:t>
            </a:r>
            <a:r>
              <a:rPr lang="en-US" dirty="0" smtClean="0"/>
              <a:t>, J. </a:t>
            </a:r>
            <a:r>
              <a:rPr lang="en-US" dirty="0" err="1" smtClean="0"/>
              <a:t>Dyble</a:t>
            </a:r>
            <a:r>
              <a:rPr lang="en-US" dirty="0" smtClean="0"/>
              <a:t> Bessie, O. </a:t>
            </a:r>
            <a:r>
              <a:rPr lang="en-US" dirty="0" err="1" smtClean="0"/>
              <a:t>Sarnelle</a:t>
            </a:r>
            <a:r>
              <a:rPr lang="en-US" dirty="0" smtClean="0"/>
              <a:t>, J.R. Liebig, S.D. Robinson, and G.P. Horst.  2013. Role of selective grazing by dreissenid mussels in promoting toxic </a:t>
            </a:r>
            <a:r>
              <a:rPr lang="en-US" dirty="0" err="1" smtClean="0"/>
              <a:t>Microcystis</a:t>
            </a:r>
            <a:r>
              <a:rPr lang="en-US" dirty="0" smtClean="0"/>
              <a:t> blooms and other changes in phytoplankton composition in the Great Lakes. In Quagga and Zebra Mussels: Biology, Impacts, and Control, Second Edition. T.F. </a:t>
            </a:r>
            <a:r>
              <a:rPr lang="en-US" dirty="0" err="1" smtClean="0"/>
              <a:t>Nalepa</a:t>
            </a:r>
            <a:r>
              <a:rPr lang="en-US" dirty="0" smtClean="0"/>
              <a:t>, and D.W. Schlosser (Eds.). CRC Press, Boca Raton, FL.</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a:t>
            </a:fld>
            <a:endParaRPr lang="en-US"/>
          </a:p>
        </p:txBody>
      </p:sp>
    </p:spTree>
    <p:extLst>
      <p:ext uri="{BB962C8B-B14F-4D97-AF65-F5344CB8AC3E}">
        <p14:creationId xmlns:p14="http://schemas.microsoft.com/office/powerpoint/2010/main" val="162250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are in a unique position to address the first question because of our established long term benthic data set in Lake Michigan that predates the arrival of dreissenid mussels.  The survey was originally designed to measure the impacts of phosphorus reduction, but now serves as a record of the changing benthic community over the course of the dreissenid mussel invasion.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am</a:t>
            </a:r>
            <a:r>
              <a:rPr lang="en-US" baseline="0" dirty="0" smtClean="0"/>
              <a:t> interested in learning more about the natural history of quagga mussels so that we can better characterize their population dynamics in predictive models (e.g., projecting mussel population trajectories, modeling impacts on </a:t>
            </a:r>
            <a:r>
              <a:rPr lang="en-US" baseline="0" dirty="0" err="1" smtClean="0"/>
              <a:t>phytoplankon</a:t>
            </a:r>
            <a:r>
              <a:rPr lang="en-US" baseline="0" dirty="0" smtClean="0"/>
              <a:t>, HABs, </a:t>
            </a:r>
            <a:r>
              <a:rPr lang="en-US" baseline="0" dirty="0" err="1" smtClean="0"/>
              <a:t>cladophora</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3</a:t>
            </a:fld>
            <a:endParaRPr lang="en-US"/>
          </a:p>
        </p:txBody>
      </p:sp>
    </p:spTree>
    <p:extLst>
      <p:ext uri="{BB962C8B-B14F-4D97-AF65-F5344CB8AC3E}">
        <p14:creationId xmlns:p14="http://schemas.microsoft.com/office/powerpoint/2010/main" val="2774242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importance of understanding the impacts on dreissenid mussels in the Great Lakes is captured by research goals and paths defined in our Strategic Plan.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EcoDyn</a:t>
            </a:r>
            <a:r>
              <a:rPr lang="en-US" baseline="0" dirty="0" smtClean="0"/>
              <a:t> Path #3 captures the motivation behind my research program.  My research contributes to all aspects of the </a:t>
            </a:r>
            <a:r>
              <a:rPr lang="en-US" baseline="0" dirty="0" err="1" smtClean="0"/>
              <a:t>EcoDyn</a:t>
            </a:r>
            <a:r>
              <a:rPr lang="en-US" baseline="0" dirty="0" smtClean="0"/>
              <a:t> Mantra of </a:t>
            </a:r>
            <a:r>
              <a:rPr lang="en-US" dirty="0" smtClean="0">
                <a:solidFill>
                  <a:schemeClr val="tx1">
                    <a:lumMod val="75000"/>
                    <a:lumOff val="25000"/>
                  </a:schemeClr>
                </a:solidFill>
              </a:rPr>
              <a:t>Observations </a:t>
            </a:r>
            <a:r>
              <a:rPr lang="en-US" dirty="0" smtClean="0">
                <a:solidFill>
                  <a:schemeClr val="tx1">
                    <a:lumMod val="75000"/>
                    <a:lumOff val="25000"/>
                  </a:schemeClr>
                </a:solidFill>
                <a:sym typeface="Wingdings"/>
              </a:rPr>
              <a:t> Experiments  Concepts  Models/Applications.  </a:t>
            </a:r>
          </a:p>
          <a:p>
            <a:endParaRPr lang="en-US" baseline="0" dirty="0" smtClean="0"/>
          </a:p>
          <a:p>
            <a:r>
              <a:rPr lang="en-US" baseline="0" dirty="0" smtClean="0"/>
              <a:t>Shown here is the method that we use for collecting mussels- Replicate </a:t>
            </a:r>
            <a:r>
              <a:rPr lang="en-US" baseline="0" dirty="0" err="1" smtClean="0"/>
              <a:t>ponars</a:t>
            </a:r>
            <a:r>
              <a:rPr lang="en-US" baseline="0" dirty="0" smtClean="0"/>
              <a:t> collected at multiple sites spanning a wide depth range (~15-205m).  </a:t>
            </a:r>
          </a:p>
          <a:p>
            <a:endParaRPr lang="en-US" baseline="0" dirty="0" smtClean="0"/>
          </a:p>
          <a:p>
            <a:r>
              <a:rPr lang="en-US" dirty="0" smtClean="0"/>
              <a:t>The two bottom images</a:t>
            </a:r>
            <a:r>
              <a:rPr lang="en-US" baseline="0" dirty="0" smtClean="0"/>
              <a:t> illustrate high and low density mussel sites, respectively.</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t>4</a:t>
            </a:fld>
            <a:endParaRPr lang="en-US"/>
          </a:p>
        </p:txBody>
      </p:sp>
    </p:spTree>
    <p:extLst>
      <p:ext uri="{BB962C8B-B14F-4D97-AF65-F5344CB8AC3E}">
        <p14:creationId xmlns:p14="http://schemas.microsoft.com/office/powerpoint/2010/main" val="110424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summarizes</a:t>
            </a:r>
            <a:r>
              <a:rPr lang="en-US" baseline="0" dirty="0" smtClean="0"/>
              <a:t> the mussel biomass for Southern Lake Michigan. This data set is unique in the high frequency and broad spatial coverage of the survey and high quality due to the consistent methods used over time. This is exactly the type of data needed if looking to connect mussels to observed changes in the ecosystem since their arrival.  </a:t>
            </a:r>
          </a:p>
          <a:p>
            <a:endParaRPr lang="en-US" baseline="0" dirty="0" smtClean="0"/>
          </a:p>
          <a:p>
            <a:r>
              <a:rPr lang="en-US" baseline="0" dirty="0" smtClean="0"/>
              <a:t>The population trajectories are species and depth specific:</a:t>
            </a:r>
          </a:p>
          <a:p>
            <a:r>
              <a:rPr lang="en-US" baseline="0" dirty="0" smtClean="0"/>
              <a:t>-Zebra mussels were the first to appear and expand, and were generally only found at depths &lt;50m.  </a:t>
            </a:r>
            <a:endParaRPr lang="en-US" dirty="0" smtClean="0"/>
          </a:p>
          <a:p>
            <a:r>
              <a:rPr lang="en-US" dirty="0" smtClean="0"/>
              <a:t>-Starting in 2004, zebra</a:t>
            </a:r>
            <a:r>
              <a:rPr lang="en-US" baseline="0" dirty="0" smtClean="0"/>
              <a:t> mussels declined</a:t>
            </a:r>
          </a:p>
          <a:p>
            <a:r>
              <a:rPr lang="en-US" baseline="0" dirty="0" smtClean="0"/>
              <a:t>-Around that time, quagga mussels had reached the southern basin were starting their rapid spread</a:t>
            </a:r>
          </a:p>
          <a:p>
            <a:r>
              <a:rPr lang="en-US" baseline="0" dirty="0" smtClean="0"/>
              <a:t>-Quagga growth was most pronounced at 30-50m and this is the depth where we have detected the greatest declines.  </a:t>
            </a:r>
          </a:p>
          <a:p>
            <a:r>
              <a:rPr lang="en-US" baseline="0" dirty="0" smtClean="0"/>
              <a:t>-Biomass peaked at 50-90m a little later, then also declined</a:t>
            </a:r>
          </a:p>
          <a:p>
            <a:r>
              <a:rPr lang="en-US" baseline="0" dirty="0" smtClean="0"/>
              <a:t>-Biomass increase has been more gradual &gt;90m, and is from a combination of increasing density and also an increase mean biomass per mussel. </a:t>
            </a:r>
          </a:p>
          <a:p>
            <a:r>
              <a:rPr lang="en-US" baseline="0" dirty="0" smtClean="0"/>
              <a:t>-Mean biomass, as weighted by lake area within each depth zone, shows the basin-wide mean to be holding somewhat steady.  </a:t>
            </a:r>
          </a:p>
          <a:p>
            <a:endParaRPr lang="en-US" baseline="0" dirty="0" smtClean="0"/>
          </a:p>
          <a:p>
            <a:r>
              <a:rPr lang="en-US" baseline="0" dirty="0" smtClean="0"/>
              <a:t>Our long term data on mussel condition (i.e., tissue mass at a given shell size) shows declines at all depths over time and that condition is consistently lowest in the 30-50m depth zone.  </a:t>
            </a:r>
          </a:p>
          <a:p>
            <a:endParaRPr lang="en-US" baseline="0" dirty="0" smtClean="0"/>
          </a:p>
          <a:p>
            <a:r>
              <a:rPr lang="en-US" baseline="0" dirty="0" smtClean="0"/>
              <a:t>It is important to continue these surveys because of the recent dynamics.  Are there characteristics of the system and signs in the mussels themselves that can be used to predict population trajectories?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Nalepa</a:t>
            </a:r>
            <a:r>
              <a:rPr lang="en-US" dirty="0" smtClean="0"/>
              <a:t> et al. 2013. Variation of the Quagga Mussel (</a:t>
            </a:r>
            <a:r>
              <a:rPr lang="en-US" dirty="0" err="1" smtClean="0"/>
              <a:t>Dreissena</a:t>
            </a:r>
            <a:r>
              <a:rPr lang="en-US" dirty="0" smtClean="0"/>
              <a:t> </a:t>
            </a:r>
            <a:r>
              <a:rPr lang="en-US" dirty="0" err="1" smtClean="0"/>
              <a:t>rostriformis</a:t>
            </a:r>
            <a:r>
              <a:rPr lang="en-US" dirty="0" smtClean="0"/>
              <a:t> </a:t>
            </a:r>
            <a:r>
              <a:rPr lang="en-US" dirty="0" err="1" smtClean="0"/>
              <a:t>bugensis</a:t>
            </a:r>
            <a:r>
              <a:rPr lang="en-US" dirty="0" smtClean="0"/>
              <a:t>) with Emphasis on the </a:t>
            </a:r>
            <a:r>
              <a:rPr lang="en-US" dirty="0" err="1" smtClean="0"/>
              <a:t>Deepwater</a:t>
            </a:r>
            <a:r>
              <a:rPr lang="en-US" dirty="0" smtClean="0"/>
              <a:t> </a:t>
            </a:r>
            <a:r>
              <a:rPr lang="en-US" dirty="0" err="1" smtClean="0"/>
              <a:t>Morphotype</a:t>
            </a:r>
            <a:r>
              <a:rPr lang="en-US" dirty="0" smtClean="0"/>
              <a:t> in Lake Michigan. In Quagga and Zebra Mussels: Biology, Impacts, and Control, Second Edition. T.F. </a:t>
            </a:r>
            <a:r>
              <a:rPr lang="en-US" dirty="0" err="1" smtClean="0"/>
              <a:t>Nalepa</a:t>
            </a:r>
            <a:r>
              <a:rPr lang="en-US" dirty="0" smtClean="0"/>
              <a:t>, and D.W. Schlosser (Eds.). CRC Press, Boca Raton, FL.</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t>5</a:t>
            </a:fld>
            <a:endParaRPr lang="en-US"/>
          </a:p>
        </p:txBody>
      </p:sp>
    </p:spTree>
    <p:extLst>
      <p:ext uri="{BB962C8B-B14F-4D97-AF65-F5344CB8AC3E}">
        <p14:creationId xmlns:p14="http://schemas.microsoft.com/office/powerpoint/2010/main" val="299734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Looking at</a:t>
            </a:r>
            <a:r>
              <a:rPr lang="en-US" baseline="0" dirty="0" smtClean="0"/>
              <a:t> the most recent whole lake surveys in each of the three lakes, we can compare depth specific trends.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Lake Ontario</a:t>
            </a:r>
            <a:r>
              <a:rPr lang="en-US" baseline="0" dirty="0" smtClean="0"/>
              <a:t> biomass is comparable to Lake Michigan, Lake Huron is considerably lower.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Huron</a:t>
            </a:r>
            <a:r>
              <a:rPr lang="en-US" baseline="0" dirty="0" smtClean="0">
                <a:effectLst/>
              </a:rPr>
              <a:t> 2012 and Ontario 2013 data are from the Combined Science and Monitoring Initiative (CSMI) surveys conducted in those lakes.  We are already starting to plan for the next round of surveys in both lakes and it will be interesting to see how the mussel distributions may change.  </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a:t>
            </a:r>
            <a:r>
              <a:rPr lang="en-US" baseline="0" dirty="0" smtClean="0">
                <a:effectLst/>
              </a:rPr>
              <a:t> 2015 Lake Michigan CSMI samples are currently being processed.  </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Nalepa</a:t>
            </a:r>
            <a:r>
              <a:rPr lang="en-US" dirty="0" smtClean="0">
                <a:effectLst/>
              </a:rPr>
              <a:t>, TF, </a:t>
            </a:r>
            <a:r>
              <a:rPr lang="en-US" dirty="0" err="1" smtClean="0">
                <a:effectLst/>
              </a:rPr>
              <a:t>Fanslow</a:t>
            </a:r>
            <a:r>
              <a:rPr lang="en-US" dirty="0" smtClean="0">
                <a:effectLst/>
              </a:rPr>
              <a:t>, DL, Lang, GA, </a:t>
            </a:r>
            <a:r>
              <a:rPr lang="en-US" dirty="0" err="1" smtClean="0">
                <a:effectLst/>
              </a:rPr>
              <a:t>Mabrey</a:t>
            </a:r>
            <a:r>
              <a:rPr lang="en-US" dirty="0" smtClean="0">
                <a:effectLst/>
              </a:rPr>
              <a:t>, K, and Rowe, M. 2014. Tech Memo 164: Lake-wide benthic surveys in Lake Michigan in 1994-5, 2000, 2005, and 2010: Abundances of the Amphipod </a:t>
            </a:r>
            <a:r>
              <a:rPr lang="en-US" dirty="0" err="1" smtClean="0">
                <a:effectLst/>
              </a:rPr>
              <a:t>Diporeia</a:t>
            </a:r>
            <a:r>
              <a:rPr lang="en-US" dirty="0" smtClean="0">
                <a:effectLst/>
              </a:rPr>
              <a:t> spp. and abundances and biomass of the mussels </a:t>
            </a:r>
            <a:r>
              <a:rPr lang="en-US" dirty="0" err="1" smtClean="0">
                <a:effectLst/>
              </a:rPr>
              <a:t>Dreissena</a:t>
            </a:r>
            <a:r>
              <a:rPr lang="en-US" dirty="0" smtClean="0">
                <a:effectLst/>
              </a:rPr>
              <a:t> </a:t>
            </a:r>
            <a:r>
              <a:rPr lang="en-US" dirty="0" err="1" smtClean="0">
                <a:effectLst/>
              </a:rPr>
              <a:t>polymorpha</a:t>
            </a:r>
            <a:r>
              <a:rPr lang="en-US" dirty="0" smtClean="0">
                <a:effectLst/>
              </a:rPr>
              <a:t> and </a:t>
            </a:r>
            <a:r>
              <a:rPr lang="en-US" dirty="0" err="1" smtClean="0">
                <a:effectLst/>
              </a:rPr>
              <a:t>Dreissena</a:t>
            </a:r>
            <a:r>
              <a:rPr lang="en-US" dirty="0" smtClean="0">
                <a:effectLst/>
              </a:rPr>
              <a:t> </a:t>
            </a:r>
            <a:r>
              <a:rPr lang="en-US" dirty="0" err="1" smtClean="0">
                <a:effectLst/>
              </a:rPr>
              <a:t>rostriformis</a:t>
            </a:r>
            <a:r>
              <a:rPr lang="en-US" dirty="0" smtClean="0">
                <a:effectLst/>
              </a:rPr>
              <a:t> </a:t>
            </a:r>
            <a:r>
              <a:rPr lang="en-US" dirty="0" err="1" smtClean="0">
                <a:effectLst/>
              </a:rPr>
              <a:t>bugensis</a:t>
            </a:r>
            <a:r>
              <a:rPr lang="en-US" dirty="0" smtClean="0">
                <a:effectLst/>
              </a:rPr>
              <a:t>. Page 22. NOAA Tech Memo, NOAA, GLERL.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6</a:t>
            </a:fld>
            <a:endParaRPr lang="en-US"/>
          </a:p>
        </p:txBody>
      </p:sp>
    </p:spTree>
    <p:extLst>
      <p:ext uri="{BB962C8B-B14F-4D97-AF65-F5344CB8AC3E}">
        <p14:creationId xmlns:p14="http://schemas.microsoft.com/office/powerpoint/2010/main" val="277424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examine if</a:t>
            </a:r>
            <a:r>
              <a:rPr lang="en-US" baseline="0" dirty="0" smtClean="0"/>
              <a:t> individual growth patterns can help explain the observed population-level patterns, I designed this field growth experiment.  </a:t>
            </a:r>
          </a:p>
          <a:p>
            <a:endParaRPr lang="en-US" baseline="0" dirty="0" smtClean="0"/>
          </a:p>
          <a:p>
            <a:r>
              <a:rPr lang="en-US" baseline="0" dirty="0" smtClean="0"/>
              <a:t>One tripod was placed at 45m depth in April 2015.  Half of the mussel cages were removed after 5 months and the remaining half went back down to overwinter.  This will produce a realistic year-round estimate of growth.  </a:t>
            </a:r>
          </a:p>
          <a:p>
            <a:endParaRPr lang="en-US" baseline="0" dirty="0" smtClean="0"/>
          </a:p>
          <a:p>
            <a:r>
              <a:rPr lang="en-US" baseline="0" dirty="0" smtClean="0"/>
              <a:t>The tripod has two fluorometers and three thermistors-- to collect multiple chlorophyll and temperature readings each day.  </a:t>
            </a:r>
            <a:endParaRPr lang="en-US" dirty="0" smtClean="0"/>
          </a:p>
          <a:p>
            <a:endParaRPr lang="en-US" dirty="0" smtClean="0"/>
          </a:p>
          <a:p>
            <a:r>
              <a:rPr lang="en-US" dirty="0" smtClean="0"/>
              <a:t>This project is only possible due to coordination</a:t>
            </a:r>
            <a:r>
              <a:rPr lang="en-US" baseline="0" dirty="0" smtClean="0"/>
              <a:t> with the Marine Instrumentation Lab and the Lake Michigan Field Station:</a:t>
            </a:r>
          </a:p>
          <a:p>
            <a:r>
              <a:rPr lang="en-US" baseline="0" dirty="0" smtClean="0"/>
              <a:t>-In house capabilities for mooring design and equipment fabrication</a:t>
            </a:r>
          </a:p>
          <a:p>
            <a:r>
              <a:rPr lang="en-US" baseline="0" dirty="0" smtClean="0"/>
              <a:t>-Vessel and technician support</a:t>
            </a:r>
          </a:p>
          <a:p>
            <a:r>
              <a:rPr lang="en-US" baseline="0" dirty="0" smtClean="0"/>
              <a:t>-instrumentation support from MIL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7</a:t>
            </a:fld>
            <a:endParaRPr lang="en-US"/>
          </a:p>
        </p:txBody>
      </p:sp>
    </p:spTree>
    <p:extLst>
      <p:ext uri="{BB962C8B-B14F-4D97-AF65-F5344CB8AC3E}">
        <p14:creationId xmlns:p14="http://schemas.microsoft.com/office/powerpoint/2010/main" val="1150385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have been substantial differences in the seasonal thermal regime in Lake Michigan over the past several decades.  At the same time, dreissenid mussels invaded and began having substantial impacts on Chlorophyll concentrations.  We are using path analysis to examine the relative impacts of both mussels and climate change on the zooplankton community.  </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8</a:t>
            </a:fld>
            <a:endParaRPr lang="en-US"/>
          </a:p>
        </p:txBody>
      </p:sp>
    </p:spTree>
    <p:extLst>
      <p:ext uri="{BB962C8B-B14F-4D97-AF65-F5344CB8AC3E}">
        <p14:creationId xmlns:p14="http://schemas.microsoft.com/office/powerpoint/2010/main" val="115038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98A3F-0685-4583-B1A9-B32BB6EA74F3}" type="slidenum">
              <a:rPr lang="en-US" smtClean="0"/>
              <a:t>9</a:t>
            </a:fld>
            <a:endParaRPr lang="en-US"/>
          </a:p>
        </p:txBody>
      </p:sp>
    </p:spTree>
    <p:extLst>
      <p:ext uri="{BB962C8B-B14F-4D97-AF65-F5344CB8AC3E}">
        <p14:creationId xmlns:p14="http://schemas.microsoft.com/office/powerpoint/2010/main" val="207207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368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5863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t>3/12/2016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t>3/12/2016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t>3/12/2016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t>3/12/2016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t>‹#›</a:t>
            </a:fld>
            <a:endParaRPr lang="en-US"/>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pn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9.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png"/><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0.png"/><Relationship Id="rId10" Type="http://schemas.openxmlformats.org/officeDocument/2006/relationships/chart" Target="../charts/chart2.xml"/><Relationship Id="rId4" Type="http://schemas.microsoft.com/office/2007/relationships/hdphoto" Target="../media/hdphoto2.wdp"/><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154344"/>
            <a:ext cx="623400" cy="63826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997" y="154344"/>
            <a:ext cx="2053803" cy="638264"/>
          </a:xfrm>
          <a:prstGeom prst="rect">
            <a:avLst/>
          </a:prstGeom>
        </p:spPr>
      </p:pic>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1295400" y="1129605"/>
            <a:ext cx="7543800" cy="1384995"/>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Dreissenid Mussel Population Dynamics &amp; Processes</a:t>
            </a:r>
            <a:endParaRPr lang="en-US" sz="1600" dirty="0" smtClean="0">
              <a:solidFill>
                <a:srgbClr val="002060"/>
              </a:solidFill>
              <a:latin typeface="Arial" panose="020B0604020202020204" pitchFamily="34" charset="0"/>
              <a:cs typeface="Arial" panose="020B0604020202020204" pitchFamily="34" charset="0"/>
            </a:endParaRPr>
          </a:p>
          <a:p>
            <a:pPr lvl="0"/>
            <a:r>
              <a:rPr lang="en-US" sz="1600" dirty="0" smtClean="0">
                <a:solidFill>
                  <a:srgbClr val="002060"/>
                </a:solidFill>
                <a:latin typeface="Arial" panose="020B0604020202020204" pitchFamily="34" charset="0"/>
                <a:cs typeface="Arial" panose="020B0604020202020204" pitchFamily="34" charset="0"/>
              </a:rPr>
              <a:t>Ashley Baldridge</a:t>
            </a:r>
            <a:endParaRPr lang="en-US" sz="1600" dirty="0">
              <a:solidFill>
                <a:srgbClr val="002060"/>
              </a:solidFill>
              <a:latin typeface="Arial" panose="020B0604020202020204" pitchFamily="34" charset="0"/>
              <a:cs typeface="Arial" panose="020B0604020202020204" pitchFamily="34" charset="0"/>
            </a:endParaRPr>
          </a:p>
          <a:p>
            <a:pPr lvl="0"/>
            <a:r>
              <a:rPr lang="en-US" sz="1200" dirty="0" smtClean="0">
                <a:solidFill>
                  <a:srgbClr val="002060"/>
                </a:solidFill>
                <a:latin typeface="Arial" panose="020B0604020202020204" pitchFamily="34" charset="0"/>
                <a:cs typeface="Arial" panose="020B0604020202020204" pitchFamily="34" charset="0"/>
              </a:rPr>
              <a:t>Ecosystem Dynamics</a:t>
            </a:r>
            <a:endParaRPr lang="en-US" sz="12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1828799" y="4343400"/>
            <a:ext cx="5257801" cy="646331"/>
          </a:xfrm>
          <a:prstGeom prst="rect">
            <a:avLst/>
          </a:prstGeom>
          <a:noFill/>
        </p:spPr>
        <p:txBody>
          <a:bodyPr wrap="square" rtlCol="0">
            <a:spAutoFit/>
          </a:bodyPr>
          <a:lstStyle/>
          <a:p>
            <a:pPr algn="ctr"/>
            <a:r>
              <a:rPr lang="en-US" sz="3600" dirty="0" smtClean="0">
                <a:solidFill>
                  <a:schemeClr val="accent6"/>
                </a:solidFill>
                <a:latin typeface="Arial" panose="020B0604020202020204" pitchFamily="34" charset="0"/>
                <a:cs typeface="Arial" panose="020B0604020202020204" pitchFamily="34" charset="0"/>
              </a:rPr>
              <a:t>Place Photo Here</a:t>
            </a:r>
          </a:p>
        </p:txBody>
      </p:sp>
      <p:pic>
        <p:nvPicPr>
          <p:cNvPr id="12" name="Picture 11" descr="IMG_7347.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39364" y="3048000"/>
            <a:ext cx="2014291" cy="1504331"/>
          </a:xfrm>
          <a:prstGeom prst="rect">
            <a:avLst/>
          </a:prstGeom>
          <a:ln w="19050" cmpd="sng">
            <a:noFill/>
          </a:ln>
        </p:spPr>
      </p:pic>
      <p:pic>
        <p:nvPicPr>
          <p:cNvPr id="5" name="Picture 4" descr="QuaggaRock.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39364" y="4552330"/>
            <a:ext cx="1995775" cy="1568087"/>
          </a:xfrm>
          <a:prstGeom prst="rect">
            <a:avLst/>
          </a:prstGeom>
          <a:ln w="19050" cmpd="sng">
            <a:noFill/>
          </a:ln>
        </p:spPr>
      </p:pic>
      <p:pic>
        <p:nvPicPr>
          <p:cNvPr id="11" name="Picture 10" descr="baldridge.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52400" y="1140177"/>
            <a:ext cx="1143000" cy="1374423"/>
          </a:xfrm>
          <a:prstGeom prst="rect">
            <a:avLst/>
          </a:prstGeom>
          <a:ln>
            <a:noFill/>
          </a:ln>
        </p:spPr>
      </p:pic>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35137" y="3048000"/>
            <a:ext cx="4518263" cy="3072418"/>
          </a:xfrm>
          <a:prstGeom prst="rect">
            <a:avLst/>
          </a:prstGeom>
          <a:ln>
            <a:noFill/>
          </a:ln>
        </p:spPr>
      </p:pic>
    </p:spTree>
    <p:extLst>
      <p:ext uri="{BB962C8B-B14F-4D97-AF65-F5344CB8AC3E}">
        <p14:creationId xmlns:p14="http://schemas.microsoft.com/office/powerpoint/2010/main" val="4074691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76999"/>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EcoDyn</a:t>
            </a:r>
            <a:r>
              <a:rPr lang="en-US" sz="1200" b="1"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 Dreissenid Mussel Population Dynamics &amp; Processes</a:t>
            </a:r>
          </a:p>
        </p:txBody>
      </p:sp>
      <p:sp>
        <p:nvSpPr>
          <p:cNvPr id="4" name="TextBox 3"/>
          <p:cNvSpPr txBox="1"/>
          <p:nvPr/>
        </p:nvSpPr>
        <p:spPr>
          <a:xfrm>
            <a:off x="22957" y="685800"/>
            <a:ext cx="9001801" cy="523220"/>
          </a:xfrm>
          <a:prstGeom prst="rect">
            <a:avLst/>
          </a:prstGeom>
          <a:noFill/>
        </p:spPr>
        <p:txBody>
          <a:bodyPr wrap="square" rtlCol="0">
            <a:spAutoFit/>
          </a:bodyPr>
          <a:lstStyle/>
          <a:p>
            <a:r>
              <a:rPr lang="en-US" sz="2800" dirty="0" smtClean="0">
                <a:solidFill>
                  <a:srgbClr val="002060"/>
                </a:solidFill>
                <a:cs typeface="Arial"/>
              </a:rPr>
              <a:t>Collaborations</a:t>
            </a:r>
            <a:endParaRPr lang="en-US" sz="28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152400" y="1447800"/>
            <a:ext cx="3276600" cy="5232201"/>
          </a:xfrm>
          <a:prstGeom prst="rect">
            <a:avLst/>
          </a:prstGeom>
          <a:noFill/>
        </p:spPr>
        <p:txBody>
          <a:bodyPr wrap="square" rtlCol="0">
            <a:spAutoFit/>
          </a:bodyPr>
          <a:lstStyle/>
          <a:p>
            <a:pPr>
              <a:lnSpc>
                <a:spcPct val="110000"/>
              </a:lnSpc>
            </a:pPr>
            <a:r>
              <a:rPr lang="en-US" sz="2000" dirty="0" smtClean="0">
                <a:solidFill>
                  <a:srgbClr val="002060"/>
                </a:solidFill>
                <a:latin typeface="Arial"/>
                <a:cs typeface="Arial"/>
              </a:rPr>
              <a:t>Federal Partners</a:t>
            </a:r>
          </a:p>
          <a:p>
            <a:pPr marL="342900" indent="-342900">
              <a:lnSpc>
                <a:spcPct val="110000"/>
              </a:lnSpc>
              <a:buFont typeface="Arial"/>
              <a:buChar char="•"/>
            </a:pPr>
            <a:r>
              <a:rPr lang="en-US" sz="2000" dirty="0" smtClean="0">
                <a:solidFill>
                  <a:srgbClr val="002060"/>
                </a:solidFill>
                <a:latin typeface="Arial"/>
                <a:cs typeface="Arial"/>
              </a:rPr>
              <a:t>EPA</a:t>
            </a:r>
          </a:p>
          <a:p>
            <a:pPr marL="342900" indent="-342900">
              <a:lnSpc>
                <a:spcPct val="110000"/>
              </a:lnSpc>
              <a:buFont typeface="Arial"/>
              <a:buChar char="•"/>
            </a:pPr>
            <a:r>
              <a:rPr lang="en-US" sz="2000" dirty="0" smtClean="0">
                <a:solidFill>
                  <a:srgbClr val="002060"/>
                </a:solidFill>
                <a:latin typeface="Arial"/>
                <a:cs typeface="Arial"/>
              </a:rPr>
              <a:t>USGS</a:t>
            </a:r>
          </a:p>
          <a:p>
            <a:pPr marL="342900" indent="-342900">
              <a:lnSpc>
                <a:spcPct val="110000"/>
              </a:lnSpc>
              <a:buFont typeface="Arial"/>
              <a:buChar char="•"/>
            </a:pPr>
            <a:r>
              <a:rPr lang="en-US" sz="2000" dirty="0" smtClean="0">
                <a:solidFill>
                  <a:srgbClr val="002060"/>
                </a:solidFill>
                <a:latin typeface="Arial"/>
                <a:cs typeface="Arial"/>
              </a:rPr>
              <a:t>NOAA NOS (Mussel Watch Program)</a:t>
            </a:r>
          </a:p>
          <a:p>
            <a:pPr marL="342900" indent="-342900">
              <a:lnSpc>
                <a:spcPct val="110000"/>
              </a:lnSpc>
              <a:buFont typeface="Arial"/>
              <a:buChar char="•"/>
            </a:pPr>
            <a:r>
              <a:rPr lang="en-US" sz="2000" dirty="0" smtClean="0">
                <a:solidFill>
                  <a:srgbClr val="002060"/>
                </a:solidFill>
                <a:latin typeface="Arial"/>
                <a:cs typeface="Arial"/>
              </a:rPr>
              <a:t>Environment Canada</a:t>
            </a:r>
          </a:p>
          <a:p>
            <a:pPr>
              <a:lnSpc>
                <a:spcPct val="110000"/>
              </a:lnSpc>
            </a:pPr>
            <a:endParaRPr lang="en-US" sz="2000" dirty="0">
              <a:solidFill>
                <a:srgbClr val="002060"/>
              </a:solidFill>
              <a:latin typeface="Arial"/>
              <a:cs typeface="Arial"/>
            </a:endParaRPr>
          </a:p>
          <a:p>
            <a:pPr>
              <a:lnSpc>
                <a:spcPct val="110000"/>
              </a:lnSpc>
            </a:pPr>
            <a:r>
              <a:rPr lang="en-US" sz="2000" dirty="0" smtClean="0">
                <a:solidFill>
                  <a:srgbClr val="002060"/>
                </a:solidFill>
                <a:latin typeface="Arial"/>
                <a:cs typeface="Arial"/>
              </a:rPr>
              <a:t>Academic Partners</a:t>
            </a:r>
          </a:p>
          <a:p>
            <a:pPr marL="285750" indent="-285750">
              <a:lnSpc>
                <a:spcPct val="110000"/>
              </a:lnSpc>
              <a:buFont typeface="Arial"/>
              <a:buChar char="•"/>
            </a:pPr>
            <a:r>
              <a:rPr lang="en-US" sz="2000" dirty="0" smtClean="0">
                <a:solidFill>
                  <a:srgbClr val="002060"/>
                </a:solidFill>
                <a:latin typeface="Arial"/>
                <a:cs typeface="Arial"/>
              </a:rPr>
              <a:t>Univ. of Michigan (CILER, Water Center)</a:t>
            </a:r>
          </a:p>
          <a:p>
            <a:pPr marL="285750" indent="-285750">
              <a:lnSpc>
                <a:spcPct val="110000"/>
              </a:lnSpc>
              <a:buFont typeface="Arial"/>
              <a:buChar char="•"/>
            </a:pPr>
            <a:r>
              <a:rPr lang="en-US" sz="2000" dirty="0" smtClean="0">
                <a:solidFill>
                  <a:srgbClr val="002060"/>
                </a:solidFill>
                <a:latin typeface="Arial"/>
                <a:cs typeface="Arial"/>
              </a:rPr>
              <a:t>Buffalo State College</a:t>
            </a:r>
          </a:p>
          <a:p>
            <a:pPr marL="285750" indent="-285750">
              <a:lnSpc>
                <a:spcPct val="110000"/>
              </a:lnSpc>
              <a:buFont typeface="Arial"/>
              <a:buChar char="•"/>
            </a:pPr>
            <a:r>
              <a:rPr lang="en-US" sz="2000" dirty="0" smtClean="0">
                <a:solidFill>
                  <a:srgbClr val="002060"/>
                </a:solidFill>
                <a:latin typeface="Arial"/>
                <a:cs typeface="Arial"/>
              </a:rPr>
              <a:t>Grand Valley State Univ.</a:t>
            </a:r>
          </a:p>
          <a:p>
            <a:pPr marL="285750" indent="-285750">
              <a:lnSpc>
                <a:spcPct val="110000"/>
              </a:lnSpc>
              <a:buFont typeface="Arial"/>
              <a:buChar char="•"/>
            </a:pPr>
            <a:r>
              <a:rPr lang="en-US" sz="2000" dirty="0" smtClean="0">
                <a:solidFill>
                  <a:srgbClr val="002060"/>
                </a:solidFill>
                <a:latin typeface="Arial"/>
                <a:cs typeface="Arial"/>
              </a:rPr>
              <a:t>Michigan State Univ.</a:t>
            </a:r>
          </a:p>
          <a:p>
            <a:pPr marL="285750" indent="-285750">
              <a:lnSpc>
                <a:spcPct val="110000"/>
              </a:lnSpc>
              <a:buFont typeface="Arial"/>
              <a:buChar char="•"/>
            </a:pPr>
            <a:r>
              <a:rPr lang="en-US" sz="2000" dirty="0" smtClean="0">
                <a:solidFill>
                  <a:srgbClr val="002060"/>
                </a:solidFill>
                <a:latin typeface="Arial"/>
                <a:cs typeface="Arial"/>
              </a:rPr>
              <a:t>Eastern Michigan Univ.</a:t>
            </a:r>
          </a:p>
          <a:p>
            <a:pPr>
              <a:lnSpc>
                <a:spcPct val="110000"/>
              </a:lnSpc>
            </a:pPr>
            <a:endParaRPr lang="en-US" sz="2400" dirty="0" smtClean="0">
              <a:solidFill>
                <a:srgbClr val="002060"/>
              </a:solidFill>
              <a:latin typeface="Arial"/>
              <a:cs typeface="Arial"/>
            </a:endParaRPr>
          </a:p>
        </p:txBody>
      </p:sp>
      <p:pic>
        <p:nvPicPr>
          <p:cNvPr id="16" name="Picture 15" descr="DSCN5631.JPG"/>
          <p:cNvPicPr>
            <a:picLocks noChangeAspect="1"/>
          </p:cNvPicPr>
          <p:nvPr/>
        </p:nvPicPr>
        <p:blipFill rotWithShape="1">
          <a:blip r:embed="rId5" cstate="screen">
            <a:extLst>
              <a:ext uri="{28A0092B-C50C-407E-A947-70E740481C1C}">
                <a14:useLocalDpi xmlns:a14="http://schemas.microsoft.com/office/drawing/2010/main"/>
              </a:ext>
            </a:extLst>
          </a:blip>
          <a:srcRect r="-324"/>
          <a:stretch/>
        </p:blipFill>
        <p:spPr>
          <a:xfrm>
            <a:off x="3592800" y="1063892"/>
            <a:ext cx="5028495" cy="2819400"/>
          </a:xfrm>
          <a:prstGeom prst="rect">
            <a:avLst/>
          </a:prstGeom>
          <a:ln w="12700" cmpd="sng">
            <a:noFill/>
          </a:ln>
        </p:spPr>
      </p:pic>
      <p:pic>
        <p:nvPicPr>
          <p:cNvPr id="18" name="Picture 17" descr="IMG_7410.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43686" y="3954919"/>
            <a:ext cx="2973010" cy="2290572"/>
          </a:xfrm>
          <a:prstGeom prst="rect">
            <a:avLst/>
          </a:prstGeom>
          <a:ln w="12700" cmpd="sng">
            <a:noFill/>
          </a:ln>
        </p:spPr>
      </p:pic>
      <p:pic>
        <p:nvPicPr>
          <p:cNvPr id="19" name="Picture 18" descr="IMG_7348.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581400" y="3954919"/>
            <a:ext cx="1995715" cy="2290572"/>
          </a:xfrm>
          <a:prstGeom prst="rect">
            <a:avLst/>
          </a:prstGeom>
          <a:ln w="12700" cmpd="sng">
            <a:noFill/>
          </a:ln>
        </p:spPr>
      </p:pic>
      <p:pic>
        <p:nvPicPr>
          <p:cNvPr id="20" name="Picture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69735" y="1253264"/>
            <a:ext cx="1051560" cy="1051560"/>
          </a:xfrm>
          <a:prstGeom prst="rect">
            <a:avLst/>
          </a:prstGeom>
          <a:ln>
            <a:solidFill>
              <a:srgbClr val="000000"/>
            </a:solidFill>
          </a:ln>
        </p:spPr>
      </p:pic>
      <p:pic>
        <p:nvPicPr>
          <p:cNvPr id="21" name="Picture 20"/>
          <p:cNvPicPr>
            <a:picLocks noChangeAspect="1"/>
          </p:cNvPicPr>
          <p:nvPr/>
        </p:nvPicPr>
        <p:blipFill>
          <a:blip r:embed="rId9">
            <a:biLevel thresh="25000"/>
          </a:blip>
          <a:stretch>
            <a:fillRect/>
          </a:stretch>
        </p:blipFill>
        <p:spPr>
          <a:xfrm>
            <a:off x="3661022" y="5483491"/>
            <a:ext cx="1912273" cy="764909"/>
          </a:xfrm>
          <a:prstGeom prst="rect">
            <a:avLst/>
          </a:prstGeom>
        </p:spPr>
      </p:pic>
      <p:pic>
        <p:nvPicPr>
          <p:cNvPr id="6" name="Picture 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69735" y="2511691"/>
            <a:ext cx="1051560" cy="1051560"/>
          </a:xfrm>
          <a:prstGeom prst="rect">
            <a:avLst/>
          </a:prstGeom>
          <a:ln>
            <a:solidFill>
              <a:srgbClr val="000000"/>
            </a:solidFill>
          </a:ln>
        </p:spPr>
      </p:pic>
      <p:pic>
        <p:nvPicPr>
          <p:cNvPr id="24" name="Picture 23"/>
          <p:cNvPicPr>
            <a:picLocks noChangeAspect="1"/>
          </p:cNvPicPr>
          <p:nvPr/>
        </p:nvPicPr>
        <p:blipFill>
          <a:blip r:embed="rId11"/>
          <a:stretch>
            <a:fillRect/>
          </a:stretch>
        </p:blipFill>
        <p:spPr>
          <a:xfrm>
            <a:off x="6224425" y="5745530"/>
            <a:ext cx="2396870" cy="499961"/>
          </a:xfrm>
          <a:prstGeom prst="rect">
            <a:avLst/>
          </a:prstGeom>
        </p:spPr>
      </p:pic>
    </p:spTree>
    <p:extLst>
      <p:ext uri="{BB962C8B-B14F-4D97-AF65-F5344CB8AC3E}">
        <p14:creationId xmlns:p14="http://schemas.microsoft.com/office/powerpoint/2010/main" val="226056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76999"/>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EcoDyn</a:t>
            </a:r>
            <a:r>
              <a:rPr lang="en-US" sz="1200" b="1"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 Dreissenid Mussel Population Dynamics &amp; Processes</a:t>
            </a:r>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2051" y="5778785"/>
            <a:ext cx="1024291" cy="1033688"/>
          </a:xfrm>
          <a:prstGeom prst="rect">
            <a:avLst/>
          </a:prstGeom>
        </p:spPr>
      </p:pic>
      <p:pic>
        <p:nvPicPr>
          <p:cNvPr id="22" name="Picture 21"/>
          <p:cNvPicPr>
            <a:picLocks noChangeAspect="1"/>
          </p:cNvPicPr>
          <p:nvPr/>
        </p:nvPicPr>
        <p:blipFill>
          <a:blip r:embed="rId6"/>
          <a:stretch>
            <a:fillRect/>
          </a:stretch>
        </p:blipFill>
        <p:spPr>
          <a:xfrm>
            <a:off x="4864355" y="5968266"/>
            <a:ext cx="2241079" cy="709675"/>
          </a:xfrm>
          <a:prstGeom prst="rect">
            <a:avLst/>
          </a:prstGeom>
        </p:spPr>
      </p:pic>
      <p:pic>
        <p:nvPicPr>
          <p:cNvPr id="23" name="Picture 22"/>
          <p:cNvPicPr>
            <a:picLocks noChangeAspect="1"/>
          </p:cNvPicPr>
          <p:nvPr/>
        </p:nvPicPr>
        <p:blipFill>
          <a:blip r:embed="rId7"/>
          <a:stretch>
            <a:fillRect/>
          </a:stretch>
        </p:blipFill>
        <p:spPr>
          <a:xfrm>
            <a:off x="2028720" y="5958962"/>
            <a:ext cx="1912273" cy="764909"/>
          </a:xfrm>
          <a:prstGeom prst="rect">
            <a:avLst/>
          </a:prstGeom>
        </p:spPr>
      </p:pic>
      <p:pic>
        <p:nvPicPr>
          <p:cNvPr id="25" name="Picture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2588" y="5753177"/>
            <a:ext cx="1031685" cy="1031685"/>
          </a:xfrm>
          <a:prstGeom prst="rect">
            <a:avLst/>
          </a:prstGeom>
        </p:spPr>
      </p:pic>
      <p:pic>
        <p:nvPicPr>
          <p:cNvPr id="26" name="Picture 25"/>
          <p:cNvPicPr>
            <a:picLocks noChangeAspect="1"/>
          </p:cNvPicPr>
          <p:nvPr/>
        </p:nvPicPr>
        <p:blipFill>
          <a:blip r:embed="rId9"/>
          <a:stretch>
            <a:fillRect/>
          </a:stretch>
        </p:blipFill>
        <p:spPr>
          <a:xfrm>
            <a:off x="0" y="1378744"/>
            <a:ext cx="9144000" cy="1821656"/>
          </a:xfrm>
          <a:prstGeom prst="rect">
            <a:avLst/>
          </a:prstGeom>
        </p:spPr>
      </p:pic>
      <p:sp>
        <p:nvSpPr>
          <p:cNvPr id="27" name="Content Placeholder 10"/>
          <p:cNvSpPr>
            <a:spLocks noGrp="1"/>
          </p:cNvSpPr>
          <p:nvPr>
            <p:ph idx="1"/>
          </p:nvPr>
        </p:nvSpPr>
        <p:spPr>
          <a:xfrm>
            <a:off x="457200" y="3200400"/>
            <a:ext cx="8462368" cy="2590800"/>
          </a:xfrm>
        </p:spPr>
        <p:txBody>
          <a:bodyPr>
            <a:normAutofit lnSpcReduction="10000"/>
          </a:bodyPr>
          <a:lstStyle/>
          <a:p>
            <a:pPr marL="0" indent="0">
              <a:buNone/>
            </a:pPr>
            <a:r>
              <a:rPr lang="en-US" sz="2000" b="1" dirty="0" smtClean="0"/>
              <a:t>IMC Mission </a:t>
            </a:r>
            <a:endParaRPr lang="en-US" sz="2000" dirty="0"/>
          </a:p>
          <a:p>
            <a:pPr marL="400050" lvl="1" indent="0">
              <a:buNone/>
            </a:pPr>
            <a:r>
              <a:rPr lang="en-US" sz="2000" i="1" dirty="0"/>
              <a:t>Advance scientifically sound technology for invasive mussel control to produce measurable ecological and economic benefits. </a:t>
            </a:r>
            <a:endParaRPr lang="en-US" sz="2000" dirty="0"/>
          </a:p>
          <a:p>
            <a:pPr marL="400050" lvl="1" indent="0">
              <a:buNone/>
            </a:pPr>
            <a:r>
              <a:rPr lang="en-US" sz="2000" dirty="0"/>
              <a:t>Provide a framework for communication and coordination, identify the needs and objectives of resource managers, prioritize the supporting science, recommend communication strategies and </a:t>
            </a:r>
            <a:r>
              <a:rPr lang="en-US" sz="2000" b="1" dirty="0"/>
              <a:t>align science and management goals into a common agenda for invasive mussel control</a:t>
            </a:r>
            <a:r>
              <a:rPr lang="en-US" sz="2000" dirty="0"/>
              <a:t>. </a:t>
            </a:r>
          </a:p>
        </p:txBody>
      </p:sp>
      <p:sp>
        <p:nvSpPr>
          <p:cNvPr id="3" name="Rectangle 2"/>
          <p:cNvSpPr/>
          <p:nvPr/>
        </p:nvSpPr>
        <p:spPr>
          <a:xfrm>
            <a:off x="152400" y="381000"/>
            <a:ext cx="8915400" cy="1231106"/>
          </a:xfrm>
          <a:prstGeom prst="rect">
            <a:avLst/>
          </a:prstGeom>
        </p:spPr>
        <p:txBody>
          <a:bodyPr wrap="square">
            <a:spAutoFit/>
          </a:bodyPr>
          <a:lstStyle/>
          <a:p>
            <a:pPr algn="ctr"/>
            <a:r>
              <a:rPr lang="en-US" sz="2800" dirty="0">
                <a:solidFill>
                  <a:srgbClr val="002060"/>
                </a:solidFill>
                <a:cs typeface="Arial"/>
              </a:rPr>
              <a:t>Represent NOAA </a:t>
            </a:r>
            <a:r>
              <a:rPr lang="en-US" sz="2800" dirty="0" smtClean="0">
                <a:solidFill>
                  <a:srgbClr val="002060"/>
                </a:solidFill>
                <a:cs typeface="Arial"/>
              </a:rPr>
              <a:t>in the Invasive Mussel Collaborative: </a:t>
            </a:r>
            <a:r>
              <a:rPr lang="en-US" sz="2800" b="1" dirty="0" smtClean="0"/>
              <a:t>Co</a:t>
            </a:r>
            <a:r>
              <a:rPr lang="en-US" sz="2800" b="1" dirty="0"/>
              <a:t>-lead of </a:t>
            </a:r>
            <a:r>
              <a:rPr lang="en-US" sz="2800" b="1" dirty="0" smtClean="0"/>
              <a:t>Science </a:t>
            </a:r>
            <a:r>
              <a:rPr lang="en-US" sz="2800" b="1" dirty="0"/>
              <a:t>Team</a:t>
            </a:r>
          </a:p>
          <a:p>
            <a:pPr algn="ct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535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12/13</a:t>
            </a:r>
          </a:p>
        </p:txBody>
      </p:sp>
      <p:sp>
        <p:nvSpPr>
          <p:cNvPr id="2" name="TextBox 1"/>
          <p:cNvSpPr txBox="1"/>
          <p:nvPr/>
        </p:nvSpPr>
        <p:spPr>
          <a:xfrm>
            <a:off x="0" y="45720"/>
            <a:ext cx="7239000" cy="276999"/>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EcoDyn</a:t>
            </a:r>
            <a:r>
              <a:rPr lang="en-US" sz="1200" b="1"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 Dreissenid Mussel Population Dynamics &amp; Processes</a:t>
            </a: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cs typeface="Arial"/>
              </a:rPr>
              <a:t>Future Directions </a:t>
            </a:r>
            <a:endParaRPr lang="en-US" sz="28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92050" y="1219201"/>
            <a:ext cx="5927750" cy="5170645"/>
          </a:xfrm>
          <a:prstGeom prst="rect">
            <a:avLst/>
          </a:prstGeom>
          <a:noFill/>
        </p:spPr>
        <p:txBody>
          <a:bodyPr wrap="square" rtlCol="0">
            <a:spAutoFit/>
          </a:bodyPr>
          <a:lstStyle/>
          <a:p>
            <a:pPr marL="342900" indent="-342900">
              <a:buFont typeface="Arial"/>
              <a:buChar char="•"/>
            </a:pPr>
            <a:r>
              <a:rPr lang="en-US" sz="2200" dirty="0" smtClean="0">
                <a:solidFill>
                  <a:srgbClr val="002060"/>
                </a:solidFill>
                <a:latin typeface="Arial"/>
                <a:cs typeface="Arial"/>
              </a:rPr>
              <a:t>Invasive mussel growth experiments: </a:t>
            </a:r>
          </a:p>
          <a:p>
            <a:pPr marL="800100" lvl="1" indent="-342900">
              <a:buFont typeface="Arial"/>
              <a:buChar char="•"/>
            </a:pPr>
            <a:r>
              <a:rPr lang="en-US" sz="2200" dirty="0">
                <a:solidFill>
                  <a:srgbClr val="002060"/>
                </a:solidFill>
                <a:latin typeface="Arial"/>
                <a:cs typeface="Arial"/>
              </a:rPr>
              <a:t>E</a:t>
            </a:r>
            <a:r>
              <a:rPr lang="en-US" sz="2200" dirty="0" smtClean="0">
                <a:solidFill>
                  <a:srgbClr val="002060"/>
                </a:solidFill>
                <a:latin typeface="Arial"/>
                <a:cs typeface="Arial"/>
              </a:rPr>
              <a:t>xpand to deep and mid-depth stations of Lake Michigan in 2016</a:t>
            </a:r>
          </a:p>
          <a:p>
            <a:pPr marL="800100" lvl="1" indent="-342900">
              <a:buFont typeface="Arial"/>
              <a:buChar char="•"/>
            </a:pPr>
            <a:r>
              <a:rPr lang="en-US" sz="2200" dirty="0" smtClean="0">
                <a:solidFill>
                  <a:srgbClr val="002060"/>
                </a:solidFill>
                <a:latin typeface="Arial"/>
                <a:cs typeface="Arial"/>
              </a:rPr>
              <a:t>Incorporate into future research plans for Lake Huron (2017) and                  Lake Ontario (2018)</a:t>
            </a:r>
          </a:p>
          <a:p>
            <a:pPr marL="800100" lvl="1" indent="-342900">
              <a:buFont typeface="Arial"/>
              <a:buChar char="•"/>
            </a:pPr>
            <a:endParaRPr lang="en-US" sz="2200" dirty="0">
              <a:solidFill>
                <a:srgbClr val="002060"/>
              </a:solidFill>
              <a:latin typeface="Arial"/>
              <a:cs typeface="Arial"/>
            </a:endParaRPr>
          </a:p>
          <a:p>
            <a:pPr marL="342900" indent="-342900">
              <a:buFont typeface="Arial"/>
              <a:buChar char="•"/>
            </a:pPr>
            <a:r>
              <a:rPr lang="en-US" sz="2200" dirty="0" smtClean="0">
                <a:solidFill>
                  <a:srgbClr val="002060"/>
                </a:solidFill>
                <a:latin typeface="Arial"/>
                <a:cs typeface="Arial"/>
              </a:rPr>
              <a:t>Lake Winnipeg project to examine impact of new zebra mussel invasion on cyanobacteria community (links to HABs)</a:t>
            </a:r>
          </a:p>
          <a:p>
            <a:pPr marL="342900" indent="-342900">
              <a:buFont typeface="Arial"/>
              <a:buChar char="•"/>
            </a:pPr>
            <a:endParaRPr lang="en-US" sz="2200" dirty="0">
              <a:solidFill>
                <a:srgbClr val="002060"/>
              </a:solidFill>
              <a:latin typeface="Arial"/>
              <a:cs typeface="Arial"/>
            </a:endParaRPr>
          </a:p>
          <a:p>
            <a:pPr marL="342900" indent="-342900">
              <a:buFont typeface="Arial"/>
              <a:buChar char="•"/>
            </a:pPr>
            <a:r>
              <a:rPr lang="en-US" sz="2200" dirty="0" smtClean="0">
                <a:solidFill>
                  <a:srgbClr val="002060"/>
                </a:solidFill>
                <a:latin typeface="Arial"/>
                <a:cs typeface="Arial"/>
              </a:rPr>
              <a:t>Produce relevant estimates for parameters needed by the Dynamic Energy Budget model.  Ultimately, this will improve predictions of quagga mussel biomass.</a:t>
            </a:r>
            <a:endParaRPr lang="en-US" sz="2200" dirty="0">
              <a:solidFill>
                <a:srgbClr val="002060"/>
              </a:solidFill>
              <a:latin typeface="Arial"/>
              <a:cs typeface="Arial"/>
            </a:endParaRPr>
          </a:p>
        </p:txBody>
      </p:sp>
      <p:pic>
        <p:nvPicPr>
          <p:cNvPr id="3" name="Picture 2" descr="Laurentian.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67412" y="1219200"/>
            <a:ext cx="2871788" cy="5105400"/>
          </a:xfrm>
          <a:prstGeom prst="rect">
            <a:avLst/>
          </a:prstGeom>
          <a:ln>
            <a:noFill/>
          </a:ln>
        </p:spPr>
      </p:pic>
    </p:spTree>
    <p:extLst>
      <p:ext uri="{BB962C8B-B14F-4D97-AF65-F5344CB8AC3E}">
        <p14:creationId xmlns:p14="http://schemas.microsoft.com/office/powerpoint/2010/main" val="997405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13/13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76999"/>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EcoDyn</a:t>
            </a:r>
            <a:r>
              <a:rPr lang="en-US" sz="1200" b="1"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 Dreissenid Mussel Population Dynamics &amp; Processes</a:t>
            </a: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Questions?</a:t>
            </a:r>
            <a:endParaRPr lang="en-US" sz="2800"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609601" y="1219200"/>
            <a:ext cx="79248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2638961"/>
            <a:ext cx="7924801" cy="1200329"/>
          </a:xfrm>
          <a:prstGeom prst="rect">
            <a:avLst/>
          </a:prstGeom>
          <a:noFill/>
        </p:spPr>
        <p:txBody>
          <a:bodyPr wrap="square" rtlCol="0">
            <a:spAutoFit/>
          </a:bodyPr>
          <a:lstStyle/>
          <a:p>
            <a:pPr algn="ctr"/>
            <a:r>
              <a:rPr lang="en-US" sz="7200" dirty="0" smtClean="0">
                <a:solidFill>
                  <a:schemeClr val="accent6"/>
                </a:solidFill>
                <a:latin typeface="Arial" panose="020B0604020202020204" pitchFamily="34" charset="0"/>
                <a:cs typeface="Arial" panose="020B0604020202020204" pitchFamily="34" charset="0"/>
              </a:rPr>
              <a:t>Place Photo Here</a:t>
            </a:r>
          </a:p>
        </p:txBody>
      </p:sp>
      <p:pic>
        <p:nvPicPr>
          <p:cNvPr id="10" name="Picture 9" descr="serenity.jpg"/>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533400" y="1219200"/>
            <a:ext cx="8229600" cy="5058482"/>
          </a:xfrm>
          <a:prstGeom prst="rect">
            <a:avLst/>
          </a:prstGeom>
          <a:ln>
            <a:noFill/>
          </a:ln>
        </p:spPr>
      </p:pic>
    </p:spTree>
    <p:extLst>
      <p:ext uri="{BB962C8B-B14F-4D97-AF65-F5344CB8AC3E}">
        <p14:creationId xmlns:p14="http://schemas.microsoft.com/office/powerpoint/2010/main" val="1582479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Shot 2015-02-18 at 11.00.18 A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599" y="4419600"/>
            <a:ext cx="4885585" cy="2209800"/>
          </a:xfrm>
          <a:prstGeom prst="rect">
            <a:avLst/>
          </a:prstGeom>
          <a:ln w="12700" cmpd="sng">
            <a:noFill/>
          </a:ln>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307777"/>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Dreissenid Mussel Population Dynamics &amp; Processes</a:t>
            </a:r>
          </a:p>
        </p:txBody>
      </p:sp>
      <p:sp>
        <p:nvSpPr>
          <p:cNvPr id="4" name="TextBox 3"/>
          <p:cNvSpPr txBox="1"/>
          <p:nvPr/>
        </p:nvSpPr>
        <p:spPr>
          <a:xfrm>
            <a:off x="142199" y="3810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Invasive Dreissenid Mussels in the Great Lakes</a:t>
            </a:r>
            <a:endParaRPr lang="en-US" sz="2800" dirty="0">
              <a:solidFill>
                <a:srgbClr val="002060"/>
              </a:solidFill>
              <a:latin typeface="Arial" panose="020B0604020202020204" pitchFamily="34" charset="0"/>
              <a:cs typeface="Arial" panose="020B0604020202020204" pitchFamily="34" charset="0"/>
            </a:endParaRPr>
          </a:p>
        </p:txBody>
      </p:sp>
      <p:sp>
        <p:nvSpPr>
          <p:cNvPr id="16" name="TextBox 15"/>
          <p:cNvSpPr txBox="1"/>
          <p:nvPr/>
        </p:nvSpPr>
        <p:spPr>
          <a:xfrm>
            <a:off x="228600" y="4419600"/>
            <a:ext cx="4876799" cy="711792"/>
          </a:xfrm>
          <a:prstGeom prst="rect">
            <a:avLst/>
          </a:prstGeom>
          <a:solidFill>
            <a:schemeClr val="bg1">
              <a:alpha val="74000"/>
            </a:schemeClr>
          </a:solidFill>
        </p:spPr>
        <p:txBody>
          <a:bodyPr wrap="square" rtlCol="0">
            <a:spAutoFit/>
          </a:bodyPr>
          <a:lstStyle/>
          <a:p>
            <a:pPr algn="ctr"/>
            <a:r>
              <a:rPr lang="en-US" sz="2000" dirty="0" smtClean="0"/>
              <a:t>Selective filter-feeding can favor </a:t>
            </a:r>
          </a:p>
          <a:p>
            <a:pPr algn="ctr"/>
            <a:r>
              <a:rPr lang="en-US" sz="2000" dirty="0" smtClean="0"/>
              <a:t>harmful algal species</a:t>
            </a:r>
            <a:endParaRPr lang="en-US" sz="2000" dirty="0"/>
          </a:p>
        </p:txBody>
      </p:sp>
      <p:sp>
        <p:nvSpPr>
          <p:cNvPr id="20" name="TextBox 19"/>
          <p:cNvSpPr txBox="1"/>
          <p:nvPr/>
        </p:nvSpPr>
        <p:spPr>
          <a:xfrm>
            <a:off x="228600" y="6248400"/>
            <a:ext cx="2971800" cy="400110"/>
          </a:xfrm>
          <a:prstGeom prst="rect">
            <a:avLst/>
          </a:prstGeom>
          <a:noFill/>
        </p:spPr>
        <p:txBody>
          <a:bodyPr wrap="square" rtlCol="0">
            <a:spAutoFit/>
          </a:bodyPr>
          <a:lstStyle/>
          <a:p>
            <a:r>
              <a:rPr lang="en-US" sz="1000" dirty="0" err="1" smtClean="0">
                <a:solidFill>
                  <a:schemeClr val="bg1"/>
                </a:solidFill>
                <a:latin typeface="Arial" panose="020B0604020202020204" pitchFamily="34" charset="0"/>
                <a:cs typeface="Arial" panose="020B0604020202020204" pitchFamily="34" charset="0"/>
              </a:rPr>
              <a:t>Vanderploeg</a:t>
            </a:r>
            <a:r>
              <a:rPr lang="en-US" sz="1000" dirty="0" smtClean="0">
                <a:solidFill>
                  <a:schemeClr val="bg1"/>
                </a:solidFill>
                <a:latin typeface="Arial" panose="020B0604020202020204" pitchFamily="34" charset="0"/>
                <a:cs typeface="Arial" panose="020B0604020202020204" pitchFamily="34" charset="0"/>
              </a:rPr>
              <a:t> et al. (2013) </a:t>
            </a:r>
            <a:r>
              <a:rPr lang="en-US" sz="1000" i="1" dirty="0" err="1" smtClean="0">
                <a:solidFill>
                  <a:schemeClr val="bg1"/>
                </a:solidFill>
              </a:rPr>
              <a:t>Quagga</a:t>
            </a:r>
            <a:r>
              <a:rPr lang="en-US" sz="1000" i="1" dirty="0" smtClean="0">
                <a:solidFill>
                  <a:schemeClr val="bg1"/>
                </a:solidFill>
              </a:rPr>
              <a:t> </a:t>
            </a:r>
            <a:r>
              <a:rPr lang="en-US" sz="1000" i="1" dirty="0">
                <a:solidFill>
                  <a:schemeClr val="bg1"/>
                </a:solidFill>
              </a:rPr>
              <a:t>and Zebra Mussels: Biology, Impacts, and Control</a:t>
            </a:r>
            <a:endParaRPr lang="en-US" sz="1000" i="1" dirty="0" smtClean="0">
              <a:solidFill>
                <a:schemeClr val="bg1"/>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rotWithShape="1">
          <a:blip r:embed="rId6" cstate="screen">
            <a:extLst>
              <a:ext uri="{28A0092B-C50C-407E-A947-70E740481C1C}">
                <a14:useLocalDpi xmlns:a14="http://schemas.microsoft.com/office/drawing/2010/main"/>
              </a:ext>
            </a:extLst>
          </a:blip>
          <a:srcRect r="3363"/>
          <a:stretch/>
        </p:blipFill>
        <p:spPr>
          <a:xfrm>
            <a:off x="222512" y="914387"/>
            <a:ext cx="4730488" cy="3337571"/>
          </a:xfrm>
          <a:prstGeom prst="rect">
            <a:avLst/>
          </a:prstGeom>
          <a:ln>
            <a:solidFill>
              <a:srgbClr val="000000"/>
            </a:solidFill>
          </a:ln>
        </p:spPr>
      </p:pic>
      <p:pic>
        <p:nvPicPr>
          <p:cNvPr id="24" name="Picture 23"/>
          <p:cNvPicPr>
            <a:picLocks noChangeAspect="1"/>
          </p:cNvPicPr>
          <p:nvPr/>
        </p:nvPicPr>
        <p:blipFill rotWithShape="1">
          <a:blip r:embed="rId7" cstate="screen">
            <a:extLst>
              <a:ext uri="{28A0092B-C50C-407E-A947-70E740481C1C}">
                <a14:useLocalDpi xmlns:a14="http://schemas.microsoft.com/office/drawing/2010/main"/>
              </a:ext>
            </a:extLst>
          </a:blip>
          <a:srcRect r="3363"/>
          <a:stretch/>
        </p:blipFill>
        <p:spPr>
          <a:xfrm>
            <a:off x="222512" y="914386"/>
            <a:ext cx="4730488" cy="3337572"/>
          </a:xfrm>
          <a:prstGeom prst="rect">
            <a:avLst/>
          </a:prstGeom>
          <a:ln>
            <a:solidFill>
              <a:srgbClr val="000000"/>
            </a:solidFill>
          </a:ln>
        </p:spPr>
      </p:pic>
      <p:pic>
        <p:nvPicPr>
          <p:cNvPr id="25" name="Picture 24"/>
          <p:cNvPicPr>
            <a:picLocks noChangeAspect="1"/>
          </p:cNvPicPr>
          <p:nvPr/>
        </p:nvPicPr>
        <p:blipFill rotWithShape="1">
          <a:blip r:embed="rId8" cstate="screen">
            <a:extLst>
              <a:ext uri="{28A0092B-C50C-407E-A947-70E740481C1C}">
                <a14:useLocalDpi xmlns:a14="http://schemas.microsoft.com/office/drawing/2010/main"/>
              </a:ext>
            </a:extLst>
          </a:blip>
          <a:srcRect r="3363"/>
          <a:stretch/>
        </p:blipFill>
        <p:spPr>
          <a:xfrm>
            <a:off x="222512" y="914400"/>
            <a:ext cx="4730488" cy="3337572"/>
          </a:xfrm>
          <a:prstGeom prst="rect">
            <a:avLst/>
          </a:prstGeom>
          <a:ln>
            <a:solidFill>
              <a:srgbClr val="000000"/>
            </a:solidFill>
          </a:ln>
        </p:spPr>
      </p:pic>
      <p:pic>
        <p:nvPicPr>
          <p:cNvPr id="28" name="Picture 27" descr="8741972684_37c99793f3_b.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333999" y="4419600"/>
            <a:ext cx="3541889" cy="2209800"/>
          </a:xfrm>
          <a:prstGeom prst="rect">
            <a:avLst/>
          </a:prstGeom>
          <a:ln>
            <a:noFill/>
          </a:ln>
        </p:spPr>
      </p:pic>
      <p:sp>
        <p:nvSpPr>
          <p:cNvPr id="29" name="TextBox 28"/>
          <p:cNvSpPr txBox="1"/>
          <p:nvPr/>
        </p:nvSpPr>
        <p:spPr>
          <a:xfrm>
            <a:off x="5334000" y="4419600"/>
            <a:ext cx="3541776" cy="707886"/>
          </a:xfrm>
          <a:prstGeom prst="rect">
            <a:avLst/>
          </a:prstGeom>
          <a:solidFill>
            <a:srgbClr val="FFFFFF">
              <a:alpha val="74000"/>
            </a:srgbClr>
          </a:solidFill>
        </p:spPr>
        <p:txBody>
          <a:bodyPr wrap="square" rtlCol="0">
            <a:spAutoFit/>
          </a:bodyPr>
          <a:lstStyle/>
          <a:p>
            <a:pPr algn="ctr"/>
            <a:r>
              <a:rPr lang="en-US" sz="2000" dirty="0" smtClean="0"/>
              <a:t>Increased nuisance </a:t>
            </a:r>
          </a:p>
          <a:p>
            <a:pPr algn="ctr"/>
            <a:r>
              <a:rPr lang="en-US" sz="2000" dirty="0" smtClean="0"/>
              <a:t>benthic algae</a:t>
            </a:r>
            <a:endParaRPr lang="en-US" sz="2000" dirty="0"/>
          </a:p>
        </p:txBody>
      </p:sp>
      <p:grpSp>
        <p:nvGrpSpPr>
          <p:cNvPr id="55" name="Group 54"/>
          <p:cNvGrpSpPr/>
          <p:nvPr/>
        </p:nvGrpSpPr>
        <p:grpSpPr>
          <a:xfrm>
            <a:off x="5105400" y="1066800"/>
            <a:ext cx="3886200" cy="3048000"/>
            <a:chOff x="5181600" y="1219200"/>
            <a:chExt cx="3886200" cy="3048000"/>
          </a:xfrm>
        </p:grpSpPr>
        <p:pic>
          <p:nvPicPr>
            <p:cNvPr id="35" name="Picture 34"/>
            <p:cNvPicPr>
              <a:picLocks noChangeAspect="1"/>
            </p:cNvPicPr>
            <p:nvPr/>
          </p:nvPicPr>
          <p:blipFill>
            <a:blip r:embed="rId10"/>
            <a:stretch>
              <a:fillRect/>
            </a:stretch>
          </p:blipFill>
          <p:spPr>
            <a:xfrm>
              <a:off x="5181600" y="1660267"/>
              <a:ext cx="3847066" cy="2302133"/>
            </a:xfrm>
            <a:prstGeom prst="rect">
              <a:avLst/>
            </a:prstGeom>
            <a:ln>
              <a:noFill/>
            </a:ln>
          </p:spPr>
        </p:pic>
        <p:sp>
          <p:nvSpPr>
            <p:cNvPr id="12" name="TextBox 11"/>
            <p:cNvSpPr txBox="1"/>
            <p:nvPr/>
          </p:nvSpPr>
          <p:spPr>
            <a:xfrm>
              <a:off x="5334000" y="1219200"/>
              <a:ext cx="3733800" cy="400110"/>
            </a:xfrm>
            <a:prstGeom prst="rect">
              <a:avLst/>
            </a:prstGeom>
            <a:noFill/>
            <a:ln>
              <a:noFill/>
            </a:ln>
          </p:spPr>
          <p:txBody>
            <a:bodyPr wrap="square" rtlCol="0">
              <a:spAutoFit/>
            </a:bodyPr>
            <a:lstStyle/>
            <a:p>
              <a:pPr algn="ctr"/>
              <a:r>
                <a:rPr lang="en-US" sz="2000" dirty="0" smtClean="0"/>
                <a:t>Reduced primary production</a:t>
              </a:r>
              <a:endParaRPr lang="en-US" sz="2000" dirty="0"/>
            </a:p>
          </p:txBody>
        </p:sp>
        <p:sp>
          <p:nvSpPr>
            <p:cNvPr id="36" name="TextBox 35"/>
            <p:cNvSpPr txBox="1"/>
            <p:nvPr/>
          </p:nvSpPr>
          <p:spPr>
            <a:xfrm>
              <a:off x="5826369" y="3990201"/>
              <a:ext cx="2982006" cy="276999"/>
            </a:xfrm>
            <a:prstGeom prst="rect">
              <a:avLst/>
            </a:prstGeom>
            <a:noFill/>
            <a:ln>
              <a:noFill/>
            </a:ln>
          </p:spPr>
          <p:txBody>
            <a:bodyPr wrap="none" rtlCol="0">
              <a:spAutoFit/>
            </a:bodyPr>
            <a:lstStyle/>
            <a:p>
              <a:r>
                <a:rPr lang="en-US" sz="1200" dirty="0" err="1" smtClean="0">
                  <a:solidFill>
                    <a:srgbClr val="000000"/>
                  </a:solidFill>
                  <a:latin typeface="Arial" panose="020B0604020202020204" pitchFamily="34" charset="0"/>
                  <a:cs typeface="Arial" panose="020B0604020202020204" pitchFamily="34" charset="0"/>
                </a:rPr>
                <a:t>Pothoven</a:t>
              </a:r>
              <a:r>
                <a:rPr lang="en-US" sz="1200" dirty="0" smtClean="0">
                  <a:solidFill>
                    <a:srgbClr val="000000"/>
                  </a:solidFill>
                  <a:latin typeface="Arial" panose="020B0604020202020204" pitchFamily="34" charset="0"/>
                  <a:cs typeface="Arial" panose="020B0604020202020204" pitchFamily="34" charset="0"/>
                </a:rPr>
                <a:t> and </a:t>
              </a:r>
              <a:r>
                <a:rPr lang="en-US" sz="1200" dirty="0" err="1" smtClean="0">
                  <a:solidFill>
                    <a:srgbClr val="000000"/>
                  </a:solidFill>
                  <a:latin typeface="Arial" panose="020B0604020202020204" pitchFamily="34" charset="0"/>
                  <a:cs typeface="Arial" panose="020B0604020202020204" pitchFamily="34" charset="0"/>
                </a:rPr>
                <a:t>Fahnenstiel</a:t>
              </a:r>
              <a:r>
                <a:rPr lang="en-US" sz="1200" dirty="0" smtClean="0">
                  <a:solidFill>
                    <a:srgbClr val="000000"/>
                  </a:solidFill>
                  <a:latin typeface="Arial" panose="020B0604020202020204" pitchFamily="34" charset="0"/>
                  <a:cs typeface="Arial" panose="020B0604020202020204" pitchFamily="34" charset="0"/>
                </a:rPr>
                <a:t> (2013)</a:t>
              </a:r>
              <a:r>
                <a:rPr lang="en-US" sz="1200" i="1" dirty="0" smtClean="0">
                  <a:solidFill>
                    <a:srgbClr val="000000"/>
                  </a:solidFill>
                  <a:latin typeface="Arial" panose="020B0604020202020204" pitchFamily="34" charset="0"/>
                  <a:cs typeface="Arial" panose="020B0604020202020204" pitchFamily="34" charset="0"/>
                </a:rPr>
                <a:t>. JGLR</a:t>
              </a:r>
              <a:r>
                <a:rPr lang="en-US" sz="1200" dirty="0" smtClean="0">
                  <a:solidFill>
                    <a:srgbClr val="000000"/>
                  </a:solidFill>
                  <a:latin typeface="Arial" panose="020B0604020202020204" pitchFamily="34" charset="0"/>
                  <a:cs typeface="Arial" panose="020B0604020202020204" pitchFamily="34" charset="0"/>
                </a:rPr>
                <a:t>.</a:t>
              </a:r>
            </a:p>
          </p:txBody>
        </p:sp>
        <p:sp>
          <p:nvSpPr>
            <p:cNvPr id="43" name="TextBox 42"/>
            <p:cNvSpPr txBox="1"/>
            <p:nvPr/>
          </p:nvSpPr>
          <p:spPr>
            <a:xfrm>
              <a:off x="5562600" y="3048000"/>
              <a:ext cx="1905000" cy="307777"/>
            </a:xfrm>
            <a:prstGeom prst="rect">
              <a:avLst/>
            </a:prstGeom>
            <a:noFill/>
            <a:ln>
              <a:noFill/>
            </a:ln>
          </p:spPr>
          <p:txBody>
            <a:bodyPr wrap="square" rtlCol="0">
              <a:spAutoFit/>
            </a:bodyPr>
            <a:lstStyle/>
            <a:p>
              <a:pPr algn="ctr"/>
              <a:r>
                <a:rPr lang="en-US" sz="1400" b="1" dirty="0" smtClean="0">
                  <a:solidFill>
                    <a:srgbClr val="FF6600"/>
                  </a:solidFill>
                </a:rPr>
                <a:t>Pre-Quagga</a:t>
              </a:r>
              <a:endParaRPr lang="en-US" sz="1400" b="1" dirty="0">
                <a:solidFill>
                  <a:srgbClr val="FF6600"/>
                </a:solidFill>
              </a:endParaRPr>
            </a:p>
          </p:txBody>
        </p:sp>
        <p:sp>
          <p:nvSpPr>
            <p:cNvPr id="46" name="TextBox 45"/>
            <p:cNvSpPr txBox="1"/>
            <p:nvPr/>
          </p:nvSpPr>
          <p:spPr>
            <a:xfrm>
              <a:off x="7086600" y="1981200"/>
              <a:ext cx="1678368" cy="307777"/>
            </a:xfrm>
            <a:prstGeom prst="rect">
              <a:avLst/>
            </a:prstGeom>
            <a:noFill/>
            <a:ln>
              <a:noFill/>
            </a:ln>
          </p:spPr>
          <p:txBody>
            <a:bodyPr wrap="square" rtlCol="0">
              <a:spAutoFit/>
            </a:bodyPr>
            <a:lstStyle/>
            <a:p>
              <a:r>
                <a:rPr lang="en-US" sz="1400" b="1" dirty="0" smtClean="0">
                  <a:solidFill>
                    <a:srgbClr val="FF6600"/>
                  </a:solidFill>
                </a:rPr>
                <a:t>Post-Quagga</a:t>
              </a:r>
              <a:endParaRPr lang="en-US" sz="1400" b="1" dirty="0">
                <a:solidFill>
                  <a:srgbClr val="FF6600"/>
                </a:solidFill>
              </a:endParaRPr>
            </a:p>
          </p:txBody>
        </p:sp>
        <p:cxnSp>
          <p:nvCxnSpPr>
            <p:cNvPr id="47" name="Straight Connector 46"/>
            <p:cNvCxnSpPr/>
            <p:nvPr/>
          </p:nvCxnSpPr>
          <p:spPr>
            <a:xfrm flipH="1">
              <a:off x="7086600" y="2362200"/>
              <a:ext cx="311296" cy="1"/>
            </a:xfrm>
            <a:prstGeom prst="line">
              <a:avLst/>
            </a:prstGeom>
            <a:ln w="28575" cmpd="sng">
              <a:noFill/>
              <a:prstDash val="sysDash"/>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6754082" y="3048000"/>
              <a:ext cx="311296" cy="1"/>
            </a:xfrm>
            <a:prstGeom prst="line">
              <a:avLst/>
            </a:prstGeom>
            <a:ln w="28575" cmpd="sng">
              <a:no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086600" y="1782273"/>
              <a:ext cx="95" cy="1722927"/>
            </a:xfrm>
            <a:prstGeom prst="line">
              <a:avLst/>
            </a:prstGeom>
            <a:ln w="28575" cmpd="sng">
              <a:no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5181600" y="1219200"/>
              <a:ext cx="3886200" cy="304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615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aggaRock.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2222" b="100000" l="7123" r="73464">
                        <a14:backgroundMark x1="13687" y1="98056" x2="13687" y2="98056"/>
                      </a14:backgroundRemoval>
                    </a14:imgEffect>
                  </a14:imgLayer>
                </a14:imgProps>
              </a:ext>
              <a:ext uri="{28A0092B-C50C-407E-A947-70E740481C1C}">
                <a14:useLocalDpi xmlns:a14="http://schemas.microsoft.com/office/drawing/2010/main"/>
              </a:ext>
            </a:extLst>
          </a:blip>
          <a:srcRect/>
          <a:stretch/>
        </p:blipFill>
        <p:spPr>
          <a:xfrm flipH="1">
            <a:off x="3610644" y="3810000"/>
            <a:ext cx="6066756" cy="3048000"/>
          </a:xfrm>
          <a:prstGeom prst="rect">
            <a:avLst/>
          </a:prstGeom>
          <a:ln w="28575" cmpd="sng">
            <a:noFill/>
          </a:ln>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a:solidFill>
                  <a:srgbClr val="002060"/>
                </a:solidFill>
                <a:latin typeface="Arial" panose="020B0604020202020204" pitchFamily="34" charset="0"/>
                <a:cs typeface="Arial" panose="020B0604020202020204" pitchFamily="34" charset="0"/>
              </a:rPr>
              <a:t>3</a:t>
            </a:r>
            <a:r>
              <a:rPr lang="en-US" sz="1000" dirty="0" smtClean="0">
                <a:solidFill>
                  <a:srgbClr val="002060"/>
                </a:solidFill>
                <a:latin typeface="Arial" panose="020B0604020202020204" pitchFamily="34" charset="0"/>
                <a:cs typeface="Arial" panose="020B0604020202020204" pitchFamily="34" charset="0"/>
              </a:rPr>
              <a:t>/13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307777"/>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Dreissenid Mussel Population Dynamics &amp; Processes</a:t>
            </a: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Motivating Questions</a:t>
            </a:r>
            <a:endParaRPr lang="en-US" sz="28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0" y="1752600"/>
            <a:ext cx="8991600" cy="3970318"/>
          </a:xfrm>
          <a:prstGeom prst="rect">
            <a:avLst/>
          </a:prstGeom>
          <a:noFill/>
        </p:spPr>
        <p:txBody>
          <a:bodyPr wrap="square" rtlCol="0">
            <a:spAutoFit/>
          </a:bodyPr>
          <a:lstStyle/>
          <a:p>
            <a:pPr marL="457200" indent="-457200">
              <a:buFont typeface="Arial"/>
              <a:buChar char="•"/>
            </a:pPr>
            <a:r>
              <a:rPr lang="en-US" sz="2800" dirty="0" smtClean="0">
                <a:solidFill>
                  <a:srgbClr val="002060"/>
                </a:solidFill>
                <a:latin typeface="Arial" panose="020B0604020202020204" pitchFamily="34" charset="0"/>
                <a:cs typeface="Arial" panose="020B0604020202020204" pitchFamily="34" charset="0"/>
              </a:rPr>
              <a:t>What is the status of mussels in the Great Lakes, and how is that changing?</a:t>
            </a:r>
          </a:p>
          <a:p>
            <a:pPr marL="457200" indent="-457200">
              <a:buFont typeface="Arial"/>
              <a:buChar char="•"/>
            </a:pPr>
            <a:endParaRPr lang="en-US" sz="2800" dirty="0">
              <a:solidFill>
                <a:srgbClr val="002060"/>
              </a:solidFill>
              <a:latin typeface="Arial" panose="020B0604020202020204" pitchFamily="34" charset="0"/>
              <a:cs typeface="Arial" panose="020B0604020202020204" pitchFamily="34" charset="0"/>
            </a:endParaRPr>
          </a:p>
          <a:p>
            <a:pPr marL="457200" indent="-457200">
              <a:buFont typeface="Arial"/>
              <a:buChar char="•"/>
            </a:pPr>
            <a:r>
              <a:rPr lang="en-US" sz="2800" dirty="0">
                <a:solidFill>
                  <a:srgbClr val="002060"/>
                </a:solidFill>
                <a:latin typeface="Arial" panose="020B0604020202020204" pitchFamily="34" charset="0"/>
                <a:cs typeface="Arial" panose="020B0604020202020204" pitchFamily="34" charset="0"/>
              </a:rPr>
              <a:t>How are dreissenid mussels impacting the lower food web</a:t>
            </a:r>
            <a:r>
              <a:rPr lang="en-US" sz="2800" dirty="0" smtClean="0">
                <a:solidFill>
                  <a:srgbClr val="002060"/>
                </a:solidFill>
                <a:latin typeface="Arial" panose="020B0604020202020204" pitchFamily="34" charset="0"/>
                <a:cs typeface="Arial" panose="020B0604020202020204" pitchFamily="34" charset="0"/>
              </a:rPr>
              <a:t>?</a:t>
            </a:r>
          </a:p>
          <a:p>
            <a:pPr marL="457200" indent="-457200">
              <a:buFont typeface="Arial"/>
              <a:buChar char="•"/>
            </a:pPr>
            <a:endParaRPr lang="en-US" sz="2800" dirty="0" smtClean="0">
              <a:solidFill>
                <a:srgbClr val="002060"/>
              </a:solidFill>
              <a:latin typeface="Arial" panose="020B0604020202020204" pitchFamily="34" charset="0"/>
              <a:cs typeface="Arial" panose="020B0604020202020204" pitchFamily="34" charset="0"/>
            </a:endParaRPr>
          </a:p>
          <a:p>
            <a:pPr marL="457200" indent="-457200">
              <a:buFont typeface="Arial"/>
              <a:buChar char="•"/>
            </a:pPr>
            <a:r>
              <a:rPr lang="en-US" sz="2800" dirty="0" smtClean="0">
                <a:solidFill>
                  <a:srgbClr val="002060"/>
                </a:solidFill>
                <a:latin typeface="Arial" panose="020B0604020202020204" pitchFamily="34" charset="0"/>
                <a:cs typeface="Arial" panose="020B0604020202020204" pitchFamily="34" charset="0"/>
              </a:rPr>
              <a:t>How can we produce more </a:t>
            </a:r>
          </a:p>
          <a:p>
            <a:pPr lvl="1"/>
            <a:r>
              <a:rPr lang="en-US" sz="2800" dirty="0" smtClean="0">
                <a:solidFill>
                  <a:srgbClr val="002060"/>
                </a:solidFill>
                <a:latin typeface="Arial" panose="020B0604020202020204" pitchFamily="34" charset="0"/>
                <a:cs typeface="Arial" panose="020B0604020202020204" pitchFamily="34" charset="0"/>
              </a:rPr>
              <a:t>accurate models to predict </a:t>
            </a:r>
          </a:p>
          <a:p>
            <a:pPr lvl="1"/>
            <a:r>
              <a:rPr lang="en-US" sz="2800" dirty="0" smtClean="0">
                <a:solidFill>
                  <a:srgbClr val="002060"/>
                </a:solidFill>
                <a:latin typeface="Arial" panose="020B0604020202020204" pitchFamily="34" charset="0"/>
                <a:cs typeface="Arial" panose="020B0604020202020204" pitchFamily="34" charset="0"/>
              </a:rPr>
              <a:t>mussel populations?</a:t>
            </a:r>
          </a:p>
        </p:txBody>
      </p:sp>
    </p:spTree>
    <p:extLst>
      <p:ext uri="{BB962C8B-B14F-4D97-AF65-F5344CB8AC3E}">
        <p14:creationId xmlns:p14="http://schemas.microsoft.com/office/powerpoint/2010/main" val="4102645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76999"/>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EcoDyn</a:t>
            </a:r>
            <a:r>
              <a:rPr lang="en-US" sz="1200" b="1"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 Dreissenid Mussel Population Dynamics &amp; Processes</a:t>
            </a: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GLERL Strategic Plan Research Path</a:t>
            </a:r>
            <a:endParaRPr lang="en-US" sz="28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92050" y="1219200"/>
            <a:ext cx="5013350" cy="5693866"/>
          </a:xfrm>
          <a:prstGeom prst="rect">
            <a:avLst/>
          </a:prstGeom>
          <a:noFill/>
        </p:spPr>
        <p:txBody>
          <a:bodyPr wrap="square" rtlCol="0">
            <a:spAutoFit/>
          </a:bodyPr>
          <a:lstStyle/>
          <a:p>
            <a:r>
              <a:rPr lang="en-US" sz="2400" b="1" dirty="0" err="1" smtClean="0"/>
              <a:t>EcoDyn</a:t>
            </a:r>
            <a:r>
              <a:rPr lang="en-US" sz="2400" b="1" dirty="0" smtClean="0"/>
              <a:t> Path #3: </a:t>
            </a:r>
          </a:p>
          <a:p>
            <a:pPr lvl="1" algn="ctr"/>
            <a:endParaRPr lang="en-US" sz="2400" b="1" dirty="0" smtClean="0"/>
          </a:p>
          <a:p>
            <a:pPr lvl="1"/>
            <a:r>
              <a:rPr lang="en-US" sz="2000" i="1" dirty="0" smtClean="0"/>
              <a:t>Continue to </a:t>
            </a:r>
            <a:r>
              <a:rPr lang="en-US" sz="2000" b="1" i="1" dirty="0" smtClean="0">
                <a:solidFill>
                  <a:srgbClr val="0042C8"/>
                </a:solidFill>
              </a:rPr>
              <a:t>monitor the status</a:t>
            </a:r>
            <a:r>
              <a:rPr lang="en-US" sz="2000" b="1" i="1" dirty="0" smtClean="0"/>
              <a:t> </a:t>
            </a:r>
            <a:r>
              <a:rPr lang="en-US" sz="2000" i="1" dirty="0" smtClean="0"/>
              <a:t>of benthic </a:t>
            </a:r>
            <a:r>
              <a:rPr lang="en-US" sz="2000" i="1" dirty="0" err="1" smtClean="0"/>
              <a:t>macroinvertebrate</a:t>
            </a:r>
            <a:r>
              <a:rPr lang="en-US" sz="2000" i="1" dirty="0" smtClean="0"/>
              <a:t> and dreissenid mussel populations in Lake Michigan and </a:t>
            </a:r>
            <a:r>
              <a:rPr lang="en-US" sz="2000" b="1" i="1" dirty="0" smtClean="0">
                <a:solidFill>
                  <a:srgbClr val="0042C8"/>
                </a:solidFill>
              </a:rPr>
              <a:t>conduct experiments</a:t>
            </a:r>
            <a:r>
              <a:rPr lang="en-US" sz="2000" i="1" dirty="0" smtClean="0">
                <a:solidFill>
                  <a:srgbClr val="0042C8"/>
                </a:solidFill>
              </a:rPr>
              <a:t> </a:t>
            </a:r>
            <a:r>
              <a:rPr lang="en-US" sz="2000" i="1" dirty="0" smtClean="0"/>
              <a:t>to evaluate factors that affect mussel abundance, feeding, growth and condition in the Great Lakes as well as mussel impacts on Great Lakes food webs.</a:t>
            </a:r>
          </a:p>
          <a:p>
            <a:endParaRPr lang="en-US" sz="2000" b="1" i="1" dirty="0"/>
          </a:p>
          <a:p>
            <a:r>
              <a:rPr lang="en-US" sz="2400" b="1" dirty="0" err="1" smtClean="0"/>
              <a:t>EcoDyn</a:t>
            </a:r>
            <a:r>
              <a:rPr lang="en-US" sz="2400" b="1" dirty="0"/>
              <a:t> </a:t>
            </a:r>
            <a:r>
              <a:rPr lang="en-US" sz="2400" b="1" dirty="0" smtClean="0"/>
              <a:t>Mantra: </a:t>
            </a:r>
            <a:endParaRPr lang="en-US" sz="2400" b="1" dirty="0"/>
          </a:p>
          <a:p>
            <a:pPr lvl="1"/>
            <a:endParaRPr lang="en-US" sz="1600" dirty="0" smtClean="0"/>
          </a:p>
          <a:p>
            <a:r>
              <a:rPr lang="en-US" sz="2400" dirty="0" smtClean="0">
                <a:solidFill>
                  <a:schemeClr val="tx1">
                    <a:lumMod val="75000"/>
                    <a:lumOff val="25000"/>
                  </a:schemeClr>
                </a:solidFill>
              </a:rPr>
              <a:t>Observations </a:t>
            </a:r>
            <a:r>
              <a:rPr lang="en-US" sz="2400" dirty="0" smtClean="0">
                <a:solidFill>
                  <a:schemeClr val="tx1">
                    <a:lumMod val="75000"/>
                    <a:lumOff val="25000"/>
                  </a:schemeClr>
                </a:solidFill>
                <a:sym typeface="Wingdings"/>
              </a:rPr>
              <a:t> Experiments  Concepts  Models/Applications</a:t>
            </a:r>
          </a:p>
          <a:p>
            <a:pPr lvl="1"/>
            <a:endParaRPr lang="en-US" sz="1400" dirty="0"/>
          </a:p>
          <a:p>
            <a:pPr lvl="1"/>
            <a:endParaRPr lang="en-US" sz="1400" dirty="0"/>
          </a:p>
        </p:txBody>
      </p:sp>
      <p:pic>
        <p:nvPicPr>
          <p:cNvPr id="10" name="Picture 9" descr="Baldridge Lake Mich Ponar.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34000" y="1219200"/>
            <a:ext cx="3424920" cy="5313498"/>
          </a:xfrm>
          <a:prstGeom prst="rect">
            <a:avLst/>
          </a:prstGeom>
          <a:ln w="12700" cmpd="sng">
            <a:noFill/>
          </a:ln>
        </p:spPr>
      </p:pic>
      <p:pic>
        <p:nvPicPr>
          <p:cNvPr id="14" name="Picture 13" descr="LM_Station_EG22.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76800" y="4980567"/>
            <a:ext cx="2142415" cy="1552131"/>
          </a:xfrm>
          <a:prstGeom prst="rect">
            <a:avLst/>
          </a:prstGeom>
          <a:ln w="12700" cmpd="sng">
            <a:noFill/>
          </a:ln>
        </p:spPr>
      </p:pic>
      <p:pic>
        <p:nvPicPr>
          <p:cNvPr id="15" name="Picture 14" descr="LowQuaggaPonar.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10400" y="4980567"/>
            <a:ext cx="2057400" cy="1552131"/>
          </a:xfrm>
          <a:prstGeom prst="rect">
            <a:avLst/>
          </a:prstGeom>
          <a:ln w="12700" cmpd="sng">
            <a:noFill/>
          </a:ln>
        </p:spPr>
      </p:pic>
      <p:sp>
        <p:nvSpPr>
          <p:cNvPr id="3" name="TextBox 2"/>
          <p:cNvSpPr txBox="1"/>
          <p:nvPr/>
        </p:nvSpPr>
        <p:spPr>
          <a:xfrm>
            <a:off x="4876800" y="5105400"/>
            <a:ext cx="4191000" cy="400110"/>
          </a:xfrm>
          <a:prstGeom prst="rect">
            <a:avLst/>
          </a:prstGeom>
          <a:solidFill>
            <a:srgbClr val="FFFFFF">
              <a:alpha val="73000"/>
            </a:srgbClr>
          </a:solidFill>
        </p:spPr>
        <p:txBody>
          <a:bodyPr wrap="square" rtlCol="0">
            <a:spAutoFit/>
          </a:bodyPr>
          <a:lstStyle/>
          <a:p>
            <a:r>
              <a:rPr lang="en-US" sz="2000" dirty="0" smtClean="0">
                <a:solidFill>
                  <a:srgbClr val="000000"/>
                </a:solidFill>
                <a:latin typeface="Arial" panose="020B0604020202020204" pitchFamily="34" charset="0"/>
                <a:cs typeface="Arial" panose="020B0604020202020204" pitchFamily="34" charset="0"/>
              </a:rPr>
              <a:t>    High Density         Low Density</a:t>
            </a:r>
          </a:p>
        </p:txBody>
      </p:sp>
    </p:spTree>
    <p:extLst>
      <p:ext uri="{BB962C8B-B14F-4D97-AF65-F5344CB8AC3E}">
        <p14:creationId xmlns:p14="http://schemas.microsoft.com/office/powerpoint/2010/main" val="10987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aggaRock.jpg"/>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2410" b="100000" l="7123" r="73464"/>
                    </a14:imgEffect>
                  </a14:imgLayer>
                </a14:imgProps>
              </a:ext>
              <a:ext uri="{28A0092B-C50C-407E-A947-70E740481C1C}">
                <a14:useLocalDpi xmlns:a14="http://schemas.microsoft.com/office/drawing/2010/main"/>
              </a:ext>
            </a:extLst>
          </a:blip>
          <a:srcRect/>
          <a:stretch/>
        </p:blipFill>
        <p:spPr>
          <a:xfrm rot="16200000">
            <a:off x="-525236" y="1074964"/>
            <a:ext cx="2281162" cy="1055309"/>
          </a:xfrm>
          <a:prstGeom prst="rect">
            <a:avLst/>
          </a:prstGeom>
          <a:ln w="28575" cmpd="sng">
            <a:noFill/>
          </a:ln>
        </p:spPr>
      </p:pic>
      <p:pic>
        <p:nvPicPr>
          <p:cNvPr id="12" name="Picture 11" descr="QuaggaRock.jpg"/>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6202" b="100000" l="7123" r="73464"/>
                    </a14:imgEffect>
                  </a14:imgLayer>
                </a14:imgProps>
              </a:ext>
              <a:ext uri="{28A0092B-C50C-407E-A947-70E740481C1C}">
                <a14:useLocalDpi xmlns:a14="http://schemas.microsoft.com/office/drawing/2010/main"/>
              </a:ext>
            </a:extLst>
          </a:blip>
          <a:srcRect/>
          <a:stretch/>
        </p:blipFill>
        <p:spPr>
          <a:xfrm rot="16200000">
            <a:off x="-201992" y="4979608"/>
            <a:ext cx="2281162" cy="408821"/>
          </a:xfrm>
          <a:prstGeom prst="rect">
            <a:avLst/>
          </a:prstGeom>
          <a:ln w="28575" cmpd="sng">
            <a:noFill/>
          </a:ln>
        </p:spPr>
      </p:pic>
      <p:graphicFrame>
        <p:nvGraphicFramePr>
          <p:cNvPr id="14" name="Chart 13"/>
          <p:cNvGraphicFramePr>
            <a:graphicFrameLocks/>
          </p:cNvGraphicFramePr>
          <p:nvPr>
            <p:extLst>
              <p:ext uri="{D42A27DB-BD31-4B8C-83A1-F6EECF244321}">
                <p14:modId xmlns:p14="http://schemas.microsoft.com/office/powerpoint/2010/main" val="1962429047"/>
              </p:ext>
            </p:extLst>
          </p:nvPr>
        </p:nvGraphicFramePr>
        <p:xfrm>
          <a:off x="152400" y="1003300"/>
          <a:ext cx="8648700" cy="5626100"/>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5/13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76999"/>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EcoDyn</a:t>
            </a:r>
            <a:r>
              <a:rPr lang="en-US" sz="1200" b="1"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 Dreissenid Mussel Population Dynamics &amp; Processes</a:t>
            </a:r>
          </a:p>
        </p:txBody>
      </p:sp>
      <p:sp>
        <p:nvSpPr>
          <p:cNvPr id="4" name="TextBox 3"/>
          <p:cNvSpPr txBox="1"/>
          <p:nvPr/>
        </p:nvSpPr>
        <p:spPr>
          <a:xfrm>
            <a:off x="457200" y="457200"/>
            <a:ext cx="8534399" cy="461665"/>
          </a:xfrm>
          <a:prstGeom prst="rect">
            <a:avLst/>
          </a:prstGeom>
          <a:noFill/>
        </p:spPr>
        <p:txBody>
          <a:bodyPr wrap="square" rtlCol="0">
            <a:spAutoFit/>
          </a:bodyPr>
          <a:lstStyle/>
          <a:p>
            <a:r>
              <a:rPr lang="en-US" sz="2400" dirty="0" smtClean="0">
                <a:solidFill>
                  <a:srgbClr val="002060"/>
                </a:solidFill>
                <a:latin typeface="Arial" panose="020B0604020202020204" pitchFamily="34" charset="0"/>
                <a:cs typeface="Arial" panose="020B0604020202020204" pitchFamily="34" charset="0"/>
              </a:rPr>
              <a:t>Southern Lake Michigan Invasive Mussel Population Trends</a:t>
            </a:r>
            <a:endParaRPr lang="en-US" sz="2400" dirty="0">
              <a:solidFill>
                <a:srgbClr val="002060"/>
              </a:solidFill>
              <a:latin typeface="Arial" panose="020B0604020202020204" pitchFamily="34" charset="0"/>
              <a:cs typeface="Arial" panose="020B0604020202020204" pitchFamily="34" charset="0"/>
            </a:endParaRPr>
          </a:p>
        </p:txBody>
      </p:sp>
      <p:graphicFrame>
        <p:nvGraphicFramePr>
          <p:cNvPr id="16" name="Chart 15"/>
          <p:cNvGraphicFramePr>
            <a:graphicFrameLocks/>
          </p:cNvGraphicFramePr>
          <p:nvPr>
            <p:extLst>
              <p:ext uri="{D42A27DB-BD31-4B8C-83A1-F6EECF244321}">
                <p14:modId xmlns:p14="http://schemas.microsoft.com/office/powerpoint/2010/main" val="1571353225"/>
              </p:ext>
            </p:extLst>
          </p:nvPr>
        </p:nvGraphicFramePr>
        <p:xfrm>
          <a:off x="6248400" y="1219200"/>
          <a:ext cx="2667000" cy="2209800"/>
        </p:xfrm>
        <a:graphic>
          <a:graphicData uri="http://schemas.openxmlformats.org/drawingml/2006/chart">
            <c:chart xmlns:c="http://schemas.openxmlformats.org/drawingml/2006/chart" xmlns:r="http://schemas.openxmlformats.org/officeDocument/2006/relationships" r:id="rId10"/>
          </a:graphicData>
        </a:graphic>
      </p:graphicFrame>
      <p:sp>
        <p:nvSpPr>
          <p:cNvPr id="15" name="TextBox 14"/>
          <p:cNvSpPr txBox="1"/>
          <p:nvPr/>
        </p:nvSpPr>
        <p:spPr>
          <a:xfrm>
            <a:off x="4729767" y="6553200"/>
            <a:ext cx="3957033" cy="276999"/>
          </a:xfrm>
          <a:prstGeom prst="rect">
            <a:avLst/>
          </a:prstGeom>
          <a:noFill/>
        </p:spPr>
        <p:txBody>
          <a:bodyPr wrap="none" rtlCol="0">
            <a:spAutoFit/>
          </a:bodyPr>
          <a:lstStyle/>
          <a:p>
            <a:r>
              <a:rPr lang="en-US" sz="1200" dirty="0" smtClean="0">
                <a:solidFill>
                  <a:srgbClr val="002060"/>
                </a:solidFill>
                <a:latin typeface="Arial" panose="020B0604020202020204" pitchFamily="34" charset="0"/>
                <a:cs typeface="Arial" panose="020B0604020202020204" pitchFamily="34" charset="0"/>
              </a:rPr>
              <a:t>Data Sources: </a:t>
            </a:r>
            <a:r>
              <a:rPr lang="en-US" sz="1200" dirty="0" err="1" smtClean="0">
                <a:solidFill>
                  <a:srgbClr val="002060"/>
                </a:solidFill>
                <a:latin typeface="Arial" panose="020B0604020202020204" pitchFamily="34" charset="0"/>
                <a:cs typeface="Arial" panose="020B0604020202020204" pitchFamily="34" charset="0"/>
              </a:rPr>
              <a:t>Nalepa</a:t>
            </a:r>
            <a:r>
              <a:rPr lang="en-US" sz="1200" dirty="0" smtClean="0">
                <a:solidFill>
                  <a:srgbClr val="002060"/>
                </a:solidFill>
                <a:latin typeface="Arial" panose="020B0604020202020204" pitchFamily="34" charset="0"/>
                <a:cs typeface="Arial" panose="020B0604020202020204" pitchFamily="34" charset="0"/>
              </a:rPr>
              <a:t> et al. (2013); </a:t>
            </a:r>
            <a:r>
              <a:rPr lang="en-US" sz="1200" dirty="0" err="1" smtClean="0">
                <a:solidFill>
                  <a:srgbClr val="002060"/>
                </a:solidFill>
                <a:latin typeface="Arial" panose="020B0604020202020204" pitchFamily="34" charset="0"/>
                <a:cs typeface="Arial" panose="020B0604020202020204" pitchFamily="34" charset="0"/>
              </a:rPr>
              <a:t>Baldridge</a:t>
            </a:r>
            <a:r>
              <a:rPr lang="en-US" sz="1200" dirty="0" smtClean="0">
                <a:solidFill>
                  <a:srgbClr val="002060"/>
                </a:solidFill>
                <a:latin typeface="Arial" panose="020B0604020202020204" pitchFamily="34" charset="0"/>
                <a:cs typeface="Arial" panose="020B0604020202020204" pitchFamily="34" charset="0"/>
              </a:rPr>
              <a:t> (</a:t>
            </a:r>
            <a:r>
              <a:rPr lang="en-US" sz="1200" i="1" dirty="0" err="1" smtClean="0">
                <a:solidFill>
                  <a:srgbClr val="002060"/>
                </a:solidFill>
                <a:latin typeface="Arial" panose="020B0604020202020204" pitchFamily="34" charset="0"/>
                <a:cs typeface="Arial" panose="020B0604020202020204" pitchFamily="34" charset="0"/>
              </a:rPr>
              <a:t>unpub</a:t>
            </a:r>
            <a:r>
              <a:rPr lang="en-US" sz="1200" i="1" dirty="0" smtClean="0">
                <a:solidFill>
                  <a:srgbClr val="002060"/>
                </a:solidFill>
                <a:latin typeface="Arial" panose="020B0604020202020204" pitchFamily="34" charset="0"/>
                <a:cs typeface="Arial" panose="020B0604020202020204" pitchFamily="34" charset="0"/>
              </a:rPr>
              <a:t>.</a:t>
            </a:r>
            <a:r>
              <a:rPr lang="en-US" sz="1200" dirty="0" smtClean="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3972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chart seriesIdx="3"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chart seriesIdx="4"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chart seriesIdx="5"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graphicEl>
                                              <a:chart seriesIdx="6" categoryIdx="-4" bldStep="series"/>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p:bldSub>
      </p:bldGraphic>
      <p:bldGraphic spid="1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a:solidFill>
                  <a:srgbClr val="002060"/>
                </a:solidFill>
                <a:latin typeface="Arial" panose="020B0604020202020204" pitchFamily="34" charset="0"/>
                <a:cs typeface="Arial" panose="020B0604020202020204" pitchFamily="34" charset="0"/>
              </a:rPr>
              <a:t>6</a:t>
            </a:r>
            <a:r>
              <a:rPr lang="en-US" sz="1000" dirty="0" smtClean="0">
                <a:solidFill>
                  <a:srgbClr val="002060"/>
                </a:solidFill>
                <a:latin typeface="Arial" panose="020B0604020202020204" pitchFamily="34" charset="0"/>
                <a:cs typeface="Arial" panose="020B0604020202020204" pitchFamily="34" charset="0"/>
              </a:rPr>
              <a:t>/13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307777"/>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Dreissenid Mussel Population Dynamics &amp; Processes</a:t>
            </a: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Cross-Lake Comparison: Invasive Mussel Biomass</a:t>
            </a:r>
            <a:endParaRPr lang="en-US" sz="2800" dirty="0">
              <a:solidFill>
                <a:srgbClr val="002060"/>
              </a:solidFill>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2459408632"/>
              </p:ext>
            </p:extLst>
          </p:nvPr>
        </p:nvGraphicFramePr>
        <p:xfrm>
          <a:off x="304800" y="1295400"/>
          <a:ext cx="8504089" cy="5202913"/>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4800600" y="6504801"/>
            <a:ext cx="3991447" cy="276999"/>
          </a:xfrm>
          <a:prstGeom prst="rect">
            <a:avLst/>
          </a:prstGeom>
          <a:noFill/>
        </p:spPr>
        <p:txBody>
          <a:bodyPr wrap="none" rtlCol="0">
            <a:spAutoFit/>
          </a:bodyPr>
          <a:lstStyle/>
          <a:p>
            <a:r>
              <a:rPr lang="en-US" sz="1200" dirty="0" smtClean="0">
                <a:solidFill>
                  <a:srgbClr val="002060"/>
                </a:solidFill>
                <a:latin typeface="Arial" panose="020B0604020202020204" pitchFamily="34" charset="0"/>
                <a:cs typeface="Arial" panose="020B0604020202020204" pitchFamily="34" charset="0"/>
              </a:rPr>
              <a:t>Data Source: </a:t>
            </a:r>
            <a:r>
              <a:rPr lang="en-US" sz="1200" dirty="0" err="1" smtClean="0">
                <a:solidFill>
                  <a:srgbClr val="002060"/>
                </a:solidFill>
                <a:latin typeface="Arial" panose="020B0604020202020204" pitchFamily="34" charset="0"/>
                <a:cs typeface="Arial" panose="020B0604020202020204" pitchFamily="34" charset="0"/>
              </a:rPr>
              <a:t>Nalepa</a:t>
            </a:r>
            <a:r>
              <a:rPr lang="en-US" sz="1200" dirty="0" smtClean="0">
                <a:solidFill>
                  <a:srgbClr val="002060"/>
                </a:solidFill>
                <a:latin typeface="Arial" panose="020B0604020202020204" pitchFamily="34" charset="0"/>
                <a:cs typeface="Arial" panose="020B0604020202020204" pitchFamily="34" charset="0"/>
              </a:rPr>
              <a:t> et al. (2014); </a:t>
            </a:r>
            <a:r>
              <a:rPr lang="en-US" sz="1200" dirty="0" err="1" smtClean="0">
                <a:solidFill>
                  <a:srgbClr val="002060"/>
                </a:solidFill>
                <a:latin typeface="Arial" panose="020B0604020202020204" pitchFamily="34" charset="0"/>
                <a:cs typeface="Arial" panose="020B0604020202020204" pitchFamily="34" charset="0"/>
              </a:rPr>
              <a:t>Nalepa</a:t>
            </a:r>
            <a:r>
              <a:rPr lang="en-US" sz="1200" dirty="0" smtClean="0">
                <a:solidFill>
                  <a:srgbClr val="002060"/>
                </a:solidFill>
                <a:latin typeface="Arial" panose="020B0604020202020204" pitchFamily="34" charset="0"/>
                <a:cs typeface="Arial" panose="020B0604020202020204" pitchFamily="34" charset="0"/>
              </a:rPr>
              <a:t> et al. (</a:t>
            </a:r>
            <a:r>
              <a:rPr lang="en-US" sz="1200" i="1" dirty="0" err="1" smtClean="0">
                <a:solidFill>
                  <a:srgbClr val="002060"/>
                </a:solidFill>
                <a:latin typeface="Arial" panose="020B0604020202020204" pitchFamily="34" charset="0"/>
                <a:cs typeface="Arial" panose="020B0604020202020204" pitchFamily="34" charset="0"/>
              </a:rPr>
              <a:t>unpub</a:t>
            </a:r>
            <a:r>
              <a:rPr lang="en-US" sz="1200" dirty="0" smtClean="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7431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graphicEl>
                                              <a:chart seriesIdx="0" categoryIdx="0" bldStep="ptInCategory"/>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chart seriesIdx="1" categoryIdx="0" bldStep="ptInCategory"/>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graphicEl>
                                              <a:chart seriesIdx="2"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chart seriesIdx="3"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graphicEl>
                                              <a:chart seriesIdx="1" categoryIdx="1" bldStep="ptIn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graphicEl>
                                              <a:chart seriesIdx="2" categoryIdx="1" bldStep="ptInCategory"/>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graphicEl>
                                              <a:chart seriesIdx="3" categoryIdx="1"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chart seriesIdx="0" categoryIdx="2" bldStep="ptIn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graphicEl>
                                              <a:chart seriesIdx="1" categoryIdx="2" bldStep="ptIn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graphicEl>
                                              <a:chart seriesIdx="2" categoryIdx="2" bldStep="ptInCategory"/>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graphicEl>
                                              <a:chart seriesIdx="3" categoryIdx="2"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categoryEl" animBg="0"/>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a:solidFill>
                  <a:srgbClr val="002060"/>
                </a:solidFill>
                <a:latin typeface="Arial" panose="020B0604020202020204" pitchFamily="34" charset="0"/>
                <a:cs typeface="Arial" panose="020B0604020202020204" pitchFamily="34" charset="0"/>
              </a:rPr>
              <a:t>7</a:t>
            </a:r>
            <a:r>
              <a:rPr lang="en-US" sz="1000" dirty="0" smtClean="0">
                <a:solidFill>
                  <a:srgbClr val="002060"/>
                </a:solidFill>
                <a:latin typeface="Arial" panose="020B0604020202020204" pitchFamily="34" charset="0"/>
                <a:cs typeface="Arial" panose="020B0604020202020204" pitchFamily="34" charset="0"/>
              </a:rPr>
              <a:t>/13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76999"/>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EcoDyn</a:t>
            </a:r>
            <a:r>
              <a:rPr lang="en-US" sz="1200" b="1"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 Dreissenid Mussel Population Dynamics &amp; Processes</a:t>
            </a: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Invasive Mussel Field Growth Experiment</a:t>
            </a:r>
            <a:endParaRPr lang="en-US" sz="2800" dirty="0">
              <a:solidFill>
                <a:srgbClr val="002060"/>
              </a:solidFill>
              <a:latin typeface="Arial" panose="020B0604020202020204" pitchFamily="34" charset="0"/>
              <a:cs typeface="Arial" panose="020B0604020202020204" pitchFamily="34" charset="0"/>
            </a:endParaRPr>
          </a:p>
        </p:txBody>
      </p:sp>
      <p:pic>
        <p:nvPicPr>
          <p:cNvPr id="10" name="Picture 9" descr="tripodredoploy.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49199" y="1128375"/>
            <a:ext cx="4090001" cy="2728686"/>
          </a:xfrm>
          <a:prstGeom prst="rect">
            <a:avLst/>
          </a:prstGeom>
          <a:ln w="12700" cmpd="sng">
            <a:noFill/>
          </a:ln>
        </p:spPr>
      </p:pic>
      <p:sp>
        <p:nvSpPr>
          <p:cNvPr id="14" name="Content Placeholder 2"/>
          <p:cNvSpPr>
            <a:spLocks noGrp="1"/>
          </p:cNvSpPr>
          <p:nvPr>
            <p:ph idx="1"/>
          </p:nvPr>
        </p:nvSpPr>
        <p:spPr>
          <a:xfrm>
            <a:off x="152400" y="1066800"/>
            <a:ext cx="4648200" cy="5562600"/>
          </a:xfrm>
        </p:spPr>
        <p:txBody>
          <a:bodyPr>
            <a:noAutofit/>
          </a:bodyPr>
          <a:lstStyle/>
          <a:p>
            <a:pPr marL="0" indent="0" algn="ctr">
              <a:buNone/>
            </a:pPr>
            <a:r>
              <a:rPr lang="en-US" sz="2000" b="1" dirty="0" smtClean="0"/>
              <a:t>GOALS</a:t>
            </a:r>
          </a:p>
          <a:p>
            <a:pPr marL="233363" indent="-233363"/>
            <a:r>
              <a:rPr lang="en-US" sz="2000" dirty="0" smtClean="0"/>
              <a:t>Improve year-round growth estimates at relevant depths</a:t>
            </a:r>
          </a:p>
          <a:p>
            <a:endParaRPr lang="en-US" sz="1050" dirty="0" smtClean="0"/>
          </a:p>
          <a:p>
            <a:pPr marL="0" indent="0" algn="ctr">
              <a:buNone/>
            </a:pPr>
            <a:r>
              <a:rPr lang="en-US" sz="2000" b="1" dirty="0" smtClean="0"/>
              <a:t>DESIGN</a:t>
            </a:r>
          </a:p>
          <a:p>
            <a:pPr marL="233363" indent="-233363"/>
            <a:r>
              <a:rPr lang="en-US" sz="2000" dirty="0" smtClean="0"/>
              <a:t>One tripod at 45 meters</a:t>
            </a:r>
          </a:p>
          <a:p>
            <a:pPr marL="233363" indent="-233363"/>
            <a:r>
              <a:rPr lang="en-US" sz="2000" dirty="0" smtClean="0"/>
              <a:t>Measure mussel growth at 5 and 12 months</a:t>
            </a:r>
          </a:p>
          <a:p>
            <a:endParaRPr lang="en-US" sz="1050" dirty="0"/>
          </a:p>
          <a:p>
            <a:pPr marL="457200" lvl="1" indent="0" algn="ctr">
              <a:buNone/>
            </a:pPr>
            <a:r>
              <a:rPr lang="en-US" sz="2000" b="1" dirty="0" smtClean="0"/>
              <a:t>INITIAL FINDINGS/CONCLUSIONS</a:t>
            </a:r>
          </a:p>
          <a:p>
            <a:pPr marL="233363" indent="-233363"/>
            <a:r>
              <a:rPr lang="en-US" sz="2000" dirty="0" smtClean="0"/>
              <a:t>Small mussels grew 10% in length during the season</a:t>
            </a:r>
          </a:p>
          <a:p>
            <a:pPr marL="233363" indent="-233363"/>
            <a:r>
              <a:rPr lang="en-US" sz="2000" dirty="0" smtClean="0">
                <a:solidFill>
                  <a:srgbClr val="002060"/>
                </a:solidFill>
                <a:cs typeface="Arial"/>
              </a:rPr>
              <a:t>Field growth </a:t>
            </a:r>
            <a:r>
              <a:rPr lang="en-US" sz="2000" dirty="0">
                <a:solidFill>
                  <a:srgbClr val="002060"/>
                </a:solidFill>
                <a:cs typeface="Arial"/>
              </a:rPr>
              <a:t>experiment takes advantage of NOAA’s unique vessel capabilities </a:t>
            </a:r>
            <a:r>
              <a:rPr lang="en-US" sz="2000" dirty="0" smtClean="0">
                <a:solidFill>
                  <a:srgbClr val="002060"/>
                </a:solidFill>
                <a:cs typeface="Arial"/>
              </a:rPr>
              <a:t>to </a:t>
            </a:r>
            <a:r>
              <a:rPr lang="en-US" sz="2000" dirty="0">
                <a:solidFill>
                  <a:srgbClr val="002060"/>
                </a:solidFill>
                <a:cs typeface="Arial"/>
              </a:rPr>
              <a:t>produce more realistic year-round growth estimates.  </a:t>
            </a:r>
          </a:p>
        </p:txBody>
      </p:sp>
      <p:pic>
        <p:nvPicPr>
          <p:cNvPr id="15" name="Picture 14" descr="cagedetail.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49199" y="4100175"/>
            <a:ext cx="4090000" cy="2300625"/>
          </a:xfrm>
          <a:prstGeom prst="rect">
            <a:avLst/>
          </a:prstGeom>
          <a:ln w="28575" cmpd="sng">
            <a:solidFill>
              <a:srgbClr val="FF6600"/>
            </a:solidFill>
          </a:ln>
        </p:spPr>
      </p:pic>
      <p:sp>
        <p:nvSpPr>
          <p:cNvPr id="3" name="Oval 2"/>
          <p:cNvSpPr/>
          <p:nvPr/>
        </p:nvSpPr>
        <p:spPr>
          <a:xfrm>
            <a:off x="7111399" y="3261975"/>
            <a:ext cx="533400" cy="457200"/>
          </a:xfrm>
          <a:prstGeom prst="ellipse">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stCxn id="3" idx="4"/>
          </p:cNvCxnSpPr>
          <p:nvPr/>
        </p:nvCxnSpPr>
        <p:spPr>
          <a:xfrm>
            <a:off x="7378099" y="3719175"/>
            <a:ext cx="0" cy="38100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6654199" y="5547975"/>
            <a:ext cx="1143000" cy="685800"/>
          </a:xfrm>
          <a:prstGeom prst="ellipse">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477000" y="6477000"/>
            <a:ext cx="1450638" cy="276999"/>
          </a:xfrm>
          <a:prstGeom prst="rect">
            <a:avLst/>
          </a:prstGeom>
          <a:noFill/>
        </p:spPr>
        <p:txBody>
          <a:bodyPr wrap="none" rtlCol="0">
            <a:spAutoFit/>
          </a:bodyPr>
          <a:lstStyle/>
          <a:p>
            <a:r>
              <a:rPr lang="en-US" sz="1200" dirty="0" err="1" smtClean="0">
                <a:solidFill>
                  <a:srgbClr val="002060"/>
                </a:solidFill>
                <a:latin typeface="Arial" panose="020B0604020202020204" pitchFamily="34" charset="0"/>
                <a:cs typeface="Arial" panose="020B0604020202020204" pitchFamily="34" charset="0"/>
              </a:rPr>
              <a:t>Baldridge</a:t>
            </a:r>
            <a:r>
              <a:rPr lang="en-US" sz="1200" dirty="0" smtClean="0">
                <a:solidFill>
                  <a:srgbClr val="002060"/>
                </a:solidFill>
                <a:latin typeface="Arial" panose="020B0604020202020204" pitchFamily="34" charset="0"/>
                <a:cs typeface="Arial" panose="020B0604020202020204" pitchFamily="34" charset="0"/>
              </a:rPr>
              <a:t> (</a:t>
            </a:r>
            <a:r>
              <a:rPr lang="en-US" sz="1200" i="1" dirty="0" smtClean="0">
                <a:solidFill>
                  <a:srgbClr val="002060"/>
                </a:solidFill>
                <a:latin typeface="Arial" panose="020B0604020202020204" pitchFamily="34" charset="0"/>
                <a:cs typeface="Arial" panose="020B0604020202020204" pitchFamily="34" charset="0"/>
              </a:rPr>
              <a:t>in prep</a:t>
            </a:r>
            <a:r>
              <a:rPr lang="en-US" sz="1200" dirty="0" smtClean="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0977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a:solidFill>
                  <a:srgbClr val="002060"/>
                </a:solidFill>
                <a:latin typeface="Arial" panose="020B0604020202020204" pitchFamily="34" charset="0"/>
                <a:cs typeface="Arial" panose="020B0604020202020204" pitchFamily="34" charset="0"/>
              </a:rPr>
              <a:t>8</a:t>
            </a:r>
            <a:r>
              <a:rPr lang="en-US" sz="1000" dirty="0" smtClean="0">
                <a:solidFill>
                  <a:srgbClr val="002060"/>
                </a:solidFill>
                <a:latin typeface="Arial" panose="020B0604020202020204" pitchFamily="34" charset="0"/>
                <a:cs typeface="Arial" panose="020B0604020202020204" pitchFamily="34" charset="0"/>
              </a:rPr>
              <a:t>/13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76999"/>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EcoDyn</a:t>
            </a:r>
            <a:r>
              <a:rPr lang="en-US" sz="1200" b="1"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 Dreissenid Mussel Population Dynamics &amp; Processes</a:t>
            </a:r>
          </a:p>
        </p:txBody>
      </p:sp>
      <p:sp>
        <p:nvSpPr>
          <p:cNvPr id="16" name="Title 1"/>
          <p:cNvSpPr>
            <a:spLocks noGrp="1"/>
          </p:cNvSpPr>
          <p:nvPr>
            <p:ph type="title"/>
          </p:nvPr>
        </p:nvSpPr>
        <p:spPr>
          <a:xfrm>
            <a:off x="228600" y="304800"/>
            <a:ext cx="8042276" cy="1422503"/>
          </a:xfrm>
        </p:spPr>
        <p:txBody>
          <a:bodyPr>
            <a:normAutofit/>
          </a:bodyPr>
          <a:lstStyle/>
          <a:p>
            <a:pPr algn="l"/>
            <a:r>
              <a:rPr lang="en-US" sz="2800" dirty="0" smtClean="0"/>
              <a:t>Examining relative </a:t>
            </a:r>
            <a:r>
              <a:rPr lang="en-US" sz="2800" dirty="0"/>
              <a:t>i</a:t>
            </a:r>
            <a:r>
              <a:rPr lang="en-US" sz="2800" dirty="0" smtClean="0"/>
              <a:t>mpacts of climate </a:t>
            </a:r>
            <a:r>
              <a:rPr lang="en-US" sz="2800" dirty="0"/>
              <a:t>c</a:t>
            </a:r>
            <a:r>
              <a:rPr lang="en-US" sz="2800" dirty="0" smtClean="0"/>
              <a:t>hange and invasive mussels on Lake Michigan zooplankton</a:t>
            </a:r>
            <a:endParaRPr lang="en-US" sz="2800" dirty="0"/>
          </a:p>
        </p:txBody>
      </p:sp>
      <p:sp>
        <p:nvSpPr>
          <p:cNvPr id="18" name="Content Placeholder 2"/>
          <p:cNvSpPr>
            <a:spLocks noGrp="1"/>
          </p:cNvSpPr>
          <p:nvPr>
            <p:ph idx="1"/>
          </p:nvPr>
        </p:nvSpPr>
        <p:spPr>
          <a:xfrm>
            <a:off x="2362200" y="1752600"/>
            <a:ext cx="6415692" cy="4800600"/>
          </a:xfrm>
        </p:spPr>
        <p:txBody>
          <a:bodyPr>
            <a:normAutofit fontScale="85000" lnSpcReduction="20000"/>
          </a:bodyPr>
          <a:lstStyle/>
          <a:p>
            <a:pPr marL="0" indent="0">
              <a:buNone/>
            </a:pPr>
            <a:r>
              <a:rPr lang="en-US" sz="2800" b="1" dirty="0" smtClean="0">
                <a:solidFill>
                  <a:srgbClr val="800000"/>
                </a:solidFill>
              </a:rPr>
              <a:t>Method: Path Analysis</a:t>
            </a:r>
          </a:p>
          <a:p>
            <a:endParaRPr lang="en-US" sz="2800" b="1" dirty="0">
              <a:solidFill>
                <a:srgbClr val="008000"/>
              </a:solidFill>
            </a:endParaRPr>
          </a:p>
          <a:p>
            <a:r>
              <a:rPr lang="en-US" sz="2800" b="1" dirty="0" smtClean="0">
                <a:solidFill>
                  <a:srgbClr val="008000"/>
                </a:solidFill>
              </a:rPr>
              <a:t>Chlorophyll  </a:t>
            </a:r>
          </a:p>
          <a:p>
            <a:pPr lvl="1"/>
            <a:r>
              <a:rPr lang="en-US" sz="2600" dirty="0"/>
              <a:t>T</a:t>
            </a:r>
            <a:r>
              <a:rPr lang="en-US" sz="2600" dirty="0" smtClean="0"/>
              <a:t>otal effect of dreissenid mussels is stronger than climate change</a:t>
            </a:r>
          </a:p>
          <a:p>
            <a:pPr marL="457200" lvl="1" indent="0">
              <a:buNone/>
            </a:pPr>
            <a:endParaRPr lang="en-US" dirty="0" smtClean="0"/>
          </a:p>
          <a:p>
            <a:r>
              <a:rPr lang="en-US" sz="2800" b="1" dirty="0" smtClean="0">
                <a:solidFill>
                  <a:schemeClr val="tx2">
                    <a:lumMod val="90000"/>
                    <a:lumOff val="10000"/>
                  </a:schemeClr>
                </a:solidFill>
              </a:rPr>
              <a:t>Zooplankton</a:t>
            </a:r>
          </a:p>
          <a:p>
            <a:pPr lvl="1"/>
            <a:r>
              <a:rPr lang="en-US" sz="2400" dirty="0" smtClean="0"/>
              <a:t>Most influenced by seasonal fluctuations in water temperature </a:t>
            </a:r>
          </a:p>
          <a:p>
            <a:pPr lvl="1"/>
            <a:r>
              <a:rPr lang="en-US" sz="2400" dirty="0" smtClean="0"/>
              <a:t>Dreissenid mussels have negative effect as mediated through effects on Chlorophyll</a:t>
            </a:r>
          </a:p>
          <a:p>
            <a:pPr lvl="1"/>
            <a:r>
              <a:rPr lang="en-US" sz="2400" dirty="0" smtClean="0"/>
              <a:t>Climate change not significant</a:t>
            </a:r>
          </a:p>
          <a:p>
            <a:pPr lvl="1"/>
            <a:r>
              <a:rPr lang="en-US" sz="2400" dirty="0" smtClean="0"/>
              <a:t>Future work to explore differences among zooplankton taxa</a:t>
            </a:r>
            <a:endParaRPr lang="en-US" sz="2000" dirty="0"/>
          </a:p>
          <a:p>
            <a:pPr marL="349250" lvl="1" indent="0" algn="r">
              <a:buNone/>
            </a:pPr>
            <a:endParaRPr lang="en-US" sz="1400" dirty="0" smtClean="0"/>
          </a:p>
          <a:p>
            <a:pPr marL="349250" lvl="1" indent="0" algn="r">
              <a:buNone/>
            </a:pPr>
            <a:r>
              <a:rPr lang="en-US" sz="1400" dirty="0" err="1" smtClean="0"/>
              <a:t>Baldridge</a:t>
            </a:r>
            <a:r>
              <a:rPr lang="en-US" sz="1400" dirty="0" smtClean="0"/>
              <a:t> et al. (</a:t>
            </a:r>
            <a:r>
              <a:rPr lang="en-US" sz="1400" i="1" dirty="0" smtClean="0"/>
              <a:t>in prep</a:t>
            </a:r>
            <a:r>
              <a:rPr lang="en-US" sz="1400" dirty="0" smtClean="0"/>
              <a:t>)</a:t>
            </a:r>
          </a:p>
          <a:p>
            <a:pPr lvl="1"/>
            <a:endParaRPr lang="en-US" sz="2000" dirty="0" smtClean="0"/>
          </a:p>
          <a:p>
            <a:pPr marL="349250" lvl="1" indent="0">
              <a:buNone/>
            </a:pPr>
            <a:endParaRPr lang="en-US" sz="1800" dirty="0" smtClean="0"/>
          </a:p>
        </p:txBody>
      </p:sp>
      <p:pic>
        <p:nvPicPr>
          <p:cNvPr id="19" name="Picture 18" descr="microbial food web graphic.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6307" y="2525409"/>
            <a:ext cx="1352745" cy="1096954"/>
          </a:xfrm>
          <a:prstGeom prst="rect">
            <a:avLst/>
          </a:prstGeom>
          <a:ln w="38100" cmpd="sng">
            <a:solidFill>
              <a:srgbClr val="008000"/>
            </a:solidFill>
          </a:ln>
        </p:spPr>
      </p:pic>
      <p:grpSp>
        <p:nvGrpSpPr>
          <p:cNvPr id="20" name="Group 19"/>
          <p:cNvGrpSpPr/>
          <p:nvPr/>
        </p:nvGrpSpPr>
        <p:grpSpPr>
          <a:xfrm>
            <a:off x="284795" y="4520635"/>
            <a:ext cx="2047372" cy="1131576"/>
            <a:chOff x="3728630" y="1244665"/>
            <a:chExt cx="1327823" cy="670683"/>
          </a:xfrm>
        </p:grpSpPr>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31843" y="1244665"/>
              <a:ext cx="324610" cy="670683"/>
            </a:xfrm>
            <a:prstGeom prst="rect">
              <a:avLst/>
            </a:prstGeom>
            <a:ln w="38100" cmpd="sng">
              <a:solidFill>
                <a:srgbClr val="0F3661"/>
              </a:solidFill>
            </a:ln>
          </p:spPr>
        </p:pic>
        <p:pic>
          <p:nvPicPr>
            <p:cNvPr id="22" name="Picture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28630" y="1244665"/>
              <a:ext cx="324610" cy="670683"/>
            </a:xfrm>
            <a:prstGeom prst="rect">
              <a:avLst/>
            </a:prstGeom>
            <a:solidFill>
              <a:srgbClr val="660066"/>
            </a:solidFill>
            <a:ln w="38100" cmpd="sng">
              <a:solidFill>
                <a:srgbClr val="0F3661"/>
              </a:solidFill>
            </a:ln>
          </p:spPr>
        </p:pic>
        <p:pic>
          <p:nvPicPr>
            <p:cNvPr id="23" name="Picture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53240" y="1244665"/>
              <a:ext cx="670682" cy="670682"/>
            </a:xfrm>
            <a:prstGeom prst="rect">
              <a:avLst/>
            </a:prstGeom>
            <a:ln w="38100" cmpd="sng">
              <a:solidFill>
                <a:srgbClr val="0F3661"/>
              </a:solidFill>
            </a:ln>
          </p:spPr>
        </p:pic>
      </p:grpSp>
    </p:spTree>
    <p:extLst>
      <p:ext uri="{BB962C8B-B14F-4D97-AF65-F5344CB8AC3E}">
        <p14:creationId xmlns:p14="http://schemas.microsoft.com/office/powerpoint/2010/main" val="2945998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9/13</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76999"/>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EcoDyn</a:t>
            </a:r>
            <a:r>
              <a:rPr lang="en-US" sz="1200" b="1"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 Dreissenid Mussel Population Dynamics &amp; Processes</a:t>
            </a: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a:solidFill>
                  <a:srgbClr val="002060"/>
                </a:solidFill>
                <a:cs typeface="Arial"/>
              </a:rPr>
              <a:t>Successes / Data </a:t>
            </a:r>
            <a:r>
              <a:rPr lang="en-US" sz="2800" dirty="0" smtClean="0">
                <a:solidFill>
                  <a:srgbClr val="002060"/>
                </a:solidFill>
                <a:cs typeface="Arial"/>
              </a:rPr>
              <a:t>Highlights </a:t>
            </a:r>
            <a:endParaRPr lang="en-US" sz="28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92050" y="1077674"/>
            <a:ext cx="8594750" cy="5704126"/>
          </a:xfrm>
          <a:prstGeom prst="rect">
            <a:avLst/>
          </a:prstGeom>
          <a:noFill/>
        </p:spPr>
        <p:txBody>
          <a:bodyPr wrap="square" rtlCol="0">
            <a:spAutoFit/>
          </a:bodyPr>
          <a:lstStyle/>
          <a:p>
            <a:r>
              <a:rPr lang="en-US" sz="2000" dirty="0" smtClean="0">
                <a:solidFill>
                  <a:srgbClr val="002060"/>
                </a:solidFill>
                <a:latin typeface="Arial"/>
                <a:cs typeface="Arial"/>
              </a:rPr>
              <a:t>Promoting NOAAs involvement in projects beyond Lake Michigan</a:t>
            </a:r>
          </a:p>
          <a:p>
            <a:endParaRPr lang="en-US" dirty="0" smtClean="0">
              <a:solidFill>
                <a:srgbClr val="002060"/>
              </a:solidFill>
              <a:latin typeface="Arial"/>
              <a:cs typeface="Arial"/>
            </a:endParaRPr>
          </a:p>
          <a:p>
            <a:pPr marL="285750" indent="-285750">
              <a:spcAft>
                <a:spcPts val="400"/>
              </a:spcAft>
              <a:buFont typeface="Arial"/>
              <a:buChar char="•"/>
            </a:pPr>
            <a:r>
              <a:rPr lang="en-US" sz="2000" b="1" dirty="0" smtClean="0">
                <a:solidFill>
                  <a:srgbClr val="002060"/>
                </a:solidFill>
                <a:latin typeface="Arial"/>
                <a:cs typeface="Arial"/>
              </a:rPr>
              <a:t>Lake Erie</a:t>
            </a:r>
            <a:r>
              <a:rPr lang="en-US" sz="2000" dirty="0" smtClean="0">
                <a:solidFill>
                  <a:srgbClr val="002060"/>
                </a:solidFill>
                <a:latin typeface="Arial"/>
                <a:cs typeface="Arial"/>
              </a:rPr>
              <a:t>- collaboration with USGS and University of Michigan to assemble a long-term mussel biomass record for Western Lake Erie.  These data will be used in a HABs forecasting model.  </a:t>
            </a:r>
            <a:endParaRPr lang="en-US" sz="2000" dirty="0">
              <a:solidFill>
                <a:srgbClr val="002060"/>
              </a:solidFill>
              <a:latin typeface="Arial"/>
              <a:cs typeface="Arial"/>
            </a:endParaRPr>
          </a:p>
          <a:p>
            <a:pPr marL="285750" indent="-285750">
              <a:spcAft>
                <a:spcPts val="400"/>
              </a:spcAft>
              <a:buFont typeface="Arial"/>
              <a:buChar char="•"/>
            </a:pPr>
            <a:r>
              <a:rPr lang="en-US" sz="2000" b="1" dirty="0" smtClean="0">
                <a:solidFill>
                  <a:srgbClr val="002060"/>
                </a:solidFill>
                <a:latin typeface="Arial"/>
                <a:cs typeface="Arial"/>
              </a:rPr>
              <a:t>Lakes Huron and Ontario</a:t>
            </a:r>
            <a:r>
              <a:rPr lang="en-US" sz="2000" dirty="0" smtClean="0">
                <a:solidFill>
                  <a:srgbClr val="002060"/>
                </a:solidFill>
                <a:latin typeface="Arial"/>
                <a:cs typeface="Arial"/>
              </a:rPr>
              <a:t>- We are proposing to lead the benthic surveys in 2017 and 2018 for the Cooperative Science and Monitoring Initiatives</a:t>
            </a:r>
            <a:endParaRPr lang="en-US" dirty="0">
              <a:solidFill>
                <a:srgbClr val="002060"/>
              </a:solidFill>
              <a:latin typeface="Arial"/>
              <a:cs typeface="Arial"/>
            </a:endParaRPr>
          </a:p>
          <a:p>
            <a:endParaRPr lang="en-US" sz="2000" dirty="0" smtClean="0">
              <a:solidFill>
                <a:srgbClr val="002060"/>
              </a:solidFill>
              <a:latin typeface="Arial"/>
              <a:cs typeface="Arial"/>
            </a:endParaRPr>
          </a:p>
          <a:p>
            <a:endParaRPr lang="en-US" sz="2000" dirty="0" smtClean="0">
              <a:solidFill>
                <a:srgbClr val="002060"/>
              </a:solidFill>
              <a:latin typeface="Arial"/>
              <a:cs typeface="Arial"/>
            </a:endParaRPr>
          </a:p>
          <a:p>
            <a:endParaRPr lang="en-US" sz="2000" dirty="0" smtClean="0">
              <a:solidFill>
                <a:srgbClr val="002060"/>
              </a:solidFill>
              <a:latin typeface="Arial"/>
              <a:cs typeface="Arial"/>
            </a:endParaRPr>
          </a:p>
          <a:p>
            <a:r>
              <a:rPr lang="en-US" sz="2000" dirty="0" smtClean="0">
                <a:solidFill>
                  <a:srgbClr val="002060"/>
                </a:solidFill>
                <a:latin typeface="Arial"/>
                <a:cs typeface="Arial"/>
              </a:rPr>
              <a:t>Providing Data for Multiple Products</a:t>
            </a:r>
          </a:p>
          <a:p>
            <a:pPr marL="342900" indent="-342900">
              <a:buFont typeface="Arial"/>
              <a:buChar char="•"/>
            </a:pPr>
            <a:r>
              <a:rPr lang="en-US" sz="2000" b="1" dirty="0" smtClean="0">
                <a:solidFill>
                  <a:srgbClr val="002060"/>
                </a:solidFill>
                <a:latin typeface="Arial"/>
                <a:cs typeface="Arial"/>
              </a:rPr>
              <a:t>GLANSIS</a:t>
            </a:r>
          </a:p>
          <a:p>
            <a:pPr marL="342900" indent="-342900">
              <a:buFont typeface="Arial"/>
              <a:buChar char="•"/>
            </a:pPr>
            <a:r>
              <a:rPr lang="en-US" sz="2000" b="1" dirty="0" smtClean="0">
                <a:solidFill>
                  <a:srgbClr val="002060"/>
                </a:solidFill>
                <a:latin typeface="Arial"/>
                <a:cs typeface="Arial"/>
              </a:rPr>
              <a:t>Great Lakes Aquatic Habitat Framework (GLAHF)</a:t>
            </a:r>
            <a:endParaRPr lang="en-US" sz="2000" b="1" dirty="0">
              <a:solidFill>
                <a:srgbClr val="002060"/>
              </a:solidFill>
              <a:latin typeface="Arial"/>
              <a:cs typeface="Arial"/>
            </a:endParaRPr>
          </a:p>
          <a:p>
            <a:pPr marL="342900" indent="-342900">
              <a:buFont typeface="Arial"/>
              <a:buChar char="•"/>
            </a:pPr>
            <a:r>
              <a:rPr lang="en-US" sz="2000" dirty="0" smtClean="0">
                <a:solidFill>
                  <a:srgbClr val="002060"/>
                </a:solidFill>
                <a:latin typeface="Arial"/>
                <a:cs typeface="Arial"/>
              </a:rPr>
              <a:t>State of the Great Lakes 2017 Report</a:t>
            </a:r>
            <a:endParaRPr lang="en-US" sz="2000" dirty="0">
              <a:solidFill>
                <a:srgbClr val="002060"/>
              </a:solidFill>
              <a:latin typeface="Arial"/>
              <a:cs typeface="Arial"/>
            </a:endParaRPr>
          </a:p>
          <a:p>
            <a:pPr marL="342900" indent="-342900">
              <a:buFont typeface="Arial"/>
              <a:buChar char="•"/>
            </a:pPr>
            <a:r>
              <a:rPr lang="en-US" sz="2000" dirty="0" smtClean="0">
                <a:solidFill>
                  <a:srgbClr val="002060"/>
                </a:solidFill>
                <a:latin typeface="Arial"/>
                <a:cs typeface="Arial"/>
              </a:rPr>
              <a:t>Biophysical and ecosystem models (e.g., FVCOM, </a:t>
            </a:r>
            <a:r>
              <a:rPr lang="en-US" sz="2000" dirty="0" err="1" smtClean="0">
                <a:solidFill>
                  <a:srgbClr val="002060"/>
                </a:solidFill>
                <a:latin typeface="Arial"/>
                <a:cs typeface="Arial"/>
              </a:rPr>
              <a:t>Ecopath</a:t>
            </a:r>
            <a:r>
              <a:rPr lang="en-US" sz="2000" dirty="0" smtClean="0">
                <a:solidFill>
                  <a:srgbClr val="002060"/>
                </a:solidFill>
                <a:latin typeface="Arial"/>
                <a:cs typeface="Arial"/>
              </a:rPr>
              <a:t> w/ </a:t>
            </a:r>
            <a:r>
              <a:rPr lang="en-US" sz="2000" dirty="0" err="1" smtClean="0">
                <a:solidFill>
                  <a:srgbClr val="002060"/>
                </a:solidFill>
                <a:latin typeface="Arial"/>
                <a:cs typeface="Arial"/>
              </a:rPr>
              <a:t>Ecosim</a:t>
            </a:r>
            <a:r>
              <a:rPr lang="en-US" sz="2000" dirty="0" smtClean="0">
                <a:solidFill>
                  <a:srgbClr val="002060"/>
                </a:solidFill>
                <a:latin typeface="Arial"/>
                <a:cs typeface="Arial"/>
              </a:rPr>
              <a:t>)</a:t>
            </a:r>
            <a:endParaRPr lang="en-US" sz="2000" dirty="0">
              <a:solidFill>
                <a:srgbClr val="002060"/>
              </a:solidFill>
              <a:latin typeface="Arial"/>
              <a:cs typeface="Arial"/>
            </a:endParaRPr>
          </a:p>
          <a:p>
            <a:pPr marL="342900" indent="-342900">
              <a:buFont typeface="Arial"/>
              <a:buChar char="•"/>
            </a:pPr>
            <a:r>
              <a:rPr lang="en-US" sz="2000" dirty="0" smtClean="0">
                <a:solidFill>
                  <a:srgbClr val="002060"/>
                </a:solidFill>
                <a:latin typeface="Arial"/>
                <a:cs typeface="Arial"/>
              </a:rPr>
              <a:t>Post-doc and Graduate Student research projects (Mich. State, Univ. Mich., Grand Valley State Univ.)</a:t>
            </a:r>
          </a:p>
        </p:txBody>
      </p:sp>
      <p:pic>
        <p:nvPicPr>
          <p:cNvPr id="3" name="Picture 2"/>
          <p:cNvPicPr>
            <a:picLocks noChangeAspect="1"/>
          </p:cNvPicPr>
          <p:nvPr/>
        </p:nvPicPr>
        <p:blipFill>
          <a:blip r:embed="rId5"/>
          <a:stretch>
            <a:fillRect/>
          </a:stretch>
        </p:blipFill>
        <p:spPr>
          <a:xfrm>
            <a:off x="685800" y="3657600"/>
            <a:ext cx="7391400" cy="791936"/>
          </a:xfrm>
          <a:prstGeom prst="rect">
            <a:avLst/>
          </a:prstGeom>
        </p:spPr>
      </p:pic>
    </p:spTree>
    <p:extLst>
      <p:ext uri="{BB962C8B-B14F-4D97-AF65-F5344CB8AC3E}">
        <p14:creationId xmlns:p14="http://schemas.microsoft.com/office/powerpoint/2010/main" val="101940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4227</TotalTime>
  <Words>2345</Words>
  <Application>Microsoft Office PowerPoint</Application>
  <PresentationFormat>On-screen Show (4:3)</PresentationFormat>
  <Paragraphs>237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Examining relative impacts of climate change and invasive mussels on Lake Michigan zooplankton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NOAA GLERL</dc:creator>
  <cp:lastModifiedBy>Laura Newlin</cp:lastModifiedBy>
  <cp:revision>136</cp:revision>
  <cp:lastPrinted>2016-03-11T15:48:38Z</cp:lastPrinted>
  <dcterms:created xsi:type="dcterms:W3CDTF">2016-01-05T12:37:24Z</dcterms:created>
  <dcterms:modified xsi:type="dcterms:W3CDTF">2016-03-12T21:51:54Z</dcterms:modified>
</cp:coreProperties>
</file>