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9"/>
  </p:notesMasterIdLst>
  <p:sldIdLst>
    <p:sldId id="257" r:id="rId4"/>
    <p:sldId id="267" r:id="rId5"/>
    <p:sldId id="272" r:id="rId6"/>
    <p:sldId id="268" r:id="rId7"/>
    <p:sldId id="273" r:id="rId8"/>
    <p:sldId id="271" r:id="rId9"/>
    <p:sldId id="270" r:id="rId10"/>
    <p:sldId id="274" r:id="rId11"/>
    <p:sldId id="259" r:id="rId12"/>
    <p:sldId id="264" r:id="rId13"/>
    <p:sldId id="265" r:id="rId14"/>
    <p:sldId id="263" r:id="rId15"/>
    <p:sldId id="260" r:id="rId16"/>
    <p:sldId id="27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9D9D"/>
    <a:srgbClr val="1F497D"/>
    <a:srgbClr val="996633"/>
    <a:srgbClr val="003399"/>
    <a:srgbClr val="009999"/>
    <a:srgbClr val="33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2105" autoAdjust="0"/>
  </p:normalViewPr>
  <p:slideViewPr>
    <p:cSldViewPr>
      <p:cViewPr varScale="1">
        <p:scale>
          <a:sx n="98" d="100"/>
          <a:sy n="98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-2148" y="-102"/>
      </p:cViewPr>
      <p:guideLst>
        <p:guide orient="horz" pos="2880"/>
        <p:guide pos="216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C1EC7-B1E4-4BF2-BEFD-6780F5F2C6B8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98A3F-0685-4583-B1A9-B32BB6EA7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91560"/>
            <a:ext cx="5486400" cy="3112626"/>
          </a:xfrm>
        </p:spPr>
        <p:txBody>
          <a:bodyPr/>
          <a:lstStyle/>
          <a:p>
            <a:r>
              <a:rPr lang="en-US" dirty="0" smtClean="0"/>
              <a:t>Main topic:</a:t>
            </a:r>
          </a:p>
          <a:p>
            <a:r>
              <a:rPr lang="en-US" dirty="0" smtClean="0"/>
              <a:t>The need for better Phosphorus (P) modeling</a:t>
            </a:r>
          </a:p>
          <a:p>
            <a:r>
              <a:rPr lang="en-US" dirty="0" smtClean="0"/>
              <a:t>Involves interplay of everything we do here</a:t>
            </a:r>
          </a:p>
          <a:p>
            <a:r>
              <a:rPr lang="en-US" dirty="0" smtClean="0"/>
              <a:t>Emphasizes our place in the broader Great Lakes community</a:t>
            </a:r>
          </a:p>
          <a:p>
            <a:endParaRPr lang="en-US" dirty="0" smtClean="0"/>
          </a:p>
          <a:p>
            <a:r>
              <a:rPr lang="en-US" dirty="0" smtClean="0"/>
              <a:t>As an example:</a:t>
            </a:r>
          </a:p>
          <a:p>
            <a:r>
              <a:rPr lang="en-US" dirty="0" smtClean="0"/>
              <a:t>Groups Craig Stow/GLERL is involved in:</a:t>
            </a:r>
          </a:p>
          <a:p>
            <a:r>
              <a:rPr lang="en-US" dirty="0" smtClean="0"/>
              <a:t>Lake Huron panel last fall</a:t>
            </a:r>
          </a:p>
          <a:p>
            <a:r>
              <a:rPr lang="en-US" dirty="0" smtClean="0"/>
              <a:t>Hosted </a:t>
            </a:r>
            <a:r>
              <a:rPr lang="en-US" dirty="0" err="1" smtClean="0"/>
              <a:t>Cladaphora</a:t>
            </a:r>
            <a:r>
              <a:rPr lang="en-US" dirty="0" smtClean="0"/>
              <a:t> workshops Great Lakes Water Quality Agreement (GLWQA) ANNEX 4 at GLERL</a:t>
            </a:r>
          </a:p>
          <a:p>
            <a:endParaRPr lang="en-US" dirty="0" smtClean="0"/>
          </a:p>
          <a:p>
            <a:r>
              <a:rPr lang="en-US" dirty="0" smtClean="0"/>
              <a:t>Working on Lake Erie (done more or less), Moving forward to Lake Ontario, will circle back to Lake Huron and Saginaw Bay again</a:t>
            </a:r>
          </a:p>
          <a:p>
            <a:endParaRPr lang="en-US" dirty="0" smtClean="0"/>
          </a:p>
          <a:p>
            <a:r>
              <a:rPr lang="en-US" dirty="0" smtClean="0"/>
              <a:t>Recent data on Saginaw Bay: </a:t>
            </a:r>
          </a:p>
          <a:p>
            <a:r>
              <a:rPr lang="en-US" dirty="0" smtClean="0"/>
              <a:t>Saginaw Bay isn’t meeting P targets </a:t>
            </a:r>
          </a:p>
          <a:p>
            <a:r>
              <a:rPr lang="en-US" dirty="0" smtClean="0"/>
              <a:t>1978 targets</a:t>
            </a:r>
          </a:p>
          <a:p>
            <a:r>
              <a:rPr lang="en-US" dirty="0" smtClean="0"/>
              <a:t>When the </a:t>
            </a:r>
            <a:r>
              <a:rPr lang="en-US" dirty="0" err="1" smtClean="0"/>
              <a:t>dreissenid</a:t>
            </a:r>
            <a:r>
              <a:rPr lang="en-US" dirty="0" smtClean="0"/>
              <a:t> mussels invaded Saginaw Bay the P retention capacity went up. Mussel filtering results in more P retention in Saginaw Bay, P not circulating out to Lake Huron.</a:t>
            </a:r>
          </a:p>
          <a:p>
            <a:r>
              <a:rPr lang="en-US" dirty="0" smtClean="0"/>
              <a:t>Sag Bay is main source of P for Lake Huron.</a:t>
            </a:r>
          </a:p>
          <a:p>
            <a:r>
              <a:rPr lang="en-US" dirty="0" smtClean="0"/>
              <a:t>P levels in main body of Lake Huron have dropped (below L Superior).</a:t>
            </a:r>
          </a:p>
          <a:p>
            <a:r>
              <a:rPr lang="en-US" dirty="0" smtClean="0"/>
              <a:t>The food web has effectively collapsed, from bottom up to birds.</a:t>
            </a:r>
          </a:p>
          <a:p>
            <a:r>
              <a:rPr lang="en-US" dirty="0" smtClean="0"/>
              <a:t>Further proposed reductions of P in Saginaw Bay would further reduce amount of P available to Lake Huron. </a:t>
            </a:r>
          </a:p>
          <a:p>
            <a:r>
              <a:rPr lang="en-US" dirty="0" smtClean="0"/>
              <a:t>Deciding on a regulatory P level for Lake Huron will be a complex decision once ANNEX 4 rotates back around to the lake.</a:t>
            </a:r>
          </a:p>
          <a:p>
            <a:endParaRPr lang="en-US" dirty="0" smtClean="0"/>
          </a:p>
          <a:p>
            <a:r>
              <a:rPr lang="en-US" b="1" dirty="0" smtClean="0"/>
              <a:t>Guest editor for JGLR special issue “Managing multiple stressors in Saginaw Bay, 2012.</a:t>
            </a:r>
          </a:p>
          <a:p>
            <a:endParaRPr lang="en-US" dirty="0" smtClean="0"/>
          </a:p>
          <a:p>
            <a:r>
              <a:rPr lang="en-US" dirty="0" smtClean="0"/>
              <a:t>This work aligns with the following NOAA goals:</a:t>
            </a:r>
          </a:p>
          <a:p>
            <a:endParaRPr lang="en-US" dirty="0" smtClean="0"/>
          </a:p>
          <a:p>
            <a:r>
              <a:rPr lang="en-US" b="1" dirty="0" smtClean="0"/>
              <a:t>Science: Climate Adaptation and Mitigation</a:t>
            </a:r>
          </a:p>
          <a:p>
            <a:r>
              <a:rPr lang="en-US" dirty="0" smtClean="0"/>
              <a:t>Improved scientific understanding of the changing climate system and its impacts</a:t>
            </a:r>
          </a:p>
          <a:p>
            <a:r>
              <a:rPr lang="en-US" b="1" dirty="0" smtClean="0"/>
              <a:t>Science: Weather-Ready Nation</a:t>
            </a:r>
          </a:p>
          <a:p>
            <a:r>
              <a:rPr lang="en-US" dirty="0" smtClean="0"/>
              <a:t>Improve freshwater resource management</a:t>
            </a:r>
          </a:p>
          <a:p>
            <a:r>
              <a:rPr lang="en-US" dirty="0" smtClean="0"/>
              <a:t>Healthy people and communities due to improved air and water quality services</a:t>
            </a:r>
          </a:p>
          <a:p>
            <a:r>
              <a:rPr lang="en-US" dirty="0" smtClean="0"/>
              <a:t>A more productive and efficient economy through information relevant to key sectors of the U.S. economy</a:t>
            </a:r>
          </a:p>
          <a:p>
            <a:r>
              <a:rPr lang="en-US" b="1" dirty="0" smtClean="0"/>
              <a:t>Science: Healthy Oceans</a:t>
            </a:r>
          </a:p>
          <a:p>
            <a:r>
              <a:rPr lang="en-US" dirty="0" smtClean="0"/>
              <a:t>Improved understanding of ecosystems to inform resource management decisions</a:t>
            </a:r>
          </a:p>
          <a:p>
            <a:r>
              <a:rPr lang="en-US" dirty="0" smtClean="0"/>
              <a:t>Recovered and healthy marine and coastal species</a:t>
            </a:r>
          </a:p>
          <a:p>
            <a:r>
              <a:rPr lang="en-US" dirty="0" smtClean="0"/>
              <a:t>Healthy habitats that sustain resilient and thriving marine resources and communities</a:t>
            </a:r>
          </a:p>
          <a:p>
            <a:r>
              <a:rPr lang="en-US" dirty="0" smtClean="0"/>
              <a:t>Sustainable fisheries and safe seafood for healthy populations and vibrant communities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93752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42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77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5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75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sng" dirty="0" smtClean="0">
                <a:cs typeface="Calibri" charset="0"/>
              </a:rPr>
              <a:t>Overarching research statement: </a:t>
            </a:r>
            <a:endParaRPr lang="en-US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Calibri" charset="0"/>
              </a:rPr>
              <a:t>Understanding the drivers of bloom ecology will aid in enhancing predictive models that forecast bloom size, location AND </a:t>
            </a:r>
            <a:r>
              <a:rPr lang="en-US" u="sng" dirty="0" smtClean="0">
                <a:cs typeface="Calibri" charset="0"/>
              </a:rPr>
              <a:t>toxicity</a:t>
            </a:r>
            <a:endParaRPr lang="en-US" dirty="0" smtClean="0">
              <a:solidFill>
                <a:srgbClr val="002060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22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2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parallel development of 4 models. GLERL had an active part in</a:t>
            </a:r>
            <a:r>
              <a:rPr lang="en-US" baseline="0" dirty="0" smtClean="0"/>
              <a:t> one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0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9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9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from Dave Dolan,</a:t>
            </a:r>
            <a:r>
              <a:rPr lang="en-US" baseline="0" dirty="0" smtClean="0"/>
              <a:t> University of Wisconsin Green 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12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6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98A3F-0685-4583-B1A9-B32BB6EA74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9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3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DE317-7CB9-40C8-8796-724455810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9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75BF-F492-40B3-A5B1-1C610579B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D35-7372-4093-9D5B-E8486D89E6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3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9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3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99A0-FA52-4883-93AD-B75C459FDEF3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5505-F4B5-423E-98FF-22ADE53B6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3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6C4E8B-7C8C-4A90-8B4A-68A4472429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675BF-F492-40B3-A5B1-1C610579B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72D35-7372-4093-9D5B-E8486D89E6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5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V="1">
            <a:off x="0" y="0"/>
            <a:ext cx="9144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4344"/>
            <a:ext cx="623400" cy="638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7" y="154344"/>
            <a:ext cx="2053803" cy="6382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71" y="1066800"/>
            <a:ext cx="877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Lake Ecosystem Modeling &amp; Prediction</a:t>
            </a:r>
          </a:p>
          <a:p>
            <a:pPr lvl="0"/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Craig Stow</a:t>
            </a:r>
          </a:p>
          <a:p>
            <a:pPr lvl="0"/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Physical &amp; Ecological Modeling &amp; Forecasting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76" y="2274905"/>
            <a:ext cx="5606144" cy="42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17040" y="5943600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j-lt"/>
              </a:rPr>
              <a:t>Image from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+mj-lt"/>
              </a:rPr>
              <a:t>8-23-15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21280794">
            <a:off x="3630934" y="811593"/>
            <a:ext cx="449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^</a:t>
            </a:r>
          </a:p>
        </p:txBody>
      </p:sp>
      <p:sp>
        <p:nvSpPr>
          <p:cNvPr id="4" name="TextBox 3"/>
          <p:cNvSpPr txBox="1"/>
          <p:nvPr/>
        </p:nvSpPr>
        <p:spPr>
          <a:xfrm rot="21326401">
            <a:off x="2841395" y="472832"/>
            <a:ext cx="2335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Phosphorus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74905"/>
            <a:ext cx="1308050" cy="13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 b="5917"/>
          <a:stretch/>
        </p:blipFill>
        <p:spPr bwMode="auto">
          <a:xfrm>
            <a:off x="228600" y="685800"/>
            <a:ext cx="4948592" cy="16002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91" y="1052033"/>
            <a:ext cx="3826310" cy="7953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" y="2590800"/>
            <a:ext cx="6052082" cy="39675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0389" y="2590800"/>
            <a:ext cx="28776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model complexity = greater predictive accuracy?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equivocal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community we are not very good about assessing, reporting accuracy/reliability</a:t>
            </a:r>
          </a:p>
        </p:txBody>
      </p:sp>
    </p:spTree>
    <p:extLst>
      <p:ext uri="{BB962C8B-B14F-4D97-AF65-F5344CB8AC3E}">
        <p14:creationId xmlns:p14="http://schemas.microsoft.com/office/powerpoint/2010/main" val="37450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Directions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27" y="1290612"/>
            <a:ext cx="5063834" cy="6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2" b="5908"/>
          <a:stretch/>
        </p:blipFill>
        <p:spPr bwMode="auto">
          <a:xfrm>
            <a:off x="152400" y="1187979"/>
            <a:ext cx="3262604" cy="103558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3360546" cy="4343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" b="6003"/>
          <a:stretch/>
        </p:blipFill>
        <p:spPr bwMode="auto">
          <a:xfrm>
            <a:off x="152400" y="2647734"/>
            <a:ext cx="5305753" cy="18878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16" idx="3"/>
            <a:endCxn id="15" idx="1"/>
          </p:cNvCxnSpPr>
          <p:nvPr/>
        </p:nvCxnSpPr>
        <p:spPr>
          <a:xfrm flipV="1">
            <a:off x="3415004" y="1621765"/>
            <a:ext cx="448823" cy="84006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4792738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Develop, test models of differing complexity, evaluate relative performance</a:t>
            </a:r>
          </a:p>
        </p:txBody>
      </p:sp>
    </p:spTree>
    <p:extLst>
      <p:ext uri="{BB962C8B-B14F-4D97-AF65-F5344CB8AC3E}">
        <p14:creationId xmlns:p14="http://schemas.microsoft.com/office/powerpoint/2010/main" val="9974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690" y="1896023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4000" dirty="0" smtClean="0">
                <a:solidFill>
                  <a:srgbClr val="002060"/>
                </a:solidFill>
                <a:latin typeface="Arial"/>
                <a:cs typeface="Arial"/>
              </a:rPr>
              <a:t>It is not appropriate to ask whether a model is right or wrong.</a:t>
            </a:r>
          </a:p>
          <a:p>
            <a:pPr algn="ctr">
              <a:spcBef>
                <a:spcPts val="2400"/>
              </a:spcBef>
            </a:pPr>
            <a:r>
              <a:rPr lang="en-US" sz="4000" dirty="0" smtClean="0">
                <a:solidFill>
                  <a:srgbClr val="002060"/>
                </a:solidFill>
                <a:latin typeface="Arial"/>
                <a:cs typeface="Arial"/>
              </a:rPr>
              <a:t>Instead we should ask:</a:t>
            </a:r>
          </a:p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Arial"/>
                <a:cs typeface="Arial"/>
              </a:rPr>
              <a:t>What is its domain of utility?</a:t>
            </a:r>
          </a:p>
        </p:txBody>
      </p:sp>
    </p:spTree>
    <p:extLst>
      <p:ext uri="{BB962C8B-B14F-4D97-AF65-F5344CB8AC3E}">
        <p14:creationId xmlns:p14="http://schemas.microsoft.com/office/powerpoint/2010/main" val="2260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216569"/>
            <a:ext cx="8518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dirty="0"/>
              <a:t>Clear implications for developing models for transition to operations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/>
              <a:t>Draws on strengths (Modeling, Observations, Process Research)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/>
              <a:t>Supports our HABs program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/>
              <a:t>Serve a long-term need in the Great Lakes </a:t>
            </a:r>
            <a:r>
              <a:rPr lang="en-US" dirty="0" smtClean="0"/>
              <a:t>community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Partners Essential – Federal, State, Provincial Agencies, Academia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b="522"/>
          <a:stretch/>
        </p:blipFill>
        <p:spPr bwMode="auto">
          <a:xfrm>
            <a:off x="304800" y="3368351"/>
            <a:ext cx="4429475" cy="17370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5" y="3636238"/>
            <a:ext cx="3862050" cy="116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9" b="13812"/>
          <a:stretch/>
        </p:blipFill>
        <p:spPr bwMode="auto">
          <a:xfrm>
            <a:off x="304800" y="1605635"/>
            <a:ext cx="3886200" cy="1143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75" y="1048880"/>
            <a:ext cx="4071937" cy="17054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452779"/>
            <a:ext cx="8776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GLERL has expertise in </a:t>
            </a:r>
            <a:r>
              <a:rPr lang="en-US" sz="2800" dirty="0" smtClean="0"/>
              <a:t>fine-scale, </a:t>
            </a:r>
            <a:r>
              <a:rPr lang="en-US" sz="2800" dirty="0"/>
              <a:t>simulation </a:t>
            </a:r>
            <a:r>
              <a:rPr lang="en-US" sz="2800" dirty="0" smtClean="0"/>
              <a:t>modeling: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8600" y="2917526"/>
            <a:ext cx="5634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and contemporary, probabilistic approaches:</a:t>
            </a:r>
          </a:p>
        </p:txBody>
      </p:sp>
    </p:spTree>
    <p:extLst>
      <p:ext uri="{BB962C8B-B14F-4D97-AF65-F5344CB8AC3E}">
        <p14:creationId xmlns:p14="http://schemas.microsoft.com/office/powerpoint/2010/main" val="31397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" y="609600"/>
            <a:ext cx="7810129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38173" y="813782"/>
            <a:ext cx="7643827" cy="665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prstClr val="white"/>
                </a:solidFill>
                <a:cs typeface="Arial" panose="020B0604020202020204" pitchFamily="34" charset="0"/>
              </a:rPr>
              <a:t>|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Lake Ecosystem Modeling &amp;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An integrated approach to studying HABs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2057400"/>
            <a:ext cx="7908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1557196"/>
            <a:ext cx="1905000" cy="17698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WLE Buoy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57196"/>
            <a:ext cx="1439875" cy="176984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Rectangle 7"/>
          <p:cNvSpPr/>
          <p:nvPr/>
        </p:nvSpPr>
        <p:spPr>
          <a:xfrm>
            <a:off x="3048000" y="4325112"/>
            <a:ext cx="5105400" cy="1773936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287053"/>
            <a:ext cx="1828799" cy="1808947"/>
          </a:xfrm>
          <a:prstGeom prst="rect">
            <a:avLst/>
          </a:prstGeom>
        </p:spPr>
      </p:pic>
      <p:pic>
        <p:nvPicPr>
          <p:cNvPr id="17" name="Picture 16" descr="cast0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292957"/>
            <a:ext cx="2286000" cy="18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9001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638961"/>
            <a:ext cx="792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Photo Here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66508"/>
              </p:ext>
            </p:extLst>
          </p:nvPr>
        </p:nvGraphicFramePr>
        <p:xfrm>
          <a:off x="608990" y="2819400"/>
          <a:ext cx="781431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6" imgW="4775200" imgH="1117600" progId="Equation.3">
                  <p:embed/>
                </p:oleObj>
              </mc:Choice>
              <mc:Fallback>
                <p:oleObj name="Equation" r:id="rId6" imgW="4775200" imgH="1117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90" y="2819400"/>
                        <a:ext cx="781431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1302"/>
            <a:ext cx="7964446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326401">
            <a:off x="1741708" y="364123"/>
            <a:ext cx="1381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905">
                  <a:solidFill>
                    <a:srgbClr val="9D9D9D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Phosphorus</a:t>
            </a:r>
          </a:p>
        </p:txBody>
      </p:sp>
      <p:sp>
        <p:nvSpPr>
          <p:cNvPr id="14" name="TextBox 13"/>
          <p:cNvSpPr txBox="1"/>
          <p:nvPr/>
        </p:nvSpPr>
        <p:spPr>
          <a:xfrm rot="10369441">
            <a:off x="2285675" y="15344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5824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38200" y="838200"/>
            <a:ext cx="73914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0000"/>
                </a:solidFill>
                <a:latin typeface="New Century Schoolbook Roman" pitchFamily="18" charset="0"/>
              </a:rPr>
              <a:t>1978 GLWQA</a:t>
            </a:r>
            <a:r>
              <a:rPr lang="en-US" altLang="en-US" sz="2800" dirty="0" smtClean="0">
                <a:solidFill>
                  <a:srgbClr val="000000"/>
                </a:solidFill>
                <a:latin typeface="New Century Schoolbook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dirty="0" smtClean="0">
              <a:solidFill>
                <a:srgbClr val="000000"/>
              </a:solidFill>
              <a:latin typeface="New Century Schoolbook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New Century Schoolbook Roman" pitchFamily="18" charset="0"/>
              </a:rPr>
              <a:t>Hear ye! Hear ye!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dirty="0" smtClean="0">
              <a:solidFill>
                <a:srgbClr val="000000"/>
              </a:solidFill>
              <a:latin typeface="New Century Schoolbook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New Century Schoolbook Roman" pitchFamily="18" charset="0"/>
              </a:rPr>
              <a:t>By Joint Proclamation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New Century Schoolbook Roman" pitchFamily="18" charset="0"/>
              </a:rPr>
              <a:t>Henceforth and forever after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 smtClean="0">
              <a:solidFill>
                <a:srgbClr val="000000"/>
              </a:solidFill>
              <a:latin typeface="New Century Schoolbook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New Century Schoolbook Roman" pitchFamily="18" charset="0"/>
              </a:rPr>
              <a:t>The Lake Erie phosphorus load shall not exceed: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New Century Schoolbook Roman" pitchFamily="18" charset="0"/>
              </a:rPr>
              <a:t>11,000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New Century Schoolbook Roman" pitchFamily="18" charset="0"/>
              </a:rPr>
              <a:t>tonnes</a:t>
            </a:r>
            <a:r>
              <a:rPr lang="en-US" altLang="en-US" sz="3200" b="1" dirty="0" smtClean="0">
                <a:solidFill>
                  <a:srgbClr val="000000"/>
                </a:solidFill>
                <a:latin typeface="New Century Schoolbook Roman" pitchFamily="18" charset="0"/>
              </a:rPr>
              <a:t>/year</a:t>
            </a:r>
            <a:r>
              <a:rPr lang="en-US" altLang="en-US" sz="2000" dirty="0" smtClean="0">
                <a:solidFill>
                  <a:srgbClr val="000000"/>
                </a:solidFill>
                <a:latin typeface="New Century Schoolbook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 smtClean="0">
              <a:solidFill>
                <a:srgbClr val="000000"/>
              </a:solidFill>
              <a:latin typeface="New Century Schoolbook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latin typeface="New Century Schoolbook Roman" pitchFamily="18" charset="0"/>
              </a:rPr>
              <a:t>which probably translates to about 15 </a:t>
            </a:r>
            <a:r>
              <a:rPr lang="en-US" altLang="en-US" sz="2000" dirty="0" err="1" smtClean="0">
                <a:solidFill>
                  <a:srgbClr val="000000"/>
                </a:solidFill>
                <a:latin typeface="New Century Schoolbook Roman" pitchFamily="18" charset="0"/>
              </a:rPr>
              <a:t>ug</a:t>
            </a:r>
            <a:r>
              <a:rPr lang="en-US" altLang="en-US" sz="2000" dirty="0" smtClean="0">
                <a:solidFill>
                  <a:srgbClr val="000000"/>
                </a:solidFill>
                <a:latin typeface="New Century Schoolbook Roman" pitchFamily="18" charset="0"/>
              </a:rPr>
              <a:t>/L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New Century Schoolbook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60755" y="1682364"/>
            <a:ext cx="7315200" cy="1877437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Models provided guidance: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/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Vollenweider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DiToro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al., </a:t>
            </a:r>
            <a:r>
              <a:rPr lang="en-US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Chapra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Bierman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Supported </a:t>
            </a: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info/technology </a:t>
            </a: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available at that time</a:t>
            </a:r>
          </a:p>
        </p:txBody>
      </p:sp>
      <p:sp>
        <p:nvSpPr>
          <p:cNvPr id="2" name="Oval 1"/>
          <p:cNvSpPr/>
          <p:nvPr/>
        </p:nvSpPr>
        <p:spPr>
          <a:xfrm>
            <a:off x="4764024" y="2501798"/>
            <a:ext cx="1143000" cy="457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9092"/>
            <a:ext cx="8201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458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Mission Accomplished !</a:t>
            </a:r>
            <a:endParaRPr lang="en-US" sz="3100" dirty="0"/>
          </a:p>
        </p:txBody>
      </p:sp>
      <p:sp>
        <p:nvSpPr>
          <p:cNvPr id="3" name="TextBox 2"/>
          <p:cNvSpPr txBox="1"/>
          <p:nvPr/>
        </p:nvSpPr>
        <p:spPr>
          <a:xfrm>
            <a:off x="3730293" y="96876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1986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696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9092"/>
            <a:ext cx="8201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458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Mission Accomplished !</a:t>
            </a:r>
            <a:endParaRPr lang="en-US" sz="3100" dirty="0"/>
          </a:p>
        </p:txBody>
      </p:sp>
      <p:pic>
        <p:nvPicPr>
          <p:cNvPr id="11" name="Picture 4" descr="http://i.imgur.com/xy3Vn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7" y="1057851"/>
            <a:ext cx="7772400" cy="58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635408" y="2895600"/>
            <a:ext cx="1993992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35408" y="2895600"/>
            <a:ext cx="1993992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30293" y="96876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1986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576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9092"/>
            <a:ext cx="8201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458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Mission Accomplished !</a:t>
            </a:r>
            <a:endParaRPr lang="en-US" sz="3100" dirty="0"/>
          </a:p>
        </p:txBody>
      </p:sp>
      <p:pic>
        <p:nvPicPr>
          <p:cNvPr id="11" name="Picture 4" descr="http://i.imgur.com/xy3Vn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7" y="1057851"/>
            <a:ext cx="7772400" cy="58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635408" y="2895600"/>
            <a:ext cx="1993992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35408" y="2895600"/>
            <a:ext cx="1993992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media.treehugger.com/assets/images/2011/10/lorax-on-tree-stump-dr-seuss-drawing-illustration-hat-mustache-green-star-belly-white-background-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54" y="2074483"/>
            <a:ext cx="5902291" cy="358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13" y="2198953"/>
            <a:ext cx="2038488" cy="15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28" y="4124912"/>
            <a:ext cx="1883976" cy="141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3199" y="3242102"/>
            <a:ext cx="8659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00"/>
                </a:solidFill>
                <a:latin typeface="+mj-lt"/>
              </a:rPr>
              <a:t>Image from</a:t>
            </a:r>
          </a:p>
          <a:p>
            <a:pPr algn="ctr"/>
            <a:r>
              <a:rPr lang="en-US" sz="1050" dirty="0" smtClean="0">
                <a:solidFill>
                  <a:srgbClr val="FFFF00"/>
                </a:solidFill>
                <a:latin typeface="+mj-lt"/>
              </a:rPr>
              <a:t>8-23-15</a:t>
            </a:r>
            <a:endParaRPr lang="en-US" sz="105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293" y="96876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1986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086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18463" r="5164" b="13733"/>
          <a:stretch/>
        </p:blipFill>
        <p:spPr bwMode="auto">
          <a:xfrm>
            <a:off x="228600" y="720138"/>
            <a:ext cx="6083559" cy="362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" r="4755" b="9174"/>
          <a:stretch/>
        </p:blipFill>
        <p:spPr bwMode="auto">
          <a:xfrm>
            <a:off x="4914901" y="4190999"/>
            <a:ext cx="3924300" cy="236220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654965" y="1270784"/>
            <a:ext cx="252480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Target generally met since 1990s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increase in western basin HABs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105400" y="3505200"/>
            <a:ext cx="381000" cy="28194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48400" y="3581400"/>
            <a:ext cx="1600200" cy="10668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80"/>
          <a:stretch/>
        </p:blipFill>
        <p:spPr bwMode="auto">
          <a:xfrm>
            <a:off x="149580" y="4820266"/>
            <a:ext cx="4670070" cy="1504334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1148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Lake Erie Total Phosphorus Loading, 1967-2011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8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16" y="126469"/>
            <a:ext cx="8229600" cy="1143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– New GLWQA</a:t>
            </a:r>
            <a:endParaRPr lang="en-US" sz="2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6" y="2118379"/>
            <a:ext cx="23180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3553484"/>
            <a:ext cx="56730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Annex 4 - Nutrients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Six Lake Ecosystem Objectives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Update Substance Objectives (target concentrations)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Update Phosphorus Load Targets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 this for Lake Erie within 3 years (February 2016)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416" y="5644999"/>
            <a:ext cx="7032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Annex 4 Subcommittee has been meeting regularly since late 2013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Recommended Phosphorus Loading Targets Report - May 2015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Developed using 9 parallel models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01" y="1231641"/>
            <a:ext cx="2175527" cy="28434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4" y="1471829"/>
            <a:ext cx="4281093" cy="21095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1" y="1665555"/>
            <a:ext cx="4364057" cy="19158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"/>
          <a:stretch/>
        </p:blipFill>
        <p:spPr bwMode="auto">
          <a:xfrm>
            <a:off x="182979" y="3851988"/>
            <a:ext cx="8023311" cy="26250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04800" y="3570555"/>
            <a:ext cx="76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38800" y="3045062"/>
            <a:ext cx="609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045062"/>
            <a:ext cx="609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286000" y="5873973"/>
            <a:ext cx="3352800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79834" y="8306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kern="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2800" kern="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New GLWQA</a:t>
            </a:r>
            <a:endParaRPr lang="en-US" sz="2800" kern="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0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-4"/>
            <a:ext cx="914400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21" y="45720"/>
            <a:ext cx="300680" cy="30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5720"/>
            <a:ext cx="990600" cy="30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6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9/14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"/>
            <a:ext cx="7239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IPEMF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Large Lake Ecosystem Modeling &amp; Prediction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/>
          <a:stretch/>
        </p:blipFill>
        <p:spPr bwMode="auto">
          <a:xfrm>
            <a:off x="1026252" y="1336336"/>
            <a:ext cx="7091495" cy="193093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48222"/>
            <a:ext cx="5572347" cy="330497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/>
        </p:spPr>
      </p:pic>
      <p:sp>
        <p:nvSpPr>
          <p:cNvPr id="3" name="Rectangle 2"/>
          <p:cNvSpPr/>
          <p:nvPr/>
        </p:nvSpPr>
        <p:spPr>
          <a:xfrm>
            <a:off x="1981201" y="3248222"/>
            <a:ext cx="1987206" cy="266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402818"/>
            <a:ext cx="8495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Science Advisory Board – review modeling process - December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553200"/>
            <a:ext cx="1637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Stow (2015). </a:t>
            </a:r>
            <a:r>
              <a:rPr lang="en-US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JGLR.</a:t>
            </a:r>
          </a:p>
        </p:txBody>
      </p:sp>
    </p:spTree>
    <p:extLst>
      <p:ext uri="{BB962C8B-B14F-4D97-AF65-F5344CB8AC3E}">
        <p14:creationId xmlns:p14="http://schemas.microsoft.com/office/powerpoint/2010/main" val="109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12127</TotalTime>
  <Words>815</Words>
  <Application>Microsoft Office PowerPoint</Application>
  <PresentationFormat>On-screen Show (4:3)</PresentationFormat>
  <Paragraphs>146</Paragraphs>
  <Slides>15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Default Design</vt:lpstr>
      <vt:lpstr>1_Office Theme</vt:lpstr>
      <vt:lpstr>Equation</vt:lpstr>
      <vt:lpstr>PowerPoint Presentation</vt:lpstr>
      <vt:lpstr>PowerPoint Presentation</vt:lpstr>
      <vt:lpstr>Mission Accomplished !</vt:lpstr>
      <vt:lpstr>Mission Accomplished !</vt:lpstr>
      <vt:lpstr>Mission Accomplished !</vt:lpstr>
      <vt:lpstr>PowerPoint Presentation</vt:lpstr>
      <vt:lpstr>2012 – New GLWQA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NOAA GLERL</dc:creator>
  <cp:lastModifiedBy>Laura Newlin</cp:lastModifiedBy>
  <cp:revision>129</cp:revision>
  <dcterms:created xsi:type="dcterms:W3CDTF">2016-01-05T12:37:24Z</dcterms:created>
  <dcterms:modified xsi:type="dcterms:W3CDTF">2016-03-12T22:10:24Z</dcterms:modified>
</cp:coreProperties>
</file>