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8"/>
  </p:notesMasterIdLst>
  <p:sldIdLst>
    <p:sldId id="266" r:id="rId3"/>
    <p:sldId id="258" r:id="rId4"/>
    <p:sldId id="260" r:id="rId5"/>
    <p:sldId id="268" r:id="rId6"/>
    <p:sldId id="263" r:id="rId7"/>
  </p:sldIdLst>
  <p:sldSz cx="9144000" cy="6858000" type="screen4x3"/>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Ruberg" initials="S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5416" autoAdjust="0"/>
  </p:normalViewPr>
  <p:slideViewPr>
    <p:cSldViewPr snapToGrid="0" snapToObjects="1">
      <p:cViewPr varScale="1">
        <p:scale>
          <a:sx n="55" d="100"/>
          <a:sy n="55" d="100"/>
        </p:scale>
        <p:origin x="-16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46" d="100"/>
          <a:sy n="146" d="100"/>
        </p:scale>
        <p:origin x="-2832" y="-112"/>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1" tIns="46150" rIns="92301" bIns="46150"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1" tIns="46150" rIns="92301" bIns="46150" rtlCol="0"/>
          <a:lstStyle>
            <a:lvl1pPr algn="r">
              <a:defRPr sz="1200"/>
            </a:lvl1pPr>
          </a:lstStyle>
          <a:p>
            <a:fld id="{E80F89DD-AE13-134A-A07D-8426DC57AEBE}" type="datetimeFigureOut">
              <a:rPr lang="en-US" smtClean="0"/>
              <a:t>3/12/2016</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1" tIns="46150" rIns="92301" bIns="46150"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1" tIns="46150" rIns="92301" bIns="4615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57590"/>
            <a:ext cx="3004820" cy="461010"/>
          </a:xfrm>
          <a:prstGeom prst="rect">
            <a:avLst/>
          </a:prstGeom>
        </p:spPr>
        <p:txBody>
          <a:bodyPr vert="horz" lIns="92301" tIns="46150" rIns="92301" bIns="46150"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1" tIns="46150" rIns="92301" bIns="46150" rtlCol="0" anchor="b"/>
          <a:lstStyle>
            <a:lvl1pPr algn="r">
              <a:defRPr sz="1200"/>
            </a:lvl1pPr>
          </a:lstStyle>
          <a:p>
            <a:fld id="{4E327088-2E2F-7E41-A6BA-A67A98EAAC5A}" type="slidenum">
              <a:rPr lang="en-US" smtClean="0"/>
              <a:t>‹#›</a:t>
            </a:fld>
            <a:endParaRPr lang="en-US"/>
          </a:p>
        </p:txBody>
      </p:sp>
    </p:spTree>
    <p:extLst>
      <p:ext uri="{BB962C8B-B14F-4D97-AF65-F5344CB8AC3E}">
        <p14:creationId xmlns:p14="http://schemas.microsoft.com/office/powerpoint/2010/main" val="2195031796"/>
      </p:ext>
    </p:extLst>
  </p:cSld>
  <p:clrMap bg1="lt1" tx1="dk1" bg2="lt2" tx2="dk2" accent1="accent1" accent2="accent2" accent3="accent3" accent4="accent4" accent5="accent5" accent6="accent6" hlink="hlink" folHlink="folHlink"/>
  <p:notesStyle>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800" kern="1200">
        <a:solidFill>
          <a:schemeClr val="tx1"/>
        </a:solidFill>
        <a:latin typeface="+mn-lt"/>
        <a:ea typeface="+mn-ea"/>
        <a:cs typeface="+mn-cs"/>
      </a:defRPr>
    </a:lvl2pPr>
    <a:lvl3pPr marL="914400" algn="l" defTabSz="457200" rtl="0" eaLnBrk="1" latinLnBrk="0" hangingPunct="1">
      <a:defRPr sz="800" kern="1200">
        <a:solidFill>
          <a:schemeClr val="tx1"/>
        </a:solidFill>
        <a:latin typeface="+mn-lt"/>
        <a:ea typeface="+mn-ea"/>
        <a:cs typeface="+mn-cs"/>
      </a:defRPr>
    </a:lvl3pPr>
    <a:lvl4pPr marL="1371600" algn="l" defTabSz="457200" rtl="0" eaLnBrk="1" latinLnBrk="0" hangingPunct="1">
      <a:defRPr sz="800" kern="1200">
        <a:solidFill>
          <a:schemeClr val="tx1"/>
        </a:solidFill>
        <a:latin typeface="+mn-lt"/>
        <a:ea typeface="+mn-ea"/>
        <a:cs typeface="+mn-cs"/>
      </a:defRPr>
    </a:lvl4pPr>
    <a:lvl5pPr marL="1828800" algn="l" defTabSz="457200" rtl="0" eaLnBrk="1" latinLnBrk="0" hangingPunct="1">
      <a:defRPr sz="8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30000" dirty="0" smtClean="0"/>
              <a:t>1</a:t>
            </a:r>
            <a:r>
              <a:rPr lang="en-US" dirty="0" smtClean="0"/>
              <a:t> NOAA News article entitled, “Statement from Dr. Kathryn Sullivan on NOAA’s Fiscal Year 2016 Budget Request”,</a:t>
            </a:r>
            <a:r>
              <a:rPr lang="en-US" baseline="0" dirty="0" smtClean="0"/>
              <a:t> February 3, 2015.</a:t>
            </a:r>
          </a:p>
          <a:p>
            <a:endParaRPr lang="en-US" baseline="0" dirty="0" smtClean="0"/>
          </a:p>
          <a:p>
            <a:r>
              <a:rPr lang="en-US" b="1" dirty="0"/>
              <a:t>The work of the OSAT team aligns with the following NOAA Goals (www.ppi.noaa.gov/goals):</a:t>
            </a:r>
          </a:p>
          <a:p>
            <a:endParaRPr lang="en-US" b="1" dirty="0"/>
          </a:p>
          <a:p>
            <a:r>
              <a:rPr lang="en-US" b="1" dirty="0"/>
              <a:t>Science: Climate Adaptation and Mitigation</a:t>
            </a:r>
            <a:endParaRPr lang="en-US" dirty="0"/>
          </a:p>
          <a:p>
            <a:r>
              <a:rPr lang="en-US" i="1" dirty="0"/>
              <a:t>Improved scientific understanding of the changing climate system and its impacts</a:t>
            </a:r>
            <a:endParaRPr lang="en-US" dirty="0"/>
          </a:p>
          <a:p>
            <a:r>
              <a:rPr lang="en-US" b="1" dirty="0"/>
              <a:t>Science: Weather-Ready Nation</a:t>
            </a:r>
            <a:endParaRPr lang="en-US" dirty="0"/>
          </a:p>
          <a:p>
            <a:r>
              <a:rPr lang="en-US" i="1" dirty="0"/>
              <a:t>Reduced loss of life, property, and disruption from high-impact events</a:t>
            </a:r>
            <a:endParaRPr lang="en-US" dirty="0"/>
          </a:p>
          <a:p>
            <a:r>
              <a:rPr lang="en-US" i="1" dirty="0"/>
              <a:t>Improve freshwater resource management</a:t>
            </a:r>
            <a:endParaRPr lang="en-US" dirty="0"/>
          </a:p>
          <a:p>
            <a:r>
              <a:rPr lang="en-US" i="1" dirty="0"/>
              <a:t>Improve transportation efficiency and safety</a:t>
            </a:r>
            <a:endParaRPr lang="en-US" dirty="0"/>
          </a:p>
          <a:p>
            <a:r>
              <a:rPr lang="en-US" i="1" dirty="0"/>
              <a:t>Healthy people and communities due to improved air and water quality services</a:t>
            </a:r>
            <a:endParaRPr lang="en-US" dirty="0"/>
          </a:p>
          <a:p>
            <a:r>
              <a:rPr lang="en-US" i="1" dirty="0"/>
              <a:t>A more productive and efficient economy through information relevant to key sectors of the U.S. economy</a:t>
            </a:r>
            <a:endParaRPr lang="en-US" dirty="0"/>
          </a:p>
          <a:p>
            <a:r>
              <a:rPr lang="en-US" b="1" dirty="0"/>
              <a:t>Science: Healthy Oceans</a:t>
            </a:r>
            <a:endParaRPr lang="en-US" dirty="0"/>
          </a:p>
          <a:p>
            <a:r>
              <a:rPr lang="en-US" i="1" dirty="0"/>
              <a:t>Improved understanding of ecosystems to inform resource management decisions</a:t>
            </a:r>
            <a:endParaRPr lang="en-US" dirty="0"/>
          </a:p>
          <a:p>
            <a:r>
              <a:rPr lang="en-US" b="1" dirty="0"/>
              <a:t>Science: Resilient Coastal Communities and Economies</a:t>
            </a:r>
            <a:endParaRPr lang="en-US" dirty="0"/>
          </a:p>
          <a:p>
            <a:r>
              <a:rPr lang="en-US" i="1" dirty="0"/>
              <a:t>Resilient coastal communities that can adapt to the impacts of hazards and climate change</a:t>
            </a:r>
            <a:endParaRPr lang="en-US" dirty="0"/>
          </a:p>
          <a:p>
            <a:r>
              <a:rPr lang="en-US" i="1" dirty="0"/>
              <a:t>Safe, efficient and environmentally sound marine transportation</a:t>
            </a:r>
            <a:endParaRPr lang="en-US" dirty="0"/>
          </a:p>
          <a:p>
            <a:r>
              <a:rPr lang="en-US" i="1" dirty="0"/>
              <a:t>Improved coastal water quality supporting human health and coastal ecosystem services</a:t>
            </a:r>
            <a:endParaRPr lang="en-US" dirty="0"/>
          </a:p>
          <a:p>
            <a:r>
              <a:rPr lang="en-US" b="1" dirty="0"/>
              <a:t>Education: Science-Informed Society</a:t>
            </a:r>
            <a:endParaRPr lang="en-US" dirty="0"/>
          </a:p>
          <a:p>
            <a:r>
              <a:rPr lang="en-US" i="1" dirty="0"/>
              <a:t>Youth and adults from all backgrounds improve their understanding of NOAA-related sciences by participating in education and outreach opportunities</a:t>
            </a:r>
            <a:endParaRPr lang="en-US" dirty="0"/>
          </a:p>
          <a:p>
            <a:r>
              <a:rPr lang="en-US" i="1" dirty="0"/>
              <a:t>Formal and informal educators integrate NOAA-related sciences into their curricula, practices, and programs</a:t>
            </a:r>
            <a:endParaRPr lang="en-US" dirty="0"/>
          </a:p>
          <a:p>
            <a:r>
              <a:rPr lang="en-US" i="1" dirty="0"/>
              <a:t>Formal and informal education organizations integrate NOAA-related science content and collaborate with NOAA scientists on the development of exhibits, media, materials, and programs that support NOAA’s mission</a:t>
            </a:r>
            <a:endParaRPr lang="en-US" dirty="0"/>
          </a:p>
          <a:p>
            <a:r>
              <a:rPr lang="en-US" b="1" dirty="0"/>
              <a:t>Education: Safety and Preparedness</a:t>
            </a:r>
            <a:endParaRPr lang="en-US" dirty="0"/>
          </a:p>
          <a:p>
            <a:r>
              <a:rPr lang="en-US" i="1" dirty="0"/>
              <a:t>Youth and adults from all backgrounds are aware of, prepare for, and appropriately respond to environmental hazards that impact health, safety, and the economy in their communities</a:t>
            </a:r>
            <a:endParaRPr lang="en-US" dirty="0"/>
          </a:p>
          <a:p>
            <a:r>
              <a:rPr lang="en-US" i="1" dirty="0"/>
              <a:t>Formal and informal educators use and produce education materials and programs that integrate and promote consistent science-based messaging on hazards, impacts, and societal challenges related to water, weather, and climate</a:t>
            </a:r>
            <a:endParaRPr lang="en-US" dirty="0"/>
          </a:p>
          <a:p>
            <a:r>
              <a:rPr lang="en-US" i="1" dirty="0"/>
              <a:t>Formal and informal education institutions integrate water, weather, and climate hazard awareness, preparedness, and response information into curricula, exhibits, and programs that create learning opportunities for youth and adults</a:t>
            </a:r>
            <a:endParaRPr lang="en-US" dirty="0"/>
          </a:p>
          <a:p>
            <a:pPr defTabSz="461501">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3898A3F-0685-4583-B1A9-B32BB6EA74F3}"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9375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752" indent="-230752">
              <a:buAutoNum type="arabicPeriod"/>
            </a:pPr>
            <a:r>
              <a:rPr lang="en-US" dirty="0" smtClean="0"/>
              <a:t>NOAA</a:t>
            </a:r>
            <a:r>
              <a:rPr lang="en-US" baseline="0" dirty="0" smtClean="0"/>
              <a:t> Great Lakes Environmental Research Lab</a:t>
            </a:r>
          </a:p>
          <a:p>
            <a:pPr marL="230752" indent="-230752">
              <a:buAutoNum type="arabicPeriod"/>
            </a:pPr>
            <a:r>
              <a:rPr lang="en-US" baseline="0" dirty="0" smtClean="0"/>
              <a:t>Cooperative Institute for Limnology and Ecosystems Research</a:t>
            </a:r>
          </a:p>
          <a:p>
            <a:pPr marL="230752" indent="-230752">
              <a:buAutoNum type="arabicPeriod"/>
            </a:pPr>
            <a:r>
              <a:rPr lang="en-US" baseline="0" dirty="0" smtClean="0"/>
              <a:t>University of Michigan Water Center</a:t>
            </a:r>
          </a:p>
          <a:p>
            <a:pPr marL="230752" indent="-230752">
              <a:buAutoNum type="arabicPeriod"/>
            </a:pPr>
            <a:r>
              <a:rPr lang="en-US" baseline="0" dirty="0" smtClean="0"/>
              <a:t>Michigan Tech Research Institute</a:t>
            </a:r>
          </a:p>
          <a:p>
            <a:pPr marL="230752" indent="-230752">
              <a:buAutoNum type="arabicPeriod"/>
            </a:pPr>
            <a:r>
              <a:rPr lang="en-US" baseline="0" dirty="0" smtClean="0"/>
              <a:t>NOAA Contractor</a:t>
            </a:r>
          </a:p>
          <a:p>
            <a:pPr marL="230752" indent="-230752">
              <a:buAutoNum type="arabicPeriod"/>
            </a:pPr>
            <a:r>
              <a:rPr lang="en-US" baseline="0" dirty="0" smtClean="0"/>
              <a:t>Cooperative Institute for research in Environmental Sciences</a:t>
            </a:r>
          </a:p>
          <a:p>
            <a:pPr marL="230752" indent="-230752">
              <a:buAutoNum type="arabicPeriod"/>
            </a:pPr>
            <a:r>
              <a:rPr lang="en-US" baseline="0" dirty="0" smtClean="0"/>
              <a:t>NOAA Earth Systems Research Laboratory</a:t>
            </a:r>
          </a:p>
          <a:p>
            <a:pPr marL="230752" indent="-230752">
              <a:buAutoNum type="arabicPeriod"/>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327088-2E2F-7E41-A6BA-A67A98EAAC5A}" type="slidenum">
              <a:rPr lang="en-US" smtClean="0"/>
              <a:t>2</a:t>
            </a:fld>
            <a:endParaRPr lang="en-US"/>
          </a:p>
        </p:txBody>
      </p:sp>
    </p:spTree>
    <p:extLst>
      <p:ext uri="{BB962C8B-B14F-4D97-AF65-F5344CB8AC3E}">
        <p14:creationId xmlns:p14="http://schemas.microsoft.com/office/powerpoint/2010/main" val="40805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327088-2E2F-7E41-A6BA-A67A98EAAC5A}" type="slidenum">
              <a:rPr lang="en-US" smtClean="0"/>
              <a:t>3</a:t>
            </a:fld>
            <a:endParaRPr lang="en-US"/>
          </a:p>
        </p:txBody>
      </p:sp>
    </p:spTree>
    <p:extLst>
      <p:ext uri="{BB962C8B-B14F-4D97-AF65-F5344CB8AC3E}">
        <p14:creationId xmlns:p14="http://schemas.microsoft.com/office/powerpoint/2010/main" val="2294681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1501">
              <a:defRPr/>
            </a:pPr>
            <a:endParaRPr lang="en-US" dirty="0"/>
          </a:p>
        </p:txBody>
      </p:sp>
      <p:sp>
        <p:nvSpPr>
          <p:cNvPr id="4" name="Slide Number Placeholder 3"/>
          <p:cNvSpPr>
            <a:spLocks noGrp="1"/>
          </p:cNvSpPr>
          <p:nvPr>
            <p:ph type="sldNum" sz="quarter" idx="10"/>
          </p:nvPr>
        </p:nvSpPr>
        <p:spPr/>
        <p:txBody>
          <a:bodyPr/>
          <a:lstStyle/>
          <a:p>
            <a:fld id="{F3EC8AF0-ED82-4A5A-A3F0-41897701828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6020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3EC8AF0-ED82-4A5A-A3F0-41897701828C}" type="slidenum">
              <a:rPr lang="en-US" smtClean="0"/>
              <a:t>5</a:t>
            </a:fld>
            <a:endParaRPr lang="en-US"/>
          </a:p>
        </p:txBody>
      </p:sp>
    </p:spTree>
    <p:extLst>
      <p:ext uri="{BB962C8B-B14F-4D97-AF65-F5344CB8AC3E}">
        <p14:creationId xmlns:p14="http://schemas.microsoft.com/office/powerpoint/2010/main" val="421602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CB3A3B-3DDA-E44A-B592-4D0E30711C5A}"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B52C-80B3-8A4C-BD52-E7828D1D54FC}" type="slidenum">
              <a:rPr lang="en-US" smtClean="0"/>
              <a:t>‹#›</a:t>
            </a:fld>
            <a:endParaRPr lang="en-US"/>
          </a:p>
        </p:txBody>
      </p:sp>
    </p:spTree>
    <p:extLst>
      <p:ext uri="{BB962C8B-B14F-4D97-AF65-F5344CB8AC3E}">
        <p14:creationId xmlns:p14="http://schemas.microsoft.com/office/powerpoint/2010/main" val="1250795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B3A3B-3DDA-E44A-B592-4D0E30711C5A}"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B52C-80B3-8A4C-BD52-E7828D1D54FC}" type="slidenum">
              <a:rPr lang="en-US" smtClean="0"/>
              <a:t>‹#›</a:t>
            </a:fld>
            <a:endParaRPr lang="en-US"/>
          </a:p>
        </p:txBody>
      </p:sp>
    </p:spTree>
    <p:extLst>
      <p:ext uri="{BB962C8B-B14F-4D97-AF65-F5344CB8AC3E}">
        <p14:creationId xmlns:p14="http://schemas.microsoft.com/office/powerpoint/2010/main" val="2806698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B3A3B-3DDA-E44A-B592-4D0E30711C5A}"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B52C-80B3-8A4C-BD52-E7828D1D54FC}" type="slidenum">
              <a:rPr lang="en-US" smtClean="0"/>
              <a:t>‹#›</a:t>
            </a:fld>
            <a:endParaRPr lang="en-US"/>
          </a:p>
        </p:txBody>
      </p:sp>
    </p:spTree>
    <p:extLst>
      <p:ext uri="{BB962C8B-B14F-4D97-AF65-F5344CB8AC3E}">
        <p14:creationId xmlns:p14="http://schemas.microsoft.com/office/powerpoint/2010/main" val="2480634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solidFill>
                  <a:srgbClr val="002060">
                    <a:tint val="75000"/>
                  </a:srgbClr>
                </a:solidFill>
              </a:rPr>
              <a:pPr/>
              <a:t>3/12/2016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35025505-F4B5-423E-98FF-22ADE53B6DBE}"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99286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solidFill>
                  <a:srgbClr val="002060">
                    <a:tint val="75000"/>
                  </a:srgbClr>
                </a:solidFill>
              </a:rPr>
              <a:pPr/>
              <a:t>3/12/2016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35025505-F4B5-423E-98FF-22ADE53B6DBE}"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318540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3599A0-FA52-4883-93AD-B75C459FDEF3}" type="datetimeFigureOut">
              <a:rPr lang="en-US" smtClean="0">
                <a:solidFill>
                  <a:srgbClr val="002060">
                    <a:tint val="75000"/>
                  </a:srgbClr>
                </a:solidFill>
              </a:rPr>
              <a:pPr/>
              <a:t>3/12/2016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35025505-F4B5-423E-98FF-22ADE53B6DBE}"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1047223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3599A0-FA52-4883-93AD-B75C459FDEF3}" type="datetimeFigureOut">
              <a:rPr lang="en-US" smtClean="0">
                <a:solidFill>
                  <a:srgbClr val="002060">
                    <a:tint val="75000"/>
                  </a:srgbClr>
                </a:solidFill>
              </a:rPr>
              <a:pPr/>
              <a:t>3/12/2016</a:t>
            </a:fld>
            <a:endParaRPr lang="en-US">
              <a:solidFill>
                <a:srgbClr val="002060">
                  <a:tint val="75000"/>
                </a:srgbClr>
              </a:solidFill>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endParaRPr>
          </a:p>
        </p:txBody>
      </p:sp>
      <p:sp>
        <p:nvSpPr>
          <p:cNvPr id="7" name="Slide Number Placeholder 6"/>
          <p:cNvSpPr>
            <a:spLocks noGrp="1"/>
          </p:cNvSpPr>
          <p:nvPr>
            <p:ph type="sldNum" sz="quarter" idx="12"/>
          </p:nvPr>
        </p:nvSpPr>
        <p:spPr/>
        <p:txBody>
          <a:bodyPr/>
          <a:lstStyle/>
          <a:p>
            <a:fld id="{35025505-F4B5-423E-98FF-22ADE53B6DBE}"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671444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3599A0-FA52-4883-93AD-B75C459FDEF3}" type="datetimeFigureOut">
              <a:rPr lang="en-US" smtClean="0">
                <a:solidFill>
                  <a:srgbClr val="002060">
                    <a:tint val="75000"/>
                  </a:srgbClr>
                </a:solidFill>
              </a:rPr>
              <a:pPr/>
              <a:t>3/12/2016</a:t>
            </a:fld>
            <a:endParaRPr lang="en-US">
              <a:solidFill>
                <a:srgbClr val="002060">
                  <a:tint val="75000"/>
                </a:srgbClr>
              </a:solidFill>
            </a:endParaRPr>
          </a:p>
        </p:txBody>
      </p:sp>
      <p:sp>
        <p:nvSpPr>
          <p:cNvPr id="8" name="Footer Placeholder 7"/>
          <p:cNvSpPr>
            <a:spLocks noGrp="1"/>
          </p:cNvSpPr>
          <p:nvPr>
            <p:ph type="ftr" sz="quarter" idx="11"/>
          </p:nvPr>
        </p:nvSpPr>
        <p:spPr/>
        <p:txBody>
          <a:bodyPr/>
          <a:lstStyle/>
          <a:p>
            <a:endParaRPr lang="en-US">
              <a:solidFill>
                <a:srgbClr val="002060">
                  <a:tint val="75000"/>
                </a:srgbClr>
              </a:solidFill>
            </a:endParaRPr>
          </a:p>
        </p:txBody>
      </p:sp>
      <p:sp>
        <p:nvSpPr>
          <p:cNvPr id="9" name="Slide Number Placeholder 8"/>
          <p:cNvSpPr>
            <a:spLocks noGrp="1"/>
          </p:cNvSpPr>
          <p:nvPr>
            <p:ph type="sldNum" sz="quarter" idx="12"/>
          </p:nvPr>
        </p:nvSpPr>
        <p:spPr/>
        <p:txBody>
          <a:bodyPr/>
          <a:lstStyle/>
          <a:p>
            <a:fld id="{35025505-F4B5-423E-98FF-22ADE53B6DBE}"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683197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3599A0-FA52-4883-93AD-B75C459FDEF3}" type="datetimeFigureOut">
              <a:rPr lang="en-US" smtClean="0">
                <a:solidFill>
                  <a:srgbClr val="002060">
                    <a:tint val="75000"/>
                  </a:srgbClr>
                </a:solidFill>
              </a:rPr>
              <a:pPr/>
              <a:t>3/12/2016</a:t>
            </a:fld>
            <a:endParaRPr lang="en-US">
              <a:solidFill>
                <a:srgbClr val="002060">
                  <a:tint val="75000"/>
                </a:srgbClr>
              </a:solidFill>
            </a:endParaRPr>
          </a:p>
        </p:txBody>
      </p:sp>
      <p:sp>
        <p:nvSpPr>
          <p:cNvPr id="4" name="Footer Placeholder 3"/>
          <p:cNvSpPr>
            <a:spLocks noGrp="1"/>
          </p:cNvSpPr>
          <p:nvPr>
            <p:ph type="ftr" sz="quarter" idx="11"/>
          </p:nvPr>
        </p:nvSpPr>
        <p:spPr/>
        <p:txBody>
          <a:bodyPr/>
          <a:lstStyle/>
          <a:p>
            <a:endParaRPr lang="en-US">
              <a:solidFill>
                <a:srgbClr val="002060">
                  <a:tint val="75000"/>
                </a:srgbClr>
              </a:solidFill>
            </a:endParaRPr>
          </a:p>
        </p:txBody>
      </p:sp>
      <p:sp>
        <p:nvSpPr>
          <p:cNvPr id="5" name="Slide Number Placeholder 4"/>
          <p:cNvSpPr>
            <a:spLocks noGrp="1"/>
          </p:cNvSpPr>
          <p:nvPr>
            <p:ph type="sldNum" sz="quarter" idx="12"/>
          </p:nvPr>
        </p:nvSpPr>
        <p:spPr/>
        <p:txBody>
          <a:bodyPr/>
          <a:lstStyle/>
          <a:p>
            <a:fld id="{35025505-F4B5-423E-98FF-22ADE53B6DBE}"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436066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3599A0-FA52-4883-93AD-B75C459FDEF3}" type="datetimeFigureOut">
              <a:rPr lang="en-US" smtClean="0">
                <a:solidFill>
                  <a:srgbClr val="002060">
                    <a:tint val="75000"/>
                  </a:srgbClr>
                </a:solidFill>
              </a:rPr>
              <a:pPr/>
              <a:t>3/12/2016</a:t>
            </a:fld>
            <a:endParaRPr lang="en-US">
              <a:solidFill>
                <a:srgbClr val="002060">
                  <a:tint val="75000"/>
                </a:srgbClr>
              </a:solidFill>
            </a:endParaRPr>
          </a:p>
        </p:txBody>
      </p:sp>
      <p:sp>
        <p:nvSpPr>
          <p:cNvPr id="3" name="Footer Placeholder 2"/>
          <p:cNvSpPr>
            <a:spLocks noGrp="1"/>
          </p:cNvSpPr>
          <p:nvPr>
            <p:ph type="ftr" sz="quarter" idx="11"/>
          </p:nvPr>
        </p:nvSpPr>
        <p:spPr/>
        <p:txBody>
          <a:bodyPr/>
          <a:lstStyle/>
          <a:p>
            <a:endParaRPr lang="en-US">
              <a:solidFill>
                <a:srgbClr val="002060">
                  <a:tint val="75000"/>
                </a:srgbClr>
              </a:solidFill>
            </a:endParaRPr>
          </a:p>
        </p:txBody>
      </p:sp>
      <p:sp>
        <p:nvSpPr>
          <p:cNvPr id="4" name="Slide Number Placeholder 3"/>
          <p:cNvSpPr>
            <a:spLocks noGrp="1"/>
          </p:cNvSpPr>
          <p:nvPr>
            <p:ph type="sldNum" sz="quarter" idx="12"/>
          </p:nvPr>
        </p:nvSpPr>
        <p:spPr/>
        <p:txBody>
          <a:bodyPr/>
          <a:lstStyle/>
          <a:p>
            <a:fld id="{35025505-F4B5-423E-98FF-22ADE53B6DBE}"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119892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solidFill>
                  <a:srgbClr val="002060">
                    <a:tint val="75000"/>
                  </a:srgbClr>
                </a:solidFill>
              </a:rPr>
              <a:pPr/>
              <a:t>3/12/2016</a:t>
            </a:fld>
            <a:endParaRPr lang="en-US">
              <a:solidFill>
                <a:srgbClr val="002060">
                  <a:tint val="75000"/>
                </a:srgbClr>
              </a:solidFill>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endParaRPr>
          </a:p>
        </p:txBody>
      </p:sp>
      <p:sp>
        <p:nvSpPr>
          <p:cNvPr id="7" name="Slide Number Placeholder 6"/>
          <p:cNvSpPr>
            <a:spLocks noGrp="1"/>
          </p:cNvSpPr>
          <p:nvPr>
            <p:ph type="sldNum" sz="quarter" idx="12"/>
          </p:nvPr>
        </p:nvSpPr>
        <p:spPr/>
        <p:txBody>
          <a:bodyPr/>
          <a:lstStyle/>
          <a:p>
            <a:fld id="{35025505-F4B5-423E-98FF-22ADE53B6DBE}"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543505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CB3A3B-3DDA-E44A-B592-4D0E30711C5A}"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B52C-80B3-8A4C-BD52-E7828D1D54FC}" type="slidenum">
              <a:rPr lang="en-US" smtClean="0"/>
              <a:t>‹#›</a:t>
            </a:fld>
            <a:endParaRPr lang="en-US"/>
          </a:p>
        </p:txBody>
      </p:sp>
    </p:spTree>
    <p:extLst>
      <p:ext uri="{BB962C8B-B14F-4D97-AF65-F5344CB8AC3E}">
        <p14:creationId xmlns:p14="http://schemas.microsoft.com/office/powerpoint/2010/main" val="1215971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599A0-FA52-4883-93AD-B75C459FDEF3}" type="datetimeFigureOut">
              <a:rPr lang="en-US" smtClean="0">
                <a:solidFill>
                  <a:srgbClr val="002060">
                    <a:tint val="75000"/>
                  </a:srgbClr>
                </a:solidFill>
              </a:rPr>
              <a:pPr/>
              <a:t>3/12/2016</a:t>
            </a:fld>
            <a:endParaRPr lang="en-US">
              <a:solidFill>
                <a:srgbClr val="002060">
                  <a:tint val="75000"/>
                </a:srgbClr>
              </a:solidFill>
            </a:endParaRPr>
          </a:p>
        </p:txBody>
      </p:sp>
      <p:sp>
        <p:nvSpPr>
          <p:cNvPr id="6" name="Footer Placeholder 5"/>
          <p:cNvSpPr>
            <a:spLocks noGrp="1"/>
          </p:cNvSpPr>
          <p:nvPr>
            <p:ph type="ftr" sz="quarter" idx="11"/>
          </p:nvPr>
        </p:nvSpPr>
        <p:spPr/>
        <p:txBody>
          <a:bodyPr/>
          <a:lstStyle/>
          <a:p>
            <a:endParaRPr lang="en-US">
              <a:solidFill>
                <a:srgbClr val="002060">
                  <a:tint val="75000"/>
                </a:srgbClr>
              </a:solidFill>
            </a:endParaRPr>
          </a:p>
        </p:txBody>
      </p:sp>
      <p:sp>
        <p:nvSpPr>
          <p:cNvPr id="7" name="Slide Number Placeholder 6"/>
          <p:cNvSpPr>
            <a:spLocks noGrp="1"/>
          </p:cNvSpPr>
          <p:nvPr>
            <p:ph type="sldNum" sz="quarter" idx="12"/>
          </p:nvPr>
        </p:nvSpPr>
        <p:spPr/>
        <p:txBody>
          <a:bodyPr/>
          <a:lstStyle/>
          <a:p>
            <a:fld id="{35025505-F4B5-423E-98FF-22ADE53B6DBE}"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2034866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solidFill>
                  <a:srgbClr val="002060">
                    <a:tint val="75000"/>
                  </a:srgbClr>
                </a:solidFill>
              </a:rPr>
              <a:pPr/>
              <a:t>3/12/2016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35025505-F4B5-423E-98FF-22ADE53B6DBE}"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1702879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3599A0-FA52-4883-93AD-B75C459FDEF3}" type="datetimeFigureOut">
              <a:rPr lang="en-US" smtClean="0">
                <a:solidFill>
                  <a:srgbClr val="002060">
                    <a:tint val="75000"/>
                  </a:srgbClr>
                </a:solidFill>
              </a:rPr>
              <a:pPr/>
              <a:t>3/12/2016</a:t>
            </a:fld>
            <a:endParaRPr lang="en-US">
              <a:solidFill>
                <a:srgbClr val="002060">
                  <a:tint val="75000"/>
                </a:srgbClr>
              </a:solidFill>
            </a:endParaRPr>
          </a:p>
        </p:txBody>
      </p:sp>
      <p:sp>
        <p:nvSpPr>
          <p:cNvPr id="5" name="Footer Placeholder 4"/>
          <p:cNvSpPr>
            <a:spLocks noGrp="1"/>
          </p:cNvSpPr>
          <p:nvPr>
            <p:ph type="ftr" sz="quarter" idx="11"/>
          </p:nvPr>
        </p:nvSpPr>
        <p:spPr/>
        <p:txBody>
          <a:bodyPr/>
          <a:lstStyle/>
          <a:p>
            <a:endParaRPr lang="en-US">
              <a:solidFill>
                <a:srgbClr val="002060">
                  <a:tint val="75000"/>
                </a:srgbClr>
              </a:solidFill>
            </a:endParaRPr>
          </a:p>
        </p:txBody>
      </p:sp>
      <p:sp>
        <p:nvSpPr>
          <p:cNvPr id="6" name="Slide Number Placeholder 5"/>
          <p:cNvSpPr>
            <a:spLocks noGrp="1"/>
          </p:cNvSpPr>
          <p:nvPr>
            <p:ph type="sldNum" sz="quarter" idx="12"/>
          </p:nvPr>
        </p:nvSpPr>
        <p:spPr/>
        <p:txBody>
          <a:bodyPr/>
          <a:lstStyle/>
          <a:p>
            <a:fld id="{35025505-F4B5-423E-98FF-22ADE53B6DBE}" type="slidenum">
              <a:rPr lang="en-US" smtClean="0">
                <a:solidFill>
                  <a:srgbClr val="002060">
                    <a:tint val="75000"/>
                  </a:srgbClr>
                </a:solidFill>
              </a:rPr>
              <a:pPr/>
              <a:t>‹#›</a:t>
            </a:fld>
            <a:endParaRPr lang="en-US">
              <a:solidFill>
                <a:srgbClr val="002060">
                  <a:tint val="75000"/>
                </a:srgbClr>
              </a:solidFill>
            </a:endParaRPr>
          </a:p>
        </p:txBody>
      </p:sp>
    </p:spTree>
    <p:extLst>
      <p:ext uri="{BB962C8B-B14F-4D97-AF65-F5344CB8AC3E}">
        <p14:creationId xmlns:p14="http://schemas.microsoft.com/office/powerpoint/2010/main" val="89133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CB3A3B-3DDA-E44A-B592-4D0E30711C5A}"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61B52C-80B3-8A4C-BD52-E7828D1D54FC}" type="slidenum">
              <a:rPr lang="en-US" smtClean="0"/>
              <a:t>‹#›</a:t>
            </a:fld>
            <a:endParaRPr lang="en-US"/>
          </a:p>
        </p:txBody>
      </p:sp>
    </p:spTree>
    <p:extLst>
      <p:ext uri="{BB962C8B-B14F-4D97-AF65-F5344CB8AC3E}">
        <p14:creationId xmlns:p14="http://schemas.microsoft.com/office/powerpoint/2010/main" val="2573458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CB3A3B-3DDA-E44A-B592-4D0E30711C5A}"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1B52C-80B3-8A4C-BD52-E7828D1D54FC}" type="slidenum">
              <a:rPr lang="en-US" smtClean="0"/>
              <a:t>‹#›</a:t>
            </a:fld>
            <a:endParaRPr lang="en-US"/>
          </a:p>
        </p:txBody>
      </p:sp>
    </p:spTree>
    <p:extLst>
      <p:ext uri="{BB962C8B-B14F-4D97-AF65-F5344CB8AC3E}">
        <p14:creationId xmlns:p14="http://schemas.microsoft.com/office/powerpoint/2010/main" val="352855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CB3A3B-3DDA-E44A-B592-4D0E30711C5A}" type="datetimeFigureOut">
              <a:rPr lang="en-US" smtClean="0"/>
              <a:t>3/12/2016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61B52C-80B3-8A4C-BD52-E7828D1D54FC}" type="slidenum">
              <a:rPr lang="en-US" smtClean="0"/>
              <a:t>‹#›</a:t>
            </a:fld>
            <a:endParaRPr lang="en-US"/>
          </a:p>
        </p:txBody>
      </p:sp>
    </p:spTree>
    <p:extLst>
      <p:ext uri="{BB962C8B-B14F-4D97-AF65-F5344CB8AC3E}">
        <p14:creationId xmlns:p14="http://schemas.microsoft.com/office/powerpoint/2010/main" val="2887274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CB3A3B-3DDA-E44A-B592-4D0E30711C5A}" type="datetimeFigureOut">
              <a:rPr lang="en-US" smtClean="0"/>
              <a:t>3/12/2016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61B52C-80B3-8A4C-BD52-E7828D1D54FC}" type="slidenum">
              <a:rPr lang="en-US" smtClean="0"/>
              <a:t>‹#›</a:t>
            </a:fld>
            <a:endParaRPr lang="en-US"/>
          </a:p>
        </p:txBody>
      </p:sp>
    </p:spTree>
    <p:extLst>
      <p:ext uri="{BB962C8B-B14F-4D97-AF65-F5344CB8AC3E}">
        <p14:creationId xmlns:p14="http://schemas.microsoft.com/office/powerpoint/2010/main" val="3527035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CB3A3B-3DDA-E44A-B592-4D0E30711C5A}" type="datetimeFigureOut">
              <a:rPr lang="en-US" smtClean="0"/>
              <a:t>3/12/2016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61B52C-80B3-8A4C-BD52-E7828D1D54FC}" type="slidenum">
              <a:rPr lang="en-US" smtClean="0"/>
              <a:t>‹#›</a:t>
            </a:fld>
            <a:endParaRPr lang="en-US"/>
          </a:p>
        </p:txBody>
      </p:sp>
    </p:spTree>
    <p:extLst>
      <p:ext uri="{BB962C8B-B14F-4D97-AF65-F5344CB8AC3E}">
        <p14:creationId xmlns:p14="http://schemas.microsoft.com/office/powerpoint/2010/main" val="942140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CB3A3B-3DDA-E44A-B592-4D0E30711C5A}"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1B52C-80B3-8A4C-BD52-E7828D1D54FC}" type="slidenum">
              <a:rPr lang="en-US" smtClean="0"/>
              <a:t>‹#›</a:t>
            </a:fld>
            <a:endParaRPr lang="en-US"/>
          </a:p>
        </p:txBody>
      </p:sp>
    </p:spTree>
    <p:extLst>
      <p:ext uri="{BB962C8B-B14F-4D97-AF65-F5344CB8AC3E}">
        <p14:creationId xmlns:p14="http://schemas.microsoft.com/office/powerpoint/2010/main" val="403921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CB3A3B-3DDA-E44A-B592-4D0E30711C5A}"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61B52C-80B3-8A4C-BD52-E7828D1D54FC}" type="slidenum">
              <a:rPr lang="en-US" smtClean="0"/>
              <a:t>‹#›</a:t>
            </a:fld>
            <a:endParaRPr lang="en-US"/>
          </a:p>
        </p:txBody>
      </p:sp>
    </p:spTree>
    <p:extLst>
      <p:ext uri="{BB962C8B-B14F-4D97-AF65-F5344CB8AC3E}">
        <p14:creationId xmlns:p14="http://schemas.microsoft.com/office/powerpoint/2010/main" val="2572723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B3A3B-3DDA-E44A-B592-4D0E30711C5A}" type="datetimeFigureOut">
              <a:rPr lang="en-US" smtClean="0"/>
              <a:t>3/12/2016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1B52C-80B3-8A4C-BD52-E7828D1D54FC}" type="slidenum">
              <a:rPr lang="en-US" smtClean="0"/>
              <a:t>‹#›</a:t>
            </a:fld>
            <a:endParaRPr lang="en-US"/>
          </a:p>
        </p:txBody>
      </p:sp>
    </p:spTree>
    <p:extLst>
      <p:ext uri="{BB962C8B-B14F-4D97-AF65-F5344CB8AC3E}">
        <p14:creationId xmlns:p14="http://schemas.microsoft.com/office/powerpoint/2010/main" val="671122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03599A0-FA52-4883-93AD-B75C459FDEF3}" type="datetimeFigureOut">
              <a:rPr lang="en-US" smtClean="0">
                <a:solidFill>
                  <a:srgbClr val="002060">
                    <a:tint val="75000"/>
                  </a:srgbClr>
                </a:solidFill>
              </a:rPr>
              <a:pPr defTabSz="914400"/>
              <a:t>3/12/2016</a:t>
            </a:fld>
            <a:endParaRPr lang="en-US">
              <a:solidFill>
                <a:srgbClr val="002060">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srgbClr val="00206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35025505-F4B5-423E-98FF-22ADE53B6DBE}" type="slidenum">
              <a:rPr lang="en-US" smtClean="0">
                <a:solidFill>
                  <a:srgbClr val="002060">
                    <a:tint val="75000"/>
                  </a:srgbClr>
                </a:solidFill>
              </a:rPr>
              <a:pPr defTabSz="914400"/>
              <a:t>‹#›</a:t>
            </a:fld>
            <a:endParaRPr lang="en-US">
              <a:solidFill>
                <a:srgbClr val="002060">
                  <a:tint val="75000"/>
                </a:srgbClr>
              </a:solidFill>
            </a:endParaRPr>
          </a:p>
        </p:txBody>
      </p:sp>
    </p:spTree>
    <p:extLst>
      <p:ext uri="{BB962C8B-B14F-4D97-AF65-F5344CB8AC3E}">
        <p14:creationId xmlns:p14="http://schemas.microsoft.com/office/powerpoint/2010/main" val="3605454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18" Type="http://schemas.openxmlformats.org/officeDocument/2006/relationships/image" Target="../media/image26.jpeg"/><Relationship Id="rId3" Type="http://schemas.openxmlformats.org/officeDocument/2006/relationships/image" Target="../media/image13.jpeg"/><Relationship Id="rId21" Type="http://schemas.openxmlformats.org/officeDocument/2006/relationships/image" Target="../media/image29.jpeg"/><Relationship Id="rId7" Type="http://schemas.openxmlformats.org/officeDocument/2006/relationships/image" Target="../media/image6.pn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notesSlide" Target="../notesSlides/notesSlide5.xml"/><Relationship Id="rId16" Type="http://schemas.openxmlformats.org/officeDocument/2006/relationships/image" Target="../media/image24.jpeg"/><Relationship Id="rId20"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9.jpeg"/><Relationship Id="rId24" Type="http://schemas.openxmlformats.org/officeDocument/2006/relationships/image" Target="../media/image32.png"/><Relationship Id="rId5" Type="http://schemas.openxmlformats.org/officeDocument/2006/relationships/image" Target="../media/image15.jpeg"/><Relationship Id="rId15" Type="http://schemas.openxmlformats.org/officeDocument/2006/relationships/image" Target="../media/image23.jpeg"/><Relationship Id="rId23" Type="http://schemas.openxmlformats.org/officeDocument/2006/relationships/image" Target="../media/image31.tiff"/><Relationship Id="rId10" Type="http://schemas.openxmlformats.org/officeDocument/2006/relationships/image" Target="../media/image18.jpeg"/><Relationship Id="rId19" Type="http://schemas.openxmlformats.org/officeDocument/2006/relationships/image" Target="../media/image27.jpeg"/><Relationship Id="rId4" Type="http://schemas.openxmlformats.org/officeDocument/2006/relationships/image" Target="../media/image14.jpeg"/><Relationship Id="rId9" Type="http://schemas.openxmlformats.org/officeDocument/2006/relationships/image" Target="../media/image17.jpeg"/><Relationship Id="rId14" Type="http://schemas.openxmlformats.org/officeDocument/2006/relationships/image" Target="../media/image22.jpeg"/><Relationship Id="rId22" Type="http://schemas.openxmlformats.org/officeDocument/2006/relationships/image" Target="../media/image30.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flipV="1">
            <a:off x="0" y="0"/>
            <a:ext cx="9144000" cy="914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6000" y="154344"/>
            <a:ext cx="623400" cy="638264"/>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997" y="154344"/>
            <a:ext cx="2053803" cy="638264"/>
          </a:xfrm>
          <a:prstGeom prst="rect">
            <a:avLst/>
          </a:prstGeom>
        </p:spPr>
      </p:pic>
      <p:sp>
        <p:nvSpPr>
          <p:cNvPr id="13" name="Rectangle 12"/>
          <p:cNvSpPr/>
          <p:nvPr/>
        </p:nvSpPr>
        <p:spPr>
          <a:xfrm>
            <a:off x="0" y="6596390"/>
            <a:ext cx="9144000" cy="246221"/>
          </a:xfrm>
          <a:prstGeom prst="rect">
            <a:avLst/>
          </a:prstGeom>
        </p:spPr>
        <p:txBody>
          <a:bodyPr wrap="square">
            <a:spAutoFit/>
          </a:bodyPr>
          <a:lstStyle/>
          <a:p>
            <a:pPr algn="r" defTabSz="914400"/>
            <a:r>
              <a:rPr lang="en-US" sz="1000" dirty="0" smtClean="0">
                <a:solidFill>
                  <a:srgbClr val="002060"/>
                </a:solidFill>
                <a:cs typeface="Arial" panose="020B0604020202020204" pitchFamily="34" charset="0"/>
              </a:rPr>
              <a:t>1/10</a:t>
            </a:r>
            <a:endParaRPr lang="en-US" sz="1000" dirty="0">
              <a:solidFill>
                <a:srgbClr val="002060"/>
              </a:solidFill>
              <a:cs typeface="Arial" panose="020B0604020202020204" pitchFamily="34" charset="0"/>
            </a:endParaRPr>
          </a:p>
        </p:txBody>
      </p:sp>
      <p:sp>
        <p:nvSpPr>
          <p:cNvPr id="2" name="TextBox 1"/>
          <p:cNvSpPr txBox="1"/>
          <p:nvPr/>
        </p:nvSpPr>
        <p:spPr>
          <a:xfrm>
            <a:off x="1247879" y="1058924"/>
            <a:ext cx="7718877" cy="1261884"/>
          </a:xfrm>
          <a:prstGeom prst="rect">
            <a:avLst/>
          </a:prstGeom>
          <a:noFill/>
        </p:spPr>
        <p:txBody>
          <a:bodyPr wrap="square" rtlCol="0">
            <a:spAutoFit/>
          </a:bodyPr>
          <a:lstStyle/>
          <a:p>
            <a:pPr defTabSz="914400"/>
            <a:r>
              <a:rPr lang="en-US" sz="2400" b="1" dirty="0" smtClean="0">
                <a:solidFill>
                  <a:srgbClr val="002060"/>
                </a:solidFill>
                <a:cs typeface="Arial" panose="020B0604020202020204" pitchFamily="34" charset="0"/>
              </a:rPr>
              <a:t>Observation Systems and Advanced Technology (OSAT) Overview</a:t>
            </a:r>
          </a:p>
          <a:p>
            <a:pPr defTabSz="914400"/>
            <a:r>
              <a:rPr lang="en-US" sz="1600" dirty="0" smtClean="0">
                <a:solidFill>
                  <a:srgbClr val="002060"/>
                </a:solidFill>
                <a:cs typeface="Arial" panose="020B0604020202020204" pitchFamily="34" charset="0"/>
              </a:rPr>
              <a:t>Steve Ruberg</a:t>
            </a:r>
            <a:endParaRPr lang="en-US" sz="1600" dirty="0">
              <a:solidFill>
                <a:srgbClr val="002060"/>
              </a:solidFill>
              <a:cs typeface="Arial" panose="020B0604020202020204" pitchFamily="34" charset="0"/>
            </a:endParaRPr>
          </a:p>
          <a:p>
            <a:pPr defTabSz="914400"/>
            <a:r>
              <a:rPr lang="en-US" sz="1200" dirty="0" smtClean="0">
                <a:solidFill>
                  <a:srgbClr val="002060"/>
                </a:solidFill>
                <a:cs typeface="Arial" panose="020B0604020202020204" pitchFamily="34" charset="0"/>
              </a:rPr>
              <a:t>Observing Systems &amp; Advanced Technology</a:t>
            </a:r>
            <a:endParaRPr lang="en-US" sz="1200" dirty="0">
              <a:solidFill>
                <a:srgbClr val="002060"/>
              </a:solidFill>
              <a:cs typeface="Arial" panose="020B0604020202020204" pitchFamily="34" charset="0"/>
            </a:endParaRPr>
          </a:p>
        </p:txBody>
      </p:sp>
      <p:sp>
        <p:nvSpPr>
          <p:cNvPr id="10" name="TextBox 9"/>
          <p:cNvSpPr txBox="1"/>
          <p:nvPr/>
        </p:nvSpPr>
        <p:spPr>
          <a:xfrm>
            <a:off x="1981199" y="4191000"/>
            <a:ext cx="5257801" cy="646331"/>
          </a:xfrm>
          <a:prstGeom prst="rect">
            <a:avLst/>
          </a:prstGeom>
          <a:noFill/>
        </p:spPr>
        <p:txBody>
          <a:bodyPr wrap="square" rtlCol="0">
            <a:spAutoFit/>
          </a:bodyPr>
          <a:lstStyle/>
          <a:p>
            <a:pPr algn="ctr" defTabSz="914400"/>
            <a:r>
              <a:rPr lang="en-US" sz="3600" dirty="0" smtClean="0">
                <a:solidFill>
                  <a:srgbClr val="FFFFFF"/>
                </a:solidFill>
                <a:cs typeface="Arial" panose="020B0604020202020204" pitchFamily="34" charset="0"/>
              </a:rPr>
              <a:t>Place Photo Here</a:t>
            </a:r>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109136" y="1183129"/>
            <a:ext cx="1269754" cy="952315"/>
          </a:xfrm>
          <a:prstGeom prst="rect">
            <a:avLst/>
          </a:prstGeom>
          <a:ln w="3175">
            <a:solidFill>
              <a:schemeClr val="accent1">
                <a:shade val="50000"/>
              </a:schemeClr>
            </a:solidFill>
          </a:ln>
        </p:spPr>
      </p:pic>
      <p:pic>
        <p:nvPicPr>
          <p:cNvPr id="5" name="Picture 4" descr="Great Lakes Satellite Image.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4168" y="2376723"/>
            <a:ext cx="9224210" cy="4470391"/>
          </a:xfrm>
          <a:prstGeom prst="rect">
            <a:avLst/>
          </a:prstGeom>
        </p:spPr>
      </p:pic>
      <p:sp>
        <p:nvSpPr>
          <p:cNvPr id="3" name="Rectangle 2"/>
          <p:cNvSpPr/>
          <p:nvPr/>
        </p:nvSpPr>
        <p:spPr>
          <a:xfrm>
            <a:off x="4891633" y="5134067"/>
            <a:ext cx="4187049" cy="1666973"/>
          </a:xfrm>
          <a:prstGeom prst="rect">
            <a:avLst/>
          </a:prstGeom>
          <a:solidFill>
            <a:schemeClr val="bg1">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03129" y="5152209"/>
            <a:ext cx="4075553" cy="1646605"/>
          </a:xfrm>
          <a:prstGeom prst="rect">
            <a:avLst/>
          </a:prstGeom>
        </p:spPr>
        <p:txBody>
          <a:bodyPr wrap="square">
            <a:spAutoFit/>
          </a:bodyPr>
          <a:lstStyle/>
          <a:p>
            <a:pPr>
              <a:spcBef>
                <a:spcPts val="600"/>
              </a:spcBef>
            </a:pPr>
            <a:r>
              <a:rPr lang="en-US" sz="1600" b="1" dirty="0">
                <a:cs typeface="Arial"/>
              </a:rPr>
              <a:t>“NOAA’s global observing systems are the foundation of the environmental intelligence we provide.”</a:t>
            </a:r>
            <a:r>
              <a:rPr lang="en-US" sz="1600" b="1" baseline="60000" dirty="0">
                <a:cs typeface="Arial"/>
              </a:rPr>
              <a:t>1</a:t>
            </a:r>
          </a:p>
          <a:p>
            <a:pPr>
              <a:spcBef>
                <a:spcPts val="600"/>
              </a:spcBef>
            </a:pPr>
            <a:r>
              <a:rPr lang="en-US" sz="1600" b="1" dirty="0" smtClean="0">
                <a:cs typeface="Arial"/>
              </a:rPr>
              <a:t>– </a:t>
            </a:r>
            <a:r>
              <a:rPr lang="en-US" sz="1600" b="1" dirty="0">
                <a:cs typeface="Arial"/>
              </a:rPr>
              <a:t>Dr. Kathryn Sullivan, </a:t>
            </a:r>
            <a:r>
              <a:rPr lang="en-US" sz="1600" b="1" i="1" dirty="0">
                <a:cs typeface="Arial"/>
              </a:rPr>
              <a:t>Under Secretary of Commerce for Oceans and Atmosphere and NOAA Administrator</a:t>
            </a:r>
          </a:p>
        </p:txBody>
      </p:sp>
    </p:spTree>
    <p:extLst>
      <p:ext uri="{BB962C8B-B14F-4D97-AF65-F5344CB8AC3E}">
        <p14:creationId xmlns:p14="http://schemas.microsoft.com/office/powerpoint/2010/main" val="3298952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rgbClr val="001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Overview</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21345" y="424542"/>
            <a:ext cx="6019800" cy="523220"/>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OSAT Teams </a:t>
            </a:r>
            <a:endParaRPr lang="en-US" sz="2800" dirty="0">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261480" y="887639"/>
            <a:ext cx="2467560" cy="1077218"/>
          </a:xfrm>
          <a:prstGeom prst="rect">
            <a:avLst/>
          </a:prstGeom>
          <a:noFill/>
        </p:spPr>
        <p:txBody>
          <a:bodyPr wrap="square" rtlCol="0">
            <a:spAutoFit/>
          </a:bodyPr>
          <a:lstStyle/>
          <a:p>
            <a:r>
              <a:rPr lang="en-US" sz="1600" b="1" dirty="0" smtClean="0">
                <a:solidFill>
                  <a:schemeClr val="tx2"/>
                </a:solidFill>
              </a:rPr>
              <a:t>Remote Sensing</a:t>
            </a:r>
          </a:p>
          <a:p>
            <a:r>
              <a:rPr lang="en-US" sz="1600" i="1" dirty="0" smtClean="0">
                <a:solidFill>
                  <a:schemeClr val="tx2"/>
                </a:solidFill>
              </a:rPr>
              <a:t>George Leshkevich</a:t>
            </a:r>
            <a:r>
              <a:rPr lang="en-US" sz="1600" i="1" baseline="30000" dirty="0" smtClean="0">
                <a:solidFill>
                  <a:schemeClr val="tx2"/>
                </a:solidFill>
              </a:rPr>
              <a:t>1</a:t>
            </a:r>
          </a:p>
          <a:p>
            <a:r>
              <a:rPr lang="en-US" sz="1600" dirty="0" err="1">
                <a:solidFill>
                  <a:schemeClr val="tx2"/>
                </a:solidFill>
              </a:rPr>
              <a:t>Songzhi</a:t>
            </a:r>
            <a:r>
              <a:rPr lang="en-US" sz="1600" dirty="0">
                <a:solidFill>
                  <a:schemeClr val="tx2"/>
                </a:solidFill>
              </a:rPr>
              <a:t> </a:t>
            </a:r>
            <a:r>
              <a:rPr lang="en-US" sz="1600" dirty="0" smtClean="0">
                <a:solidFill>
                  <a:schemeClr val="tx2"/>
                </a:solidFill>
              </a:rPr>
              <a:t>Liu</a:t>
            </a:r>
            <a:r>
              <a:rPr lang="en-US" sz="1600" baseline="30000" dirty="0">
                <a:solidFill>
                  <a:schemeClr val="tx2"/>
                </a:solidFill>
              </a:rPr>
              <a:t>2</a:t>
            </a:r>
            <a:endParaRPr lang="en-US" sz="1600" dirty="0">
              <a:solidFill>
                <a:schemeClr val="tx2"/>
              </a:solidFill>
            </a:endParaRPr>
          </a:p>
          <a:p>
            <a:r>
              <a:rPr lang="en-US" sz="1600" dirty="0" smtClean="0">
                <a:solidFill>
                  <a:schemeClr val="tx2"/>
                </a:solidFill>
              </a:rPr>
              <a:t>Andrea VanderWoude</a:t>
            </a:r>
            <a:r>
              <a:rPr lang="en-US" sz="1600" baseline="30000" dirty="0">
                <a:solidFill>
                  <a:schemeClr val="tx2"/>
                </a:solidFill>
              </a:rPr>
              <a:t>2</a:t>
            </a:r>
          </a:p>
        </p:txBody>
      </p:sp>
      <p:sp>
        <p:nvSpPr>
          <p:cNvPr id="6" name="TextBox 5"/>
          <p:cNvSpPr txBox="1"/>
          <p:nvPr/>
        </p:nvSpPr>
        <p:spPr>
          <a:xfrm>
            <a:off x="3150205" y="887639"/>
            <a:ext cx="2178996" cy="2554545"/>
          </a:xfrm>
          <a:prstGeom prst="rect">
            <a:avLst/>
          </a:prstGeom>
          <a:noFill/>
        </p:spPr>
        <p:txBody>
          <a:bodyPr wrap="square" rtlCol="0">
            <a:spAutoFit/>
          </a:bodyPr>
          <a:lstStyle/>
          <a:p>
            <a:r>
              <a:rPr lang="en-US" sz="1600" b="1" dirty="0" smtClean="0">
                <a:solidFill>
                  <a:schemeClr val="tx2"/>
                </a:solidFill>
              </a:rPr>
              <a:t>Vessel Operations</a:t>
            </a:r>
          </a:p>
          <a:p>
            <a:r>
              <a:rPr lang="en-US" sz="1600" i="1" dirty="0" smtClean="0">
                <a:solidFill>
                  <a:schemeClr val="tx2"/>
                </a:solidFill>
              </a:rPr>
              <a:t>Dennis Donahue</a:t>
            </a:r>
            <a:r>
              <a:rPr lang="en-US" sz="1600" i="1" baseline="30000" dirty="0" smtClean="0">
                <a:solidFill>
                  <a:schemeClr val="tx2"/>
                </a:solidFill>
              </a:rPr>
              <a:t>1</a:t>
            </a:r>
            <a:endParaRPr lang="en-US" sz="1600" i="1" dirty="0" smtClean="0">
              <a:solidFill>
                <a:schemeClr val="tx2"/>
              </a:solidFill>
            </a:endParaRPr>
          </a:p>
          <a:p>
            <a:r>
              <a:rPr lang="en-US" sz="1600" dirty="0">
                <a:solidFill>
                  <a:schemeClr val="tx2"/>
                </a:solidFill>
              </a:rPr>
              <a:t>Steve </a:t>
            </a:r>
            <a:r>
              <a:rPr lang="en-US" sz="1600" dirty="0" smtClean="0">
                <a:solidFill>
                  <a:schemeClr val="tx2"/>
                </a:solidFill>
              </a:rPr>
              <a:t>Bawks</a:t>
            </a:r>
            <a:r>
              <a:rPr lang="en-US" sz="1600" baseline="30000" dirty="0">
                <a:solidFill>
                  <a:schemeClr val="tx2"/>
                </a:solidFill>
              </a:rPr>
              <a:t>5</a:t>
            </a:r>
            <a:endParaRPr lang="en-US" sz="1600" dirty="0">
              <a:solidFill>
                <a:schemeClr val="tx2"/>
              </a:solidFill>
            </a:endParaRPr>
          </a:p>
          <a:p>
            <a:r>
              <a:rPr lang="en-US" sz="1600" dirty="0">
                <a:solidFill>
                  <a:schemeClr val="tx2"/>
                </a:solidFill>
              </a:rPr>
              <a:t>Beau </a:t>
            </a:r>
            <a:r>
              <a:rPr lang="en-US" sz="1600" dirty="0" smtClean="0">
                <a:solidFill>
                  <a:schemeClr val="tx2"/>
                </a:solidFill>
              </a:rPr>
              <a:t>Braymer</a:t>
            </a:r>
            <a:r>
              <a:rPr lang="en-US" sz="1600" baseline="30000" dirty="0">
                <a:solidFill>
                  <a:schemeClr val="tx2"/>
                </a:solidFill>
              </a:rPr>
              <a:t>5</a:t>
            </a:r>
            <a:endParaRPr lang="en-US" sz="1600" dirty="0">
              <a:solidFill>
                <a:schemeClr val="tx2"/>
              </a:solidFill>
            </a:endParaRPr>
          </a:p>
          <a:p>
            <a:r>
              <a:rPr lang="en-US" sz="1600" dirty="0">
                <a:solidFill>
                  <a:schemeClr val="tx2"/>
                </a:solidFill>
              </a:rPr>
              <a:t>Dan </a:t>
            </a:r>
            <a:r>
              <a:rPr lang="en-US" sz="1600" dirty="0" smtClean="0">
                <a:solidFill>
                  <a:schemeClr val="tx2"/>
                </a:solidFill>
              </a:rPr>
              <a:t>Burlingame</a:t>
            </a:r>
            <a:r>
              <a:rPr lang="en-US" sz="1600" baseline="30000" dirty="0">
                <a:solidFill>
                  <a:schemeClr val="tx2"/>
                </a:solidFill>
              </a:rPr>
              <a:t>5</a:t>
            </a:r>
            <a:endParaRPr lang="en-US" sz="1600" dirty="0">
              <a:solidFill>
                <a:schemeClr val="tx2"/>
              </a:solidFill>
            </a:endParaRPr>
          </a:p>
          <a:p>
            <a:r>
              <a:rPr lang="en-US" sz="1600" dirty="0" smtClean="0">
                <a:solidFill>
                  <a:schemeClr val="tx2"/>
                </a:solidFill>
              </a:rPr>
              <a:t>Bob Harvey</a:t>
            </a:r>
            <a:r>
              <a:rPr lang="en-US" sz="1600" baseline="30000" dirty="0">
                <a:solidFill>
                  <a:schemeClr val="tx2"/>
                </a:solidFill>
              </a:rPr>
              <a:t>5</a:t>
            </a:r>
            <a:endParaRPr lang="en-US" sz="1600" dirty="0">
              <a:solidFill>
                <a:schemeClr val="tx2"/>
              </a:solidFill>
            </a:endParaRPr>
          </a:p>
          <a:p>
            <a:r>
              <a:rPr lang="en-US" sz="1600" dirty="0">
                <a:solidFill>
                  <a:schemeClr val="tx2"/>
                </a:solidFill>
              </a:rPr>
              <a:t>Jack </a:t>
            </a:r>
            <a:r>
              <a:rPr lang="en-US" sz="1600" dirty="0" smtClean="0">
                <a:solidFill>
                  <a:schemeClr val="tx2"/>
                </a:solidFill>
              </a:rPr>
              <a:t>Workman</a:t>
            </a:r>
            <a:r>
              <a:rPr lang="en-US" sz="1600" baseline="30000" dirty="0" smtClean="0">
                <a:solidFill>
                  <a:schemeClr val="tx2"/>
                </a:solidFill>
              </a:rPr>
              <a:t>1</a:t>
            </a:r>
            <a:endParaRPr lang="en-US" sz="1600" dirty="0">
              <a:solidFill>
                <a:schemeClr val="tx2"/>
              </a:solidFill>
            </a:endParaRPr>
          </a:p>
          <a:p>
            <a:r>
              <a:rPr lang="en-US" sz="1600" dirty="0" smtClean="0">
                <a:solidFill>
                  <a:schemeClr val="tx2"/>
                </a:solidFill>
              </a:rPr>
              <a:t>Andrew Yagiela</a:t>
            </a:r>
            <a:r>
              <a:rPr lang="en-US" sz="1600" baseline="30000" dirty="0" smtClean="0">
                <a:solidFill>
                  <a:schemeClr val="tx2"/>
                </a:solidFill>
              </a:rPr>
              <a:t>1</a:t>
            </a:r>
            <a:endParaRPr lang="en-US" sz="1600" dirty="0" smtClean="0">
              <a:solidFill>
                <a:schemeClr val="tx2"/>
              </a:solidFill>
            </a:endParaRPr>
          </a:p>
          <a:p>
            <a:endParaRPr lang="en-US" sz="1600" dirty="0" smtClean="0">
              <a:solidFill>
                <a:schemeClr val="tx2"/>
              </a:solidFill>
            </a:endParaRPr>
          </a:p>
          <a:p>
            <a:endParaRPr lang="en-US" sz="1600" dirty="0">
              <a:solidFill>
                <a:schemeClr val="tx2"/>
              </a:solidFill>
            </a:endParaRPr>
          </a:p>
        </p:txBody>
      </p:sp>
      <p:sp>
        <p:nvSpPr>
          <p:cNvPr id="8" name="TextBox 7"/>
          <p:cNvSpPr txBox="1"/>
          <p:nvPr/>
        </p:nvSpPr>
        <p:spPr>
          <a:xfrm>
            <a:off x="5475244" y="887639"/>
            <a:ext cx="3432754" cy="1569660"/>
          </a:xfrm>
          <a:prstGeom prst="rect">
            <a:avLst/>
          </a:prstGeom>
          <a:noFill/>
        </p:spPr>
        <p:txBody>
          <a:bodyPr wrap="square" rtlCol="0">
            <a:spAutoFit/>
          </a:bodyPr>
          <a:lstStyle/>
          <a:p>
            <a:r>
              <a:rPr lang="en-US" sz="1600" b="1" dirty="0" smtClean="0">
                <a:solidFill>
                  <a:schemeClr val="tx2"/>
                </a:solidFill>
              </a:rPr>
              <a:t>Marine Instrumentation Lab (MIL) </a:t>
            </a:r>
          </a:p>
          <a:p>
            <a:r>
              <a:rPr lang="en-US" sz="1600" i="1" dirty="0" smtClean="0">
                <a:solidFill>
                  <a:schemeClr val="tx2"/>
                </a:solidFill>
              </a:rPr>
              <a:t>Ron Muzzi</a:t>
            </a:r>
            <a:r>
              <a:rPr lang="en-US" sz="1600" i="1" baseline="30000" dirty="0" smtClean="0">
                <a:solidFill>
                  <a:schemeClr val="tx2"/>
                </a:solidFill>
              </a:rPr>
              <a:t>1</a:t>
            </a:r>
            <a:endParaRPr lang="en-US" sz="1600" i="1" dirty="0" smtClean="0">
              <a:solidFill>
                <a:schemeClr val="tx2"/>
              </a:solidFill>
            </a:endParaRPr>
          </a:p>
          <a:p>
            <a:r>
              <a:rPr lang="en-US" sz="1600" dirty="0">
                <a:solidFill>
                  <a:schemeClr val="tx2"/>
                </a:solidFill>
              </a:rPr>
              <a:t>Kyle Beadle</a:t>
            </a:r>
            <a:r>
              <a:rPr lang="en-US" sz="1600" baseline="30000" dirty="0">
                <a:solidFill>
                  <a:schemeClr val="tx2"/>
                </a:solidFill>
              </a:rPr>
              <a:t>1</a:t>
            </a:r>
            <a:endParaRPr lang="en-US" sz="1600" dirty="0">
              <a:solidFill>
                <a:schemeClr val="tx2"/>
              </a:solidFill>
            </a:endParaRPr>
          </a:p>
          <a:p>
            <a:r>
              <a:rPr lang="en-US" sz="1600" dirty="0" smtClean="0">
                <a:solidFill>
                  <a:schemeClr val="tx2"/>
                </a:solidFill>
              </a:rPr>
              <a:t>Steve Constant</a:t>
            </a:r>
            <a:r>
              <a:rPr lang="en-US" sz="1600" baseline="30000" dirty="0" smtClean="0">
                <a:solidFill>
                  <a:schemeClr val="tx2"/>
                </a:solidFill>
              </a:rPr>
              <a:t>1</a:t>
            </a:r>
            <a:endParaRPr lang="en-US" sz="1600" dirty="0" smtClean="0">
              <a:solidFill>
                <a:schemeClr val="tx2"/>
              </a:solidFill>
            </a:endParaRPr>
          </a:p>
          <a:p>
            <a:r>
              <a:rPr lang="en-US" sz="1600" dirty="0" smtClean="0">
                <a:solidFill>
                  <a:schemeClr val="tx2"/>
                </a:solidFill>
              </a:rPr>
              <a:t>Russ Miller</a:t>
            </a:r>
            <a:r>
              <a:rPr lang="en-US" sz="1600" baseline="30000" dirty="0">
                <a:solidFill>
                  <a:schemeClr val="tx2"/>
                </a:solidFill>
              </a:rPr>
              <a:t>2</a:t>
            </a:r>
            <a:endParaRPr lang="en-US" sz="1600" dirty="0" smtClean="0">
              <a:solidFill>
                <a:schemeClr val="tx2"/>
              </a:solidFill>
            </a:endParaRPr>
          </a:p>
          <a:p>
            <a:r>
              <a:rPr lang="en-US" sz="1600" dirty="0" smtClean="0">
                <a:solidFill>
                  <a:schemeClr val="tx2"/>
                </a:solidFill>
              </a:rPr>
              <a:t>Terry Miller</a:t>
            </a:r>
            <a:r>
              <a:rPr lang="en-US" sz="1600" baseline="30000" dirty="0" smtClean="0">
                <a:solidFill>
                  <a:schemeClr val="tx2"/>
                </a:solidFill>
              </a:rPr>
              <a:t>1</a:t>
            </a:r>
            <a:endParaRPr lang="en-US" sz="1600" baseline="30000" dirty="0">
              <a:solidFill>
                <a:schemeClr val="tx2"/>
              </a:solidFill>
            </a:endParaRPr>
          </a:p>
        </p:txBody>
      </p:sp>
      <p:sp>
        <p:nvSpPr>
          <p:cNvPr id="12" name="TextBox 11"/>
          <p:cNvSpPr txBox="1"/>
          <p:nvPr/>
        </p:nvSpPr>
        <p:spPr>
          <a:xfrm>
            <a:off x="1839897" y="3125618"/>
            <a:ext cx="4713303" cy="3046988"/>
          </a:xfrm>
          <a:prstGeom prst="rect">
            <a:avLst/>
          </a:prstGeom>
          <a:noFill/>
        </p:spPr>
        <p:txBody>
          <a:bodyPr wrap="square" rtlCol="0">
            <a:spAutoFit/>
          </a:bodyPr>
          <a:lstStyle/>
          <a:p>
            <a:r>
              <a:rPr lang="en-US" sz="1600" b="1" dirty="0" smtClean="0">
                <a:solidFill>
                  <a:schemeClr val="tx2"/>
                </a:solidFill>
              </a:rPr>
              <a:t>Synthesis Observations and Response (SOAR)</a:t>
            </a:r>
          </a:p>
          <a:p>
            <a:r>
              <a:rPr lang="en-US" sz="1600" i="1" dirty="0" smtClean="0">
                <a:solidFill>
                  <a:schemeClr val="tx2"/>
                </a:solidFill>
              </a:rPr>
              <a:t>Steve Ruberg</a:t>
            </a:r>
            <a:r>
              <a:rPr lang="en-US" sz="1600" i="1" baseline="30000" dirty="0" smtClean="0">
                <a:solidFill>
                  <a:schemeClr val="tx2"/>
                </a:solidFill>
              </a:rPr>
              <a:t>1</a:t>
            </a:r>
            <a:r>
              <a:rPr lang="en-US" sz="1600" i="1" dirty="0" smtClean="0">
                <a:solidFill>
                  <a:schemeClr val="tx2"/>
                </a:solidFill>
              </a:rPr>
              <a:t>, Tom Johengen</a:t>
            </a:r>
            <a:r>
              <a:rPr lang="en-US" sz="1600" i="1" baseline="30000" dirty="0">
                <a:solidFill>
                  <a:schemeClr val="tx2"/>
                </a:solidFill>
              </a:rPr>
              <a:t>2</a:t>
            </a:r>
            <a:endParaRPr lang="en-US" sz="1600" i="1" dirty="0" smtClean="0">
              <a:solidFill>
                <a:schemeClr val="tx2"/>
              </a:solidFill>
            </a:endParaRPr>
          </a:p>
          <a:p>
            <a:r>
              <a:rPr lang="en-US" sz="1600" dirty="0" smtClean="0">
                <a:solidFill>
                  <a:schemeClr val="tx2"/>
                </a:solidFill>
              </a:rPr>
              <a:t>Eric Anderson </a:t>
            </a:r>
            <a:r>
              <a:rPr lang="en-US" sz="1600" i="1" baseline="30000" dirty="0" smtClean="0">
                <a:solidFill>
                  <a:schemeClr val="tx2"/>
                </a:solidFill>
              </a:rPr>
              <a:t>1</a:t>
            </a:r>
            <a:endParaRPr lang="en-US" sz="1600" dirty="0" smtClean="0">
              <a:solidFill>
                <a:schemeClr val="tx2"/>
              </a:solidFill>
            </a:endParaRPr>
          </a:p>
          <a:p>
            <a:r>
              <a:rPr lang="en-US" sz="1600" dirty="0" smtClean="0">
                <a:solidFill>
                  <a:schemeClr val="tx2"/>
                </a:solidFill>
              </a:rPr>
              <a:t>Ashley Burtner</a:t>
            </a:r>
            <a:r>
              <a:rPr lang="en-US" sz="1600" baseline="30000" dirty="0">
                <a:solidFill>
                  <a:schemeClr val="tx2"/>
                </a:solidFill>
              </a:rPr>
              <a:t>2</a:t>
            </a:r>
            <a:endParaRPr lang="en-US" sz="1600" dirty="0">
              <a:solidFill>
                <a:schemeClr val="tx2"/>
              </a:solidFill>
            </a:endParaRPr>
          </a:p>
          <a:p>
            <a:r>
              <a:rPr lang="en-US" sz="1600" dirty="0" smtClean="0">
                <a:solidFill>
                  <a:schemeClr val="tx2"/>
                </a:solidFill>
              </a:rPr>
              <a:t>Jim Churnside</a:t>
            </a:r>
            <a:r>
              <a:rPr lang="en-US" sz="1600" baseline="30000" dirty="0">
                <a:solidFill>
                  <a:schemeClr val="tx2"/>
                </a:solidFill>
              </a:rPr>
              <a:t>6</a:t>
            </a:r>
            <a:endParaRPr lang="en-US" sz="1600" dirty="0" smtClean="0">
              <a:solidFill>
                <a:schemeClr val="tx2"/>
              </a:solidFill>
            </a:endParaRPr>
          </a:p>
          <a:p>
            <a:r>
              <a:rPr lang="en-US" sz="1600" dirty="0" smtClean="0">
                <a:solidFill>
                  <a:schemeClr val="tx2"/>
                </a:solidFill>
              </a:rPr>
              <a:t>Tim Davis</a:t>
            </a:r>
            <a:r>
              <a:rPr lang="en-US" sz="1600" i="1" baseline="30000" dirty="0" smtClean="0">
                <a:solidFill>
                  <a:schemeClr val="tx2"/>
                </a:solidFill>
              </a:rPr>
              <a:t>1</a:t>
            </a:r>
          </a:p>
          <a:p>
            <a:r>
              <a:rPr lang="en-US" sz="1600" dirty="0" smtClean="0">
                <a:solidFill>
                  <a:schemeClr val="tx2"/>
                </a:solidFill>
              </a:rPr>
              <a:t>Sonia Joseph-Joshi</a:t>
            </a:r>
            <a:r>
              <a:rPr lang="en-US" sz="1600" baseline="30000" dirty="0" smtClean="0">
                <a:solidFill>
                  <a:schemeClr val="tx2"/>
                </a:solidFill>
              </a:rPr>
              <a:t>2</a:t>
            </a:r>
            <a:endParaRPr lang="en-US" sz="1600" dirty="0" smtClean="0">
              <a:solidFill>
                <a:schemeClr val="tx2"/>
              </a:solidFill>
            </a:endParaRPr>
          </a:p>
          <a:p>
            <a:r>
              <a:rPr lang="en-US" sz="1600" dirty="0" smtClean="0">
                <a:solidFill>
                  <a:schemeClr val="tx2"/>
                </a:solidFill>
              </a:rPr>
              <a:t>George Leshkevich</a:t>
            </a:r>
            <a:r>
              <a:rPr lang="en-US" sz="1600" i="1" baseline="30000" dirty="0">
                <a:solidFill>
                  <a:schemeClr val="tx2"/>
                </a:solidFill>
              </a:rPr>
              <a:t>1</a:t>
            </a:r>
            <a:endParaRPr lang="en-US" sz="1600" dirty="0">
              <a:solidFill>
                <a:schemeClr val="tx2"/>
              </a:solidFill>
            </a:endParaRPr>
          </a:p>
          <a:p>
            <a:r>
              <a:rPr lang="en-US" sz="1600" dirty="0" smtClean="0">
                <a:solidFill>
                  <a:schemeClr val="tx2"/>
                </a:solidFill>
              </a:rPr>
              <a:t>Brandi McCarty</a:t>
            </a:r>
            <a:r>
              <a:rPr lang="en-US" sz="1600" baseline="30000" dirty="0">
                <a:solidFill>
                  <a:schemeClr val="tx2"/>
                </a:solidFill>
              </a:rPr>
              <a:t>5</a:t>
            </a:r>
            <a:endParaRPr lang="en-US" sz="1600" dirty="0" smtClean="0">
              <a:solidFill>
                <a:schemeClr val="tx2"/>
              </a:solidFill>
            </a:endParaRPr>
          </a:p>
          <a:p>
            <a:r>
              <a:rPr lang="en-US" sz="1600" dirty="0" smtClean="0">
                <a:solidFill>
                  <a:schemeClr val="tx2"/>
                </a:solidFill>
              </a:rPr>
              <a:t>Russ Miller</a:t>
            </a:r>
            <a:r>
              <a:rPr lang="en-US" sz="1600" baseline="30000" dirty="0">
                <a:solidFill>
                  <a:schemeClr val="tx2"/>
                </a:solidFill>
              </a:rPr>
              <a:t>2</a:t>
            </a:r>
            <a:endParaRPr lang="en-US" sz="1600" dirty="0" smtClean="0">
              <a:solidFill>
                <a:schemeClr val="tx2"/>
              </a:solidFill>
            </a:endParaRPr>
          </a:p>
          <a:p>
            <a:endParaRPr lang="en-US" sz="1600" dirty="0" smtClean="0">
              <a:solidFill>
                <a:schemeClr val="tx2"/>
              </a:solidFill>
            </a:endParaRPr>
          </a:p>
          <a:p>
            <a:endParaRPr lang="en-US" sz="1600" dirty="0">
              <a:solidFill>
                <a:schemeClr val="tx2"/>
              </a:solidFill>
            </a:endParaRPr>
          </a:p>
        </p:txBody>
      </p:sp>
      <p:sp>
        <p:nvSpPr>
          <p:cNvPr id="10" name="TextBox 9"/>
          <p:cNvSpPr txBox="1"/>
          <p:nvPr/>
        </p:nvSpPr>
        <p:spPr>
          <a:xfrm>
            <a:off x="4922080" y="3612966"/>
            <a:ext cx="2725254" cy="2062103"/>
          </a:xfrm>
          <a:prstGeom prst="rect">
            <a:avLst/>
          </a:prstGeom>
          <a:noFill/>
        </p:spPr>
        <p:txBody>
          <a:bodyPr wrap="square" rtlCol="0">
            <a:spAutoFit/>
          </a:bodyPr>
          <a:lstStyle/>
          <a:p>
            <a:r>
              <a:rPr lang="en-US" sz="1600" dirty="0">
                <a:solidFill>
                  <a:schemeClr val="tx2"/>
                </a:solidFill>
              </a:rPr>
              <a:t>Dan Obenour</a:t>
            </a:r>
            <a:r>
              <a:rPr lang="en-US" sz="1600" baseline="30000" dirty="0">
                <a:solidFill>
                  <a:schemeClr val="tx2"/>
                </a:solidFill>
              </a:rPr>
              <a:t>3</a:t>
            </a:r>
            <a:endParaRPr lang="en-US" sz="1600" dirty="0">
              <a:solidFill>
                <a:schemeClr val="tx2"/>
              </a:solidFill>
            </a:endParaRPr>
          </a:p>
          <a:p>
            <a:r>
              <a:rPr lang="en-US" sz="1600" dirty="0" smtClean="0">
                <a:solidFill>
                  <a:schemeClr val="tx2"/>
                </a:solidFill>
              </a:rPr>
              <a:t>Danna </a:t>
            </a:r>
            <a:r>
              <a:rPr lang="en-US" sz="1600" dirty="0">
                <a:solidFill>
                  <a:schemeClr val="tx2"/>
                </a:solidFill>
              </a:rPr>
              <a:t>Palladino</a:t>
            </a:r>
            <a:r>
              <a:rPr lang="en-US" sz="1600" baseline="30000" dirty="0">
                <a:solidFill>
                  <a:schemeClr val="tx2"/>
                </a:solidFill>
              </a:rPr>
              <a:t>2</a:t>
            </a:r>
            <a:endParaRPr lang="en-US" sz="1600" dirty="0">
              <a:solidFill>
                <a:schemeClr val="tx2"/>
              </a:solidFill>
            </a:endParaRPr>
          </a:p>
          <a:p>
            <a:r>
              <a:rPr lang="en-US" sz="1600" dirty="0" smtClean="0">
                <a:solidFill>
                  <a:schemeClr val="tx2"/>
                </a:solidFill>
              </a:rPr>
              <a:t>Heidi </a:t>
            </a:r>
            <a:r>
              <a:rPr lang="en-US" sz="1600" dirty="0">
                <a:solidFill>
                  <a:schemeClr val="tx2"/>
                </a:solidFill>
              </a:rPr>
              <a:t>Purcell</a:t>
            </a:r>
            <a:r>
              <a:rPr lang="en-US" sz="1600" baseline="30000" dirty="0">
                <a:solidFill>
                  <a:schemeClr val="tx2"/>
                </a:solidFill>
              </a:rPr>
              <a:t>2</a:t>
            </a:r>
            <a:endParaRPr lang="en-US" sz="1600" dirty="0">
              <a:solidFill>
                <a:schemeClr val="tx2"/>
              </a:solidFill>
            </a:endParaRPr>
          </a:p>
          <a:p>
            <a:r>
              <a:rPr lang="en-US" sz="1600" dirty="0" smtClean="0">
                <a:solidFill>
                  <a:schemeClr val="tx2"/>
                </a:solidFill>
              </a:rPr>
              <a:t>Mike Sayers</a:t>
            </a:r>
            <a:r>
              <a:rPr lang="en-US" sz="1600" baseline="30000" dirty="0">
                <a:solidFill>
                  <a:schemeClr val="tx2"/>
                </a:solidFill>
              </a:rPr>
              <a:t>4</a:t>
            </a:r>
            <a:endParaRPr lang="en-US" sz="1600" dirty="0">
              <a:solidFill>
                <a:schemeClr val="tx2"/>
              </a:solidFill>
            </a:endParaRPr>
          </a:p>
          <a:p>
            <a:r>
              <a:rPr lang="en-US" sz="1600" dirty="0" smtClean="0">
                <a:solidFill>
                  <a:schemeClr val="tx2"/>
                </a:solidFill>
              </a:rPr>
              <a:t>Bob Shuchman</a:t>
            </a:r>
            <a:r>
              <a:rPr lang="en-US" sz="1600" baseline="30000" dirty="0">
                <a:solidFill>
                  <a:schemeClr val="tx2"/>
                </a:solidFill>
              </a:rPr>
              <a:t>4</a:t>
            </a:r>
            <a:endParaRPr lang="en-US" sz="1600" dirty="0" smtClean="0">
              <a:solidFill>
                <a:schemeClr val="tx2"/>
              </a:solidFill>
            </a:endParaRPr>
          </a:p>
          <a:p>
            <a:r>
              <a:rPr lang="en-US" sz="1600" dirty="0" smtClean="0">
                <a:solidFill>
                  <a:schemeClr val="tx2"/>
                </a:solidFill>
              </a:rPr>
              <a:t>Craig Stow</a:t>
            </a:r>
            <a:r>
              <a:rPr lang="en-US" sz="1600" baseline="30000" dirty="0" smtClean="0">
                <a:solidFill>
                  <a:schemeClr val="tx2"/>
                </a:solidFill>
              </a:rPr>
              <a:t>1</a:t>
            </a:r>
            <a:endParaRPr lang="en-US" sz="1600" dirty="0" smtClean="0">
              <a:solidFill>
                <a:schemeClr val="tx2"/>
              </a:solidFill>
            </a:endParaRPr>
          </a:p>
          <a:p>
            <a:r>
              <a:rPr lang="en-US" sz="1600" dirty="0" err="1" smtClean="0">
                <a:solidFill>
                  <a:schemeClr val="tx2"/>
                </a:solidFill>
              </a:rPr>
              <a:t>Dack</a:t>
            </a:r>
            <a:r>
              <a:rPr lang="en-US" sz="1600" dirty="0" smtClean="0">
                <a:solidFill>
                  <a:schemeClr val="tx2"/>
                </a:solidFill>
              </a:rPr>
              <a:t> Stuart</a:t>
            </a:r>
            <a:r>
              <a:rPr lang="en-US" sz="1600" baseline="30000" dirty="0">
                <a:solidFill>
                  <a:schemeClr val="tx2"/>
                </a:solidFill>
              </a:rPr>
              <a:t>2</a:t>
            </a:r>
            <a:endParaRPr lang="en-US" sz="1600" dirty="0">
              <a:solidFill>
                <a:schemeClr val="tx2"/>
              </a:solidFill>
            </a:endParaRPr>
          </a:p>
          <a:p>
            <a:r>
              <a:rPr lang="en-US" sz="1600" dirty="0" smtClean="0">
                <a:solidFill>
                  <a:schemeClr val="tx2"/>
                </a:solidFill>
              </a:rPr>
              <a:t>Andrea Vander Woude</a:t>
            </a:r>
            <a:r>
              <a:rPr lang="en-US" sz="1600" baseline="30000" dirty="0" smtClean="0">
                <a:solidFill>
                  <a:schemeClr val="tx2"/>
                </a:solidFill>
              </a:rPr>
              <a:t>2</a:t>
            </a:r>
            <a:endParaRPr lang="en-US" sz="1600" baseline="30000" dirty="0">
              <a:solidFill>
                <a:schemeClr val="tx2"/>
              </a:solidFill>
            </a:endParaRPr>
          </a:p>
        </p:txBody>
      </p:sp>
      <p:pic>
        <p:nvPicPr>
          <p:cNvPr id="14" name="Picture 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350779" y="5913670"/>
            <a:ext cx="1189038"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910628" y="6006660"/>
            <a:ext cx="1425076" cy="853522"/>
          </a:xfrm>
          <a:prstGeom prst="rect">
            <a:avLst/>
          </a:prstGeom>
        </p:spPr>
      </p:pic>
      <p:pic>
        <p:nvPicPr>
          <p:cNvPr id="16" name="Pictur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79357" y="6085147"/>
            <a:ext cx="2019472" cy="753534"/>
          </a:xfrm>
          <a:prstGeom prst="rect">
            <a:avLst/>
          </a:prstGeom>
        </p:spPr>
      </p:pic>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12915" y="6055204"/>
            <a:ext cx="1067384" cy="741239"/>
          </a:xfrm>
          <a:prstGeom prst="rect">
            <a:avLst/>
          </a:prstGeom>
        </p:spPr>
      </p:pic>
    </p:spTree>
    <p:extLst>
      <p:ext uri="{BB962C8B-B14F-4D97-AF65-F5344CB8AC3E}">
        <p14:creationId xmlns:p14="http://schemas.microsoft.com/office/powerpoint/2010/main" val="1840099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rgbClr val="001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3/5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Overview</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76201" y="533400"/>
            <a:ext cx="6019800" cy="523220"/>
          </a:xfrm>
          <a:prstGeom prst="rect">
            <a:avLst/>
          </a:prstGeom>
          <a:noFill/>
        </p:spPr>
        <p:txBody>
          <a:bodyPr wrap="square" rtlCol="0">
            <a:spAutoFit/>
          </a:bodyPr>
          <a:lstStyle/>
          <a:p>
            <a:r>
              <a:rPr lang="en-US" sz="2800" dirty="0">
                <a:solidFill>
                  <a:srgbClr val="002060"/>
                </a:solidFill>
                <a:latin typeface="Arial" panose="020B0604020202020204" pitchFamily="34" charset="0"/>
                <a:cs typeface="Arial" panose="020B0604020202020204" pitchFamily="34" charset="0"/>
              </a:rPr>
              <a:t>T</a:t>
            </a:r>
            <a:r>
              <a:rPr lang="en-US" sz="2800" dirty="0" smtClean="0">
                <a:solidFill>
                  <a:srgbClr val="002060"/>
                </a:solidFill>
                <a:latin typeface="Arial" panose="020B0604020202020204" pitchFamily="34" charset="0"/>
                <a:cs typeface="Arial" panose="020B0604020202020204" pitchFamily="34" charset="0"/>
              </a:rPr>
              <a:t>he OSAT Perspective </a:t>
            </a:r>
            <a:endParaRPr lang="en-US" sz="28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57400" y="1219200"/>
            <a:ext cx="5286068" cy="5225818"/>
          </a:xfrm>
          <a:prstGeom prst="rect">
            <a:avLst/>
          </a:prstGeom>
        </p:spPr>
      </p:pic>
    </p:spTree>
    <p:extLst>
      <p:ext uri="{BB962C8B-B14F-4D97-AF65-F5344CB8AC3E}">
        <p14:creationId xmlns:p14="http://schemas.microsoft.com/office/powerpoint/2010/main" val="3842949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flipV="1">
            <a:off x="0" y="-4"/>
            <a:ext cx="9144000"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4/5</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prstClr val="white"/>
                </a:solidFill>
                <a:latin typeface="Arial" panose="020B0604020202020204" pitchFamily="34" charset="0"/>
                <a:cs typeface="Arial" panose="020B0604020202020204" pitchFamily="34" charset="0"/>
              </a:rPr>
              <a:t>OSAT </a:t>
            </a:r>
            <a:r>
              <a:rPr lang="en-US" sz="1300" dirty="0" smtClean="0">
                <a:solidFill>
                  <a:prstClr val="white"/>
                </a:solidFill>
                <a:latin typeface="Arial" panose="020B0604020202020204" pitchFamily="34" charset="0"/>
                <a:cs typeface="Arial" panose="020B0604020202020204" pitchFamily="34" charset="0"/>
              </a:rPr>
              <a:t>| Overview</a:t>
            </a:r>
            <a:endParaRPr lang="en-US" sz="1300" dirty="0">
              <a:solidFill>
                <a:prstClr val="white"/>
              </a:solidFill>
              <a:latin typeface="Arial" panose="020B0604020202020204" pitchFamily="34" charset="0"/>
              <a:cs typeface="Arial" panose="020B0604020202020204" pitchFamily="34" charset="0"/>
            </a:endParaRPr>
          </a:p>
        </p:txBody>
      </p:sp>
      <p:sp>
        <p:nvSpPr>
          <p:cNvPr id="6" name="TextBox 5"/>
          <p:cNvSpPr txBox="1"/>
          <p:nvPr/>
        </p:nvSpPr>
        <p:spPr>
          <a:xfrm>
            <a:off x="1706603" y="4063517"/>
            <a:ext cx="6493042" cy="2416046"/>
          </a:xfrm>
          <a:prstGeom prst="rect">
            <a:avLst/>
          </a:prstGeom>
          <a:noFill/>
        </p:spPr>
        <p:txBody>
          <a:bodyPr wrap="square" rtlCol="0">
            <a:spAutoFit/>
          </a:bodyPr>
          <a:lstStyle/>
          <a:p>
            <a:r>
              <a:rPr lang="en-US" b="1" dirty="0">
                <a:solidFill>
                  <a:srgbClr val="1F497D"/>
                </a:solidFill>
              </a:rPr>
              <a:t>Guiding Principles </a:t>
            </a:r>
            <a:endParaRPr lang="en-US" dirty="0" smtClean="0">
              <a:solidFill>
                <a:srgbClr val="1F497D"/>
              </a:solidFill>
            </a:endParaRPr>
          </a:p>
          <a:p>
            <a:pPr marL="285750" indent="-285750">
              <a:spcBef>
                <a:spcPts val="600"/>
              </a:spcBef>
              <a:buFont typeface="Arial" panose="020B0604020202020204" pitchFamily="34" charset="0"/>
              <a:buChar char="•"/>
            </a:pPr>
            <a:r>
              <a:rPr lang="en-US" dirty="0" smtClean="0">
                <a:solidFill>
                  <a:srgbClr val="1F497D"/>
                </a:solidFill>
              </a:rPr>
              <a:t>Enhance </a:t>
            </a:r>
            <a:r>
              <a:rPr lang="en-US" dirty="0">
                <a:solidFill>
                  <a:srgbClr val="1F497D"/>
                </a:solidFill>
              </a:rPr>
              <a:t>environmental intelligence and situational awareness </a:t>
            </a:r>
          </a:p>
          <a:p>
            <a:pPr marL="285750" indent="-285750">
              <a:spcBef>
                <a:spcPts val="600"/>
              </a:spcBef>
              <a:buFont typeface="Arial" panose="020B0604020202020204" pitchFamily="34" charset="0"/>
              <a:buChar char="•"/>
            </a:pPr>
            <a:r>
              <a:rPr lang="en-US" dirty="0">
                <a:solidFill>
                  <a:srgbClr val="1F497D"/>
                </a:solidFill>
              </a:rPr>
              <a:t>Develop technology to better observe the ecosystem </a:t>
            </a:r>
            <a:endParaRPr lang="en-US" dirty="0" smtClean="0">
              <a:solidFill>
                <a:srgbClr val="1F497D"/>
              </a:solidFill>
            </a:endParaRPr>
          </a:p>
          <a:p>
            <a:pPr marL="285750" indent="-285750">
              <a:spcBef>
                <a:spcPts val="600"/>
              </a:spcBef>
              <a:buFont typeface="Arial" panose="020B0604020202020204" pitchFamily="34" charset="0"/>
              <a:buChar char="•"/>
            </a:pPr>
            <a:r>
              <a:rPr lang="en-US" dirty="0" smtClean="0">
                <a:solidFill>
                  <a:srgbClr val="1F497D"/>
                </a:solidFill>
              </a:rPr>
              <a:t>Transition </a:t>
            </a:r>
            <a:r>
              <a:rPr lang="en-US" dirty="0">
                <a:solidFill>
                  <a:srgbClr val="1F497D"/>
                </a:solidFill>
              </a:rPr>
              <a:t>technology </a:t>
            </a:r>
            <a:r>
              <a:rPr lang="en-US" dirty="0" smtClean="0">
                <a:solidFill>
                  <a:srgbClr val="1F497D"/>
                </a:solidFill>
              </a:rPr>
              <a:t>into operation and application</a:t>
            </a:r>
          </a:p>
          <a:p>
            <a:pPr marL="285750" indent="-285750">
              <a:spcBef>
                <a:spcPts val="600"/>
              </a:spcBef>
              <a:buFont typeface="Arial" panose="020B0604020202020204" pitchFamily="34" charset="0"/>
              <a:buChar char="•"/>
            </a:pPr>
            <a:r>
              <a:rPr lang="en-US" dirty="0" smtClean="0">
                <a:solidFill>
                  <a:srgbClr val="1F497D"/>
                </a:solidFill>
              </a:rPr>
              <a:t>Create </a:t>
            </a:r>
            <a:r>
              <a:rPr lang="en-US" dirty="0">
                <a:solidFill>
                  <a:srgbClr val="1F497D"/>
                </a:solidFill>
              </a:rPr>
              <a:t>freshwater remote sensing </a:t>
            </a:r>
            <a:r>
              <a:rPr lang="en-US" dirty="0" smtClean="0">
                <a:solidFill>
                  <a:srgbClr val="1F497D"/>
                </a:solidFill>
              </a:rPr>
              <a:t>algorithms </a:t>
            </a:r>
          </a:p>
          <a:p>
            <a:pPr marL="285750" indent="-285750">
              <a:spcBef>
                <a:spcPts val="600"/>
              </a:spcBef>
              <a:buFont typeface="Arial" panose="020B0604020202020204" pitchFamily="34" charset="0"/>
              <a:buChar char="•"/>
            </a:pPr>
            <a:r>
              <a:rPr lang="en-US" dirty="0" smtClean="0">
                <a:solidFill>
                  <a:srgbClr val="1F497D"/>
                </a:solidFill>
              </a:rPr>
              <a:t>Provide observational infrastructure for </a:t>
            </a:r>
            <a:r>
              <a:rPr lang="en-US" dirty="0">
                <a:solidFill>
                  <a:srgbClr val="1F497D"/>
                </a:solidFill>
              </a:rPr>
              <a:t>EcoDyn and IPEMF (e.g., boats, buoys, </a:t>
            </a:r>
            <a:r>
              <a:rPr lang="en-US" dirty="0" smtClean="0">
                <a:solidFill>
                  <a:srgbClr val="1F497D"/>
                </a:solidFill>
              </a:rPr>
              <a:t>instrumentation)</a:t>
            </a:r>
            <a:endParaRPr lang="en-US" dirty="0">
              <a:solidFill>
                <a:srgbClr val="1F497D"/>
              </a:solidFill>
            </a:endParaRPr>
          </a:p>
        </p:txBody>
      </p:sp>
      <p:grpSp>
        <p:nvGrpSpPr>
          <p:cNvPr id="10" name="Group 9"/>
          <p:cNvGrpSpPr/>
          <p:nvPr/>
        </p:nvGrpSpPr>
        <p:grpSpPr>
          <a:xfrm>
            <a:off x="3711742" y="1652976"/>
            <a:ext cx="4860523" cy="2373592"/>
            <a:chOff x="1188319" y="1703420"/>
            <a:chExt cx="6935403" cy="1477328"/>
          </a:xfrm>
        </p:grpSpPr>
        <p:grpSp>
          <p:nvGrpSpPr>
            <p:cNvPr id="21" name="Group 20"/>
            <p:cNvGrpSpPr/>
            <p:nvPr/>
          </p:nvGrpSpPr>
          <p:grpSpPr>
            <a:xfrm>
              <a:off x="1286712" y="2561735"/>
              <a:ext cx="6698304" cy="178691"/>
              <a:chOff x="1286712" y="1620445"/>
              <a:chExt cx="6698304" cy="178691"/>
            </a:xfrm>
          </p:grpSpPr>
          <p:cxnSp>
            <p:nvCxnSpPr>
              <p:cNvPr id="17" name="Straight Connector 16"/>
              <p:cNvCxnSpPr/>
              <p:nvPr/>
            </p:nvCxnSpPr>
            <p:spPr>
              <a:xfrm flipV="1">
                <a:off x="1659865" y="1620445"/>
                <a:ext cx="3209639" cy="5723"/>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1286712" y="1791120"/>
                <a:ext cx="2628576" cy="8016"/>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5790010" y="1620446"/>
                <a:ext cx="2195006"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1786677" y="2732411"/>
              <a:ext cx="6049702" cy="177382"/>
              <a:chOff x="1786677" y="1791121"/>
              <a:chExt cx="6049702" cy="177382"/>
            </a:xfrm>
          </p:grpSpPr>
          <p:cxnSp>
            <p:nvCxnSpPr>
              <p:cNvPr id="25" name="Straight Connector 24"/>
              <p:cNvCxnSpPr/>
              <p:nvPr/>
            </p:nvCxnSpPr>
            <p:spPr>
              <a:xfrm>
                <a:off x="5715337" y="1791121"/>
                <a:ext cx="2121042" cy="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1786677" y="1968502"/>
                <a:ext cx="2558680" cy="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5" name="TextBox 4"/>
            <p:cNvSpPr txBox="1"/>
            <p:nvPr/>
          </p:nvSpPr>
          <p:spPr>
            <a:xfrm>
              <a:off x="1188319" y="1703420"/>
              <a:ext cx="6935403" cy="1477328"/>
            </a:xfrm>
            <a:prstGeom prst="rect">
              <a:avLst/>
            </a:prstGeom>
            <a:noFill/>
          </p:spPr>
          <p:txBody>
            <a:bodyPr wrap="square" rtlCol="0">
              <a:spAutoFit/>
            </a:bodyPr>
            <a:lstStyle/>
            <a:p>
              <a:r>
                <a:rPr lang="en-US" b="1" i="1" dirty="0">
                  <a:solidFill>
                    <a:srgbClr val="1F497D"/>
                  </a:solidFill>
                </a:rPr>
                <a:t>Through the development of cutting-edge instrumentation, observing, and remote sensing technologies, OSAT team members acquire the data and develop information products needed to improve understanding of the Great Lakes and coastal ecosystems and support decision-making for resource managers and other stakeholders</a:t>
              </a:r>
              <a:r>
                <a:rPr lang="en-US" b="1" i="1" dirty="0" smtClean="0">
                  <a:solidFill>
                    <a:srgbClr val="1F497D"/>
                  </a:solidFill>
                </a:rPr>
                <a:t>.</a:t>
              </a:r>
              <a:endParaRPr lang="en-US" dirty="0">
                <a:solidFill>
                  <a:srgbClr val="1F497D"/>
                </a:solidFill>
              </a:endParaRPr>
            </a:p>
          </p:txBody>
        </p:sp>
      </p:grpSp>
      <p:sp>
        <p:nvSpPr>
          <p:cNvPr id="18" name="TextBox 17"/>
          <p:cNvSpPr txBox="1"/>
          <p:nvPr/>
        </p:nvSpPr>
        <p:spPr>
          <a:xfrm>
            <a:off x="194450" y="424542"/>
            <a:ext cx="8743487" cy="954107"/>
          </a:xfrm>
          <a:prstGeom prst="rect">
            <a:avLst/>
          </a:prstGeom>
          <a:noFill/>
        </p:spPr>
        <p:txBody>
          <a:bodyPr wrap="square" rtlCol="0">
            <a:spAutoFit/>
          </a:bodyPr>
          <a:lstStyle/>
          <a:p>
            <a:r>
              <a:rPr lang="en-US" sz="2800" dirty="0" smtClean="0">
                <a:solidFill>
                  <a:srgbClr val="002060"/>
                </a:solidFill>
                <a:latin typeface="Arial" panose="020B0604020202020204" pitchFamily="34" charset="0"/>
                <a:cs typeface="Arial" panose="020B0604020202020204" pitchFamily="34" charset="0"/>
              </a:rPr>
              <a:t>OSAT Guiding Principles from the 2016 – 2020 GLERL Strategic Plan </a:t>
            </a:r>
            <a:endParaRPr lang="en-US" sz="2800"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009" y="1538655"/>
            <a:ext cx="3054733" cy="2291050"/>
          </a:xfrm>
          <a:prstGeom prst="rect">
            <a:avLst/>
          </a:prstGeom>
        </p:spPr>
      </p:pic>
    </p:spTree>
    <p:extLst>
      <p:ext uri="{BB962C8B-B14F-4D97-AF65-F5344CB8AC3E}">
        <p14:creationId xmlns:p14="http://schemas.microsoft.com/office/powerpoint/2010/main" val="125920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Content Placeholder 3" descr="Aircraft.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4364537" y="4485866"/>
            <a:ext cx="1643887" cy="899111"/>
          </a:xfrm>
        </p:spPr>
      </p:pic>
      <p:pic>
        <p:nvPicPr>
          <p:cNvPr id="17" name="Picture 16" descr="9680327976_e2e5ec775b_o.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5219" y="5892942"/>
            <a:ext cx="1477207" cy="1112571"/>
          </a:xfrm>
          <a:prstGeom prst="rect">
            <a:avLst/>
          </a:prstGeom>
        </p:spPr>
      </p:pic>
      <p:pic>
        <p:nvPicPr>
          <p:cNvPr id="5" name="Picture 4" descr="15437603303_132f3a706d_o.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5515429"/>
            <a:ext cx="1790095" cy="1342571"/>
          </a:xfrm>
          <a:prstGeom prst="rect">
            <a:avLst/>
          </a:prstGeom>
        </p:spPr>
      </p:pic>
      <p:sp>
        <p:nvSpPr>
          <p:cNvPr id="13" name="Rectangle 12"/>
          <p:cNvSpPr/>
          <p:nvPr/>
        </p:nvSpPr>
        <p:spPr>
          <a:xfrm flipV="1">
            <a:off x="0" y="-4"/>
            <a:ext cx="9144000" cy="365760"/>
          </a:xfrm>
          <a:prstGeom prst="rect">
            <a:avLst/>
          </a:prstGeom>
          <a:solidFill>
            <a:srgbClr val="001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77321" y="45720"/>
            <a:ext cx="300680" cy="307850"/>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6200" y="45720"/>
            <a:ext cx="990600" cy="307851"/>
          </a:xfrm>
          <a:prstGeom prst="rect">
            <a:avLst/>
          </a:prstGeom>
        </p:spPr>
      </p:pic>
      <p:sp>
        <p:nvSpPr>
          <p:cNvPr id="11" name="Rectangle 10"/>
          <p:cNvSpPr/>
          <p:nvPr/>
        </p:nvSpPr>
        <p:spPr>
          <a:xfrm>
            <a:off x="0" y="6596390"/>
            <a:ext cx="9144000" cy="246221"/>
          </a:xfrm>
          <a:prstGeom prst="rect">
            <a:avLst/>
          </a:prstGeom>
        </p:spPr>
        <p:txBody>
          <a:bodyPr wrap="square">
            <a:spAutoFit/>
          </a:bodyPr>
          <a:lstStyle/>
          <a:p>
            <a:pPr algn="r"/>
            <a:r>
              <a:rPr lang="en-US" sz="1000" dirty="0" smtClean="0">
                <a:solidFill>
                  <a:srgbClr val="002060"/>
                </a:solidFill>
                <a:latin typeface="Arial" panose="020B0604020202020204" pitchFamily="34" charset="0"/>
                <a:cs typeface="Arial" panose="020B0604020202020204" pitchFamily="34" charset="0"/>
              </a:rPr>
              <a:t>2/10</a:t>
            </a:r>
            <a:endParaRPr lang="en-US" sz="1000" dirty="0">
              <a:solidFill>
                <a:srgbClr val="002060"/>
              </a:solidFill>
              <a:latin typeface="Arial" panose="020B0604020202020204" pitchFamily="34" charset="0"/>
              <a:cs typeface="Arial" panose="020B0604020202020204" pitchFamily="34" charset="0"/>
            </a:endParaRPr>
          </a:p>
        </p:txBody>
      </p:sp>
      <p:sp>
        <p:nvSpPr>
          <p:cNvPr id="2" name="TextBox 1"/>
          <p:cNvSpPr txBox="1"/>
          <p:nvPr/>
        </p:nvSpPr>
        <p:spPr>
          <a:xfrm>
            <a:off x="0" y="45720"/>
            <a:ext cx="7239000" cy="292388"/>
          </a:xfrm>
          <a:prstGeom prst="rect">
            <a:avLst/>
          </a:prstGeom>
          <a:noFill/>
        </p:spPr>
        <p:txBody>
          <a:bodyPr wrap="square" rtlCol="0">
            <a:spAutoFit/>
          </a:bodyPr>
          <a:lstStyle/>
          <a:p>
            <a:r>
              <a:rPr lang="en-US" sz="1300" b="1" dirty="0" smtClean="0">
                <a:solidFill>
                  <a:schemeClr val="bg1"/>
                </a:solidFill>
                <a:latin typeface="Arial" panose="020B0604020202020204" pitchFamily="34" charset="0"/>
                <a:cs typeface="Arial" panose="020B0604020202020204" pitchFamily="34" charset="0"/>
              </a:rPr>
              <a:t>OSAT </a:t>
            </a:r>
            <a:r>
              <a:rPr lang="en-US" sz="1300" dirty="0" smtClean="0">
                <a:solidFill>
                  <a:schemeClr val="bg1"/>
                </a:solidFill>
                <a:latin typeface="Arial" panose="020B0604020202020204" pitchFamily="34" charset="0"/>
                <a:cs typeface="Arial" panose="020B0604020202020204" pitchFamily="34" charset="0"/>
              </a:rPr>
              <a:t>| Overview</a:t>
            </a:r>
            <a:endParaRPr lang="en-US" sz="13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168100" y="722943"/>
            <a:ext cx="7153465" cy="4278094"/>
          </a:xfrm>
          <a:prstGeom prst="rect">
            <a:avLst/>
          </a:prstGeom>
          <a:noFill/>
        </p:spPr>
        <p:txBody>
          <a:bodyPr wrap="square" rtlCol="0">
            <a:spAutoFit/>
          </a:bodyPr>
          <a:lstStyle/>
          <a:p>
            <a:r>
              <a:rPr lang="en-US" b="1" dirty="0">
                <a:solidFill>
                  <a:schemeClr val="tx2"/>
                </a:solidFill>
              </a:rPr>
              <a:t> </a:t>
            </a:r>
            <a:endParaRPr lang="en-US" dirty="0">
              <a:solidFill>
                <a:schemeClr val="tx2"/>
              </a:solidFill>
            </a:endParaRPr>
          </a:p>
          <a:p>
            <a:pPr marL="342900" lvl="0" indent="-342900">
              <a:spcBef>
                <a:spcPts val="600"/>
              </a:spcBef>
              <a:buFont typeface="+mj-lt"/>
              <a:buAutoNum type="arabicPeriod"/>
            </a:pPr>
            <a:r>
              <a:rPr lang="en-US" dirty="0">
                <a:solidFill>
                  <a:schemeClr val="tx2"/>
                </a:solidFill>
              </a:rPr>
              <a:t>Expanded use and application of technology to enhance remote sensing capacity to assess ecosystem impacts and for use in modeling and </a:t>
            </a:r>
            <a:r>
              <a:rPr lang="en-US" dirty="0" smtClean="0">
                <a:solidFill>
                  <a:schemeClr val="tx2"/>
                </a:solidFill>
              </a:rPr>
              <a:t>operations</a:t>
            </a:r>
            <a:r>
              <a:rPr lang="en-US" dirty="0">
                <a:solidFill>
                  <a:schemeClr val="tx2"/>
                </a:solidFill>
              </a:rPr>
              <a:t> </a:t>
            </a:r>
            <a:r>
              <a:rPr lang="en-US" dirty="0" smtClean="0">
                <a:solidFill>
                  <a:schemeClr val="tx2"/>
                </a:solidFill>
              </a:rPr>
              <a:t>(e.g. VIIRS, Sentinel 3, </a:t>
            </a:r>
            <a:r>
              <a:rPr lang="en-US" dirty="0" err="1" smtClean="0">
                <a:solidFill>
                  <a:schemeClr val="tx2"/>
                </a:solidFill>
              </a:rPr>
              <a:t>CubeSat</a:t>
            </a:r>
            <a:r>
              <a:rPr lang="en-US" dirty="0" smtClean="0">
                <a:solidFill>
                  <a:schemeClr val="tx2"/>
                </a:solidFill>
              </a:rPr>
              <a:t>)</a:t>
            </a:r>
          </a:p>
          <a:p>
            <a:pPr marL="342900" lvl="0" indent="-342900">
              <a:spcBef>
                <a:spcPts val="600"/>
              </a:spcBef>
              <a:buAutoNum type="arabicPeriod" startAt="2"/>
            </a:pPr>
            <a:r>
              <a:rPr lang="en-US" dirty="0" smtClean="0">
                <a:solidFill>
                  <a:schemeClr val="tx2"/>
                </a:solidFill>
              </a:rPr>
              <a:t>Improved </a:t>
            </a:r>
            <a:r>
              <a:rPr lang="en-US" dirty="0">
                <a:solidFill>
                  <a:schemeClr val="tx2"/>
                </a:solidFill>
              </a:rPr>
              <a:t>in situ observational capacity to </a:t>
            </a:r>
            <a:r>
              <a:rPr lang="en-US" dirty="0" smtClean="0">
                <a:solidFill>
                  <a:schemeClr val="tx2"/>
                </a:solidFill>
              </a:rPr>
              <a:t>track trends and determine change over time </a:t>
            </a:r>
            <a:r>
              <a:rPr lang="en-US" dirty="0">
                <a:solidFill>
                  <a:schemeClr val="tx2"/>
                </a:solidFill>
              </a:rPr>
              <a:t>(e.g</a:t>
            </a:r>
            <a:r>
              <a:rPr lang="en-US" dirty="0" smtClean="0">
                <a:solidFill>
                  <a:schemeClr val="tx2"/>
                </a:solidFill>
              </a:rPr>
              <a:t>., </a:t>
            </a:r>
            <a:r>
              <a:rPr lang="en-US" dirty="0">
                <a:solidFill>
                  <a:schemeClr val="tx2"/>
                </a:solidFill>
              </a:rPr>
              <a:t>nutrient and hypoxia </a:t>
            </a:r>
            <a:r>
              <a:rPr lang="en-US" dirty="0" smtClean="0">
                <a:solidFill>
                  <a:schemeClr val="tx2"/>
                </a:solidFill>
              </a:rPr>
              <a:t>monitoring). </a:t>
            </a:r>
          </a:p>
          <a:p>
            <a:pPr marL="342900" indent="-342900">
              <a:spcBef>
                <a:spcPts val="600"/>
              </a:spcBef>
              <a:buFontTx/>
              <a:buAutoNum type="arabicPeriod" startAt="2"/>
            </a:pPr>
            <a:r>
              <a:rPr lang="en-US" dirty="0">
                <a:solidFill>
                  <a:schemeClr val="tx2"/>
                </a:solidFill>
              </a:rPr>
              <a:t>Observational infrastructure (e.g., instrumentation and equipment, mobile and fixed platforms, and data management) provides reliability and flexibility needed for innovation on a long-term </a:t>
            </a:r>
            <a:r>
              <a:rPr lang="en-US" dirty="0" smtClean="0">
                <a:solidFill>
                  <a:schemeClr val="tx2"/>
                </a:solidFill>
              </a:rPr>
              <a:t>basis.</a:t>
            </a:r>
            <a:endParaRPr lang="en-US" dirty="0">
              <a:solidFill>
                <a:schemeClr val="tx2"/>
              </a:solidFill>
            </a:endParaRPr>
          </a:p>
          <a:p>
            <a:pPr marL="342900" indent="-342900">
              <a:spcBef>
                <a:spcPts val="600"/>
              </a:spcBef>
              <a:buFontTx/>
              <a:buAutoNum type="arabicPeriod" startAt="2"/>
            </a:pPr>
            <a:r>
              <a:rPr lang="en-US" dirty="0" smtClean="0">
                <a:solidFill>
                  <a:schemeClr val="tx2"/>
                </a:solidFill>
              </a:rPr>
              <a:t>Operational </a:t>
            </a:r>
            <a:r>
              <a:rPr lang="en-US" dirty="0">
                <a:solidFill>
                  <a:schemeClr val="tx2"/>
                </a:solidFill>
              </a:rPr>
              <a:t>capacity that supports </a:t>
            </a:r>
            <a:r>
              <a:rPr lang="en-US" dirty="0" smtClean="0">
                <a:solidFill>
                  <a:schemeClr val="tx2"/>
                </a:solidFill>
              </a:rPr>
              <a:t>current research requirements and anticipates future scientific direction</a:t>
            </a:r>
            <a:r>
              <a:rPr lang="en-US" dirty="0">
                <a:solidFill>
                  <a:schemeClr val="tx2"/>
                </a:solidFill>
              </a:rPr>
              <a:t>.</a:t>
            </a:r>
          </a:p>
          <a:p>
            <a:r>
              <a:rPr lang="en-US" dirty="0"/>
              <a:t> </a:t>
            </a:r>
          </a:p>
          <a:p>
            <a:r>
              <a:rPr lang="en-US" dirty="0"/>
              <a:t> </a:t>
            </a:r>
          </a:p>
          <a:p>
            <a:endParaRPr lang="en-US" dirty="0"/>
          </a:p>
        </p:txBody>
      </p:sp>
      <p:pic>
        <p:nvPicPr>
          <p:cNvPr id="6" name="Picture 5" descr="13466668905_52395887f6_o.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90098" y="5515429"/>
            <a:ext cx="1790095" cy="1342571"/>
          </a:xfrm>
          <a:prstGeom prst="rect">
            <a:avLst/>
          </a:prstGeom>
        </p:spPr>
      </p:pic>
      <p:pic>
        <p:nvPicPr>
          <p:cNvPr id="3" name="Picture 2" descr="9716275749_a4e8606b5a_o.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32896" y="5134429"/>
            <a:ext cx="1080961" cy="1080961"/>
          </a:xfrm>
          <a:prstGeom prst="rect">
            <a:avLst/>
          </a:prstGeom>
        </p:spPr>
      </p:pic>
      <p:pic>
        <p:nvPicPr>
          <p:cNvPr id="8" name="Picture 7" descr="8741749964_dd3088fbe3_o.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013857" y="4931521"/>
            <a:ext cx="1415143" cy="870166"/>
          </a:xfrm>
          <a:prstGeom prst="rect">
            <a:avLst/>
          </a:prstGeom>
        </p:spPr>
      </p:pic>
      <p:pic>
        <p:nvPicPr>
          <p:cNvPr id="10" name="Picture 9" descr="16645606438_eeed037251_o.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858000" y="5317872"/>
            <a:ext cx="2285999" cy="1528904"/>
          </a:xfrm>
          <a:prstGeom prst="rect">
            <a:avLst/>
          </a:prstGeom>
        </p:spPr>
      </p:pic>
      <p:pic>
        <p:nvPicPr>
          <p:cNvPr id="12" name="Picture 11" descr="8741741426_16c071ec65_o.jp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964713" y="4801707"/>
            <a:ext cx="1231295" cy="923471"/>
          </a:xfrm>
          <a:prstGeom prst="rect">
            <a:avLst/>
          </a:prstGeom>
        </p:spPr>
      </p:pic>
      <p:pic>
        <p:nvPicPr>
          <p:cNvPr id="14" name="Picture 13" descr="8741747456_9677e465f5_o.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674538" y="5968999"/>
            <a:ext cx="662434" cy="883245"/>
          </a:xfrm>
          <a:prstGeom prst="rect">
            <a:avLst/>
          </a:prstGeom>
        </p:spPr>
      </p:pic>
      <p:pic>
        <p:nvPicPr>
          <p:cNvPr id="15" name="Picture 14" descr="14865511103_11bddd2c88_o.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429000" y="5255833"/>
            <a:ext cx="2624520" cy="1749680"/>
          </a:xfrm>
          <a:prstGeom prst="rect">
            <a:avLst/>
          </a:prstGeom>
        </p:spPr>
      </p:pic>
      <p:pic>
        <p:nvPicPr>
          <p:cNvPr id="16" name="Picture 15" descr="8740619529_a8a02383c8_o.jp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72089" y="4485867"/>
            <a:ext cx="1154949" cy="1539932"/>
          </a:xfrm>
          <a:prstGeom prst="rect">
            <a:avLst/>
          </a:prstGeom>
        </p:spPr>
      </p:pic>
      <p:pic>
        <p:nvPicPr>
          <p:cNvPr id="18" name="Picture 17" descr="9098950683_d911dc910c_o.jp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8143" y="4485867"/>
            <a:ext cx="913190" cy="1217587"/>
          </a:xfrm>
          <a:prstGeom prst="rect">
            <a:avLst/>
          </a:prstGeom>
        </p:spPr>
      </p:pic>
      <p:pic>
        <p:nvPicPr>
          <p:cNvPr id="19" name="Picture 18" descr="8741745688_68b6535b0f_o.jpg"/>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18143" y="3268280"/>
            <a:ext cx="913190" cy="1217587"/>
          </a:xfrm>
          <a:prstGeom prst="rect">
            <a:avLst/>
          </a:prstGeom>
        </p:spPr>
      </p:pic>
      <p:pic>
        <p:nvPicPr>
          <p:cNvPr id="20" name="Picture 19" descr="8740618925_0e2f06fe4f_o.jp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8143" y="2601530"/>
            <a:ext cx="913190" cy="684893"/>
          </a:xfrm>
          <a:prstGeom prst="rect">
            <a:avLst/>
          </a:prstGeom>
        </p:spPr>
      </p:pic>
      <p:pic>
        <p:nvPicPr>
          <p:cNvPr id="21" name="Picture 20" descr="8741754274_fc4784f955_o.jp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32895" y="4689971"/>
            <a:ext cx="1080961" cy="719921"/>
          </a:xfrm>
          <a:prstGeom prst="rect">
            <a:avLst/>
          </a:prstGeom>
        </p:spPr>
      </p:pic>
      <p:pic>
        <p:nvPicPr>
          <p:cNvPr id="22" name="Picture 21" descr="8741740842_5a2818a557_o.jpg"/>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8143" y="997858"/>
            <a:ext cx="913190" cy="1620449"/>
          </a:xfrm>
          <a:prstGeom prst="rect">
            <a:avLst/>
          </a:prstGeom>
        </p:spPr>
      </p:pic>
      <p:pic>
        <p:nvPicPr>
          <p:cNvPr id="23" name="Picture 22" descr="RSAT2_STS028.jpg"/>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008906" y="4485867"/>
            <a:ext cx="997537" cy="910034"/>
          </a:xfrm>
          <a:prstGeom prst="rect">
            <a:avLst/>
          </a:prstGeom>
          <a:ln>
            <a:noFill/>
          </a:ln>
        </p:spPr>
      </p:pic>
      <p:pic>
        <p:nvPicPr>
          <p:cNvPr id="24" name="Picture 23" descr="RECON Network.tiff"/>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3126622" y="4304718"/>
            <a:ext cx="1318378" cy="951115"/>
          </a:xfrm>
          <a:prstGeom prst="rect">
            <a:avLst/>
          </a:prstGeom>
          <a:ln>
            <a:noFill/>
          </a:ln>
        </p:spPr>
      </p:pic>
      <p:pic>
        <p:nvPicPr>
          <p:cNvPr id="26" name="Picture 25" descr="WLE Buoy.tiff"/>
          <p:cNvPicPr>
            <a:picLocks noChangeAspect="1"/>
          </p:cNvPicPr>
          <p:nvPr/>
        </p:nvPicPr>
        <p:blipFill>
          <a:blip r:embed="rId23">
            <a:extLst>
              <a:ext uri="{28A0092B-C50C-407E-A947-70E740481C1C}">
                <a14:useLocalDpi xmlns:a14="http://schemas.microsoft.com/office/drawing/2010/main"/>
              </a:ext>
            </a:extLst>
          </a:blip>
          <a:stretch>
            <a:fillRect/>
          </a:stretch>
        </p:blipFill>
        <p:spPr>
          <a:xfrm>
            <a:off x="8089589" y="3772301"/>
            <a:ext cx="891467" cy="1095762"/>
          </a:xfrm>
          <a:prstGeom prst="rect">
            <a:avLst/>
          </a:prstGeom>
          <a:effectLst>
            <a:softEdge rad="114300"/>
          </a:effectLst>
        </p:spPr>
      </p:pic>
      <p:pic>
        <p:nvPicPr>
          <p:cNvPr id="27" name="Picture 10" descr="Laurentian"/>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1700594" y="4301798"/>
            <a:ext cx="1426028" cy="629723"/>
          </a:xfrm>
          <a:prstGeom prst="rect">
            <a:avLst/>
          </a:prstGeom>
          <a:noFill/>
          <a:ln w="12700">
            <a:noFill/>
            <a:miter lim="800000"/>
            <a:headEnd/>
            <a:tailEnd/>
          </a:ln>
        </p:spPr>
      </p:pic>
      <p:sp>
        <p:nvSpPr>
          <p:cNvPr id="29" name="TextBox 28"/>
          <p:cNvSpPr txBox="1"/>
          <p:nvPr/>
        </p:nvSpPr>
        <p:spPr>
          <a:xfrm>
            <a:off x="138363" y="449513"/>
            <a:ext cx="8939637" cy="954107"/>
          </a:xfrm>
          <a:prstGeom prst="rect">
            <a:avLst/>
          </a:prstGeom>
          <a:noFill/>
        </p:spPr>
        <p:txBody>
          <a:bodyPr wrap="square" rtlCol="0">
            <a:spAutoFit/>
          </a:bodyPr>
          <a:lstStyle/>
          <a:p>
            <a:r>
              <a:rPr lang="en-US" sz="2800" b="1" dirty="0">
                <a:solidFill>
                  <a:schemeClr val="tx2"/>
                </a:solidFill>
              </a:rPr>
              <a:t>OSAT Goals from the 2016-2020 GLERL Strategic Plan:</a:t>
            </a:r>
            <a:endParaRPr lang="en-US" sz="2800" dirty="0">
              <a:solidFill>
                <a:schemeClr val="tx2"/>
              </a:solidFill>
            </a:endParaRPr>
          </a:p>
          <a:p>
            <a:endParaRPr lang="en-US" sz="2800" dirty="0"/>
          </a:p>
        </p:txBody>
      </p:sp>
    </p:spTree>
    <p:extLst>
      <p:ext uri="{BB962C8B-B14F-4D97-AF65-F5344CB8AC3E}">
        <p14:creationId xmlns:p14="http://schemas.microsoft.com/office/powerpoint/2010/main" val="2882392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rgbClr val="002060"/>
      </a:dk1>
      <a:lt1>
        <a:sysClr val="window" lastClr="FFFFFF"/>
      </a:lt1>
      <a:dk2>
        <a:srgbClr val="002060"/>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smtClean="0">
            <a:solidFill>
              <a:srgbClr val="002060"/>
            </a:solidFill>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1309</TotalTime>
  <Words>646</Words>
  <Application>Microsoft Office PowerPoint</Application>
  <PresentationFormat>On-screen Show (4:3)</PresentationFormat>
  <Paragraphs>107</Paragraphs>
  <Slides>5</Slides>
  <Notes>5</Notes>
  <HiddenSlides>0</HiddenSlides>
  <MMClips>0</MMClips>
  <ScaleCrop>false</ScaleCrop>
  <HeadingPairs>
    <vt:vector size="4" baseType="variant">
      <vt:variant>
        <vt:lpstr>Theme</vt:lpstr>
      </vt:variant>
      <vt:variant>
        <vt:i4>2</vt:i4>
      </vt:variant>
      <vt:variant>
        <vt:lpstr>Slide Titles</vt:lpstr>
      </vt:variant>
      <vt:variant>
        <vt:i4>5</vt:i4>
      </vt:variant>
    </vt:vector>
  </HeadingPairs>
  <TitlesOfParts>
    <vt:vector size="7" baseType="lpstr">
      <vt:lpstr>Office Theme</vt:lpstr>
      <vt:lpstr>1_Office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Ruberg</dc:creator>
  <cp:lastModifiedBy>Laura Newlin</cp:lastModifiedBy>
  <cp:revision>57</cp:revision>
  <cp:lastPrinted>2016-03-03T19:22:25Z</cp:lastPrinted>
  <dcterms:created xsi:type="dcterms:W3CDTF">2016-02-12T21:04:59Z</dcterms:created>
  <dcterms:modified xsi:type="dcterms:W3CDTF">2016-03-12T22:33:41Z</dcterms:modified>
</cp:coreProperties>
</file>