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65" r:id="rId3"/>
    <p:sldId id="267" r:id="rId4"/>
    <p:sldId id="26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9999"/>
    <a:srgbClr val="003399"/>
    <a:srgbClr val="33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76151" autoAdjust="0"/>
  </p:normalViewPr>
  <p:slideViewPr>
    <p:cSldViewPr>
      <p:cViewPr>
        <p:scale>
          <a:sx n="112" d="100"/>
          <a:sy n="112" d="100"/>
        </p:scale>
        <p:origin x="-848" y="24"/>
      </p:cViewPr>
      <p:guideLst>
        <p:guide orient="horz" pos="2160"/>
        <p:guide pos="46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-32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C1EC7-B1E4-4BF2-BEFD-6780F5F2C6B8}" type="datetimeFigureOut">
              <a:rPr lang="en-US" smtClean="0"/>
              <a:t>3/16/16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98A3F-0685-4583-B1A9-B32BB6EA7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98A3F-0685-4583-B1A9-B32BB6EA74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52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98A3F-0685-4583-B1A9-B32BB6EA74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91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sz="800" dirty="0" smtClean="0">
                <a:latin typeface="Arial"/>
                <a:cs typeface="Arial"/>
              </a:rPr>
              <a:t>Proposal submitted to the Great Lakes Observing System Regional Association for real-time, year-round</a:t>
            </a:r>
            <a:r>
              <a:rPr lang="en-US" sz="800" baseline="0" dirty="0" smtClean="0">
                <a:latin typeface="Arial"/>
                <a:cs typeface="Arial"/>
              </a:rPr>
              <a:t> observing stations in four Great Lakes locations, August 7, 2015. </a:t>
            </a:r>
            <a:endParaRPr lang="en-US" sz="800" dirty="0" smtClean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endParaRPr lang="en-US" sz="800" dirty="0" smtClean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sz="800" dirty="0" smtClean="0">
                <a:latin typeface="Arial"/>
                <a:cs typeface="Arial"/>
              </a:rPr>
              <a:t>Unmanned aerial</a:t>
            </a:r>
            <a:r>
              <a:rPr lang="en-US" sz="800" baseline="0" dirty="0" smtClean="0">
                <a:latin typeface="Arial"/>
                <a:cs typeface="Arial"/>
              </a:rPr>
              <a:t> systems (UAS) proposal HABs detection and mapping submitted to NOAA UAS Program Office, February 24, 2016.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98A3F-0685-4583-B1A9-B32BB6EA74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01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98A3F-0685-4583-B1A9-B32BB6EA74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93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99A0-FA52-4883-93AD-B75C459FDEF3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5505-F4B5-423E-98FF-22ADE53B6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9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99A0-FA52-4883-93AD-B75C459FDEF3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5505-F4B5-423E-98FF-22ADE53B6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34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99A0-FA52-4883-93AD-B75C459FDEF3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5505-F4B5-423E-98FF-22ADE53B6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99A0-FA52-4883-93AD-B75C459FDEF3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5505-F4B5-423E-98FF-22ADE53B6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4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99A0-FA52-4883-93AD-B75C459FDEF3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5505-F4B5-423E-98FF-22ADE53B6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9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99A0-FA52-4883-93AD-B75C459FDEF3}" type="datetimeFigureOut">
              <a:rPr lang="en-US" smtClean="0"/>
              <a:t>3/16/16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5505-F4B5-423E-98FF-22ADE53B6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3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99A0-FA52-4883-93AD-B75C459FDEF3}" type="datetimeFigureOut">
              <a:rPr lang="en-US" smtClean="0"/>
              <a:t>3/16/16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5505-F4B5-423E-98FF-22ADE53B6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8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99A0-FA52-4883-93AD-B75C459FDEF3}" type="datetimeFigureOut">
              <a:rPr lang="en-US" smtClean="0"/>
              <a:t>3/16/16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5505-F4B5-423E-98FF-22ADE53B6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4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99A0-FA52-4883-93AD-B75C459FDEF3}" type="datetimeFigureOut">
              <a:rPr lang="en-US" smtClean="0"/>
              <a:t>3/16/16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5505-F4B5-423E-98FF-22ADE53B6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3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99A0-FA52-4883-93AD-B75C459FDEF3}" type="datetimeFigureOut">
              <a:rPr lang="en-US" smtClean="0"/>
              <a:t>3/16/16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5505-F4B5-423E-98FF-22ADE53B6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99A0-FA52-4883-93AD-B75C459FDEF3}" type="datetimeFigureOut">
              <a:rPr lang="en-US" smtClean="0"/>
              <a:t>3/16/16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5505-F4B5-423E-98FF-22ADE53B6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7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99A0-FA52-4883-93AD-B75C459FDEF3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25505-F4B5-423E-98FF-22ADE53B6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3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7.jpeg"/><Relationship Id="rId7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9.jpg"/><Relationship Id="rId6" Type="http://schemas.openxmlformats.org/officeDocument/2006/relationships/image" Target="../media/image10.pn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0" Type="http://schemas.openxmlformats.org/officeDocument/2006/relationships/image" Target="../media/image14.jpeg"/><Relationship Id="rId11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flipV="1">
            <a:off x="0" y="0"/>
            <a:ext cx="9144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4344"/>
            <a:ext cx="623400" cy="638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97" y="154344"/>
            <a:ext cx="2053803" cy="63826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59639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1/4</a:t>
            </a:r>
            <a:endParaRPr 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171" y="1066800"/>
            <a:ext cx="61814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Observing Systems &amp; Advanced Technology (OSAT) </a:t>
            </a:r>
          </a:p>
          <a:p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&amp; Answer Session</a:t>
            </a:r>
          </a:p>
          <a:p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432" y="2273298"/>
            <a:ext cx="4252168" cy="420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91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flipV="1">
            <a:off x="0" y="-4"/>
            <a:ext cx="914400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321" y="45720"/>
            <a:ext cx="300680" cy="30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5720"/>
            <a:ext cx="990600" cy="3078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59639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5720"/>
            <a:ext cx="7239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OSAT </a:t>
            </a:r>
            <a:r>
              <a:rPr lang="en-US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Q&amp;A</a:t>
            </a: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457200"/>
            <a:ext cx="9001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OSAT Take Home Messages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1" y="1524000"/>
            <a:ext cx="7239000" cy="4924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cs typeface="Arial"/>
              </a:rPr>
              <a:t>GLERL vessels provide one-NOAA Great Lakes vessel support</a:t>
            </a:r>
          </a:p>
          <a:p>
            <a:pPr marL="1200150" lvl="2" indent="-285750">
              <a:spcBef>
                <a:spcPts val="1200"/>
              </a:spcBef>
              <a:buFont typeface="Wingdings" charset="2"/>
              <a:buChar char="ü"/>
            </a:pPr>
            <a:r>
              <a:rPr lang="en-US" dirty="0" smtClean="0">
                <a:solidFill>
                  <a:srgbClr val="002060"/>
                </a:solidFill>
                <a:cs typeface="Arial"/>
              </a:rPr>
              <a:t>full-service vessel operations and maintenance facility</a:t>
            </a:r>
          </a:p>
          <a:p>
            <a:endParaRPr lang="en-US" dirty="0" smtClean="0">
              <a:solidFill>
                <a:srgbClr val="002060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cs typeface="Arial"/>
              </a:rPr>
              <a:t>Remote sensing and coastal observations research and </a:t>
            </a:r>
          </a:p>
          <a:p>
            <a:r>
              <a:rPr lang="en-US" dirty="0" smtClean="0">
                <a:solidFill>
                  <a:srgbClr val="002060"/>
                </a:solidFill>
                <a:cs typeface="Arial"/>
              </a:rPr>
              <a:t>    development has:</a:t>
            </a:r>
            <a:endParaRPr lang="en-US" dirty="0">
              <a:solidFill>
                <a:srgbClr val="002060"/>
              </a:solidFill>
              <a:cs typeface="Arial"/>
            </a:endParaRPr>
          </a:p>
          <a:p>
            <a:pPr marL="1200150" lvl="2" indent="-285750">
              <a:spcBef>
                <a:spcPts val="12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en-US" dirty="0">
                <a:solidFill>
                  <a:srgbClr val="002060"/>
                </a:solidFill>
                <a:cs typeface="Arial"/>
              </a:rPr>
              <a:t>r</a:t>
            </a:r>
            <a:r>
              <a:rPr lang="en-US" dirty="0" smtClean="0">
                <a:solidFill>
                  <a:srgbClr val="002060"/>
                </a:solidFill>
                <a:cs typeface="Arial"/>
              </a:rPr>
              <a:t>esulted in R2X successes and laid the foundation for year-round observations</a:t>
            </a:r>
          </a:p>
          <a:p>
            <a:pPr marL="1200150" lvl="2" indent="-285750">
              <a:spcBef>
                <a:spcPts val="12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en-US" dirty="0" smtClean="0">
                <a:solidFill>
                  <a:srgbClr val="002060"/>
                </a:solidFill>
                <a:cs typeface="Arial"/>
              </a:rPr>
              <a:t>significantly increased environmental awareness</a:t>
            </a:r>
          </a:p>
          <a:p>
            <a:pPr marL="1200150" lvl="2" indent="-285750">
              <a:spcBef>
                <a:spcPts val="12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en-US" dirty="0" smtClean="0">
                <a:solidFill>
                  <a:srgbClr val="002060"/>
                </a:solidFill>
                <a:cs typeface="Arial"/>
              </a:rPr>
              <a:t>developed Great Lakes Water Quality Agreement adaptive management monitoring capacity</a:t>
            </a:r>
          </a:p>
          <a:p>
            <a:pPr marL="1200150" lvl="2" indent="-285750">
              <a:spcBef>
                <a:spcPts val="12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en-US" dirty="0">
                <a:solidFill>
                  <a:srgbClr val="002060"/>
                </a:solidFill>
                <a:cs typeface="Arial"/>
              </a:rPr>
              <a:t>partnered with universities, industry and </a:t>
            </a:r>
            <a:r>
              <a:rPr lang="en-US" dirty="0" smtClean="0">
                <a:solidFill>
                  <a:srgbClr val="002060"/>
                </a:solidFill>
                <a:cs typeface="Arial"/>
              </a:rPr>
              <a:t>Great Lakes Observing System </a:t>
            </a:r>
            <a:r>
              <a:rPr lang="en-US" dirty="0">
                <a:solidFill>
                  <a:srgbClr val="002060"/>
                </a:solidFill>
                <a:cs typeface="Arial"/>
              </a:rPr>
              <a:t>to deploy a coastal buoy network</a:t>
            </a:r>
          </a:p>
          <a:p>
            <a:pPr lvl="2">
              <a:spcBef>
                <a:spcPts val="1200"/>
              </a:spcBef>
              <a:spcAft>
                <a:spcPts val="600"/>
              </a:spcAft>
            </a:pPr>
            <a:endParaRPr lang="en-US" dirty="0" smtClean="0">
              <a:solidFill>
                <a:srgbClr val="00206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740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flipV="1">
            <a:off x="0" y="-4"/>
            <a:ext cx="914400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321" y="45720"/>
            <a:ext cx="300680" cy="30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5720"/>
            <a:ext cx="990600" cy="3078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59639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2/3</a:t>
            </a:r>
            <a:endParaRPr 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5720"/>
            <a:ext cx="7239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OSAT </a:t>
            </a:r>
            <a:r>
              <a:rPr lang="en-US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Q&amp;A</a:t>
            </a: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381000"/>
            <a:ext cx="9001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OSAT Theme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/ Future Plans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6961" y="914400"/>
            <a:ext cx="744263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 smtClean="0"/>
              <a:t>Organize </a:t>
            </a:r>
            <a:r>
              <a:rPr lang="en-US" sz="1500" dirty="0"/>
              <a:t>NOAA Regional vessel requirements and </a:t>
            </a:r>
            <a:r>
              <a:rPr lang="en-US" sz="1500" dirty="0" smtClean="0"/>
              <a:t>create </a:t>
            </a:r>
            <a:r>
              <a:rPr lang="en-US" sz="1500" dirty="0"/>
              <a:t>a </a:t>
            </a:r>
            <a:r>
              <a:rPr lang="en-US" sz="1500" i="1" u="sng" dirty="0"/>
              <a:t>comprehensive</a:t>
            </a:r>
            <a:r>
              <a:rPr lang="en-US" sz="1500" dirty="0"/>
              <a:t> and </a:t>
            </a:r>
            <a:r>
              <a:rPr lang="en-US" sz="1500" i="1" u="sng" dirty="0" smtClean="0"/>
              <a:t>sustainable</a:t>
            </a:r>
            <a:r>
              <a:rPr lang="en-US" sz="1500" dirty="0" smtClean="0"/>
              <a:t> management </a:t>
            </a:r>
            <a:r>
              <a:rPr lang="en-US" sz="1500" dirty="0"/>
              <a:t>plan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 smtClean="0"/>
              <a:t>Consolidate </a:t>
            </a:r>
            <a:r>
              <a:rPr lang="en-US" sz="1500" dirty="0"/>
              <a:t>NOAA support for a new Regional </a:t>
            </a:r>
            <a:r>
              <a:rPr lang="en-US" sz="1500" dirty="0" smtClean="0"/>
              <a:t>Research Vessel</a:t>
            </a:r>
            <a:endParaRPr lang="en-US" sz="15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 smtClean="0"/>
              <a:t>Develop </a:t>
            </a:r>
            <a:r>
              <a:rPr lang="en-US" sz="1500" dirty="0"/>
              <a:t>techniques to collect </a:t>
            </a:r>
            <a:r>
              <a:rPr lang="en-US" sz="1500" dirty="0" smtClean="0"/>
              <a:t>real-time, year</a:t>
            </a:r>
            <a:r>
              <a:rPr lang="en-US" sz="1500" dirty="0"/>
              <a:t>-</a:t>
            </a:r>
            <a:r>
              <a:rPr lang="en-US" sz="1500" dirty="0" smtClean="0"/>
              <a:t>round, under-ice observations</a:t>
            </a:r>
            <a:r>
              <a:rPr lang="en-US" sz="1500" dirty="0"/>
              <a:t> </a:t>
            </a:r>
            <a:r>
              <a:rPr lang="en-US" sz="1500" dirty="0" smtClean="0"/>
              <a:t>using </a:t>
            </a:r>
            <a:r>
              <a:rPr lang="en-US" sz="1500" dirty="0" err="1" smtClean="0"/>
              <a:t>ReCON</a:t>
            </a:r>
            <a:r>
              <a:rPr lang="en-US" sz="1500" dirty="0" smtClean="0"/>
              <a:t> technology coupled with persistent autonomous vehicles.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 smtClean="0"/>
              <a:t>Develop unmanned air systems for HAB detection, mapping, classification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 smtClean="0"/>
              <a:t>Initiate discussion with NASA Glenn (Cleveland OH) on </a:t>
            </a:r>
            <a:r>
              <a:rPr lang="en-US" sz="1500" dirty="0" err="1" smtClean="0"/>
              <a:t>CubeSat</a:t>
            </a:r>
            <a:r>
              <a:rPr lang="en-US" sz="1500" dirty="0" smtClean="0"/>
              <a:t> </a:t>
            </a:r>
            <a:r>
              <a:rPr lang="en-US" sz="1500" dirty="0" err="1" smtClean="0"/>
              <a:t>Hyperspectral</a:t>
            </a:r>
            <a:r>
              <a:rPr lang="en-US" sz="1500" dirty="0" smtClean="0"/>
              <a:t> sensor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Develop and evaluate </a:t>
            </a:r>
            <a:r>
              <a:rPr lang="en-US" sz="1500" dirty="0" smtClean="0"/>
              <a:t>satellite </a:t>
            </a:r>
            <a:r>
              <a:rPr lang="en-US" sz="1500" dirty="0"/>
              <a:t>derived products for the Great Lakes region including ice thickness and </a:t>
            </a:r>
            <a:r>
              <a:rPr lang="en-US" sz="1500" dirty="0" smtClean="0"/>
              <a:t>soil moisture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Develop </a:t>
            </a:r>
            <a:r>
              <a:rPr lang="en-US" sz="1500" dirty="0" smtClean="0"/>
              <a:t>a Decision </a:t>
            </a:r>
            <a:r>
              <a:rPr lang="en-US" sz="1500" dirty="0"/>
              <a:t>Support </a:t>
            </a:r>
            <a:r>
              <a:rPr lang="en-US" sz="1500" dirty="0" smtClean="0"/>
              <a:t>Tool </a:t>
            </a:r>
            <a:r>
              <a:rPr lang="en-US" sz="1500" dirty="0"/>
              <a:t>using database of </a:t>
            </a:r>
            <a:r>
              <a:rPr lang="en-US" sz="1500" dirty="0" err="1"/>
              <a:t>CoastWatch</a:t>
            </a:r>
            <a:r>
              <a:rPr lang="en-US" sz="1500" dirty="0"/>
              <a:t> and other geophysical data</a:t>
            </a:r>
          </a:p>
          <a:p>
            <a:r>
              <a:rPr lang="en-US" sz="1500" dirty="0"/>
              <a:t> 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pic>
        <p:nvPicPr>
          <p:cNvPr id="3" name="Picture 2" descr="UAS Tempes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368" y="4876800"/>
            <a:ext cx="2978632" cy="1981200"/>
          </a:xfrm>
          <a:prstGeom prst="rect">
            <a:avLst/>
          </a:prstGeom>
        </p:spPr>
      </p:pic>
      <p:pic>
        <p:nvPicPr>
          <p:cNvPr id="10" name="Picture 3" descr="NOAA SRV_1.jpg"/>
          <p:cNvPicPr>
            <a:picLocks noChangeAspect="1"/>
          </p:cNvPicPr>
          <p:nvPr/>
        </p:nvPicPr>
        <p:blipFill>
          <a:blip r:embed="rId6" cstate="print"/>
          <a:srcRect t="2128" b="4255"/>
          <a:stretch>
            <a:fillRect/>
          </a:stretch>
        </p:blipFill>
        <p:spPr bwMode="auto">
          <a:xfrm>
            <a:off x="2895600" y="4800600"/>
            <a:ext cx="332807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ubeSat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"/>
          <a:stretch/>
        </p:blipFill>
        <p:spPr>
          <a:xfrm>
            <a:off x="0" y="4876800"/>
            <a:ext cx="2971800" cy="1981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6611779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3/4</a:t>
            </a:r>
            <a:endParaRPr 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5692" y="6758556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435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flipV="1">
            <a:off x="0" y="-4"/>
            <a:ext cx="914400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321" y="45720"/>
            <a:ext cx="300680" cy="30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5720"/>
            <a:ext cx="990600" cy="3078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5720"/>
            <a:ext cx="7239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OSAT </a:t>
            </a:r>
            <a:r>
              <a:rPr lang="en-US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Q&amp;A</a:t>
            </a: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1" y="1752600"/>
            <a:ext cx="1523999" cy="167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55432" y="560963"/>
            <a:ext cx="8772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for the OSAT Team? 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3886200"/>
            <a:ext cx="1523999" cy="167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71800" y="1752600"/>
            <a:ext cx="1523999" cy="167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71800" y="3886200"/>
            <a:ext cx="1523999" cy="167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19801" y="1752600"/>
            <a:ext cx="1523999" cy="167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19801" y="3886200"/>
            <a:ext cx="1523999" cy="167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00200" y="2366427"/>
            <a:ext cx="1371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Dennis Donahue</a:t>
            </a:r>
          </a:p>
          <a:p>
            <a:r>
              <a:rPr lang="en-US" sz="1200" dirty="0" smtClean="0"/>
              <a:t>Great </a:t>
            </a:r>
            <a:r>
              <a:rPr lang="en-US" sz="1200" dirty="0"/>
              <a:t>Lakes Field Stations and </a:t>
            </a:r>
            <a:r>
              <a:rPr lang="en-US" sz="1200" dirty="0" smtClean="0"/>
              <a:t>Vessels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1600200" y="4343400"/>
            <a:ext cx="1447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George </a:t>
            </a:r>
            <a:r>
              <a:rPr lang="en-US" sz="1600" b="1" dirty="0" err="1" smtClean="0"/>
              <a:t>Leshkevich</a:t>
            </a:r>
            <a:r>
              <a:rPr lang="en-US" sz="1600" b="1" dirty="0" smtClean="0"/>
              <a:t> </a:t>
            </a:r>
            <a:r>
              <a:rPr lang="en-US" sz="1200" dirty="0" err="1" smtClean="0"/>
              <a:t>CoastWatch</a:t>
            </a:r>
            <a:r>
              <a:rPr lang="en-US" sz="1200" dirty="0" smtClean="0"/>
              <a:t> </a:t>
            </a:r>
            <a:r>
              <a:rPr lang="en-US" sz="1200" dirty="0"/>
              <a:t>Satellite Research and Product Development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495800" y="2612648"/>
            <a:ext cx="152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Ron </a:t>
            </a:r>
            <a:r>
              <a:rPr lang="en-US" sz="1600" b="1" dirty="0" err="1" smtClean="0"/>
              <a:t>Muzzi</a:t>
            </a:r>
            <a:endParaRPr lang="en-US" sz="1600" b="1" dirty="0" smtClean="0"/>
          </a:p>
          <a:p>
            <a:r>
              <a:rPr lang="en-US" sz="1200" dirty="0" smtClean="0"/>
              <a:t>Observing </a:t>
            </a:r>
            <a:r>
              <a:rPr lang="en-US" sz="1200" dirty="0"/>
              <a:t>System Data Acquisition &amp; Data Management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543800" y="2427982"/>
            <a:ext cx="1752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Steve Ruberg </a:t>
            </a:r>
            <a:r>
              <a:rPr lang="en-US" sz="1200" dirty="0" smtClean="0"/>
              <a:t>(Theme Lead) Observing </a:t>
            </a:r>
            <a:r>
              <a:rPr lang="en-US" sz="1200" dirty="0"/>
              <a:t>Systems Research and Technology Transition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495800" y="4343400"/>
            <a:ext cx="160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800" dirty="0"/>
              <a:t>Andrea </a:t>
            </a:r>
            <a:endParaRPr lang="en-US" sz="1600" b="1" kern="800" dirty="0" smtClean="0"/>
          </a:p>
          <a:p>
            <a:r>
              <a:rPr lang="en-US" sz="1600" b="1" kern="800" dirty="0" smtClean="0"/>
              <a:t>Vander </a:t>
            </a:r>
            <a:r>
              <a:rPr lang="en-US" sz="1600" b="1" kern="800" dirty="0" err="1"/>
              <a:t>Woude</a:t>
            </a:r>
            <a:r>
              <a:rPr lang="en-US" sz="1600" b="1" kern="800" dirty="0"/>
              <a:t> </a:t>
            </a:r>
            <a:r>
              <a:rPr lang="en-US" sz="1200" dirty="0" err="1" smtClean="0"/>
              <a:t>Hyperspectral</a:t>
            </a:r>
            <a:r>
              <a:rPr lang="en-US" sz="1200" dirty="0" smtClean="0"/>
              <a:t> </a:t>
            </a:r>
            <a:r>
              <a:rPr lang="en-US" sz="1200" dirty="0"/>
              <a:t>Airborne and Hand-held Sensors on Lake Erie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543800" y="4528066"/>
            <a:ext cx="1600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Tom </a:t>
            </a:r>
            <a:r>
              <a:rPr lang="en-US" sz="1600" b="1" dirty="0" err="1"/>
              <a:t>Johengen</a:t>
            </a:r>
            <a:r>
              <a:rPr lang="en-US" sz="1600" b="1" dirty="0"/>
              <a:t> </a:t>
            </a:r>
            <a:r>
              <a:rPr lang="en-US" sz="1200" dirty="0" smtClean="0"/>
              <a:t>Mobile </a:t>
            </a:r>
            <a:r>
              <a:rPr lang="en-US" sz="1200" dirty="0"/>
              <a:t>and Buoy Monitoring Technologies </a:t>
            </a:r>
          </a:p>
        </p:txBody>
      </p:sp>
      <p:pic>
        <p:nvPicPr>
          <p:cNvPr id="3" name="Picture 2" descr="Denni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" r="35210" b="4040"/>
          <a:stretch/>
        </p:blipFill>
        <p:spPr>
          <a:xfrm>
            <a:off x="152400" y="1828800"/>
            <a:ext cx="1371600" cy="15094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030142"/>
            <a:ext cx="1341739" cy="1373972"/>
          </a:xfrm>
          <a:prstGeom prst="rect">
            <a:avLst/>
          </a:prstGeom>
        </p:spPr>
      </p:pic>
      <p:pic>
        <p:nvPicPr>
          <p:cNvPr id="8" name="Picture 7" descr="IMG_6943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4" t="5357" r="10939"/>
          <a:stretch/>
        </p:blipFill>
        <p:spPr>
          <a:xfrm rot="5400000">
            <a:off x="2965449" y="4044951"/>
            <a:ext cx="1511301" cy="1346200"/>
          </a:xfrm>
          <a:prstGeom prst="rect">
            <a:avLst/>
          </a:prstGeom>
        </p:spPr>
      </p:pic>
      <p:pic>
        <p:nvPicPr>
          <p:cNvPr id="10" name="Picture 9" descr="IMG_6946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55" b="3774"/>
          <a:stretch/>
        </p:blipFill>
        <p:spPr>
          <a:xfrm rot="5400000">
            <a:off x="6025905" y="4054721"/>
            <a:ext cx="1534016" cy="1349374"/>
          </a:xfrm>
          <a:prstGeom prst="rect">
            <a:avLst/>
          </a:prstGeom>
        </p:spPr>
      </p:pic>
      <p:pic>
        <p:nvPicPr>
          <p:cNvPr id="11" name="Picture 10" descr="IMG_6945.JP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2930" r="15320" b="1683"/>
          <a:stretch/>
        </p:blipFill>
        <p:spPr>
          <a:xfrm rot="5400000">
            <a:off x="6028564" y="1896236"/>
            <a:ext cx="1507936" cy="137306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150" b="1829"/>
          <a:stretch/>
        </p:blipFill>
        <p:spPr>
          <a:xfrm>
            <a:off x="3048000" y="1828800"/>
            <a:ext cx="1341951" cy="1513715"/>
          </a:xfrm>
          <a:prstGeom prst="rect">
            <a:avLst/>
          </a:prstGeom>
        </p:spPr>
      </p:pic>
      <p:pic>
        <p:nvPicPr>
          <p:cNvPr id="32" name="Picture 3" descr="C:\CW 'C' Drive\Meeting\GLERL_review\George_pictur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" y="3962400"/>
            <a:ext cx="1375310" cy="1514512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0" y="659639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/4</a:t>
            </a:r>
            <a:endParaRPr 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2060"/>
      </a:dk1>
      <a:lt1>
        <a:sysClr val="window" lastClr="FFFFFF"/>
      </a:lt1>
      <a:dk2>
        <a:srgbClr val="00206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2549</TotalTime>
  <Words>347</Words>
  <Application>Microsoft Macintosh PowerPoint</Application>
  <PresentationFormat>On-screen Show (4:3)</PresentationFormat>
  <Paragraphs>49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>Microsoft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NOAA GLERL</dc:creator>
  <cp:keywords/>
  <dc:description/>
  <cp:lastModifiedBy>Nicole Rice</cp:lastModifiedBy>
  <cp:revision>66</cp:revision>
  <cp:lastPrinted>2016-03-15T22:37:14Z</cp:lastPrinted>
  <dcterms:created xsi:type="dcterms:W3CDTF">2016-01-05T12:37:24Z</dcterms:created>
  <dcterms:modified xsi:type="dcterms:W3CDTF">2016-03-16T20:41:37Z</dcterms:modified>
  <cp:category/>
</cp:coreProperties>
</file>