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94" r:id="rId3"/>
    <p:sldId id="278" r:id="rId4"/>
    <p:sldId id="260" r:id="rId5"/>
    <p:sldId id="301" r:id="rId6"/>
    <p:sldId id="270" r:id="rId7"/>
    <p:sldId id="297" r:id="rId8"/>
    <p:sldId id="299" r:id="rId9"/>
    <p:sldId id="264" r:id="rId10"/>
    <p:sldId id="265" r:id="rId11"/>
    <p:sldId id="300" r:id="rId12"/>
    <p:sldId id="266" r:id="rId13"/>
    <p:sldId id="298" r:id="rId14"/>
    <p:sldId id="295" r:id="rId1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25">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FFFF"/>
    <a:srgbClr val="000000"/>
    <a:srgbClr val="003399"/>
    <a:srgbClr val="FEFFFC"/>
    <a:srgbClr val="CC3300"/>
    <a:srgbClr val="FF66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6096" autoAdjust="0"/>
  </p:normalViewPr>
  <p:slideViewPr>
    <p:cSldViewPr snapToObjects="1">
      <p:cViewPr varScale="1">
        <p:scale>
          <a:sx n="177" d="100"/>
          <a:sy n="177" d="100"/>
        </p:scale>
        <p:origin x="-120" y="-376"/>
      </p:cViewPr>
      <p:guideLst>
        <p:guide orient="horz" pos="2160"/>
        <p:guide pos="2925"/>
      </p:guideLst>
    </p:cSldViewPr>
  </p:slideViewPr>
  <p:notesTextViewPr>
    <p:cViewPr>
      <p:scale>
        <a:sx n="1" d="1"/>
        <a:sy n="1" d="1"/>
      </p:scale>
      <p:origin x="0" y="0"/>
    </p:cViewPr>
  </p:notesTextViewPr>
  <p:sorterViewPr>
    <p:cViewPr>
      <p:scale>
        <a:sx n="70" d="100"/>
        <a:sy n="70" d="100"/>
      </p:scale>
      <p:origin x="0" y="0"/>
    </p:cViewPr>
  </p:sorterViewPr>
  <p:notesViewPr>
    <p:cSldViewPr snapToObjects="1">
      <p:cViewPr varScale="1">
        <p:scale>
          <a:sx n="132" d="100"/>
          <a:sy n="132" d="100"/>
        </p:scale>
        <p:origin x="-3064" y="-96"/>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6187CFC-3917-47DB-A3A2-45C9F5B42B2C}" type="datetimeFigureOut">
              <a:rPr lang="en-US" smtClean="0"/>
              <a:t>3/17/16</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A2166151-14F5-49E6-B9A5-235283ED025B}" type="slidenum">
              <a:rPr lang="en-US" smtClean="0"/>
              <a:t>‹#›</a:t>
            </a:fld>
            <a:endParaRPr lang="en-US"/>
          </a:p>
        </p:txBody>
      </p:sp>
    </p:spTree>
    <p:extLst>
      <p:ext uri="{BB962C8B-B14F-4D97-AF65-F5344CB8AC3E}">
        <p14:creationId xmlns:p14="http://schemas.microsoft.com/office/powerpoint/2010/main" val="4125156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3AC1EC7-B1E4-4BF2-BEFD-6780F5F2C6B8}" type="datetimeFigureOut">
              <a:rPr lang="en-US" smtClean="0"/>
              <a:t>3/17/16</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lerl.noaa.gov/pubs/fulltext/2008/20080057.pdf" TargetMode="External"/><Relationship Id="rId4" Type="http://schemas.openxmlformats.org/officeDocument/2006/relationships/hyperlink" Target="http://www.glerl.noaa.gov/pubs/fulltext/2007/20070022.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Photo: </a:t>
            </a:r>
            <a:r>
              <a:rPr lang="en-US" dirty="0" err="1" smtClean="0"/>
              <a:t>ReCON</a:t>
            </a:r>
            <a:r>
              <a:rPr lang="en-US" dirty="0" smtClean="0"/>
              <a:t> buoy in Lake Michigan, 7/29/2015  (All photos are NOAA photos, unless specified otherwise)</a:t>
            </a:r>
          </a:p>
          <a:p>
            <a:endParaRPr lang="en-US" dirty="0" smtClean="0"/>
          </a:p>
          <a:p>
            <a:r>
              <a:rPr lang="en-US" b="1" dirty="0" smtClean="0"/>
              <a:t>This work aligns with the following NOAA Goals:</a:t>
            </a:r>
          </a:p>
          <a:p>
            <a:endParaRPr lang="en-US" dirty="0" smtClean="0"/>
          </a:p>
          <a:p>
            <a:r>
              <a:rPr lang="en-US" b="1" dirty="0" smtClean="0"/>
              <a:t>Science: Climate Adaptation and Mitigation</a:t>
            </a:r>
          </a:p>
          <a:p>
            <a:r>
              <a:rPr lang="en-US" dirty="0" smtClean="0"/>
              <a:t>Improved scientific understanding of the changing climate system and its impacts</a:t>
            </a:r>
          </a:p>
          <a:p>
            <a:endParaRPr lang="en-US" dirty="0" smtClean="0"/>
          </a:p>
          <a:p>
            <a:r>
              <a:rPr lang="en-US" b="1" dirty="0" smtClean="0"/>
              <a:t>Science: Weather-Ready Nation</a:t>
            </a:r>
          </a:p>
          <a:p>
            <a:r>
              <a:rPr lang="en-US" dirty="0" smtClean="0"/>
              <a:t>Reduced loss of life, property, and disruption from high-impact events</a:t>
            </a:r>
          </a:p>
          <a:p>
            <a:r>
              <a:rPr lang="en-US" dirty="0" smtClean="0"/>
              <a:t>Improve freshwater resource management</a:t>
            </a:r>
          </a:p>
          <a:p>
            <a:r>
              <a:rPr lang="en-US" dirty="0" smtClean="0"/>
              <a:t>Improve transportation efficiency and safety</a:t>
            </a:r>
          </a:p>
          <a:p>
            <a:r>
              <a:rPr lang="en-US" dirty="0" smtClean="0"/>
              <a:t>Healthy people and communities due to improved air and water quality services</a:t>
            </a:r>
          </a:p>
          <a:p>
            <a:r>
              <a:rPr lang="en-US" dirty="0" smtClean="0"/>
              <a:t>A more productive and efficient economy through information relevant to key sectors of the U.S. economy</a:t>
            </a:r>
          </a:p>
          <a:p>
            <a:endParaRPr lang="en-US" dirty="0" smtClean="0"/>
          </a:p>
          <a:p>
            <a:r>
              <a:rPr lang="en-US" b="1" dirty="0" smtClean="0"/>
              <a:t>Science: Healthy Oceans</a:t>
            </a:r>
          </a:p>
          <a:p>
            <a:r>
              <a:rPr lang="en-US" dirty="0" smtClean="0"/>
              <a:t>Improved understanding of ecosystems to inform resource management decisions</a:t>
            </a:r>
          </a:p>
          <a:p>
            <a:r>
              <a:rPr lang="en-US" dirty="0" smtClean="0"/>
              <a:t>Recovered and healthy marine and coastal species</a:t>
            </a:r>
          </a:p>
          <a:p>
            <a:r>
              <a:rPr lang="en-US" dirty="0" smtClean="0"/>
              <a:t>Healthy habitats that sustain resilient and thriving marine resources and communities</a:t>
            </a:r>
          </a:p>
          <a:p>
            <a:r>
              <a:rPr lang="en-US" dirty="0" smtClean="0"/>
              <a:t>Sustainable fisheries and safe seafood for healthy populations and vibrant communities</a:t>
            </a:r>
          </a:p>
          <a:p>
            <a:endParaRPr lang="en-US" dirty="0" smtClean="0"/>
          </a:p>
          <a:p>
            <a:r>
              <a:rPr lang="en-US" b="1" dirty="0" smtClean="0"/>
              <a:t>Science: Resilient Coastal Communities and Economies</a:t>
            </a:r>
          </a:p>
          <a:p>
            <a:r>
              <a:rPr lang="en-US" dirty="0" smtClean="0"/>
              <a:t>Resilient coastal communities that can adapt to the impacts of hazards and climate change</a:t>
            </a:r>
          </a:p>
          <a:p>
            <a:r>
              <a:rPr lang="en-US" dirty="0" smtClean="0"/>
              <a:t>Comprehensive ocean and coastal planning and management</a:t>
            </a:r>
          </a:p>
          <a:p>
            <a:r>
              <a:rPr lang="en-US" dirty="0" smtClean="0"/>
              <a:t>Safe, efficient and environmentally sound marine transportation</a:t>
            </a:r>
          </a:p>
          <a:p>
            <a:r>
              <a:rPr lang="en-US" dirty="0" smtClean="0"/>
              <a:t>Improved coastal water quality supporting human health and coastal ecosystem services</a:t>
            </a:r>
          </a:p>
          <a:p>
            <a:endParaRPr lang="en-US" dirty="0" smtClean="0"/>
          </a:p>
          <a:p>
            <a:r>
              <a:rPr lang="en-US" b="1" dirty="0" smtClean="0"/>
              <a:t>Education: Science-Informed Society</a:t>
            </a:r>
          </a:p>
          <a:p>
            <a:r>
              <a:rPr lang="en-US" dirty="0" smtClean="0"/>
              <a:t>Formal and informal educators integrate NOAA-related sciences into their curricula, practices, and programs</a:t>
            </a:r>
          </a:p>
          <a:p>
            <a:endParaRPr lang="en-US" dirty="0" smtClean="0"/>
          </a:p>
          <a:p>
            <a:r>
              <a:rPr lang="en-US" b="1" dirty="0" smtClean="0"/>
              <a:t>Education: Safety and Preparedness</a:t>
            </a:r>
          </a:p>
          <a:p>
            <a:r>
              <a:rPr lang="en-US" dirty="0" smtClean="0"/>
              <a:t>Youth and adults from all backgrounds are aware of, prepare for, and appropriately respond to environmental hazards that impact health, safety, and the economy in their communities</a:t>
            </a:r>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latin typeface="+mn-lt"/>
                <a:cs typeface="Arial"/>
              </a:rPr>
              <a:t>Various other database</a:t>
            </a:r>
            <a:r>
              <a:rPr lang="en-US" baseline="0" dirty="0" smtClean="0">
                <a:solidFill>
                  <a:srgbClr val="002060"/>
                </a:solidFill>
                <a:latin typeface="+mn-lt"/>
                <a:cs typeface="Arial"/>
              </a:rPr>
              <a:t> formats</a:t>
            </a:r>
            <a:r>
              <a:rPr lang="en-US" dirty="0" smtClean="0">
                <a:solidFill>
                  <a:srgbClr val="002060"/>
                </a:solidFill>
                <a:latin typeface="+mn-lt"/>
                <a:cs typeface="Arial"/>
              </a:rPr>
              <a:t> are available to researchers to GLERL and partners, i.e., PostgreSQL</a:t>
            </a:r>
          </a:p>
          <a:p>
            <a:endParaRPr lang="en-US" sz="1200" dirty="0" smtClean="0">
              <a:solidFill>
                <a:srgbClr val="002060"/>
              </a:solidFill>
              <a:latin typeface="+mn-lt"/>
              <a:cs typeface="Aria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t>10</a:t>
            </a:fld>
            <a:endParaRPr lang="en-US"/>
          </a:p>
        </p:txBody>
      </p:sp>
    </p:spTree>
    <p:extLst>
      <p:ext uri="{BB962C8B-B14F-4D97-AF65-F5344CB8AC3E}">
        <p14:creationId xmlns:p14="http://schemas.microsoft.com/office/powerpoint/2010/main" val="78525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cs typeface="Arial"/>
              </a:rPr>
              <a:t>Buoy/Underwater Hub Computer:</a:t>
            </a:r>
          </a:p>
          <a:p>
            <a:endParaRPr lang="en-US" dirty="0" smtClean="0">
              <a:cs typeface="Arial"/>
            </a:endParaRPr>
          </a:p>
          <a:p>
            <a:r>
              <a:rPr lang="en-US" dirty="0" smtClean="0">
                <a:cs typeface="Arial"/>
              </a:rPr>
              <a:t>COTS (Commercial, Off-The-Shelf) Technology:</a:t>
            </a:r>
          </a:p>
          <a:p>
            <a:r>
              <a:rPr lang="en-US" dirty="0" smtClean="0">
                <a:cs typeface="Arial"/>
              </a:rPr>
              <a:t>    - Economical and cutting edge</a:t>
            </a:r>
          </a:p>
          <a:p>
            <a:r>
              <a:rPr lang="en-US" dirty="0" smtClean="0">
                <a:cs typeface="Arial"/>
              </a:rPr>
              <a:t>    - Industrial grade, not consumer grade</a:t>
            </a:r>
          </a:p>
          <a:p>
            <a:r>
              <a:rPr lang="en-US" dirty="0" smtClean="0">
                <a:cs typeface="Arial"/>
              </a:rPr>
              <a:t>    - ARM Processor leverages smartphone</a:t>
            </a:r>
            <a:r>
              <a:rPr lang="en-US" baseline="0" dirty="0" smtClean="0">
                <a:cs typeface="Arial"/>
              </a:rPr>
              <a:t> technology</a:t>
            </a:r>
            <a:endParaRPr lang="en-US" dirty="0" smtClean="0">
              <a:cs typeface="Arial"/>
            </a:endParaRPr>
          </a:p>
          <a:p>
            <a:r>
              <a:rPr lang="en-US" dirty="0" smtClean="0">
                <a:cs typeface="Arial"/>
              </a:rPr>
              <a:t>    - PC104 form leverages embedded application</a:t>
            </a:r>
            <a:r>
              <a:rPr lang="en-US" baseline="0" dirty="0" smtClean="0">
                <a:cs typeface="Arial"/>
              </a:rPr>
              <a:t> technology - readily available</a:t>
            </a:r>
            <a:r>
              <a:rPr lang="en-US" dirty="0" smtClean="0">
                <a:cs typeface="Arial"/>
              </a:rPr>
              <a:t> stackable add-on modules</a:t>
            </a:r>
          </a:p>
          <a:p>
            <a:endParaRPr lang="en-US" dirty="0" smtClean="0">
              <a:cs typeface="Arial"/>
            </a:endParaRPr>
          </a:p>
          <a:p>
            <a:r>
              <a:rPr lang="en-US" dirty="0" smtClean="0">
                <a:cs typeface="Arial"/>
              </a:rPr>
              <a:t>General Purpose OS (Operating System):</a:t>
            </a:r>
          </a:p>
          <a:p>
            <a:r>
              <a:rPr lang="en-US" dirty="0" smtClean="0">
                <a:cs typeface="Arial"/>
              </a:rPr>
              <a:t>    - Linux operating system – the penguin is the Linux</a:t>
            </a:r>
            <a:r>
              <a:rPr lang="en-US" baseline="0" dirty="0" smtClean="0">
                <a:cs typeface="Arial"/>
              </a:rPr>
              <a:t> mascot!</a:t>
            </a:r>
            <a:endParaRPr lang="en-US" dirty="0" smtClean="0">
              <a:cs typeface="Arial"/>
              <a:sym typeface="Wingdings" panose="05000000000000000000" pitchFamily="2" charset="2"/>
            </a:endParaRPr>
          </a:p>
          <a:p>
            <a:r>
              <a:rPr lang="en-US" dirty="0" smtClean="0">
                <a:cs typeface="Arial"/>
              </a:rPr>
              <a:t>    - Multi-tasking - </a:t>
            </a:r>
            <a:r>
              <a:rPr lang="en-US" dirty="0" smtClean="0">
                <a:cs typeface="Arial"/>
                <a:sym typeface="Wingdings" panose="05000000000000000000" pitchFamily="2" charset="2"/>
              </a:rPr>
              <a:t>simultaneous sampling, processing, data uploading, remote access</a:t>
            </a:r>
            <a:endParaRPr lang="en-US" dirty="0" smtClean="0">
              <a:cs typeface="Arial"/>
            </a:endParaRPr>
          </a:p>
          <a:p>
            <a:r>
              <a:rPr lang="en-US" dirty="0" smtClean="0">
                <a:cs typeface="Arial"/>
              </a:rPr>
              <a:t>    - Diagnostics - </a:t>
            </a:r>
            <a:r>
              <a:rPr lang="en-US" dirty="0" smtClean="0">
                <a:cs typeface="Arial"/>
                <a:sym typeface="Wingdings" panose="05000000000000000000" pitchFamily="2" charset="2"/>
              </a:rPr>
              <a:t>multiple operating system tools, debugging</a:t>
            </a:r>
          </a:p>
          <a:p>
            <a:r>
              <a:rPr lang="en-US" dirty="0" smtClean="0">
                <a:cs typeface="Arial"/>
              </a:rPr>
              <a:t>    - Any language - </a:t>
            </a:r>
            <a:r>
              <a:rPr lang="en-US" dirty="0" smtClean="0">
                <a:cs typeface="Arial"/>
                <a:sym typeface="Wingdings" panose="05000000000000000000" pitchFamily="2" charset="2"/>
              </a:rPr>
              <a:t>C, java, </a:t>
            </a:r>
            <a:r>
              <a:rPr lang="en-US" dirty="0" err="1" smtClean="0">
                <a:cs typeface="Arial"/>
                <a:sym typeface="Wingdings" panose="05000000000000000000" pitchFamily="2" charset="2"/>
              </a:rPr>
              <a:t>perl</a:t>
            </a:r>
            <a:r>
              <a:rPr lang="en-US" dirty="0" smtClean="0">
                <a:cs typeface="Arial"/>
                <a:sym typeface="Wingdings" panose="05000000000000000000" pitchFamily="2" charset="2"/>
              </a:rPr>
              <a:t>, </a:t>
            </a:r>
            <a:r>
              <a:rPr lang="en-US" dirty="0" err="1" smtClean="0">
                <a:cs typeface="Arial"/>
                <a:sym typeface="Wingdings" panose="05000000000000000000" pitchFamily="2" charset="2"/>
              </a:rPr>
              <a:t>kermit</a:t>
            </a:r>
            <a:r>
              <a:rPr lang="en-US" dirty="0" smtClean="0">
                <a:cs typeface="Arial"/>
                <a:sym typeface="Wingdings" panose="05000000000000000000" pitchFamily="2" charset="2"/>
              </a:rPr>
              <a:t>, </a:t>
            </a:r>
            <a:r>
              <a:rPr lang="en-US" dirty="0" err="1" smtClean="0">
                <a:cs typeface="Arial"/>
                <a:sym typeface="Wingdings" panose="05000000000000000000" pitchFamily="2" charset="2"/>
              </a:rPr>
              <a:t>matlab</a:t>
            </a:r>
            <a:r>
              <a:rPr lang="en-US" dirty="0" smtClean="0">
                <a:cs typeface="Arial"/>
                <a:sym typeface="Wingdings" panose="05000000000000000000" pitchFamily="2" charset="2"/>
              </a:rPr>
              <a:t>, etc.</a:t>
            </a:r>
            <a:endParaRPr lang="en-US" dirty="0" smtClean="0">
              <a:cs typeface="Arial"/>
            </a:endParaRPr>
          </a:p>
          <a:p>
            <a:r>
              <a:rPr lang="en-US" dirty="0" smtClean="0">
                <a:cs typeface="Arial"/>
              </a:rPr>
              <a:t>    - Onboard advanced data processing </a:t>
            </a:r>
            <a:r>
              <a:rPr lang="en-US" dirty="0" smtClean="0">
                <a:cs typeface="Arial"/>
                <a:sym typeface="Wingdings" panose="05000000000000000000" pitchFamily="2" charset="2"/>
              </a:rPr>
              <a:t>- intelligent, adaptive data collection and QA/QC</a:t>
            </a:r>
          </a:p>
          <a:p>
            <a:endParaRPr lang="en-US" dirty="0" smtClean="0">
              <a:cs typeface="Arial"/>
              <a:sym typeface="Wingdings" panose="05000000000000000000" pitchFamily="2" charset="2"/>
            </a:endParaRPr>
          </a:p>
          <a:p>
            <a:r>
              <a:rPr lang="en-US" dirty="0" smtClean="0">
                <a:cs typeface="Arial"/>
                <a:sym typeface="Wingdings" panose="05000000000000000000" pitchFamily="2" charset="2"/>
              </a:rPr>
              <a:t>Interfaces to All Sensors:</a:t>
            </a:r>
          </a:p>
          <a:p>
            <a:r>
              <a:rPr lang="en-US" dirty="0" smtClean="0">
                <a:cs typeface="Arial"/>
                <a:sym typeface="Wingdings" panose="05000000000000000000" pitchFamily="2" charset="2"/>
              </a:rPr>
              <a:t>   </a:t>
            </a:r>
            <a:r>
              <a:rPr lang="en-US" dirty="0" smtClean="0">
                <a:cs typeface="Arial"/>
              </a:rPr>
              <a:t> - Supports various serial, </a:t>
            </a:r>
            <a:r>
              <a:rPr lang="en-US" dirty="0" err="1" smtClean="0">
                <a:cs typeface="Arial"/>
              </a:rPr>
              <a:t>ethernet</a:t>
            </a:r>
            <a:r>
              <a:rPr lang="en-US" dirty="0" smtClean="0">
                <a:cs typeface="Arial"/>
              </a:rPr>
              <a:t>, and USB sensor interfaces</a:t>
            </a:r>
          </a:p>
          <a:p>
            <a:r>
              <a:rPr lang="en-US" dirty="0" smtClean="0">
                <a:cs typeface="Arial"/>
              </a:rPr>
              <a:t>    - With data logger (Campbell Scientific series) supports analog and SDI sensors</a:t>
            </a:r>
          </a:p>
          <a:p>
            <a:r>
              <a:rPr lang="en-US" dirty="0" smtClean="0">
                <a:cs typeface="Arial"/>
              </a:rPr>
              <a:t>    - With</a:t>
            </a:r>
            <a:r>
              <a:rPr lang="en-US" baseline="0" dirty="0" smtClean="0">
                <a:cs typeface="Arial"/>
              </a:rPr>
              <a:t> intelligent programing, can interface to sensors not designed for real-time use</a:t>
            </a:r>
            <a:endParaRPr lang="en-US" dirty="0" smtClean="0">
              <a:cs typeface="Arial"/>
            </a:endParaRPr>
          </a:p>
          <a:p>
            <a:endParaRPr lang="en-US" dirty="0" smtClean="0">
              <a:cs typeface="Arial"/>
              <a:sym typeface="Wingdings" panose="05000000000000000000" pitchFamily="2" charset="2"/>
            </a:endParaRPr>
          </a:p>
          <a:p>
            <a:r>
              <a:rPr lang="en-US" dirty="0" smtClean="0">
                <a:cs typeface="Arial"/>
                <a:sym typeface="Wingdings" panose="05000000000000000000" pitchFamily="2" charset="2"/>
              </a:rPr>
              <a:t>Secure Communications to Lab:</a:t>
            </a:r>
          </a:p>
          <a:p>
            <a:r>
              <a:rPr lang="en-US" dirty="0" smtClean="0">
                <a:cs typeface="Arial"/>
              </a:rPr>
              <a:t>    - Two-way communications from</a:t>
            </a:r>
            <a:r>
              <a:rPr lang="en-US" baseline="0" dirty="0" smtClean="0">
                <a:cs typeface="Arial"/>
              </a:rPr>
              <a:t> lab to the underwater hub &amp; sensors</a:t>
            </a:r>
            <a:endParaRPr lang="en-US" dirty="0" smtClean="0">
              <a:cs typeface="Arial"/>
            </a:endParaRPr>
          </a:p>
          <a:p>
            <a:r>
              <a:rPr lang="en-US" dirty="0" smtClean="0">
                <a:cs typeface="Arial"/>
              </a:rPr>
              <a:t>    - Allows reconfiguration</a:t>
            </a:r>
            <a:r>
              <a:rPr lang="en-US" baseline="0" dirty="0" smtClean="0">
                <a:cs typeface="Arial"/>
              </a:rPr>
              <a:t> (or correcting </a:t>
            </a:r>
            <a:r>
              <a:rPr lang="en-US" baseline="0" dirty="0" err="1" smtClean="0">
                <a:cs typeface="Arial"/>
              </a:rPr>
              <a:t>mis</a:t>
            </a:r>
            <a:r>
              <a:rPr lang="en-US" baseline="0" dirty="0" smtClean="0">
                <a:cs typeface="Arial"/>
              </a:rPr>
              <a:t>-configurations) &amp; diagnostics of sensors</a:t>
            </a:r>
          </a:p>
          <a:p>
            <a:r>
              <a:rPr lang="en-US" dirty="0" smtClean="0">
                <a:cs typeface="Arial"/>
              </a:rPr>
              <a:t>    - Communication</a:t>
            </a:r>
            <a:r>
              <a:rPr lang="en-US" baseline="0" dirty="0" smtClean="0">
                <a:cs typeface="Arial"/>
              </a:rPr>
              <a:t> tunnel is </a:t>
            </a:r>
            <a:r>
              <a:rPr lang="en-US" dirty="0" smtClean="0">
                <a:cs typeface="Arial"/>
              </a:rPr>
              <a:t>encrypted for secure access over the internet</a:t>
            </a:r>
          </a:p>
          <a:p>
            <a:endParaRPr lang="en-US" dirty="0" smtClean="0">
              <a:cs typeface="Arial"/>
            </a:endParaRPr>
          </a:p>
          <a:p>
            <a:r>
              <a:rPr lang="en-US" b="1" dirty="0" smtClean="0">
                <a:cs typeface="Arial"/>
              </a:rPr>
              <a:t>System Power Controller (SPC) Board:</a:t>
            </a:r>
          </a:p>
          <a:p>
            <a:r>
              <a:rPr lang="en-US" dirty="0" smtClean="0">
                <a:cs typeface="Arial"/>
              </a:rPr>
              <a:t>    - Only major item without COTS solution</a:t>
            </a:r>
          </a:p>
          <a:p>
            <a:r>
              <a:rPr lang="en-US" dirty="0" smtClean="0">
                <a:cs typeface="Arial"/>
              </a:rPr>
              <a:t>    - MIL designed and fabricated</a:t>
            </a:r>
          </a:p>
          <a:p>
            <a:r>
              <a:rPr lang="en-US" dirty="0" smtClean="0">
                <a:cs typeface="Arial"/>
              </a:rPr>
              <a:t>    - Switches, monitors, and controls power</a:t>
            </a:r>
            <a:r>
              <a:rPr lang="en-US" baseline="0" dirty="0" smtClean="0">
                <a:cs typeface="Arial"/>
              </a:rPr>
              <a:t> to all buoy components and sensors</a:t>
            </a:r>
          </a:p>
          <a:p>
            <a:r>
              <a:rPr lang="en-US" dirty="0" smtClean="0">
                <a:cs typeface="Arial"/>
              </a:rPr>
              <a:t>    - Monitors battery charge and discharge</a:t>
            </a:r>
          </a:p>
          <a:p>
            <a:r>
              <a:rPr lang="en-US" dirty="0" smtClean="0">
                <a:cs typeface="Arial"/>
              </a:rPr>
              <a:t>    - R2C </a:t>
            </a:r>
            <a:r>
              <a:rPr lang="en-US" dirty="0" smtClean="0">
                <a:cs typeface="Arial"/>
                <a:sym typeface="Wingdings" panose="05000000000000000000" pitchFamily="2" charset="2"/>
              </a:rPr>
              <a:t> now commercially manufactured by </a:t>
            </a:r>
            <a:r>
              <a:rPr lang="en-US" dirty="0" err="1" smtClean="0">
                <a:cs typeface="Arial"/>
                <a:sym typeface="Wingdings" panose="05000000000000000000" pitchFamily="2" charset="2"/>
              </a:rPr>
              <a:t>SeaView</a:t>
            </a:r>
            <a:r>
              <a:rPr lang="en-US" baseline="0" dirty="0" smtClean="0">
                <a:cs typeface="Arial"/>
                <a:sym typeface="Wingdings" panose="05000000000000000000" pitchFamily="2" charset="2"/>
              </a:rPr>
              <a:t> Systems</a:t>
            </a:r>
            <a:endParaRPr lang="en-US" dirty="0" smtClean="0">
              <a:cs typeface="Arial"/>
            </a:endParaRPr>
          </a:p>
          <a:p>
            <a:endParaRPr lang="en-US" dirty="0" smtClean="0">
              <a:cs typeface="Aria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t>11</a:t>
            </a:fld>
            <a:endParaRPr lang="en-US"/>
          </a:p>
        </p:txBody>
      </p:sp>
    </p:spTree>
    <p:extLst>
      <p:ext uri="{BB962C8B-B14F-4D97-AF65-F5344CB8AC3E}">
        <p14:creationId xmlns:p14="http://schemas.microsoft.com/office/powerpoint/2010/main" val="78525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LTR Moorings:</a:t>
            </a:r>
          </a:p>
          <a:p>
            <a:r>
              <a:rPr lang="en-US" b="1" dirty="0" smtClean="0"/>
              <a:t>    - </a:t>
            </a:r>
            <a:r>
              <a:rPr lang="en-US" dirty="0" smtClean="0"/>
              <a:t>Southern Lake Michigan mooring is our</a:t>
            </a:r>
            <a:r>
              <a:rPr lang="en-US" baseline="0" dirty="0" smtClean="0"/>
              <a:t> longest continuous year-round data record, collecting for over 30 years</a:t>
            </a:r>
          </a:p>
          <a:p>
            <a:r>
              <a:rPr lang="en-US" baseline="0" dirty="0" smtClean="0"/>
              <a:t>    - Other LTR moorings include Northern Lake Michigan, Lake Huron, etc.</a:t>
            </a:r>
          </a:p>
          <a:p>
            <a:endParaRPr lang="en-US" baseline="0" dirty="0" smtClean="0"/>
          </a:p>
          <a:p>
            <a:r>
              <a:rPr lang="en-US" baseline="0" dirty="0" smtClean="0"/>
              <a:t>HABs – Harmful Algae Blooms</a:t>
            </a:r>
          </a:p>
          <a:p>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12</a:t>
            </a:fld>
            <a:endParaRPr lang="en-US"/>
          </a:p>
        </p:txBody>
      </p:sp>
    </p:spTree>
    <p:extLst>
      <p:ext uri="{BB962C8B-B14F-4D97-AF65-F5344CB8AC3E}">
        <p14:creationId xmlns:p14="http://schemas.microsoft.com/office/powerpoint/2010/main" val="37213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13</a:t>
            </a:fld>
            <a:endParaRPr lang="en-US"/>
          </a:p>
        </p:txBody>
      </p:sp>
    </p:spTree>
    <p:extLst>
      <p:ext uri="{BB962C8B-B14F-4D97-AF65-F5344CB8AC3E}">
        <p14:creationId xmlns:p14="http://schemas.microsoft.com/office/powerpoint/2010/main" val="37213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14</a:t>
            </a:fld>
            <a:endParaRPr lang="en-US"/>
          </a:p>
        </p:txBody>
      </p:sp>
    </p:spTree>
    <p:extLst>
      <p:ext uri="{BB962C8B-B14F-4D97-AF65-F5344CB8AC3E}">
        <p14:creationId xmlns:p14="http://schemas.microsoft.com/office/powerpoint/2010/main" val="37213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on the “front line” collecting</a:t>
            </a:r>
            <a:r>
              <a:rPr lang="en-US" baseline="0" dirty="0" smtClean="0"/>
              <a:t> the data from the Great Lakes</a:t>
            </a:r>
          </a:p>
          <a:p>
            <a:r>
              <a:rPr lang="en-US" baseline="0" dirty="0" smtClean="0"/>
              <a:t>We’ll focus on sensors, remote sensing will come in a later presentation</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37213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Data Observations</a:t>
            </a:r>
            <a:r>
              <a:rPr lang="en-US" baseline="0" dirty="0" smtClean="0"/>
              <a:t> – data collected from </a:t>
            </a:r>
            <a:r>
              <a:rPr lang="en-US" baseline="0" dirty="0" err="1" smtClean="0"/>
              <a:t>ReCON</a:t>
            </a:r>
            <a:r>
              <a:rPr lang="en-US" baseline="0" dirty="0" smtClean="0"/>
              <a:t> (Real-time Coastal Observation Network), moored instrumentation, etc.</a:t>
            </a:r>
          </a:p>
          <a:p>
            <a:endParaRPr lang="en-US" b="1" baseline="0" dirty="0" smtClean="0"/>
          </a:p>
          <a:p>
            <a:r>
              <a:rPr lang="en-US" b="1" baseline="0" dirty="0" smtClean="0"/>
              <a:t>Data Processing:</a:t>
            </a:r>
          </a:p>
          <a:p>
            <a:r>
              <a:rPr lang="en-US" baseline="0" dirty="0" smtClean="0"/>
              <a:t>    Quality control implemented through NDBC (National Data Buoy Center) protocols</a:t>
            </a:r>
          </a:p>
          <a:p>
            <a:r>
              <a:rPr lang="en-US" baseline="0" dirty="0" smtClean="0"/>
              <a:t>    Approved quality assurance plan for GLRI (Great Lakes Restoration Initiative) projects</a:t>
            </a:r>
          </a:p>
          <a:p>
            <a:endParaRPr lang="en-US" dirty="0" smtClean="0"/>
          </a:p>
          <a:p>
            <a:r>
              <a:rPr lang="en-US" b="1" dirty="0" smtClean="0"/>
              <a:t>Database Management:</a:t>
            </a:r>
          </a:p>
          <a:p>
            <a:r>
              <a:rPr lang="en-US" dirty="0" smtClean="0"/>
              <a:t>The OSAT team is updating our database to a PostgreSQL database for rapid storage and retrieval of real-time Great Lakes monitoring data.  This will permit researchers to query the database for specific data, and allow the lab to produce publicly accessible websites with the data that are more responsive and efficient than the prior database.</a:t>
            </a:r>
            <a:endParaRPr lang="en-US" baseline="0" dirty="0" smtClean="0"/>
          </a:p>
          <a:p>
            <a:endParaRPr lang="en-US" baseline="0" dirty="0" smtClean="0"/>
          </a:p>
          <a:p>
            <a:r>
              <a:rPr lang="en-US" b="1" baseline="0" dirty="0" smtClean="0"/>
              <a:t>GLERL &amp; Partners</a:t>
            </a:r>
            <a:r>
              <a:rPr lang="en-US" baseline="0" dirty="0" smtClean="0"/>
              <a:t> – includes PI’s (Principal Investigators), scientists, and institutions such as NWS (National Weather Service)</a:t>
            </a:r>
          </a:p>
          <a:p>
            <a:endParaRPr lang="en-US" baseline="0" dirty="0" smtClean="0"/>
          </a:p>
          <a:p>
            <a:r>
              <a:rPr lang="en-US" b="1" baseline="0" dirty="0" smtClean="0"/>
              <a:t>Data Centers</a:t>
            </a:r>
            <a:r>
              <a:rPr lang="en-US" baseline="0" dirty="0" smtClean="0"/>
              <a:t> – includes NDBC (National Data Buoy Center) and GLOS (Great Lakes Observing System); provides public real-time data access in the following formats:</a:t>
            </a:r>
          </a:p>
          <a:p>
            <a:r>
              <a:rPr lang="en-US" baseline="0" dirty="0" smtClean="0"/>
              <a:t>    AWIPS  (Advanced Weather Interactive Processing System) – internet dissemination</a:t>
            </a:r>
          </a:p>
          <a:p>
            <a:r>
              <a:rPr lang="en-US" baseline="0" dirty="0" smtClean="0"/>
              <a:t>    NOAAPORT – Satellite dissemination</a:t>
            </a:r>
          </a:p>
          <a:p>
            <a:r>
              <a:rPr lang="en-US" baseline="0" dirty="0" smtClean="0"/>
              <a:t>    THREDDS (Thematic </a:t>
            </a:r>
            <a:r>
              <a:rPr lang="en-US" baseline="0" dirty="0" err="1" smtClean="0"/>
              <a:t>Realtime</a:t>
            </a:r>
            <a:r>
              <a:rPr lang="en-US" baseline="0" dirty="0" smtClean="0"/>
              <a:t> Environmental Distributed Data Services) – data and metadata database access from software</a:t>
            </a:r>
          </a:p>
          <a:p>
            <a:r>
              <a:rPr lang="en-US" baseline="0" dirty="0" smtClean="0"/>
              <a:t>    Web pages – general access from browsers</a:t>
            </a:r>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361943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MIL area can</a:t>
            </a:r>
            <a:r>
              <a:rPr lang="en-US" baseline="0" dirty="0" smtClean="0"/>
              <a:t> be viewed after the demonstration in the High Bay area following the morning presentations.</a:t>
            </a:r>
          </a:p>
          <a:p>
            <a:endParaRPr lang="en-US" dirty="0" smtClean="0"/>
          </a:p>
          <a:p>
            <a:r>
              <a:rPr lang="en-US" b="1" i="1" u="none" strike="noStrike" kern="1200" baseline="0" dirty="0" smtClean="0">
                <a:solidFill>
                  <a:schemeClr val="tx1"/>
                </a:solidFill>
              </a:rPr>
              <a:t>The priorities of the MIL team are to: </a:t>
            </a:r>
            <a:endParaRPr lang="en-US" b="1" i="0" u="none" strike="noStrike" kern="1200" baseline="0" dirty="0" smtClean="0">
              <a:solidFill>
                <a:schemeClr val="tx1"/>
              </a:solidFill>
            </a:endParaRPr>
          </a:p>
          <a:p>
            <a:r>
              <a:rPr lang="en-US" b="0" i="0" u="none" strike="noStrike" kern="1200" baseline="0" dirty="0" smtClean="0">
                <a:solidFill>
                  <a:schemeClr val="tx1"/>
                </a:solidFill>
              </a:rPr>
              <a:t>- Develop and prototype new and cutting-edge in-situ data collection techniques. </a:t>
            </a:r>
          </a:p>
          <a:p>
            <a:r>
              <a:rPr lang="en-US" b="0" i="0" u="none" strike="noStrike" kern="1200" baseline="0" dirty="0" smtClean="0">
                <a:solidFill>
                  <a:schemeClr val="tx1"/>
                </a:solidFill>
              </a:rPr>
              <a:t>- Develop techniques to collect data year-round in the Great Lakes, including under-ice observations. </a:t>
            </a:r>
          </a:p>
          <a:p>
            <a:r>
              <a:rPr lang="en-US" b="0" i="0" u="none" strike="noStrike" kern="1200" baseline="0" dirty="0" smtClean="0">
                <a:solidFill>
                  <a:schemeClr val="tx1"/>
                </a:solidFill>
              </a:rPr>
              <a:t>- Improve the efficiency of in-situ data collection. </a:t>
            </a:r>
          </a:p>
          <a:p>
            <a:r>
              <a:rPr lang="en-US" b="0" i="0" u="none" strike="noStrike" kern="1200" baseline="0" dirty="0" smtClean="0">
                <a:solidFill>
                  <a:schemeClr val="tx1"/>
                </a:solidFill>
              </a:rPr>
              <a:t>- Improve the collection of real-time data for use by GLERL and its partners.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150181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PSS = Plankton Survey System</a:t>
            </a:r>
          </a:p>
          <a:p>
            <a:endParaRPr lang="en-US" b="1" dirty="0" smtClean="0"/>
          </a:p>
          <a:p>
            <a:r>
              <a:rPr lang="en-US" b="1" dirty="0" smtClean="0"/>
              <a:t>Photos</a:t>
            </a:r>
            <a:r>
              <a:rPr lang="en-US" b="1" baseline="0" dirty="0" smtClean="0"/>
              <a:t> by GLERL:</a:t>
            </a:r>
          </a:p>
          <a:p>
            <a:r>
              <a:rPr lang="en-US" i="1" baseline="0" dirty="0" smtClean="0"/>
              <a:t>Top Left</a:t>
            </a:r>
            <a:r>
              <a:rPr lang="en-US" i="0" baseline="0" dirty="0" smtClean="0"/>
              <a:t> – Tripod deployment in Lake Michigan off Muskegon</a:t>
            </a:r>
          </a:p>
          <a:p>
            <a:r>
              <a:rPr lang="en-US" i="1" baseline="0" dirty="0" smtClean="0"/>
              <a:t>Bottom Left</a:t>
            </a:r>
            <a:r>
              <a:rPr lang="en-US" i="0" baseline="0" dirty="0" smtClean="0"/>
              <a:t> – </a:t>
            </a:r>
            <a:r>
              <a:rPr lang="en-US" i="0" baseline="0" dirty="0" err="1" smtClean="0"/>
              <a:t>ReCON</a:t>
            </a:r>
            <a:r>
              <a:rPr lang="en-US" i="0" baseline="0" dirty="0" smtClean="0"/>
              <a:t> buoy deployment in Lake Erie north of Cleveland</a:t>
            </a:r>
          </a:p>
          <a:p>
            <a:r>
              <a:rPr lang="en-US" i="1" baseline="0" dirty="0" smtClean="0"/>
              <a:t>Left of Center</a:t>
            </a:r>
            <a:r>
              <a:rPr lang="en-US" i="0" baseline="0" dirty="0" smtClean="0"/>
              <a:t> – Towing the Plankton Survey System in Lake Michigan</a:t>
            </a:r>
          </a:p>
          <a:p>
            <a:r>
              <a:rPr lang="en-US" i="1" baseline="0" dirty="0" smtClean="0"/>
              <a:t>Right of Center</a:t>
            </a:r>
            <a:r>
              <a:rPr lang="en-US" i="0" baseline="0" dirty="0" smtClean="0"/>
              <a:t> – White Shoal Light in northern Lake Michigan</a:t>
            </a:r>
          </a:p>
          <a:p>
            <a:r>
              <a:rPr lang="en-US" i="1" baseline="0" dirty="0" smtClean="0"/>
              <a:t>Top Right</a:t>
            </a:r>
            <a:r>
              <a:rPr lang="en-US" i="0" baseline="0" dirty="0" smtClean="0"/>
              <a:t> – MET station maintenance on Chicago water intake crib</a:t>
            </a:r>
          </a:p>
          <a:p>
            <a:pPr marL="227013" indent="-227013"/>
            <a:r>
              <a:rPr lang="en-US" i="1" baseline="0" dirty="0" smtClean="0"/>
              <a:t>Lower Right</a:t>
            </a:r>
            <a:r>
              <a:rPr lang="en-US" i="0" baseline="0" dirty="0" smtClean="0"/>
              <a:t> – Deployment of </a:t>
            </a:r>
            <a:r>
              <a:rPr lang="en-US" i="0" baseline="0" dirty="0" err="1" smtClean="0"/>
              <a:t>ReCON</a:t>
            </a:r>
            <a:r>
              <a:rPr lang="en-US" i="0" baseline="0" dirty="0" smtClean="0"/>
              <a:t> underwater hub in Lake Erie north of Cleveland from small boat</a:t>
            </a:r>
            <a:endParaRPr lang="en-US" i="0" dirty="0"/>
          </a:p>
        </p:txBody>
      </p:sp>
      <p:sp>
        <p:nvSpPr>
          <p:cNvPr id="4" name="Slide Number Placeholder 3"/>
          <p:cNvSpPr>
            <a:spLocks noGrp="1"/>
          </p:cNvSpPr>
          <p:nvPr>
            <p:ph type="sldNum" sz="quarter" idx="10"/>
          </p:nvPr>
        </p:nvSpPr>
        <p:spPr/>
        <p:txBody>
          <a:bodyPr/>
          <a:lstStyle/>
          <a:p>
            <a:fld id="{53898A3F-0685-4583-B1A9-B32BB6EA74F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0856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High</a:t>
            </a:r>
            <a:r>
              <a:rPr lang="en-US" b="1" baseline="0" dirty="0" smtClean="0"/>
              <a:t> bandwidth communications to lake floor:</a:t>
            </a:r>
          </a:p>
          <a:p>
            <a:r>
              <a:rPr lang="en-US" baseline="0" dirty="0" smtClean="0"/>
              <a:t>- Allows real-time acoustics, video, and other high bandwidth data sensors</a:t>
            </a:r>
          </a:p>
          <a:p>
            <a:r>
              <a:rPr lang="en-US" dirty="0" smtClean="0"/>
              <a:t>- Full</a:t>
            </a:r>
            <a:r>
              <a:rPr lang="en-US" baseline="0" dirty="0" smtClean="0"/>
              <a:t> power to lake floor systems</a:t>
            </a:r>
          </a:p>
          <a:p>
            <a:endParaRPr lang="en-US" dirty="0" smtClean="0"/>
          </a:p>
          <a:p>
            <a:r>
              <a:rPr lang="en-US" b="1" dirty="0" smtClean="0"/>
              <a:t>Communications options</a:t>
            </a:r>
            <a:r>
              <a:rPr lang="en-US" dirty="0" smtClean="0"/>
              <a:t> include private </a:t>
            </a:r>
            <a:r>
              <a:rPr lang="en-US" dirty="0" err="1" smtClean="0"/>
              <a:t>WiFi</a:t>
            </a:r>
            <a:r>
              <a:rPr lang="en-US" dirty="0" smtClean="0"/>
              <a:t> (for high bandwidth</a:t>
            </a:r>
            <a:r>
              <a:rPr lang="en-US" baseline="0" dirty="0" smtClean="0"/>
              <a:t> coastal applications), cell phone modem (low bandwidth coastal applications), or Iridium satellite (non-coastal sites)</a:t>
            </a:r>
          </a:p>
          <a:p>
            <a:endParaRPr lang="en-US" dirty="0" smtClean="0"/>
          </a:p>
          <a:p>
            <a:r>
              <a:rPr lang="en-US" dirty="0" smtClean="0"/>
              <a:t>MET</a:t>
            </a:r>
            <a:r>
              <a:rPr lang="en-US" baseline="0" dirty="0" smtClean="0"/>
              <a:t> = </a:t>
            </a:r>
            <a:r>
              <a:rPr lang="en-US" b="1" baseline="0" dirty="0" smtClean="0"/>
              <a:t>met</a:t>
            </a:r>
            <a:r>
              <a:rPr lang="en-US" baseline="0" dirty="0" smtClean="0"/>
              <a:t>eorological sensors, such as wind speed/direction, air temperature, relative humidity, dew point, rain</a:t>
            </a:r>
          </a:p>
        </p:txBody>
      </p:sp>
      <p:sp>
        <p:nvSpPr>
          <p:cNvPr id="4" name="Slide Number Placeholder 3"/>
          <p:cNvSpPr>
            <a:spLocks noGrp="1"/>
          </p:cNvSpPr>
          <p:nvPr>
            <p:ph type="sldNum" sz="quarter" idx="10"/>
          </p:nvPr>
        </p:nvSpPr>
        <p:spPr/>
        <p:txBody>
          <a:bodyPr/>
          <a:lstStyle/>
          <a:p>
            <a:fld id="{53898A3F-0685-4583-B1A9-B32BB6EA74F3}" type="slidenum">
              <a:rPr lang="en-US" smtClean="0"/>
              <a:t>6</a:t>
            </a:fld>
            <a:endParaRPr lang="en-US"/>
          </a:p>
        </p:txBody>
      </p:sp>
    </p:spTree>
    <p:extLst>
      <p:ext uri="{BB962C8B-B14F-4D97-AF65-F5344CB8AC3E}">
        <p14:creationId xmlns:p14="http://schemas.microsoft.com/office/powerpoint/2010/main" val="151327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Developed with Ideas from:</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r>
              <a:rPr lang="en-US" kern="1200" dirty="0" smtClean="0">
                <a:solidFill>
                  <a:schemeClr val="tx1"/>
                </a:solidFill>
                <a:effectLst/>
              </a:rPr>
              <a:t>Austin, T. C., J. B. Edson, W. R. </a:t>
            </a:r>
            <a:r>
              <a:rPr lang="en-US" kern="1200" dirty="0" err="1" smtClean="0">
                <a:solidFill>
                  <a:schemeClr val="tx1"/>
                </a:solidFill>
                <a:effectLst/>
              </a:rPr>
              <a:t>McGillis</a:t>
            </a:r>
            <a:r>
              <a:rPr lang="en-US" kern="1200" dirty="0" smtClean="0">
                <a:solidFill>
                  <a:schemeClr val="tx1"/>
                </a:solidFill>
                <a:effectLst/>
              </a:rPr>
              <a:t>, M. Purcell, R. A. </a:t>
            </a:r>
            <a:r>
              <a:rPr lang="en-US" kern="1200" dirty="0" err="1" smtClean="0">
                <a:solidFill>
                  <a:schemeClr val="tx1"/>
                </a:solidFill>
                <a:effectLst/>
              </a:rPr>
              <a:t>Petitt</a:t>
            </a:r>
            <a:r>
              <a:rPr lang="en-US" kern="1200" dirty="0" smtClean="0">
                <a:solidFill>
                  <a:schemeClr val="tx1"/>
                </a:solidFill>
                <a:effectLst/>
              </a:rPr>
              <a:t>, M. K. McElroy, C. W. Grant, J. Ware, and S. K. Hurst. 2002. A network-based telemetry architecture developed for the Martha's Vineyard Coastal Observatory. IEEE J. Ocean. Eng. 27</a:t>
            </a:r>
            <a:r>
              <a:rPr lang="en-US" b="1" kern="1200" dirty="0" smtClean="0">
                <a:solidFill>
                  <a:schemeClr val="tx1"/>
                </a:solidFill>
                <a:effectLst/>
              </a:rPr>
              <a:t>: </a:t>
            </a:r>
            <a:r>
              <a:rPr lang="en-US" kern="1200" dirty="0" smtClean="0">
                <a:solidFill>
                  <a:schemeClr val="tx1"/>
                </a:solidFill>
                <a:effectLst/>
              </a:rPr>
              <a:t>228-234. 10.1109/joe.2002.1002477</a:t>
            </a:r>
            <a:endParaRPr lang="en-US" dirty="0" smtClean="0"/>
          </a:p>
          <a:p>
            <a:endParaRPr lang="en-US" b="1" baseline="0" dirty="0" smtClean="0"/>
          </a:p>
          <a:p>
            <a:r>
              <a:rPr lang="en-US" b="1" baseline="0" dirty="0" smtClean="0"/>
              <a:t>Observatories:</a:t>
            </a:r>
          </a:p>
          <a:p>
            <a:r>
              <a:rPr lang="en-US" baseline="0" dirty="0" smtClean="0"/>
              <a:t>    LISICOS (Long Island Sound Integrated Coastal Observing System) is operated by the University of Connecticut, Department of Marine Sciences</a:t>
            </a:r>
          </a:p>
          <a:p>
            <a:r>
              <a:rPr lang="en-US" dirty="0" smtClean="0">
                <a:solidFill>
                  <a:schemeClr val="tx1">
                    <a:lumMod val="75000"/>
                    <a:lumOff val="25000"/>
                  </a:schemeClr>
                </a:solidFill>
                <a:cs typeface="Arial"/>
              </a:rPr>
              <a:t>    Martha’s Vineyard Coastal Observatory is operated by WHOI (Woods Hole Oceanographic Institute)</a:t>
            </a:r>
          </a:p>
          <a:p>
            <a:r>
              <a:rPr lang="en-US" baseline="0" dirty="0" smtClean="0"/>
              <a:t>    NEPTUNE (North East Pacific Time-series Undersea Networked Experiments) is located off Vancouver Island, Canada and was developed by the University of Victoria</a:t>
            </a:r>
          </a:p>
          <a:p>
            <a:r>
              <a:rPr lang="en-US" baseline="0" dirty="0" smtClean="0"/>
              <a:t>    MARS (Monterey Accelerated Research System) is located off Monterey, California, and is operated by MBARI (Monterey Bay Aquarium Research Institute)</a:t>
            </a:r>
          </a:p>
          <a:p>
            <a:endParaRPr lang="en-US" baseline="0" dirty="0" smtClean="0"/>
          </a:p>
          <a:p>
            <a:r>
              <a:rPr lang="en-US" b="1" baseline="0" dirty="0" smtClean="0"/>
              <a:t>Partnership List:</a:t>
            </a:r>
          </a:p>
          <a:p>
            <a:r>
              <a:rPr lang="en-US" baseline="0" dirty="0" smtClean="0"/>
              <a:t>    - CILER (Cooperative Institute for Limnology and Ecosystems Research)</a:t>
            </a:r>
          </a:p>
          <a:p>
            <a:r>
              <a:rPr lang="en-US" baseline="0" dirty="0" smtClean="0"/>
              <a:t>    - Lake Erie Center, University of Toledo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Thunder Bay National Marine Sanctuaries &amp; Underwater Preserve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U.S. Coast Guard 9th District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Great Lakes Water Institute, University of Wisconsin/Milwaukee, School of Freshwater Sciences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ICON (Integrated Coral Observing Network), NOAA</a:t>
            </a:r>
          </a:p>
          <a:p>
            <a:r>
              <a:rPr lang="en-US" baseline="0" dirty="0" smtClean="0"/>
              <a:t>    - NASA Glenn Research Center</a:t>
            </a:r>
          </a:p>
          <a:p>
            <a:r>
              <a:rPr lang="en-US" baseline="0" dirty="0" smtClean="0"/>
              <a:t>    - NOAA High Performance Computing Center</a:t>
            </a:r>
          </a:p>
          <a:p>
            <a:r>
              <a:rPr lang="en-US" baseline="0" dirty="0" smtClean="0"/>
              <a:t>    - Ohio Supercomputer Center, Ohio State University</a:t>
            </a:r>
          </a:p>
          <a:p>
            <a:r>
              <a:rPr lang="en-US" baseline="0" dirty="0" smtClean="0"/>
              <a:t>    - Pier Wisconsin</a:t>
            </a:r>
          </a:p>
          <a:p>
            <a:r>
              <a:rPr lang="en-US" baseline="0" dirty="0" smtClean="0"/>
              <a:t>    - SEAKEYS (Sustained Ecological Research of the Florida Keys), Keys Marine Lab, Florida Institute of Oceanography</a:t>
            </a:r>
          </a:p>
          <a:p>
            <a:endParaRPr lang="en-US" baseline="0" dirty="0" smtClean="0"/>
          </a:p>
          <a:p>
            <a:r>
              <a:rPr lang="en-US" b="1" baseline="0" dirty="0" smtClean="0"/>
              <a:t>Sensor Management:</a:t>
            </a:r>
          </a:p>
          <a:p>
            <a:r>
              <a:rPr lang="en-US" baseline="0" dirty="0" smtClean="0"/>
              <a:t>    - MBARI (</a:t>
            </a:r>
            <a:r>
              <a:rPr lang="en-US" dirty="0" smtClean="0"/>
              <a:t>Monterey Bay Aquarium Research Institute) SIAM (Software Infrastructure and Applications for Monterey Ocean Observing System):</a:t>
            </a:r>
          </a:p>
          <a:p>
            <a:r>
              <a:rPr lang="en-US" baseline="0" dirty="0" smtClean="0"/>
              <a:t>        </a:t>
            </a:r>
            <a:r>
              <a:rPr lang="en-US" dirty="0" smtClean="0"/>
              <a:t>SIAM “consists of middleware and applications designed to enable automated platform configuration and data collection on sensor networks. SIAM has components to do data collection, archiving and telemetry.”</a:t>
            </a:r>
          </a:p>
          <a:p>
            <a:r>
              <a:rPr lang="en-US" baseline="0" dirty="0" smtClean="0"/>
              <a:t>        quoted from SIAM web page, www.mbari.org/products/research-software/siam-documentation/</a:t>
            </a:r>
          </a:p>
          <a:p>
            <a:r>
              <a:rPr lang="en-US" baseline="0" dirty="0" smtClean="0"/>
              <a:t>    - SIAM supports the PUCK protocol (also developed by MBARI):</a:t>
            </a:r>
          </a:p>
          <a:p>
            <a:r>
              <a:rPr lang="en-US" baseline="0" dirty="0" smtClean="0"/>
              <a:t>        The PUCK protocol is basically a plug-and-play protocol to integrate sensors into on observation system.</a:t>
            </a:r>
          </a:p>
          <a:p>
            <a:r>
              <a:rPr lang="en-US" baseline="0" dirty="0" smtClean="0"/>
              <a:t>        “Managing sensor network configuration and metadata in Ocean Observatories using instrument pucks.” Third International Workshop on Scientific Use of Submarine Cables and Related Technologies, 25-27 June 2003</a:t>
            </a:r>
          </a:p>
          <a:p>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7</a:t>
            </a:fld>
            <a:endParaRPr lang="en-US"/>
          </a:p>
        </p:txBody>
      </p:sp>
    </p:spTree>
    <p:extLst>
      <p:ext uri="{BB962C8B-B14F-4D97-AF65-F5344CB8AC3E}">
        <p14:creationId xmlns:p14="http://schemas.microsoft.com/office/powerpoint/2010/main" val="151327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cabled observatory experience with cable laying &amp; long distance DSL/power applications</a:t>
            </a:r>
          </a:p>
          <a:p>
            <a:endParaRPr lang="en-US" baseline="0" dirty="0" smtClean="0"/>
          </a:p>
          <a:p>
            <a:r>
              <a:rPr lang="en-US" baseline="0" dirty="0" smtClean="0"/>
              <a:t>Challenges include the land/water interface especially in ice conditions</a:t>
            </a:r>
          </a:p>
          <a:p>
            <a:endParaRPr lang="en-US" baseline="0" dirty="0" smtClean="0"/>
          </a:p>
          <a:p>
            <a:r>
              <a:rPr lang="en-US" b="1" baseline="0" dirty="0" smtClean="0"/>
              <a:t>Examples of Published Papers about </a:t>
            </a:r>
            <a:r>
              <a:rPr lang="en-US" b="1" baseline="0" dirty="0" err="1" smtClean="0"/>
              <a:t>ReCON</a:t>
            </a:r>
            <a:r>
              <a:rPr lang="en-US" b="1" baseline="0" dirty="0" smtClean="0"/>
              <a:t> Network:</a:t>
            </a:r>
          </a:p>
          <a:p>
            <a:endParaRPr lang="en-US" smtClean="0"/>
          </a:p>
          <a:p>
            <a:r>
              <a:rPr lang="en-US" smtClean="0"/>
              <a:t>RUBERG</a:t>
            </a:r>
            <a:r>
              <a:rPr lang="en-US" dirty="0" smtClean="0"/>
              <a:t>, S.A., E. </a:t>
            </a:r>
            <a:r>
              <a:rPr lang="en-US" dirty="0" err="1" smtClean="0"/>
              <a:t>Guasp</a:t>
            </a:r>
            <a:r>
              <a:rPr lang="en-US" dirty="0" smtClean="0"/>
              <a:t>, N. HAWLEY, R.W. MUZZI, S.B. BRANDT, H.A. VANDERPLOEG, J.C. LANE, T.C. MILLER, and S.A. CONSTANT. Societal benefits of the real-time coastal observation network (</a:t>
            </a:r>
            <a:r>
              <a:rPr lang="en-US" dirty="0" err="1" smtClean="0"/>
              <a:t>ReCON</a:t>
            </a:r>
            <a:r>
              <a:rPr lang="en-US" dirty="0" smtClean="0"/>
              <a:t>): Implications for municipal drinking water quality. </a:t>
            </a:r>
            <a:r>
              <a:rPr lang="en-US" i="1" dirty="0" smtClean="0"/>
              <a:t>Marine Technology Society Journal</a:t>
            </a:r>
            <a:r>
              <a:rPr lang="en-US" dirty="0" smtClean="0"/>
              <a:t> 42(3):103-109 (2008). </a:t>
            </a:r>
            <a:r>
              <a:rPr lang="en-US" u="sng" dirty="0" smtClean="0">
                <a:hlinkClick r:id="rId3"/>
              </a:rPr>
              <a:t>http://www.glerl.noaa.gov/pubs/fulltext/2008/20080057.pdf</a:t>
            </a:r>
            <a:endParaRPr lang="en-US" u="sng" dirty="0" smtClean="0"/>
          </a:p>
          <a:p>
            <a:endParaRPr lang="en-US" b="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RUBERG, S.A., S.B. BRANDT, R.W. MUZZI, N. HAWLEY, T. Bridgeman, G.A. LESHKEVICH, J.C. LANE, and T.C. MILLER. A wireless real-time coastal observation network. </a:t>
            </a:r>
            <a:r>
              <a:rPr lang="en-US" b="0" i="1" dirty="0" smtClean="0"/>
              <a:t>EOS Transactions</a:t>
            </a:r>
            <a:r>
              <a:rPr lang="en-US" b="0" dirty="0" smtClean="0"/>
              <a:t> 88(28):285-286 (2007). </a:t>
            </a:r>
            <a:r>
              <a:rPr lang="en-US" b="0" dirty="0" smtClean="0">
                <a:hlinkClick r:id="rId4"/>
              </a:rPr>
              <a:t>http://www.glerl.noaa.gov/pubs/fulltext/2007/20070022.pdf</a:t>
            </a:r>
            <a:r>
              <a:rPr lang="en-US" b="0" dirty="0" smtClean="0"/>
              <a:t> </a:t>
            </a:r>
          </a:p>
          <a:p>
            <a:endParaRPr lang="en-US" b="0"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151327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Map Notes:</a:t>
            </a:r>
          </a:p>
          <a:p>
            <a:r>
              <a:rPr lang="en-US" dirty="0" smtClean="0"/>
              <a:t>    MET (meteorological) stations are located on shore or on navigational structures.</a:t>
            </a:r>
          </a:p>
          <a:p>
            <a:r>
              <a:rPr lang="en-US" dirty="0" smtClean="0"/>
              <a:t>    E.C. (eddy covariance) stations measure evaporation.</a:t>
            </a:r>
            <a:r>
              <a:rPr lang="en-US" baseline="0" dirty="0" smtClean="0"/>
              <a:t>  Requiring a fixed platform, they’re located on off-shore navigational structures.</a:t>
            </a:r>
            <a:endParaRPr lang="en-US" dirty="0" smtClean="0"/>
          </a:p>
          <a:p>
            <a:endParaRPr lang="en-US" baseline="0" dirty="0" smtClean="0"/>
          </a:p>
          <a:p>
            <a:r>
              <a:rPr lang="en-US" b="1" baseline="0" dirty="0" smtClean="0"/>
              <a:t>NOAA Critical Observing System of Record:</a:t>
            </a:r>
          </a:p>
          <a:p>
            <a:r>
              <a:rPr lang="en-US" baseline="0" dirty="0" smtClean="0"/>
              <a:t>    The </a:t>
            </a:r>
            <a:r>
              <a:rPr lang="en-US" baseline="0" dirty="0" err="1" smtClean="0"/>
              <a:t>ReCON</a:t>
            </a:r>
            <a:r>
              <a:rPr lang="en-US" baseline="0" dirty="0" smtClean="0"/>
              <a:t> network is classified by the NOAA Observing Systems Committee as a Critical Observing System of Record (</a:t>
            </a:r>
            <a:r>
              <a:rPr lang="en-US" baseline="0" dirty="0" err="1" smtClean="0"/>
              <a:t>SoR</a:t>
            </a:r>
            <a:r>
              <a:rPr lang="en-US" baseline="0" dirty="0" smtClean="0"/>
              <a:t>), which is defined as “an observing system that provides sustained critical observations for long-term research and/or operations,” and critical is defined to mean that “the degradation or loss of the </a:t>
            </a:r>
            <a:r>
              <a:rPr lang="en-US" baseline="0" dirty="0" err="1" smtClean="0"/>
              <a:t>SoR</a:t>
            </a:r>
            <a:r>
              <a:rPr lang="en-US" baseline="0" dirty="0" smtClean="0"/>
              <a:t> would have significant impact on NOAA’s mission (including federated and international commitments).”  cf. https://nosc.noaa.gov/OSC/oss.php</a:t>
            </a:r>
          </a:p>
          <a:p>
            <a:endParaRPr lang="en-US" dirty="0" smtClean="0"/>
          </a:p>
          <a:p>
            <a:r>
              <a:rPr lang="en-US" b="1" dirty="0" smtClean="0"/>
              <a:t>Guest Usage Examples:</a:t>
            </a:r>
          </a:p>
          <a:p>
            <a:r>
              <a:rPr lang="en-US" dirty="0" smtClean="0"/>
              <a:t>    - U</a:t>
            </a:r>
            <a:r>
              <a:rPr lang="en-US" baseline="0" dirty="0" smtClean="0"/>
              <a:t> of </a:t>
            </a:r>
            <a:r>
              <a:rPr lang="en-US" baseline="0" dirty="0" err="1" smtClean="0"/>
              <a:t>Mich</a:t>
            </a:r>
            <a:r>
              <a:rPr lang="en-US" baseline="0" dirty="0" smtClean="0"/>
              <a:t> Radiation Sensor is an experiment to measure eddy covariance from a buoy to estimate evaporation over the water, deployments in Cleveland &amp; Muskegon</a:t>
            </a:r>
          </a:p>
          <a:p>
            <a:r>
              <a:rPr lang="en-US" baseline="0" dirty="0" smtClean="0"/>
              <a:t>    - We host the Grand Valley State University water quality sensor since the university doesn’t have their own buoys to make these measurements in Lake Michigan</a:t>
            </a:r>
          </a:p>
          <a:p>
            <a:r>
              <a:rPr lang="en-US" baseline="0" dirty="0" smtClean="0"/>
              <a:t>    - The U of Colorado &amp; Environment Canada eddy covariance stations are co-located with our </a:t>
            </a:r>
            <a:r>
              <a:rPr lang="en-US" baseline="0" dirty="0" err="1" smtClean="0"/>
              <a:t>ReCON</a:t>
            </a:r>
            <a:r>
              <a:rPr lang="en-US" baseline="0" dirty="0" smtClean="0"/>
              <a:t> boxes to provide </a:t>
            </a:r>
            <a:r>
              <a:rPr lang="en-US" baseline="0" dirty="0" err="1" smtClean="0"/>
              <a:t>realtime</a:t>
            </a:r>
            <a:r>
              <a:rPr lang="en-US" baseline="0" dirty="0" smtClean="0"/>
              <a:t> measurements (</a:t>
            </a:r>
            <a:r>
              <a:rPr lang="en-US" baseline="0" dirty="0" err="1" smtClean="0"/>
              <a:t>Stannard</a:t>
            </a:r>
            <a:r>
              <a:rPr lang="en-US" baseline="0" dirty="0" smtClean="0"/>
              <a:t> Rock in Lake Superior, White Shoal Light in Lake Michigan, and Spectacle Reef Light in Lake Huron)</a:t>
            </a:r>
          </a:p>
          <a:p>
            <a:endParaRPr lang="en-US" baseline="0" dirty="0" smtClean="0"/>
          </a:p>
          <a:p>
            <a:r>
              <a:rPr lang="en-US" b="1" baseline="0" dirty="0" smtClean="0"/>
              <a:t>Improvements:</a:t>
            </a:r>
            <a:endParaRPr lang="en-US" b="1" dirty="0" smtClean="0"/>
          </a:p>
          <a:p>
            <a:r>
              <a:rPr lang="en-US" dirty="0" smtClean="0"/>
              <a:t>    - The typical one hour data cycle has been increased to 20</a:t>
            </a:r>
            <a:r>
              <a:rPr lang="en-US" baseline="0" dirty="0" smtClean="0"/>
              <a:t> minutes for buoys (wave measurements are on a 20 minute cycle) and 10 minutes for most other stations</a:t>
            </a:r>
            <a:endParaRPr lang="en-US" dirty="0" smtClean="0"/>
          </a:p>
          <a:p>
            <a:r>
              <a:rPr lang="en-US" dirty="0" smtClean="0"/>
              <a:t>    - DSL (Digital Subscriber Line) is a communications protocol to transmit high bandwidth </a:t>
            </a:r>
            <a:r>
              <a:rPr lang="en-US" dirty="0" err="1" smtClean="0"/>
              <a:t>ethernet</a:t>
            </a:r>
            <a:r>
              <a:rPr lang="en-US" dirty="0" smtClean="0"/>
              <a:t> data over distances</a:t>
            </a:r>
            <a:r>
              <a:rPr lang="en-US" baseline="0" dirty="0" smtClean="0"/>
              <a:t> of 1000’s of feet</a:t>
            </a:r>
          </a:p>
          <a:p>
            <a:endParaRPr lang="en-US" baseline="0" dirty="0" smtClean="0"/>
          </a:p>
          <a:p>
            <a:r>
              <a:rPr lang="en-US" b="1" baseline="0" dirty="0" smtClean="0"/>
              <a:t>R2X Transitions:</a:t>
            </a:r>
          </a:p>
          <a:p>
            <a:pPr marL="0" indent="0">
              <a:buFontTx/>
              <a:buNone/>
            </a:pPr>
            <a:r>
              <a:rPr lang="en-US" dirty="0" smtClean="0"/>
              <a:t>    - R2O:</a:t>
            </a:r>
            <a:r>
              <a:rPr lang="en-US" baseline="0" dirty="0" smtClean="0"/>
              <a:t> </a:t>
            </a:r>
            <a:r>
              <a:rPr lang="en-US" dirty="0" smtClean="0"/>
              <a:t>The Cleveland Buoy</a:t>
            </a:r>
            <a:r>
              <a:rPr lang="en-US" baseline="0" dirty="0" smtClean="0"/>
              <a:t> </a:t>
            </a:r>
            <a:r>
              <a:rPr lang="en-US" baseline="0" dirty="0" err="1" smtClean="0"/>
              <a:t>ReCON</a:t>
            </a:r>
            <a:r>
              <a:rPr lang="en-US" baseline="0" dirty="0" smtClean="0"/>
              <a:t> station in 2015 was fully transitioned—deployment, operation, and maintenance—to GLOS</a:t>
            </a:r>
          </a:p>
          <a:p>
            <a:pPr marL="0" indent="0">
              <a:buFontTx/>
              <a:buNone/>
            </a:pPr>
            <a:r>
              <a:rPr lang="en-US" baseline="0" dirty="0" smtClean="0"/>
              <a:t>    - R2C: The System Power Controller (SPC) board developed by GLERL, now commercially manufactured based on the GLERL open source design</a:t>
            </a:r>
            <a:endParaRPr lang="en-US" dirty="0" smtClean="0"/>
          </a:p>
          <a:p>
            <a:r>
              <a:rPr lang="en-US" baseline="0" dirty="0" smtClean="0"/>
              <a:t>    - R2C: Technology from the </a:t>
            </a:r>
            <a:r>
              <a:rPr lang="en-US" baseline="0" dirty="0" err="1" smtClean="0"/>
              <a:t>ReCON</a:t>
            </a:r>
            <a:r>
              <a:rPr lang="en-US" baseline="0" dirty="0" smtClean="0"/>
              <a:t> buoy has been used in the development of commercial buoys for the Great Lakes and other lakes:</a:t>
            </a:r>
          </a:p>
          <a:p>
            <a:r>
              <a:rPr lang="en-US" sz="1200" kern="1200" dirty="0" smtClean="0">
                <a:solidFill>
                  <a:schemeClr val="tx1"/>
                </a:solidFill>
                <a:effectLst/>
                <a:latin typeface="+mn-lt"/>
                <a:ea typeface="+mn-ea"/>
                <a:cs typeface="+mn-cs"/>
              </a:rPr>
              <a:t> </a:t>
            </a: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342738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44.png"/><Relationship Id="rId10"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0.png"/><Relationship Id="rId6" Type="http://schemas.openxmlformats.org/officeDocument/2006/relationships/image" Target="../media/image51.jpeg"/><Relationship Id="rId7" Type="http://schemas.openxmlformats.org/officeDocument/2006/relationships/image" Target="../media/image52.jpeg"/><Relationship Id="rId8" Type="http://schemas.openxmlformats.org/officeDocument/2006/relationships/image" Target="../media/image53.jpeg"/><Relationship Id="rId9" Type="http://schemas.openxmlformats.org/officeDocument/2006/relationships/image" Target="../media/image54.jpeg"/><Relationship Id="rId10" Type="http://schemas.openxmlformats.org/officeDocument/2006/relationships/image" Target="../media/image55.jpeg"/><Relationship Id="rId11"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pn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JP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3.gif"/><Relationship Id="rId6" Type="http://schemas.openxmlformats.org/officeDocument/2006/relationships/image" Target="../media/image24.png"/><Relationship Id="rId7" Type="http://schemas.openxmlformats.org/officeDocument/2006/relationships/image" Target="../media/image25.gif"/><Relationship Id="rId8" Type="http://schemas.openxmlformats.org/officeDocument/2006/relationships/image" Target="../media/image26.jpeg"/><Relationship Id="rId9" Type="http://schemas.openxmlformats.org/officeDocument/2006/relationships/image" Target="../media/image27.png"/><Relationship Id="rId10"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26.jpeg"/><Relationship Id="rId7" Type="http://schemas.openxmlformats.org/officeDocument/2006/relationships/image" Target="../media/image27.png"/><Relationship Id="rId8"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6.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32.png"/><Relationship Id="rId7" Type="http://schemas.openxmlformats.org/officeDocument/2006/relationships/image" Target="../media/image33.jpeg"/><Relationship Id="rId8" Type="http://schemas.openxmlformats.org/officeDocument/2006/relationships/image" Target="../media/image34.png"/><Relationship Id="rId9"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295636" y="1484784"/>
            <a:ext cx="7727776" cy="1815882"/>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Observing System</a:t>
            </a:r>
          </a:p>
          <a:p>
            <a:r>
              <a:rPr lang="en-US" sz="2800" dirty="0" smtClean="0">
                <a:solidFill>
                  <a:srgbClr val="002060"/>
                </a:solidFill>
                <a:latin typeface="Arial" panose="020B0604020202020204" pitchFamily="34" charset="0"/>
                <a:cs typeface="Arial" panose="020B0604020202020204" pitchFamily="34" charset="0"/>
              </a:rPr>
              <a:t>Data Acquisition &amp;</a:t>
            </a:r>
          </a:p>
          <a:p>
            <a:r>
              <a:rPr lang="en-US" sz="2800" dirty="0" smtClean="0">
                <a:solidFill>
                  <a:srgbClr val="002060"/>
                </a:solidFill>
                <a:latin typeface="Arial" panose="020B0604020202020204" pitchFamily="34" charset="0"/>
                <a:cs typeface="Arial" panose="020B0604020202020204" pitchFamily="34" charset="0"/>
              </a:rPr>
              <a:t>Data Management</a:t>
            </a:r>
            <a:endParaRPr lang="en-US" sz="1600" dirty="0" smtClean="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Ron </a:t>
            </a:r>
            <a:r>
              <a:rPr lang="en-US" sz="1600" dirty="0" err="1" smtClean="0">
                <a:solidFill>
                  <a:srgbClr val="002060"/>
                </a:solidFill>
                <a:latin typeface="Arial" panose="020B0604020202020204" pitchFamily="34" charset="0"/>
                <a:cs typeface="Arial" panose="020B0604020202020204" pitchFamily="34" charset="0"/>
              </a:rPr>
              <a:t>Muzzi</a:t>
            </a:r>
            <a:r>
              <a:rPr lang="en-US" sz="1600" dirty="0" smtClean="0">
                <a:solidFill>
                  <a:srgbClr val="002060"/>
                </a:solidFill>
                <a:latin typeface="Arial" panose="020B0604020202020204" pitchFamily="34" charset="0"/>
                <a:cs typeface="Arial" panose="020B0604020202020204" pitchFamily="34" charset="0"/>
              </a:rPr>
              <a:t>, Electronics Engineer</a:t>
            </a:r>
            <a:endParaRPr lang="en-US" sz="1600" dirty="0">
              <a:solidFill>
                <a:srgbClr val="002060"/>
              </a:solidFill>
              <a:latin typeface="Arial" panose="020B0604020202020204" pitchFamily="34" charset="0"/>
              <a:cs typeface="Arial" panose="020B0604020202020204" pitchFamily="34" charset="0"/>
            </a:endParaRPr>
          </a:p>
          <a:p>
            <a:pPr lvl="0"/>
            <a:r>
              <a:rPr lang="en-US" sz="1200" dirty="0" smtClean="0">
                <a:solidFill>
                  <a:srgbClr val="002060"/>
                </a:solidFill>
                <a:latin typeface="Arial" panose="020B0604020202020204" pitchFamily="34" charset="0"/>
                <a:cs typeface="Arial" panose="020B0604020202020204" pitchFamily="34" charset="0"/>
              </a:rPr>
              <a:t>OSAT - Marine Instrumentation Lab (MIL)</a:t>
            </a:r>
            <a:endParaRPr lang="en-US" sz="12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9186" y="1066800"/>
            <a:ext cx="3812286" cy="5652700"/>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b="-861"/>
          <a:stretch/>
        </p:blipFill>
        <p:spPr>
          <a:xfrm>
            <a:off x="148234" y="1607285"/>
            <a:ext cx="1111398" cy="1641695"/>
          </a:xfrm>
          <a:prstGeom prst="rect">
            <a:avLst/>
          </a:prstGeom>
        </p:spPr>
      </p:pic>
      <p:sp>
        <p:nvSpPr>
          <p:cNvPr id="10" name="TextBox 9"/>
          <p:cNvSpPr txBox="1"/>
          <p:nvPr/>
        </p:nvSpPr>
        <p:spPr>
          <a:xfrm>
            <a:off x="220834" y="5216937"/>
            <a:ext cx="4422604" cy="1477328"/>
          </a:xfrm>
          <a:prstGeom prst="rect">
            <a:avLst/>
          </a:prstGeom>
          <a:noFill/>
        </p:spPr>
        <p:txBody>
          <a:bodyPr wrap="square" rtlCol="0">
            <a:spAutoFit/>
          </a:bodyPr>
          <a:lstStyle/>
          <a:p>
            <a:r>
              <a:rPr lang="en-US" dirty="0">
                <a:solidFill>
                  <a:schemeClr val="tx1">
                    <a:lumMod val="75000"/>
                    <a:lumOff val="25000"/>
                  </a:schemeClr>
                </a:solidFill>
                <a:cs typeface="Arial"/>
              </a:rPr>
              <a:t>“NOAA’s global observing systems are the foundation of the environmental intelligence we provide</a:t>
            </a:r>
            <a:r>
              <a:rPr lang="en-US" dirty="0" smtClean="0">
                <a:solidFill>
                  <a:schemeClr val="tx1">
                    <a:lumMod val="75000"/>
                    <a:lumOff val="25000"/>
                  </a:schemeClr>
                </a:solidFill>
                <a:cs typeface="Arial"/>
              </a:rPr>
              <a:t>.”</a:t>
            </a:r>
            <a:endParaRPr lang="en-US" baseline="60000" dirty="0" smtClean="0">
              <a:solidFill>
                <a:schemeClr val="tx1">
                  <a:lumMod val="75000"/>
                  <a:lumOff val="25000"/>
                </a:schemeClr>
              </a:solidFill>
              <a:cs typeface="Arial"/>
            </a:endParaRPr>
          </a:p>
          <a:p>
            <a:endParaRPr lang="en-US" sz="600" dirty="0" smtClean="0">
              <a:solidFill>
                <a:srgbClr val="002060"/>
              </a:solidFill>
              <a:cs typeface="Arial"/>
            </a:endParaRPr>
          </a:p>
          <a:p>
            <a:r>
              <a:rPr lang="en-US" sz="1400" dirty="0" smtClean="0">
                <a:solidFill>
                  <a:srgbClr val="002060"/>
                </a:solidFill>
                <a:cs typeface="Arial"/>
              </a:rPr>
              <a:t>– </a:t>
            </a:r>
            <a:r>
              <a:rPr lang="en-US" sz="1400" dirty="0">
                <a:solidFill>
                  <a:srgbClr val="002060"/>
                </a:solidFill>
                <a:cs typeface="Arial"/>
              </a:rPr>
              <a:t>Dr. Kathryn </a:t>
            </a:r>
            <a:r>
              <a:rPr lang="en-US" sz="1400" dirty="0" smtClean="0">
                <a:solidFill>
                  <a:srgbClr val="002060"/>
                </a:solidFill>
                <a:cs typeface="Arial"/>
              </a:rPr>
              <a:t>Sullivan, </a:t>
            </a:r>
            <a:r>
              <a:rPr lang="en-US" sz="1400" i="1" dirty="0" smtClean="0">
                <a:solidFill>
                  <a:srgbClr val="002060"/>
                </a:solidFill>
                <a:cs typeface="Arial"/>
              </a:rPr>
              <a:t>Under </a:t>
            </a:r>
            <a:r>
              <a:rPr lang="en-US" sz="1400" i="1" dirty="0">
                <a:solidFill>
                  <a:srgbClr val="002060"/>
                </a:solidFill>
                <a:cs typeface="Arial"/>
              </a:rPr>
              <a:t>Secretary of Commerce for Oceans and </a:t>
            </a:r>
            <a:r>
              <a:rPr lang="en-US" sz="1400" i="1" dirty="0" smtClean="0">
                <a:solidFill>
                  <a:srgbClr val="002060"/>
                </a:solidFill>
                <a:cs typeface="Arial"/>
              </a:rPr>
              <a:t>Atmosphere and </a:t>
            </a:r>
            <a:r>
              <a:rPr lang="en-US" sz="1400" i="1" dirty="0">
                <a:solidFill>
                  <a:srgbClr val="002060"/>
                </a:solidFill>
                <a:cs typeface="Arial"/>
              </a:rPr>
              <a:t>NOAA Administrator</a:t>
            </a:r>
            <a:endParaRPr lang="en-US" sz="1400" i="1" dirty="0" smtClean="0">
              <a:solidFill>
                <a:srgbClr val="002060"/>
              </a:solidFill>
              <a:cs typeface="Arial"/>
            </a:endParaRPr>
          </a:p>
        </p:txBody>
      </p:sp>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Data Access – Public Web Sites</a:t>
            </a:r>
            <a:endParaRPr lang="en-US" sz="28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10/13</a:t>
            </a:r>
            <a:endParaRPr lang="en-US" sz="1000" dirty="0">
              <a:solidFill>
                <a:srgbClr val="002060"/>
              </a:solidFill>
              <a:latin typeface="Arial" panose="020B0604020202020204" pitchFamily="34" charset="0"/>
              <a:cs typeface="Arial" panose="020B0604020202020204" pitchFamily="34" charset="0"/>
            </a:endParaRPr>
          </a:p>
        </p:txBody>
      </p:sp>
      <p:grpSp>
        <p:nvGrpSpPr>
          <p:cNvPr id="21" name="Group 20"/>
          <p:cNvGrpSpPr/>
          <p:nvPr/>
        </p:nvGrpSpPr>
        <p:grpSpPr>
          <a:xfrm>
            <a:off x="76200" y="1052736"/>
            <a:ext cx="2853884" cy="3600399"/>
            <a:chOff x="76200" y="1052736"/>
            <a:chExt cx="2853884" cy="3600399"/>
          </a:xfrm>
        </p:grpSpPr>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00" y="1328614"/>
              <a:ext cx="2836848" cy="2820466"/>
            </a:xfrm>
            <a:prstGeom prst="rect">
              <a:avLst/>
            </a:prstGeom>
          </p:spPr>
        </p:pic>
        <p:sp>
          <p:nvSpPr>
            <p:cNvPr id="43" name="TextBox 42"/>
            <p:cNvSpPr txBox="1"/>
            <p:nvPr/>
          </p:nvSpPr>
          <p:spPr>
            <a:xfrm>
              <a:off x="76200" y="4139672"/>
              <a:ext cx="2836848" cy="513463"/>
            </a:xfrm>
            <a:prstGeom prst="rect">
              <a:avLst/>
            </a:prstGeom>
            <a:noFill/>
            <a:ln w="25400">
              <a:noFill/>
            </a:ln>
          </p:spPr>
          <p:txBody>
            <a:bodyPr wrap="square" rtlCol="0">
              <a:noAutofit/>
            </a:bodyPr>
            <a:lstStyle/>
            <a:p>
              <a:pPr algn="ctr"/>
              <a:r>
                <a:rPr lang="en-US" sz="1200" i="1" dirty="0" smtClean="0"/>
                <a:t>www.glerl.noaa.gov/metdata</a:t>
              </a:r>
            </a:p>
            <a:p>
              <a:pPr algn="ctr"/>
              <a:r>
                <a:rPr lang="en-US" sz="1200" i="1" dirty="0" smtClean="0"/>
                <a:t>www.glerl.noaa.gov/res/recon</a:t>
              </a:r>
            </a:p>
          </p:txBody>
        </p:sp>
        <p:sp>
          <p:nvSpPr>
            <p:cNvPr id="47" name="TextBox 46"/>
            <p:cNvSpPr txBox="1"/>
            <p:nvPr/>
          </p:nvSpPr>
          <p:spPr>
            <a:xfrm>
              <a:off x="93236" y="1052736"/>
              <a:ext cx="2836848" cy="333443"/>
            </a:xfrm>
            <a:prstGeom prst="rect">
              <a:avLst/>
            </a:prstGeom>
            <a:noFill/>
            <a:ln w="25400">
              <a:noFill/>
            </a:ln>
          </p:spPr>
          <p:txBody>
            <a:bodyPr wrap="square" rtlCol="0">
              <a:noAutofit/>
            </a:bodyPr>
            <a:lstStyle/>
            <a:p>
              <a:pPr algn="ctr"/>
              <a:r>
                <a:rPr lang="en-US" sz="1200" b="1" dirty="0" smtClean="0"/>
                <a:t>GLERL Web</a:t>
              </a:r>
            </a:p>
          </p:txBody>
        </p:sp>
      </p:grpSp>
      <p:grpSp>
        <p:nvGrpSpPr>
          <p:cNvPr id="22" name="Group 21"/>
          <p:cNvGrpSpPr/>
          <p:nvPr/>
        </p:nvGrpSpPr>
        <p:grpSpPr>
          <a:xfrm>
            <a:off x="3095836" y="1412776"/>
            <a:ext cx="2844504" cy="3348372"/>
            <a:chOff x="3095836" y="1520788"/>
            <a:chExt cx="2844504" cy="3348372"/>
          </a:xfrm>
        </p:grpSpPr>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5836" y="1772816"/>
              <a:ext cx="2844504" cy="2772308"/>
            </a:xfrm>
            <a:prstGeom prst="rect">
              <a:avLst/>
            </a:prstGeom>
          </p:spPr>
        </p:pic>
        <p:sp>
          <p:nvSpPr>
            <p:cNvPr id="44" name="TextBox 43"/>
            <p:cNvSpPr txBox="1"/>
            <p:nvPr/>
          </p:nvSpPr>
          <p:spPr>
            <a:xfrm>
              <a:off x="3095836" y="4535717"/>
              <a:ext cx="2836848" cy="333443"/>
            </a:xfrm>
            <a:prstGeom prst="rect">
              <a:avLst/>
            </a:prstGeom>
            <a:noFill/>
            <a:ln w="25400">
              <a:noFill/>
            </a:ln>
          </p:spPr>
          <p:txBody>
            <a:bodyPr wrap="square" rtlCol="0">
              <a:noAutofit/>
            </a:bodyPr>
            <a:lstStyle/>
            <a:p>
              <a:pPr algn="ctr"/>
              <a:r>
                <a:rPr lang="en-US" sz="1200" i="1" dirty="0"/>
                <a:t>www.ndbc.noaa.gov</a:t>
              </a:r>
              <a:endParaRPr lang="en-US" sz="1200" i="1" dirty="0" smtClean="0"/>
            </a:p>
          </p:txBody>
        </p:sp>
        <p:sp>
          <p:nvSpPr>
            <p:cNvPr id="48" name="TextBox 47"/>
            <p:cNvSpPr txBox="1"/>
            <p:nvPr/>
          </p:nvSpPr>
          <p:spPr>
            <a:xfrm>
              <a:off x="3095836" y="1520788"/>
              <a:ext cx="2836848" cy="333443"/>
            </a:xfrm>
            <a:prstGeom prst="rect">
              <a:avLst/>
            </a:prstGeom>
            <a:noFill/>
            <a:ln w="25400">
              <a:noFill/>
            </a:ln>
          </p:spPr>
          <p:txBody>
            <a:bodyPr wrap="square" rtlCol="0">
              <a:noAutofit/>
            </a:bodyPr>
            <a:lstStyle/>
            <a:p>
              <a:pPr algn="ctr"/>
              <a:r>
                <a:rPr lang="en-US" sz="1200" b="1" dirty="0" smtClean="0"/>
                <a:t>NDBC Web</a:t>
              </a:r>
            </a:p>
          </p:txBody>
        </p:sp>
      </p:grpSp>
      <p:grpSp>
        <p:nvGrpSpPr>
          <p:cNvPr id="23" name="Group 22"/>
          <p:cNvGrpSpPr/>
          <p:nvPr/>
        </p:nvGrpSpPr>
        <p:grpSpPr>
          <a:xfrm>
            <a:off x="6119562" y="1714864"/>
            <a:ext cx="2859201" cy="3190300"/>
            <a:chOff x="6119562" y="2123449"/>
            <a:chExt cx="2859201" cy="3190300"/>
          </a:xfrm>
        </p:grpSpPr>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22241" y="2456892"/>
              <a:ext cx="2842247" cy="2523414"/>
            </a:xfrm>
            <a:prstGeom prst="rect">
              <a:avLst/>
            </a:prstGeom>
          </p:spPr>
        </p:pic>
        <p:sp>
          <p:nvSpPr>
            <p:cNvPr id="45" name="TextBox 44"/>
            <p:cNvSpPr txBox="1"/>
            <p:nvPr/>
          </p:nvSpPr>
          <p:spPr>
            <a:xfrm>
              <a:off x="6141915" y="4980306"/>
              <a:ext cx="2836848" cy="333443"/>
            </a:xfrm>
            <a:prstGeom prst="rect">
              <a:avLst/>
            </a:prstGeom>
            <a:noFill/>
            <a:ln w="25400">
              <a:noFill/>
            </a:ln>
          </p:spPr>
          <p:txBody>
            <a:bodyPr wrap="square" rtlCol="0">
              <a:noAutofit/>
            </a:bodyPr>
            <a:lstStyle/>
            <a:p>
              <a:pPr algn="ctr"/>
              <a:r>
                <a:rPr lang="en-US" sz="1200" i="1" dirty="0" smtClean="0"/>
                <a:t>www.data.glos.us/portal</a:t>
              </a:r>
            </a:p>
          </p:txBody>
        </p:sp>
        <p:sp>
          <p:nvSpPr>
            <p:cNvPr id="49" name="TextBox 48"/>
            <p:cNvSpPr txBox="1"/>
            <p:nvPr/>
          </p:nvSpPr>
          <p:spPr>
            <a:xfrm>
              <a:off x="6119562" y="2123449"/>
              <a:ext cx="2836848" cy="333443"/>
            </a:xfrm>
            <a:prstGeom prst="rect">
              <a:avLst/>
            </a:prstGeom>
            <a:noFill/>
            <a:ln w="25400">
              <a:noFill/>
            </a:ln>
          </p:spPr>
          <p:txBody>
            <a:bodyPr wrap="square" rtlCol="0">
              <a:noAutofit/>
            </a:bodyPr>
            <a:lstStyle/>
            <a:p>
              <a:pPr algn="ctr"/>
              <a:r>
                <a:rPr lang="en-US" sz="1200" b="1" dirty="0" smtClean="0"/>
                <a:t>GLOS Web</a:t>
              </a:r>
            </a:p>
          </p:txBody>
        </p:sp>
      </p:grpSp>
      <p:grpSp>
        <p:nvGrpSpPr>
          <p:cNvPr id="51" name="Group 50"/>
          <p:cNvGrpSpPr/>
          <p:nvPr/>
        </p:nvGrpSpPr>
        <p:grpSpPr>
          <a:xfrm>
            <a:off x="1326540" y="4837361"/>
            <a:ext cx="3281464" cy="1976015"/>
            <a:chOff x="1295636" y="4751741"/>
            <a:chExt cx="3281464" cy="1976015"/>
          </a:xfrm>
        </p:grpSpPr>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11660" y="5085184"/>
              <a:ext cx="2830187" cy="1296144"/>
            </a:xfrm>
            <a:prstGeom prst="rect">
              <a:avLst/>
            </a:prstGeom>
          </p:spPr>
        </p:pic>
        <p:sp>
          <p:nvSpPr>
            <p:cNvPr id="46" name="TextBox 45"/>
            <p:cNvSpPr txBox="1"/>
            <p:nvPr/>
          </p:nvSpPr>
          <p:spPr>
            <a:xfrm>
              <a:off x="1295636" y="6394313"/>
              <a:ext cx="3281464" cy="333443"/>
            </a:xfrm>
            <a:prstGeom prst="rect">
              <a:avLst/>
            </a:prstGeom>
            <a:noFill/>
            <a:ln w="25400">
              <a:noFill/>
            </a:ln>
          </p:spPr>
          <p:txBody>
            <a:bodyPr wrap="square" rtlCol="0">
              <a:noAutofit/>
            </a:bodyPr>
            <a:lstStyle/>
            <a:p>
              <a:pPr algn="ctr"/>
              <a:r>
                <a:rPr lang="en-US" sz="1200" i="1" dirty="0" smtClean="0"/>
                <a:t>dods.ndbc.noaa.gov/</a:t>
              </a:r>
              <a:r>
                <a:rPr lang="en-US" sz="1200" i="1" dirty="0" err="1" smtClean="0"/>
                <a:t>thredds</a:t>
              </a:r>
              <a:r>
                <a:rPr lang="en-US" sz="1200" i="1" dirty="0" smtClean="0"/>
                <a:t>/catalog.html</a:t>
              </a:r>
            </a:p>
          </p:txBody>
        </p:sp>
        <p:sp>
          <p:nvSpPr>
            <p:cNvPr id="50" name="TextBox 49"/>
            <p:cNvSpPr txBox="1"/>
            <p:nvPr/>
          </p:nvSpPr>
          <p:spPr>
            <a:xfrm>
              <a:off x="1494624" y="4751741"/>
              <a:ext cx="2836848" cy="333443"/>
            </a:xfrm>
            <a:prstGeom prst="rect">
              <a:avLst/>
            </a:prstGeom>
            <a:noFill/>
            <a:ln w="25400">
              <a:noFill/>
            </a:ln>
          </p:spPr>
          <p:txBody>
            <a:bodyPr wrap="square" rtlCol="0">
              <a:noAutofit/>
            </a:bodyPr>
            <a:lstStyle/>
            <a:p>
              <a:pPr algn="ctr"/>
              <a:r>
                <a:rPr lang="en-US" sz="1200" b="1" dirty="0" smtClean="0"/>
                <a:t>NDBC THREDDS</a:t>
              </a:r>
            </a:p>
          </p:txBody>
        </p:sp>
      </p:grpSp>
    </p:spTree>
    <p:extLst>
      <p:ext uri="{BB962C8B-B14F-4D97-AF65-F5344CB8AC3E}">
        <p14:creationId xmlns:p14="http://schemas.microsoft.com/office/powerpoint/2010/main" val="199659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43698" y="3265820"/>
            <a:ext cx="4292798" cy="3547556"/>
            <a:chOff x="4779702" y="2996952"/>
            <a:chExt cx="4292798" cy="3547556"/>
          </a:xfrm>
        </p:grpSpPr>
        <p:grpSp>
          <p:nvGrpSpPr>
            <p:cNvPr id="24" name="Group 23"/>
            <p:cNvGrpSpPr/>
            <p:nvPr/>
          </p:nvGrpSpPr>
          <p:grpSpPr>
            <a:xfrm>
              <a:off x="4779702" y="3032956"/>
              <a:ext cx="4112778" cy="3208164"/>
              <a:chOff x="2367434" y="332656"/>
              <a:chExt cx="4940870" cy="4511321"/>
            </a:xfrm>
          </p:grpSpPr>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4148" y="476672"/>
                <a:ext cx="3274156" cy="4367305"/>
              </a:xfrm>
              <a:prstGeom prst="rect">
                <a:avLst/>
              </a:prstGeom>
              <a:scene3d>
                <a:camera prst="orthographicFront">
                  <a:rot lat="0" lon="10800000" rev="0"/>
                </a:camera>
                <a:lightRig rig="threePt" dir="t"/>
              </a:scene3d>
            </p:spPr>
          </p:pic>
          <p:sp>
            <p:nvSpPr>
              <p:cNvPr id="26" name="Line 12"/>
              <p:cNvSpPr>
                <a:spLocks noChangeShapeType="1"/>
              </p:cNvSpPr>
              <p:nvPr/>
            </p:nvSpPr>
            <p:spPr bwMode="auto">
              <a:xfrm>
                <a:off x="3199707" y="1139106"/>
                <a:ext cx="4340" cy="2736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 name="Picture 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67434" y="332656"/>
                <a:ext cx="1698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5"/>
              <p:cNvSpPr txBox="1">
                <a:spLocks noChangeArrowheads="1"/>
              </p:cNvSpPr>
              <p:nvPr/>
            </p:nvSpPr>
            <p:spPr bwMode="auto">
              <a:xfrm>
                <a:off x="2372196" y="332656"/>
                <a:ext cx="1693863" cy="806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dirty="0">
                    <a:solidFill>
                      <a:srgbClr val="FFFF00"/>
                    </a:solidFill>
                  </a:rPr>
                  <a:t>Solar Panel</a:t>
                </a:r>
              </a:p>
            </p:txBody>
          </p:sp>
          <p:pic>
            <p:nvPicPr>
              <p:cNvPr id="29" name="Picture 2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4116" y="2863751"/>
                <a:ext cx="14382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6"/>
              <p:cNvSpPr txBox="1">
                <a:spLocks noChangeArrowheads="1"/>
              </p:cNvSpPr>
              <p:nvPr/>
            </p:nvSpPr>
            <p:spPr bwMode="auto">
              <a:xfrm>
                <a:off x="2480941" y="2863751"/>
                <a:ext cx="1446212" cy="1354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dirty="0" smtClean="0">
                    <a:solidFill>
                      <a:srgbClr val="FFFF00"/>
                    </a:solidFill>
                  </a:rPr>
                  <a:t>Batteries</a:t>
                </a:r>
                <a:endParaRPr lang="en-US" altLang="en-US" sz="1600" b="1" dirty="0">
                  <a:solidFill>
                    <a:srgbClr val="FFFF00"/>
                  </a:solidFill>
                </a:endParaRPr>
              </a:p>
            </p:txBody>
          </p:sp>
          <p:pic>
            <p:nvPicPr>
              <p:cNvPr id="31" name="Picture 4"/>
              <p:cNvPicPr>
                <a:picLocks noChangeAspect="1" noChangeArrowheads="1"/>
              </p:cNvPicPr>
              <p:nvPr/>
            </p:nvPicPr>
            <p:blipFill>
              <a:blip r:embed="rId6" cstate="screen">
                <a:lum contrast="-50000"/>
                <a:extLst>
                  <a:ext uri="{28A0092B-C50C-407E-A947-70E740481C1C}">
                    <a14:useLocalDpi xmlns:a14="http://schemas.microsoft.com/office/drawing/2010/main"/>
                  </a:ext>
                </a:extLst>
              </a:blip>
              <a:srcRect/>
              <a:stretch>
                <a:fillRect/>
              </a:stretch>
            </p:blipFill>
            <p:spPr bwMode="auto">
              <a:xfrm>
                <a:off x="2457128" y="1412776"/>
                <a:ext cx="1450975" cy="1103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 name="Line 12"/>
              <p:cNvSpPr>
                <a:spLocks noChangeShapeType="1"/>
              </p:cNvSpPr>
              <p:nvPr/>
            </p:nvSpPr>
            <p:spPr bwMode="auto">
              <a:xfrm flipH="1">
                <a:off x="3219128" y="2535139"/>
                <a:ext cx="0"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5"/>
              <p:cNvSpPr txBox="1">
                <a:spLocks noChangeArrowheads="1"/>
              </p:cNvSpPr>
              <p:nvPr/>
            </p:nvSpPr>
            <p:spPr bwMode="auto">
              <a:xfrm>
                <a:off x="2457128" y="1412776"/>
                <a:ext cx="14509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rgbClr val="FFFF00"/>
                    </a:solidFill>
                  </a:rPr>
                  <a:t>Charger</a:t>
                </a:r>
                <a:endParaRPr lang="en-US" altLang="en-US" sz="1600" b="1" dirty="0">
                  <a:solidFill>
                    <a:srgbClr val="FFFF00"/>
                  </a:solidFill>
                </a:endParaRPr>
              </a:p>
            </p:txBody>
          </p:sp>
          <p:sp>
            <p:nvSpPr>
              <p:cNvPr id="34" name="Line 19"/>
              <p:cNvSpPr>
                <a:spLocks noChangeShapeType="1"/>
              </p:cNvSpPr>
              <p:nvPr/>
            </p:nvSpPr>
            <p:spPr bwMode="auto">
              <a:xfrm>
                <a:off x="3219129" y="2660324"/>
                <a:ext cx="1092200" cy="0"/>
              </a:xfrm>
              <a:prstGeom prst="line">
                <a:avLst/>
              </a:prstGeom>
              <a:noFill/>
              <a:ln w="28575">
                <a:solidFill>
                  <a:schemeClr val="tx1"/>
                </a:solidFill>
                <a:round/>
                <a:headEnd type="oval"/>
                <a:tailEnd type="triangle"/>
              </a:ln>
              <a:extLst>
                <a:ext uri="{909E8E84-426E-40dd-AFC4-6F175D3DCCD1}">
                  <a14:hiddenFill xmlns:a14="http://schemas.microsoft.com/office/drawing/2010/main">
                    <a:noFill/>
                  </a14:hiddenFill>
                </a:ext>
              </a:extLst>
            </p:spPr>
            <p:txBody>
              <a:bodyPr/>
              <a:lstStyle/>
              <a:p>
                <a:endParaRPr lang="en-US"/>
              </a:p>
            </p:txBody>
          </p:sp>
        </p:grpSp>
        <p:sp>
          <p:nvSpPr>
            <p:cNvPr id="36" name="Text Box 23"/>
            <p:cNvSpPr txBox="1">
              <a:spLocks noChangeArrowheads="1"/>
            </p:cNvSpPr>
            <p:nvPr/>
          </p:nvSpPr>
          <p:spPr bwMode="auto">
            <a:xfrm>
              <a:off x="6092763" y="6021288"/>
              <a:ext cx="2979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dirty="0"/>
                <a:t>Switched Power to Buoy Electronics &amp; Sensors</a:t>
              </a:r>
            </a:p>
          </p:txBody>
        </p:sp>
        <p:sp>
          <p:nvSpPr>
            <p:cNvPr id="37" name="Line 19"/>
            <p:cNvSpPr>
              <a:spLocks noChangeShapeType="1"/>
            </p:cNvSpPr>
            <p:nvPr/>
          </p:nvSpPr>
          <p:spPr bwMode="auto">
            <a:xfrm>
              <a:off x="6794733" y="5641491"/>
              <a:ext cx="0" cy="384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Line 19"/>
            <p:cNvSpPr>
              <a:spLocks noChangeShapeType="1"/>
            </p:cNvSpPr>
            <p:nvPr/>
          </p:nvSpPr>
          <p:spPr bwMode="auto">
            <a:xfrm>
              <a:off x="7556733" y="5641491"/>
              <a:ext cx="0" cy="384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9"/>
            <p:cNvSpPr>
              <a:spLocks noChangeShapeType="1"/>
            </p:cNvSpPr>
            <p:nvPr/>
          </p:nvSpPr>
          <p:spPr bwMode="auto">
            <a:xfrm>
              <a:off x="7175733" y="5641491"/>
              <a:ext cx="0" cy="384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9"/>
            <p:cNvSpPr>
              <a:spLocks noChangeShapeType="1"/>
            </p:cNvSpPr>
            <p:nvPr/>
          </p:nvSpPr>
          <p:spPr bwMode="auto">
            <a:xfrm>
              <a:off x="7937733" y="5641491"/>
              <a:ext cx="0" cy="384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9"/>
            <p:cNvSpPr>
              <a:spLocks noChangeShapeType="1"/>
            </p:cNvSpPr>
            <p:nvPr/>
          </p:nvSpPr>
          <p:spPr bwMode="auto">
            <a:xfrm>
              <a:off x="8318733" y="5641491"/>
              <a:ext cx="0" cy="384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Text Box 23"/>
            <p:cNvSpPr txBox="1">
              <a:spLocks noChangeArrowheads="1"/>
            </p:cNvSpPr>
            <p:nvPr/>
          </p:nvSpPr>
          <p:spPr bwMode="auto">
            <a:xfrm>
              <a:off x="6397801" y="2996952"/>
              <a:ext cx="2170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dirty="0" smtClean="0"/>
                <a:t>SPC Controller</a:t>
              </a:r>
              <a:endParaRPr lang="en-US" altLang="en-US" sz="1600" b="1" dirty="0"/>
            </a:p>
          </p:txBody>
        </p:sp>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err="1" smtClean="0">
                <a:solidFill>
                  <a:srgbClr val="002060"/>
                </a:solidFill>
                <a:latin typeface="Arial" panose="020B0604020202020204" pitchFamily="34" charset="0"/>
                <a:cs typeface="Arial" panose="020B0604020202020204" pitchFamily="34" charset="0"/>
              </a:rPr>
              <a:t>ReCON</a:t>
            </a:r>
            <a:r>
              <a:rPr lang="en-US" sz="2800" dirty="0" smtClean="0">
                <a:solidFill>
                  <a:srgbClr val="002060"/>
                </a:solidFill>
                <a:latin typeface="Arial" panose="020B0604020202020204" pitchFamily="34" charset="0"/>
                <a:cs typeface="Arial" panose="020B0604020202020204" pitchFamily="34" charset="0"/>
              </a:rPr>
              <a:t> Technology</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82341" y="4185083"/>
            <a:ext cx="4345643" cy="2016225"/>
          </a:xfrm>
          <a:prstGeom prst="rect">
            <a:avLst/>
          </a:prstGeom>
          <a:noFill/>
        </p:spPr>
        <p:txBody>
          <a:bodyPr wrap="square" rtlCol="0">
            <a:noAutofit/>
          </a:bodyPr>
          <a:lstStyle/>
          <a:p>
            <a:r>
              <a:rPr lang="en-US" b="1" dirty="0" smtClean="0">
                <a:solidFill>
                  <a:srgbClr val="002060"/>
                </a:solidFill>
                <a:latin typeface="Arial"/>
                <a:cs typeface="Arial"/>
              </a:rPr>
              <a:t>Buoy/UW Hub Computer:</a:t>
            </a:r>
          </a:p>
          <a:p>
            <a:endParaRPr lang="en-US" sz="1000" dirty="0">
              <a:solidFill>
                <a:srgbClr val="002060"/>
              </a:solidFill>
              <a:latin typeface="Arial"/>
              <a:cs typeface="Arial"/>
            </a:endParaRPr>
          </a:p>
          <a:p>
            <a:r>
              <a:rPr lang="en-US" dirty="0" smtClean="0">
                <a:solidFill>
                  <a:srgbClr val="002060"/>
                </a:solidFill>
                <a:latin typeface="Arial"/>
                <a:cs typeface="Arial"/>
              </a:rPr>
              <a:t>- COTS Technology</a:t>
            </a:r>
          </a:p>
          <a:p>
            <a:endParaRPr lang="en-US" sz="1000" dirty="0" smtClean="0">
              <a:solidFill>
                <a:srgbClr val="002060"/>
              </a:solidFill>
              <a:latin typeface="Arial"/>
              <a:cs typeface="Arial"/>
            </a:endParaRPr>
          </a:p>
          <a:p>
            <a:r>
              <a:rPr lang="en-US" dirty="0" smtClean="0">
                <a:solidFill>
                  <a:srgbClr val="002060"/>
                </a:solidFill>
                <a:latin typeface="Arial"/>
                <a:cs typeface="Arial"/>
              </a:rPr>
              <a:t>- General </a:t>
            </a:r>
            <a:r>
              <a:rPr lang="en-US" dirty="0">
                <a:solidFill>
                  <a:srgbClr val="002060"/>
                </a:solidFill>
                <a:latin typeface="Arial"/>
                <a:cs typeface="Arial"/>
              </a:rPr>
              <a:t>P</a:t>
            </a:r>
            <a:r>
              <a:rPr lang="en-US" dirty="0" smtClean="0">
                <a:solidFill>
                  <a:srgbClr val="002060"/>
                </a:solidFill>
                <a:latin typeface="Arial"/>
                <a:cs typeface="Arial"/>
              </a:rPr>
              <a:t>urpose OS</a:t>
            </a:r>
          </a:p>
          <a:p>
            <a:endParaRPr lang="en-US" sz="1000" dirty="0">
              <a:solidFill>
                <a:srgbClr val="002060"/>
              </a:solidFill>
              <a:latin typeface="Arial"/>
              <a:cs typeface="Arial"/>
              <a:sym typeface="Wingdings" panose="05000000000000000000" pitchFamily="2" charset="2"/>
            </a:endParaRPr>
          </a:p>
          <a:p>
            <a:r>
              <a:rPr lang="en-US" dirty="0" smtClean="0">
                <a:solidFill>
                  <a:srgbClr val="002060"/>
                </a:solidFill>
                <a:latin typeface="Arial"/>
                <a:cs typeface="Arial"/>
                <a:sym typeface="Wingdings" panose="05000000000000000000" pitchFamily="2" charset="2"/>
              </a:rPr>
              <a:t>- Interfaces to All Sensors</a:t>
            </a:r>
          </a:p>
          <a:p>
            <a:endParaRPr lang="en-US" sz="1000" dirty="0">
              <a:solidFill>
                <a:srgbClr val="002060"/>
              </a:solidFill>
              <a:cs typeface="Arial"/>
              <a:sym typeface="Wingdings" panose="05000000000000000000" pitchFamily="2" charset="2"/>
            </a:endParaRPr>
          </a:p>
          <a:p>
            <a:r>
              <a:rPr lang="en-US" dirty="0">
                <a:solidFill>
                  <a:srgbClr val="002060"/>
                </a:solidFill>
                <a:cs typeface="Arial"/>
                <a:sym typeface="Wingdings" panose="05000000000000000000" pitchFamily="2" charset="2"/>
              </a:rPr>
              <a:t>- Secure </a:t>
            </a:r>
            <a:r>
              <a:rPr lang="en-US" dirty="0" smtClean="0">
                <a:solidFill>
                  <a:srgbClr val="002060"/>
                </a:solidFill>
                <a:cs typeface="Arial"/>
                <a:sym typeface="Wingdings" panose="05000000000000000000" pitchFamily="2" charset="2"/>
              </a:rPr>
              <a:t>Communications</a:t>
            </a:r>
            <a:endParaRPr lang="en-US" dirty="0">
              <a:solidFill>
                <a:srgbClr val="002060"/>
              </a:solidFill>
              <a:cs typeface="Arial"/>
              <a:sym typeface="Wingdings" panose="05000000000000000000" pitchFamily="2" charset="2"/>
            </a:endParaRPr>
          </a:p>
          <a:p>
            <a:endParaRPr lang="en-US" dirty="0" smtClean="0">
              <a:solidFill>
                <a:srgbClr val="002060"/>
              </a:solidFill>
              <a:latin typeface="Arial"/>
              <a:cs typeface="Arial"/>
              <a:sym typeface="Wingdings" panose="05000000000000000000" pitchFamily="2" charset="2"/>
            </a:endParaRPr>
          </a:p>
        </p:txBody>
      </p:sp>
      <p:pic>
        <p:nvPicPr>
          <p:cNvPr id="3" name="Picture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79512" y="1268760"/>
            <a:ext cx="3809524" cy="2692064"/>
          </a:xfrm>
          <a:prstGeom prst="rect">
            <a:avLst/>
          </a:prstGeom>
          <a:scene3d>
            <a:camera prst="orthographicFront">
              <a:rot lat="0" lon="0" rev="0"/>
            </a:camera>
            <a:lightRig rig="threePt" dir="t"/>
          </a:scene3d>
        </p:spPr>
      </p:pic>
      <p:pic>
        <p:nvPicPr>
          <p:cNvPr id="5" name="Picture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15816" y="4041068"/>
            <a:ext cx="1404156" cy="1984598"/>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11/13</a:t>
            </a:r>
            <a:endParaRPr lang="en-US" sz="1000" dirty="0">
              <a:solidFill>
                <a:srgbClr val="002060"/>
              </a:solidFill>
              <a:latin typeface="Arial" panose="020B0604020202020204" pitchFamily="34" charset="0"/>
              <a:cs typeface="Arial" panose="020B0604020202020204" pitchFamily="34" charset="0"/>
            </a:endParaRPr>
          </a:p>
        </p:txBody>
      </p:sp>
      <p:sp>
        <p:nvSpPr>
          <p:cNvPr id="35" name="TextBox 34"/>
          <p:cNvSpPr txBox="1"/>
          <p:nvPr/>
        </p:nvSpPr>
        <p:spPr>
          <a:xfrm>
            <a:off x="4582018" y="1052736"/>
            <a:ext cx="4345643" cy="2016225"/>
          </a:xfrm>
          <a:prstGeom prst="rect">
            <a:avLst/>
          </a:prstGeom>
          <a:noFill/>
        </p:spPr>
        <p:txBody>
          <a:bodyPr wrap="square" rtlCol="0">
            <a:noAutofit/>
          </a:bodyPr>
          <a:lstStyle/>
          <a:p>
            <a:r>
              <a:rPr lang="en-US" b="1" dirty="0" smtClean="0">
                <a:solidFill>
                  <a:srgbClr val="002060"/>
                </a:solidFill>
                <a:latin typeface="Arial"/>
                <a:cs typeface="Arial"/>
              </a:rPr>
              <a:t>System Power Controller Board:</a:t>
            </a:r>
          </a:p>
          <a:p>
            <a:endParaRPr lang="en-US" sz="400" dirty="0">
              <a:solidFill>
                <a:srgbClr val="002060"/>
              </a:solidFill>
              <a:latin typeface="Arial"/>
              <a:cs typeface="Arial"/>
            </a:endParaRPr>
          </a:p>
          <a:p>
            <a:r>
              <a:rPr lang="en-US" dirty="0" smtClean="0">
                <a:solidFill>
                  <a:srgbClr val="002060"/>
                </a:solidFill>
                <a:latin typeface="Arial"/>
                <a:cs typeface="Arial"/>
              </a:rPr>
              <a:t>- Only major item w/o COTS solution</a:t>
            </a:r>
          </a:p>
          <a:p>
            <a:endParaRPr lang="en-US" sz="400" dirty="0" smtClean="0">
              <a:solidFill>
                <a:srgbClr val="002060"/>
              </a:solidFill>
              <a:latin typeface="Arial"/>
              <a:cs typeface="Arial"/>
            </a:endParaRPr>
          </a:p>
          <a:p>
            <a:r>
              <a:rPr lang="en-US" dirty="0" smtClean="0">
                <a:solidFill>
                  <a:srgbClr val="002060"/>
                </a:solidFill>
                <a:latin typeface="Arial"/>
                <a:cs typeface="Arial"/>
              </a:rPr>
              <a:t>- MIL designed and fabricated</a:t>
            </a:r>
          </a:p>
          <a:p>
            <a:endParaRPr lang="en-US" sz="400" dirty="0">
              <a:solidFill>
                <a:srgbClr val="002060"/>
              </a:solidFill>
              <a:latin typeface="Arial"/>
              <a:cs typeface="Arial"/>
              <a:sym typeface="Wingdings" panose="05000000000000000000" pitchFamily="2" charset="2"/>
            </a:endParaRPr>
          </a:p>
          <a:p>
            <a:r>
              <a:rPr lang="en-US" dirty="0" smtClean="0">
                <a:solidFill>
                  <a:srgbClr val="002060"/>
                </a:solidFill>
                <a:latin typeface="Arial"/>
                <a:cs typeface="Arial"/>
                <a:sym typeface="Wingdings" panose="05000000000000000000" pitchFamily="2" charset="2"/>
              </a:rPr>
              <a:t>- Controls buoy and sensor power</a:t>
            </a:r>
          </a:p>
          <a:p>
            <a:endParaRPr lang="en-US" sz="400" dirty="0">
              <a:solidFill>
                <a:srgbClr val="002060"/>
              </a:solidFill>
              <a:cs typeface="Arial"/>
              <a:sym typeface="Wingdings" panose="05000000000000000000" pitchFamily="2" charset="2"/>
            </a:endParaRPr>
          </a:p>
          <a:p>
            <a:r>
              <a:rPr lang="en-US" dirty="0" smtClean="0">
                <a:solidFill>
                  <a:srgbClr val="002060"/>
                </a:solidFill>
                <a:cs typeface="Arial"/>
                <a:sym typeface="Wingdings" panose="05000000000000000000" pitchFamily="2" charset="2"/>
              </a:rPr>
              <a:t>- Monitors battery charge</a:t>
            </a:r>
          </a:p>
          <a:p>
            <a:endParaRPr lang="en-US" sz="400" dirty="0" smtClean="0">
              <a:solidFill>
                <a:srgbClr val="002060"/>
              </a:solidFill>
              <a:cs typeface="Arial"/>
              <a:sym typeface="Wingdings" panose="05000000000000000000" pitchFamily="2" charset="2"/>
            </a:endParaRPr>
          </a:p>
          <a:p>
            <a:r>
              <a:rPr lang="en-US" dirty="0" smtClean="0">
                <a:solidFill>
                  <a:srgbClr val="FF0000"/>
                </a:solidFill>
                <a:cs typeface="Arial"/>
                <a:sym typeface="Wingdings" panose="05000000000000000000" pitchFamily="2" charset="2"/>
              </a:rPr>
              <a:t>- R2C to commercial manufacturer</a:t>
            </a:r>
            <a:endParaRPr lang="en-US" dirty="0">
              <a:solidFill>
                <a:srgbClr val="FF0000"/>
              </a:solidFill>
              <a:cs typeface="Arial"/>
              <a:sym typeface="Wingdings" panose="05000000000000000000" pitchFamily="2" charset="2"/>
            </a:endParaRPr>
          </a:p>
          <a:p>
            <a:endParaRPr lang="en-US" dirty="0" smtClean="0">
              <a:solidFill>
                <a:srgbClr val="002060"/>
              </a:solidFill>
              <a:latin typeface="Arial"/>
              <a:cs typeface="Arial"/>
              <a:sym typeface="Wingdings" panose="05000000000000000000" pitchFamily="2" charset="2"/>
            </a:endParaRPr>
          </a:p>
        </p:txBody>
      </p:sp>
    </p:spTree>
    <p:extLst>
      <p:ext uri="{BB962C8B-B14F-4D97-AF65-F5344CB8AC3E}">
        <p14:creationId xmlns:p14="http://schemas.microsoft.com/office/powerpoint/2010/main" val="3080088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051" y="1052736"/>
            <a:ext cx="8985950" cy="2713856"/>
          </a:xfrm>
          <a:prstGeom prst="rect">
            <a:avLst/>
          </a:prstGeom>
          <a:noFill/>
        </p:spPr>
        <p:txBody>
          <a:bodyPr wrap="square" rtlCol="0">
            <a:noAutofit/>
          </a:bodyPr>
          <a:lstStyle/>
          <a:p>
            <a:r>
              <a:rPr lang="en-US" dirty="0" smtClean="0">
                <a:solidFill>
                  <a:srgbClr val="002060"/>
                </a:solidFill>
                <a:cs typeface="Arial"/>
              </a:rPr>
              <a:t>• Long Term Research (LTR) moorings:</a:t>
            </a:r>
          </a:p>
          <a:p>
            <a:r>
              <a:rPr lang="en-US" dirty="0" smtClean="0">
                <a:solidFill>
                  <a:srgbClr val="002060"/>
                </a:solidFill>
                <a:cs typeface="Arial"/>
              </a:rPr>
              <a:t>    Yearly temperature profiles</a:t>
            </a:r>
          </a:p>
          <a:p>
            <a:r>
              <a:rPr lang="en-US" dirty="0" smtClean="0">
                <a:solidFill>
                  <a:srgbClr val="002060"/>
                </a:solidFill>
                <a:cs typeface="Arial"/>
              </a:rPr>
              <a:t>• Moorings</a:t>
            </a:r>
            <a:r>
              <a:rPr lang="en-US" dirty="0">
                <a:solidFill>
                  <a:srgbClr val="002060"/>
                </a:solidFill>
                <a:cs typeface="Arial"/>
              </a:rPr>
              <a:t> </a:t>
            </a:r>
            <a:r>
              <a:rPr lang="en-US" dirty="0" smtClean="0">
                <a:solidFill>
                  <a:srgbClr val="002060"/>
                </a:solidFill>
                <a:cs typeface="Arial"/>
              </a:rPr>
              <a:t>for specific projects:</a:t>
            </a:r>
          </a:p>
          <a:p>
            <a:r>
              <a:rPr lang="en-US" dirty="0">
                <a:solidFill>
                  <a:srgbClr val="002060"/>
                </a:solidFill>
                <a:cs typeface="Arial"/>
              </a:rPr>
              <a:t> </a:t>
            </a:r>
            <a:r>
              <a:rPr lang="en-US" dirty="0" smtClean="0">
                <a:solidFill>
                  <a:srgbClr val="002060"/>
                </a:solidFill>
                <a:cs typeface="Arial"/>
              </a:rPr>
              <a:t>   Muskegon, W. </a:t>
            </a:r>
            <a:r>
              <a:rPr lang="en-US" dirty="0">
                <a:solidFill>
                  <a:srgbClr val="002060"/>
                </a:solidFill>
                <a:cs typeface="Arial"/>
              </a:rPr>
              <a:t>Lake </a:t>
            </a:r>
            <a:r>
              <a:rPr lang="en-US" dirty="0" smtClean="0">
                <a:solidFill>
                  <a:srgbClr val="002060"/>
                </a:solidFill>
                <a:cs typeface="Arial"/>
              </a:rPr>
              <a:t>Erie, Mackinac Straits</a:t>
            </a:r>
          </a:p>
          <a:p>
            <a:r>
              <a:rPr lang="en-US" dirty="0" smtClean="0">
                <a:solidFill>
                  <a:srgbClr val="002060"/>
                </a:solidFill>
                <a:cs typeface="Arial"/>
              </a:rPr>
              <a:t>• Buoys for specific projects:</a:t>
            </a:r>
          </a:p>
          <a:p>
            <a:r>
              <a:rPr lang="en-US" dirty="0">
                <a:solidFill>
                  <a:srgbClr val="002060"/>
                </a:solidFill>
                <a:cs typeface="Arial"/>
              </a:rPr>
              <a:t> </a:t>
            </a:r>
            <a:r>
              <a:rPr lang="en-US" dirty="0" smtClean="0">
                <a:solidFill>
                  <a:srgbClr val="002060"/>
                </a:solidFill>
                <a:cs typeface="Arial"/>
              </a:rPr>
              <a:t>   HABs, hypoxia, spill response</a:t>
            </a:r>
          </a:p>
          <a:p>
            <a:r>
              <a:rPr lang="en-US" dirty="0" smtClean="0">
                <a:solidFill>
                  <a:srgbClr val="002060"/>
                </a:solidFill>
                <a:cs typeface="Arial"/>
              </a:rPr>
              <a:t>• Future projects in development:</a:t>
            </a:r>
          </a:p>
          <a:p>
            <a:r>
              <a:rPr lang="en-US" dirty="0">
                <a:solidFill>
                  <a:srgbClr val="002060"/>
                </a:solidFill>
                <a:cs typeface="Arial"/>
              </a:rPr>
              <a:t> </a:t>
            </a:r>
            <a:r>
              <a:rPr lang="en-US" dirty="0" smtClean="0">
                <a:solidFill>
                  <a:srgbClr val="002060"/>
                </a:solidFill>
                <a:cs typeface="Arial"/>
              </a:rPr>
              <a:t>   - Acoustics (active/passive)</a:t>
            </a:r>
          </a:p>
          <a:p>
            <a:r>
              <a:rPr lang="en-US" dirty="0">
                <a:solidFill>
                  <a:srgbClr val="002060"/>
                </a:solidFill>
                <a:cs typeface="Arial"/>
              </a:rPr>
              <a:t> </a:t>
            </a:r>
            <a:r>
              <a:rPr lang="en-US" dirty="0" smtClean="0">
                <a:solidFill>
                  <a:srgbClr val="002060"/>
                </a:solidFill>
                <a:cs typeface="Arial"/>
              </a:rPr>
              <a:t>   - Cabled observatories</a:t>
            </a:r>
          </a:p>
          <a:p>
            <a:r>
              <a:rPr lang="en-US" dirty="0">
                <a:solidFill>
                  <a:srgbClr val="002060"/>
                </a:solidFill>
                <a:cs typeface="Arial"/>
              </a:rPr>
              <a:t> </a:t>
            </a:r>
            <a:r>
              <a:rPr lang="en-US" dirty="0" smtClean="0">
                <a:solidFill>
                  <a:srgbClr val="002060"/>
                </a:solidFill>
                <a:cs typeface="Arial"/>
              </a:rPr>
              <a:t>   - Winched profiler</a:t>
            </a:r>
          </a:p>
          <a:p>
            <a:endParaRPr lang="en-US" dirty="0" smtClean="0">
              <a:solidFill>
                <a:srgbClr val="002060"/>
              </a:solidFill>
              <a:cs typeface="Arial"/>
            </a:endParaRPr>
          </a:p>
          <a:p>
            <a:endParaRPr lang="en-US" dirty="0" smtClean="0">
              <a:solidFill>
                <a:srgbClr val="002060"/>
              </a:solidFill>
              <a:cs typeface="Arial"/>
            </a:endParaRPr>
          </a:p>
          <a:p>
            <a:endParaRPr lang="en-US" dirty="0">
              <a:solidFill>
                <a:srgbClr val="002060"/>
              </a:solidFill>
              <a:latin typeface="Arial"/>
              <a:cs typeface="Arial"/>
            </a:endParaRPr>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Other Observations/Data Collections:</a:t>
            </a:r>
            <a:endParaRPr lang="en-US" sz="2800"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323528" y="4148146"/>
            <a:ext cx="2708342" cy="2233182"/>
            <a:chOff x="5592113" y="1112832"/>
            <a:chExt cx="3264363" cy="2732336"/>
          </a:xfrm>
        </p:grpSpPr>
        <p:sp>
          <p:nvSpPr>
            <p:cNvPr id="24" name="TextBox 23"/>
            <p:cNvSpPr txBox="1"/>
            <p:nvPr/>
          </p:nvSpPr>
          <p:spPr>
            <a:xfrm>
              <a:off x="5592113" y="3561104"/>
              <a:ext cx="3264362" cy="284064"/>
            </a:xfrm>
            <a:prstGeom prst="rect">
              <a:avLst/>
            </a:prstGeom>
            <a:noFill/>
            <a:ln w="25400">
              <a:noFill/>
            </a:ln>
          </p:spPr>
          <p:txBody>
            <a:bodyPr wrap="square" rtlCol="0">
              <a:noAutofit/>
            </a:bodyPr>
            <a:lstStyle/>
            <a:p>
              <a:pPr algn="ctr"/>
              <a:r>
                <a:rPr lang="en-US" sz="1200" i="1" dirty="0" smtClean="0"/>
                <a:t>UV Radiometer in Lake Michigan</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2113" y="1112832"/>
              <a:ext cx="3264363" cy="2448272"/>
            </a:xfrm>
            <a:prstGeom prst="rect">
              <a:avLst/>
            </a:prstGeom>
          </p:spPr>
        </p:pic>
      </p:grpSp>
      <p:grpSp>
        <p:nvGrpSpPr>
          <p:cNvPr id="16" name="Group 15"/>
          <p:cNvGrpSpPr/>
          <p:nvPr/>
        </p:nvGrpSpPr>
        <p:grpSpPr>
          <a:xfrm>
            <a:off x="3528392" y="3248980"/>
            <a:ext cx="2627784" cy="2254902"/>
            <a:chOff x="6170036" y="-34654"/>
            <a:chExt cx="2627784" cy="2254902"/>
          </a:xfrm>
        </p:grpSpPr>
        <p:sp>
          <p:nvSpPr>
            <p:cNvPr id="23" name="TextBox 22"/>
            <p:cNvSpPr txBox="1"/>
            <p:nvPr/>
          </p:nvSpPr>
          <p:spPr>
            <a:xfrm>
              <a:off x="6170036" y="1936184"/>
              <a:ext cx="2627784" cy="284064"/>
            </a:xfrm>
            <a:prstGeom prst="rect">
              <a:avLst/>
            </a:prstGeom>
            <a:noFill/>
            <a:ln w="25400">
              <a:noFill/>
            </a:ln>
          </p:spPr>
          <p:txBody>
            <a:bodyPr wrap="square" rtlCol="0">
              <a:noAutofit/>
            </a:bodyPr>
            <a:lstStyle/>
            <a:p>
              <a:pPr algn="ctr"/>
              <a:r>
                <a:rPr lang="en-US" sz="1200" i="1" dirty="0" smtClean="0"/>
                <a:t>Acoustics Prototype Testing</a:t>
              </a:r>
            </a:p>
            <a:p>
              <a:pPr algn="ctr"/>
              <a:r>
                <a:rPr lang="en-US" sz="1200" i="1" dirty="0"/>
                <a:t>i</a:t>
              </a:r>
              <a:r>
                <a:rPr lang="en-US" sz="1200" i="1" dirty="0" smtClean="0"/>
                <a:t>n the Florida Keys</a:t>
              </a: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0036" y="-34654"/>
              <a:ext cx="2627784" cy="1970838"/>
            </a:xfrm>
            <a:prstGeom prst="rect">
              <a:avLst/>
            </a:prstGeom>
          </p:spPr>
        </p:pic>
      </p:grpSp>
      <p:grpSp>
        <p:nvGrpSpPr>
          <p:cNvPr id="29" name="Group 28"/>
          <p:cNvGrpSpPr/>
          <p:nvPr/>
        </p:nvGrpSpPr>
        <p:grpSpPr>
          <a:xfrm>
            <a:off x="6401342" y="533400"/>
            <a:ext cx="2311118" cy="2998319"/>
            <a:chOff x="6401342" y="533400"/>
            <a:chExt cx="2311118" cy="2998319"/>
          </a:xfrm>
        </p:grpSpPr>
        <p:grpSp>
          <p:nvGrpSpPr>
            <p:cNvPr id="20" name="Group 19"/>
            <p:cNvGrpSpPr/>
            <p:nvPr/>
          </p:nvGrpSpPr>
          <p:grpSpPr>
            <a:xfrm>
              <a:off x="6408269" y="533400"/>
              <a:ext cx="2304191" cy="2787588"/>
              <a:chOff x="6408269" y="533400"/>
              <a:chExt cx="2304191" cy="2787588"/>
            </a:xfrm>
          </p:grpSpPr>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8269" y="533400"/>
                <a:ext cx="2304191" cy="2787588"/>
              </a:xfrm>
              <a:prstGeom prst="rect">
                <a:avLst/>
              </a:prstGeom>
              <a:ln w="25400">
                <a:solidFill>
                  <a:schemeClr val="tx1"/>
                </a:solidFill>
              </a:ln>
            </p:spPr>
          </p:pic>
          <p:sp>
            <p:nvSpPr>
              <p:cNvPr id="14" name="Hexagon 13"/>
              <p:cNvSpPr/>
              <p:nvPr/>
            </p:nvSpPr>
            <p:spPr>
              <a:xfrm>
                <a:off x="6948264" y="1484784"/>
                <a:ext cx="91440" cy="91440"/>
              </a:xfrm>
              <a:prstGeom prst="hexagon">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732240" y="2587306"/>
                <a:ext cx="91440" cy="91440"/>
              </a:xfrm>
              <a:prstGeom prst="hexagon">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8191500" y="1416584"/>
                <a:ext cx="91440" cy="91440"/>
              </a:xfrm>
              <a:prstGeom prst="hexagon">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401342" y="3320988"/>
              <a:ext cx="2311118" cy="210731"/>
            </a:xfrm>
            <a:prstGeom prst="rect">
              <a:avLst/>
            </a:prstGeom>
            <a:noFill/>
            <a:ln w="25400">
              <a:noFill/>
            </a:ln>
          </p:spPr>
          <p:txBody>
            <a:bodyPr wrap="square" rtlCol="0">
              <a:noAutofit/>
            </a:bodyPr>
            <a:lstStyle/>
            <a:p>
              <a:pPr algn="ctr"/>
              <a:r>
                <a:rPr lang="en-US" sz="1200" i="1" dirty="0" smtClean="0"/>
                <a:t>LTR Mooring Locations</a:t>
              </a:r>
            </a:p>
          </p:txBody>
        </p:sp>
      </p:grpSp>
      <p:grpSp>
        <p:nvGrpSpPr>
          <p:cNvPr id="31" name="Group 30"/>
          <p:cNvGrpSpPr/>
          <p:nvPr/>
        </p:nvGrpSpPr>
        <p:grpSpPr>
          <a:xfrm>
            <a:off x="6480212" y="3730382"/>
            <a:ext cx="2196244" cy="2830966"/>
            <a:chOff x="6516216" y="3730382"/>
            <a:chExt cx="2196244" cy="2830966"/>
          </a:xfrm>
        </p:grpSpPr>
        <p:sp>
          <p:nvSpPr>
            <p:cNvPr id="22" name="TextBox 21"/>
            <p:cNvSpPr txBox="1"/>
            <p:nvPr/>
          </p:nvSpPr>
          <p:spPr>
            <a:xfrm>
              <a:off x="6516216" y="6334934"/>
              <a:ext cx="2196244" cy="226414"/>
            </a:xfrm>
            <a:prstGeom prst="rect">
              <a:avLst/>
            </a:prstGeom>
            <a:noFill/>
            <a:ln w="25400">
              <a:noFill/>
            </a:ln>
          </p:spPr>
          <p:txBody>
            <a:bodyPr wrap="square" rtlCol="0">
              <a:noAutofit/>
            </a:bodyPr>
            <a:lstStyle/>
            <a:p>
              <a:pPr algn="ctr"/>
              <a:r>
                <a:rPr lang="en-US" sz="1200" i="1" dirty="0" smtClean="0"/>
                <a:t>ADCP in Straits of Mackinac</a:t>
              </a:r>
            </a:p>
          </p:txBody>
        </p:sp>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83714" y="3730382"/>
              <a:ext cx="1938795" cy="2585061"/>
            </a:xfrm>
            <a:prstGeom prst="rect">
              <a:avLst/>
            </a:prstGeom>
          </p:spPr>
        </p:pic>
      </p:grpSp>
    </p:spTree>
    <p:extLst>
      <p:ext uri="{BB962C8B-B14F-4D97-AF65-F5344CB8AC3E}">
        <p14:creationId xmlns:p14="http://schemas.microsoft.com/office/powerpoint/2010/main" val="4163803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759188" y="728700"/>
            <a:ext cx="4324980" cy="523220"/>
          </a:xfrm>
          <a:prstGeom prst="rect">
            <a:avLst/>
          </a:prstGeom>
          <a:noFill/>
        </p:spPr>
        <p:txBody>
          <a:bodyPr wrap="square" rtlCol="0">
            <a:spAutoFit/>
          </a:bodyPr>
          <a:lstStyle/>
          <a:p>
            <a:pPr algn="ctr"/>
            <a:r>
              <a:rPr lang="en-US" sz="2800" i="1" dirty="0" smtClean="0">
                <a:solidFill>
                  <a:srgbClr val="002060"/>
                </a:solidFill>
                <a:latin typeface="Arial" panose="020B0604020202020204" pitchFamily="34" charset="0"/>
                <a:cs typeface="Arial" panose="020B0604020202020204" pitchFamily="34" charset="0"/>
              </a:rPr>
              <a:t>Questions or Feedback?</a:t>
            </a:r>
            <a:endParaRPr lang="en-US" sz="2800" i="1"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04" y="800708"/>
            <a:ext cx="1492948" cy="1599141"/>
          </a:xfrm>
          <a:prstGeom prst="rect">
            <a:avLst/>
          </a:prstGeom>
          <a:scene3d>
            <a:camera prst="orthographicFront">
              <a:rot lat="0" lon="10800000" rev="0"/>
            </a:camera>
            <a:lightRig rig="threePt" dir="t"/>
          </a:scene3d>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8064" y="4113076"/>
            <a:ext cx="1593177" cy="2124236"/>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9810" y="3212975"/>
            <a:ext cx="1506626" cy="3463457"/>
          </a:xfrm>
          <a:prstGeom prst="rect">
            <a:avLst/>
          </a:prstGeom>
        </p:spPr>
      </p:pic>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7604" y="4149080"/>
            <a:ext cx="2815299" cy="2312876"/>
          </a:xfrm>
          <a:prstGeom prst="rect">
            <a:avLst/>
          </a:prstGeom>
          <a:ln w="12700">
            <a:solidFill>
              <a:schemeClr val="tx1"/>
            </a:solidFill>
          </a:ln>
        </p:spPr>
      </p:pic>
      <p:pic>
        <p:nvPicPr>
          <p:cNvPr id="46" name="Picture 4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19673" y="1592796"/>
            <a:ext cx="1304804" cy="1531169"/>
          </a:xfrm>
          <a:prstGeom prst="rect">
            <a:avLst/>
          </a:prstGeom>
          <a:ln w="25400">
            <a:noFill/>
          </a:ln>
        </p:spPr>
      </p:pic>
      <p:pic>
        <p:nvPicPr>
          <p:cNvPr id="47" name="Picture 4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31840" y="2384884"/>
            <a:ext cx="2459550" cy="1512168"/>
          </a:xfrm>
          <a:prstGeom prst="rect">
            <a:avLst/>
          </a:prstGeom>
          <a:ln w="25400">
            <a:noFill/>
          </a:ln>
        </p:spPr>
      </p:pic>
      <p:pic>
        <p:nvPicPr>
          <p:cNvPr id="48" name="Picture 4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250173" y="641074"/>
            <a:ext cx="2421483" cy="2407500"/>
          </a:xfrm>
          <a:prstGeom prst="rect">
            <a:avLst/>
          </a:prstGeom>
        </p:spPr>
      </p:pic>
    </p:spTree>
    <p:extLst>
      <p:ext uri="{BB962C8B-B14F-4D97-AF65-F5344CB8AC3E}">
        <p14:creationId xmlns:p14="http://schemas.microsoft.com/office/powerpoint/2010/main" val="2265670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20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OSATR2X.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7818"/>
            <a:ext cx="9144000" cy="6650182"/>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27395" y="3274384"/>
            <a:ext cx="8851461" cy="1018712"/>
          </a:xfrm>
          <a:prstGeom prst="rect">
            <a:avLst/>
          </a:prstGeom>
          <a:solidFill>
            <a:srgbClr val="FFFF00">
              <a:alpha val="13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Additional Information</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043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112205" y="4026435"/>
            <a:ext cx="2767607" cy="1850837"/>
          </a:xfrm>
          <a:prstGeom prst="rect">
            <a:avLst/>
          </a:prstGeom>
        </p:spPr>
      </p:pic>
      <p:sp>
        <p:nvSpPr>
          <p:cNvPr id="25" name="TextBox 24"/>
          <p:cNvSpPr txBox="1"/>
          <p:nvPr/>
        </p:nvSpPr>
        <p:spPr>
          <a:xfrm>
            <a:off x="3054100" y="3149960"/>
            <a:ext cx="3263485" cy="1525409"/>
          </a:xfrm>
          <a:prstGeom prst="rect">
            <a:avLst/>
          </a:prstGeom>
          <a:noFill/>
          <a:ln w="38100">
            <a:solidFill>
              <a:schemeClr val="tx1"/>
            </a:solidFill>
          </a:ln>
        </p:spPr>
        <p:txBody>
          <a:bodyPr wrap="square" rtlCol="0">
            <a:noAutofit/>
          </a:bodyPr>
          <a:lstStyle/>
          <a:p>
            <a:pPr algn="ctr"/>
            <a:endParaRPr lang="en-US" sz="1000" dirty="0" smtClean="0"/>
          </a:p>
          <a:p>
            <a:pPr algn="ctr"/>
            <a:endParaRPr lang="en-US" i="1" dirty="0" smtClean="0">
              <a:solidFill>
                <a:schemeClr val="tx2">
                  <a:lumMod val="75000"/>
                </a:schemeClr>
              </a:solidFill>
            </a:endParaRPr>
          </a:p>
          <a:p>
            <a:pPr algn="ctr">
              <a:buFont typeface="Arial" pitchFamily="34" charset="0"/>
              <a:buChar char="•"/>
            </a:pPr>
            <a:endParaRPr lang="en-US" i="1" dirty="0">
              <a:solidFill>
                <a:schemeClr val="tx2">
                  <a:lumMod val="75000"/>
                </a:schemeClr>
              </a:solidFill>
            </a:endParaRPr>
          </a:p>
          <a:p>
            <a:pPr algn="ctr">
              <a:buFont typeface="Arial" pitchFamily="34" charset="0"/>
              <a:buChar char="•"/>
            </a:pPr>
            <a:endParaRPr lang="en-US" i="1" dirty="0" smtClean="0">
              <a:solidFill>
                <a:schemeClr val="tx2">
                  <a:lumMod val="75000"/>
                </a:schemeClr>
              </a:solidFill>
            </a:endParaRPr>
          </a:p>
          <a:p>
            <a:pPr algn="ctr">
              <a:buFont typeface="Arial" pitchFamily="34" charset="0"/>
              <a:buChar char="•"/>
            </a:pPr>
            <a:endParaRPr lang="en-US" i="1" dirty="0">
              <a:solidFill>
                <a:schemeClr val="tx2">
                  <a:lumMod val="75000"/>
                </a:schemeClr>
              </a:solidFill>
            </a:endParaRPr>
          </a:p>
          <a:p>
            <a:pPr algn="ctr">
              <a:buFont typeface="Arial" pitchFamily="34" charset="0"/>
              <a:buChar char="•"/>
            </a:pPr>
            <a:endParaRPr lang="en-US" i="1" dirty="0" smtClean="0">
              <a:solidFill>
                <a:schemeClr val="tx2">
                  <a:lumMod val="75000"/>
                </a:schemeClr>
              </a:solidFill>
            </a:endParaRPr>
          </a:p>
          <a:p>
            <a:pPr algn="ctr"/>
            <a:endParaRPr lang="en-US" sz="1000" i="1" dirty="0" smtClean="0"/>
          </a:p>
          <a:p>
            <a:pPr algn="ctr"/>
            <a:endParaRPr lang="en-US" sz="1000" i="1" dirty="0" smtClean="0"/>
          </a:p>
          <a:p>
            <a:pPr algn="ctr"/>
            <a:endParaRPr lang="en-US" sz="1000" i="1" dirty="0"/>
          </a:p>
          <a:p>
            <a:pPr algn="ctr"/>
            <a:endParaRPr lang="en-US" sz="1000" i="1" dirty="0" smtClean="0"/>
          </a:p>
          <a:p>
            <a:pPr algn="ctr"/>
            <a:endParaRPr lang="en-US" sz="1000" i="1" dirty="0"/>
          </a:p>
          <a:p>
            <a:pPr algn="ctr"/>
            <a:endParaRPr lang="en-US" sz="1000" i="1" dirty="0" smtClean="0"/>
          </a:p>
          <a:p>
            <a:pPr algn="ctr">
              <a:buFont typeface="Arial" pitchFamily="34" charset="0"/>
              <a:buChar char="•"/>
            </a:pPr>
            <a:endParaRPr lang="en-US" i="1" dirty="0" smtClean="0">
              <a:solidFill>
                <a:srgbClr val="7030A0"/>
              </a:solidFill>
            </a:endParaRPr>
          </a:p>
          <a:p>
            <a:pPr algn="ctr"/>
            <a:endParaRPr lang="en-US" sz="1000" i="1" dirty="0"/>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10" name="12-Point Star 9"/>
          <p:cNvSpPr/>
          <p:nvPr/>
        </p:nvSpPr>
        <p:spPr>
          <a:xfrm>
            <a:off x="6554865" y="2308638"/>
            <a:ext cx="2085975" cy="1533525"/>
          </a:xfrm>
          <a:prstGeom prst="star12">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Bent-Up Arrow 11"/>
          <p:cNvSpPr/>
          <p:nvPr/>
        </p:nvSpPr>
        <p:spPr>
          <a:xfrm>
            <a:off x="1348511" y="1717588"/>
            <a:ext cx="1212342" cy="1943100"/>
          </a:xfrm>
          <a:prstGeom prst="bentUpArrow">
            <a:avLst/>
          </a:prstGeom>
          <a:gradFill>
            <a:gsLst>
              <a:gs pos="50000">
                <a:srgbClr val="9CB86E"/>
              </a:gs>
              <a:gs pos="100000">
                <a:srgbClr val="156B13"/>
              </a:gs>
            </a:gsLst>
            <a:lin ang="16200000" scaled="0"/>
          </a:gradFill>
          <a:scene3d>
            <a:camera prst="orthographicFront">
              <a:rot lat="1080000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054099" y="1329297"/>
            <a:ext cx="3263485" cy="1820663"/>
          </a:xfrm>
          <a:prstGeom prst="rect">
            <a:avLst/>
          </a:prstGeom>
          <a:noFill/>
          <a:ln w="38100">
            <a:solidFill>
              <a:schemeClr val="tx1"/>
            </a:solidFill>
          </a:ln>
        </p:spPr>
        <p:txBody>
          <a:bodyPr wrap="square" rtlCol="0">
            <a:noAutofit/>
          </a:bodyPr>
          <a:lstStyle/>
          <a:p>
            <a:pPr algn="ctr"/>
            <a:endParaRPr lang="en-US" sz="1000" dirty="0" smtClean="0"/>
          </a:p>
          <a:p>
            <a:pPr algn="ctr"/>
            <a:endParaRPr lang="en-US" i="1" dirty="0" smtClean="0">
              <a:solidFill>
                <a:schemeClr val="tx2">
                  <a:lumMod val="75000"/>
                </a:schemeClr>
              </a:solidFill>
            </a:endParaRPr>
          </a:p>
          <a:p>
            <a:pPr algn="ctr">
              <a:buFont typeface="Arial" pitchFamily="34" charset="0"/>
              <a:buChar char="•"/>
            </a:pPr>
            <a:endParaRPr lang="en-US" i="1" dirty="0">
              <a:solidFill>
                <a:schemeClr val="tx2">
                  <a:lumMod val="75000"/>
                </a:schemeClr>
              </a:solidFill>
            </a:endParaRPr>
          </a:p>
          <a:p>
            <a:pPr algn="ctr">
              <a:buFont typeface="Arial" pitchFamily="34" charset="0"/>
              <a:buChar char="•"/>
            </a:pPr>
            <a:endParaRPr lang="en-US" i="1" dirty="0" smtClean="0">
              <a:solidFill>
                <a:schemeClr val="tx2">
                  <a:lumMod val="75000"/>
                </a:schemeClr>
              </a:solidFill>
            </a:endParaRPr>
          </a:p>
          <a:p>
            <a:pPr algn="ctr">
              <a:buFont typeface="Arial" pitchFamily="34" charset="0"/>
              <a:buChar char="•"/>
            </a:pPr>
            <a:endParaRPr lang="en-US" i="1" dirty="0">
              <a:solidFill>
                <a:schemeClr val="tx2">
                  <a:lumMod val="75000"/>
                </a:schemeClr>
              </a:solidFill>
            </a:endParaRPr>
          </a:p>
          <a:p>
            <a:pPr algn="ctr">
              <a:buFont typeface="Arial" pitchFamily="34" charset="0"/>
              <a:buChar char="•"/>
            </a:pPr>
            <a:endParaRPr lang="en-US" i="1" dirty="0" smtClean="0">
              <a:solidFill>
                <a:schemeClr val="tx2">
                  <a:lumMod val="75000"/>
                </a:schemeClr>
              </a:solidFill>
            </a:endParaRPr>
          </a:p>
          <a:p>
            <a:pPr algn="ctr"/>
            <a:endParaRPr lang="en-US" sz="1000" i="1" dirty="0" smtClean="0"/>
          </a:p>
          <a:p>
            <a:pPr algn="ctr"/>
            <a:endParaRPr lang="en-US" sz="1000" i="1" dirty="0" smtClean="0"/>
          </a:p>
          <a:p>
            <a:pPr algn="ctr"/>
            <a:endParaRPr lang="en-US" sz="1000" i="1" dirty="0"/>
          </a:p>
          <a:p>
            <a:pPr algn="ctr"/>
            <a:endParaRPr lang="en-US" sz="1000" i="1" dirty="0" smtClean="0"/>
          </a:p>
          <a:p>
            <a:pPr algn="ctr"/>
            <a:endParaRPr lang="en-US" sz="1000" i="1" dirty="0"/>
          </a:p>
          <a:p>
            <a:pPr algn="ctr"/>
            <a:endParaRPr lang="en-US" sz="1000" i="1" dirty="0" smtClean="0"/>
          </a:p>
          <a:p>
            <a:pPr algn="ctr">
              <a:buFont typeface="Arial" pitchFamily="34" charset="0"/>
              <a:buChar char="•"/>
            </a:pPr>
            <a:endParaRPr lang="en-US" i="1" dirty="0" smtClean="0">
              <a:solidFill>
                <a:srgbClr val="7030A0"/>
              </a:solidFill>
            </a:endParaRPr>
          </a:p>
          <a:p>
            <a:pPr algn="ctr"/>
            <a:endParaRPr lang="en-US" sz="1000" i="1" dirty="0"/>
          </a:p>
        </p:txBody>
      </p:sp>
      <p:sp>
        <p:nvSpPr>
          <p:cNvPr id="15" name="TextBox 14"/>
          <p:cNvSpPr txBox="1"/>
          <p:nvPr/>
        </p:nvSpPr>
        <p:spPr>
          <a:xfrm>
            <a:off x="935597" y="2184814"/>
            <a:ext cx="1768132" cy="369332"/>
          </a:xfrm>
          <a:prstGeom prst="rect">
            <a:avLst/>
          </a:prstGeom>
          <a:noFill/>
        </p:spPr>
        <p:txBody>
          <a:bodyPr wrap="square" rtlCol="0">
            <a:spAutoFit/>
          </a:bodyPr>
          <a:lstStyle/>
          <a:p>
            <a:pPr algn="ctr"/>
            <a:r>
              <a:rPr lang="en-US" b="1" dirty="0" smtClean="0">
                <a:solidFill>
                  <a:schemeClr val="bg1"/>
                </a:solidFill>
              </a:rPr>
              <a:t>Observations</a:t>
            </a:r>
            <a:endParaRPr lang="en-US" b="1" dirty="0">
              <a:solidFill>
                <a:schemeClr val="bg1"/>
              </a:solidFill>
            </a:endParaRPr>
          </a:p>
        </p:txBody>
      </p:sp>
      <p:sp>
        <p:nvSpPr>
          <p:cNvPr id="16" name="Right Arrow 15"/>
          <p:cNvSpPr/>
          <p:nvPr/>
        </p:nvSpPr>
        <p:spPr>
          <a:xfrm>
            <a:off x="6483626" y="2126384"/>
            <a:ext cx="2414389" cy="606118"/>
          </a:xfrm>
          <a:prstGeom prst="rightArrow">
            <a:avLst/>
          </a:prstGeom>
          <a:gradFill>
            <a:gsLst>
              <a:gs pos="0">
                <a:srgbClr val="FF0000"/>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688215" y="2251489"/>
            <a:ext cx="1608963" cy="492443"/>
          </a:xfrm>
          <a:prstGeom prst="rect">
            <a:avLst/>
          </a:prstGeom>
          <a:noFill/>
        </p:spPr>
        <p:txBody>
          <a:bodyPr wrap="square" rtlCol="0">
            <a:spAutoFit/>
          </a:bodyPr>
          <a:lstStyle/>
          <a:p>
            <a:pPr algn="ctr"/>
            <a:r>
              <a:rPr lang="en-US" sz="2000" b="1" dirty="0" smtClean="0">
                <a:solidFill>
                  <a:schemeClr val="bg1"/>
                </a:solidFill>
              </a:rPr>
              <a:t>Data</a:t>
            </a:r>
          </a:p>
          <a:p>
            <a:pPr algn="ctr"/>
            <a:endParaRPr lang="en-US" sz="600" b="1" dirty="0" smtClean="0"/>
          </a:p>
        </p:txBody>
      </p:sp>
      <p:sp>
        <p:nvSpPr>
          <p:cNvPr id="18" name="TextBox 17"/>
          <p:cNvSpPr txBox="1"/>
          <p:nvPr/>
        </p:nvSpPr>
        <p:spPr>
          <a:xfrm>
            <a:off x="704240" y="4071553"/>
            <a:ext cx="1552575" cy="1769715"/>
          </a:xfrm>
          <a:prstGeom prst="rect">
            <a:avLst/>
          </a:prstGeom>
          <a:noFill/>
          <a:ln>
            <a:noFill/>
          </a:ln>
        </p:spPr>
        <p:txBody>
          <a:bodyPr wrap="square" rtlCol="0">
            <a:spAutoFit/>
          </a:bodyPr>
          <a:lstStyle/>
          <a:p>
            <a:pPr algn="ctr"/>
            <a:r>
              <a:rPr lang="en-US" sz="10900" dirty="0" smtClean="0">
                <a:solidFill>
                  <a:srgbClr val="FEFFFC"/>
                </a:solidFill>
              </a:rPr>
              <a:t>?</a:t>
            </a:r>
            <a:endParaRPr lang="en-US" sz="10900" dirty="0">
              <a:solidFill>
                <a:srgbClr val="FEFFFC"/>
              </a:solidFill>
            </a:endParaRPr>
          </a:p>
        </p:txBody>
      </p:sp>
      <p:pic>
        <p:nvPicPr>
          <p:cNvPr id="19"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39983" y="2011535"/>
            <a:ext cx="1547746" cy="1031186"/>
          </a:xfrm>
          <a:prstGeom prst="rect">
            <a:avLst/>
          </a:prstGeom>
          <a:noFill/>
          <a:ln w="12700">
            <a:solidFill>
              <a:schemeClr val="tx1"/>
            </a:solidFill>
            <a:miter lim="800000"/>
            <a:headEnd/>
            <a:tailEnd/>
          </a:ln>
        </p:spPr>
      </p:pic>
      <p:pic>
        <p:nvPicPr>
          <p:cNvPr id="20"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39983" y="5489520"/>
            <a:ext cx="1566862" cy="923925"/>
          </a:xfrm>
          <a:prstGeom prst="rect">
            <a:avLst/>
          </a:prstGeom>
          <a:noFill/>
          <a:ln w="12700">
            <a:solidFill>
              <a:schemeClr val="tx1"/>
            </a:solidFill>
            <a:miter lim="800000"/>
            <a:headEnd/>
            <a:tailEnd/>
          </a:ln>
        </p:spPr>
      </p:pic>
      <p:sp>
        <p:nvSpPr>
          <p:cNvPr id="21" name="TextBox 20"/>
          <p:cNvSpPr txBox="1"/>
          <p:nvPr/>
        </p:nvSpPr>
        <p:spPr>
          <a:xfrm rot="20691402">
            <a:off x="6773941" y="2773161"/>
            <a:ext cx="1608963" cy="707886"/>
          </a:xfrm>
          <a:prstGeom prst="rect">
            <a:avLst/>
          </a:prstGeom>
          <a:noFill/>
        </p:spPr>
        <p:txBody>
          <a:bodyPr wrap="square" rtlCol="0">
            <a:spAutoFit/>
          </a:bodyPr>
          <a:lstStyle/>
          <a:p>
            <a:pPr algn="ctr"/>
            <a:r>
              <a:rPr lang="en-US" sz="2000" i="1" dirty="0" smtClean="0">
                <a:solidFill>
                  <a:schemeClr val="bg1"/>
                </a:solidFill>
              </a:rPr>
              <a:t>+ Location &amp; Time</a:t>
            </a:r>
            <a:endParaRPr lang="en-US" sz="2000" i="1" dirty="0">
              <a:solidFill>
                <a:schemeClr val="bg1"/>
              </a:solidFill>
            </a:endParaRPr>
          </a:p>
        </p:txBody>
      </p:sp>
      <p:sp>
        <p:nvSpPr>
          <p:cNvPr id="22" name="TextBox 21"/>
          <p:cNvSpPr txBox="1"/>
          <p:nvPr/>
        </p:nvSpPr>
        <p:spPr>
          <a:xfrm>
            <a:off x="3149600" y="3149960"/>
            <a:ext cx="3092090" cy="646331"/>
          </a:xfrm>
          <a:prstGeom prst="rect">
            <a:avLst/>
          </a:prstGeom>
          <a:noFill/>
        </p:spPr>
        <p:txBody>
          <a:bodyPr wrap="square" rtlCol="0">
            <a:spAutoFit/>
          </a:bodyPr>
          <a:lstStyle/>
          <a:p>
            <a:pPr algn="ctr"/>
            <a:r>
              <a:rPr lang="en-US" sz="2000" b="1" dirty="0" smtClean="0">
                <a:solidFill>
                  <a:srgbClr val="CC3300"/>
                </a:solidFill>
              </a:rPr>
              <a:t>Sensor</a:t>
            </a:r>
            <a:r>
              <a:rPr lang="en-US" sz="2000" dirty="0" smtClean="0">
                <a:solidFill>
                  <a:srgbClr val="CC3300"/>
                </a:solidFill>
              </a:rPr>
              <a:t> </a:t>
            </a:r>
          </a:p>
          <a:p>
            <a:pPr algn="ctr"/>
            <a:r>
              <a:rPr lang="en-US" sz="1600" i="1" dirty="0" smtClean="0">
                <a:solidFill>
                  <a:srgbClr val="CC3300"/>
                </a:solidFill>
              </a:rPr>
              <a:t>measure in environment</a:t>
            </a:r>
          </a:p>
        </p:txBody>
      </p:sp>
      <p:sp>
        <p:nvSpPr>
          <p:cNvPr id="23" name="TextBox 22"/>
          <p:cNvSpPr txBox="1"/>
          <p:nvPr/>
        </p:nvSpPr>
        <p:spPr>
          <a:xfrm>
            <a:off x="3149600" y="4640931"/>
            <a:ext cx="3072486" cy="892552"/>
          </a:xfrm>
          <a:prstGeom prst="rect">
            <a:avLst/>
          </a:prstGeom>
          <a:noFill/>
        </p:spPr>
        <p:txBody>
          <a:bodyPr wrap="square" rtlCol="0">
            <a:spAutoFit/>
          </a:bodyPr>
          <a:lstStyle/>
          <a:p>
            <a:pPr algn="ctr"/>
            <a:r>
              <a:rPr lang="en-US" sz="2000" b="1" dirty="0" smtClean="0">
                <a:solidFill>
                  <a:srgbClr val="7030A0"/>
                </a:solidFill>
              </a:rPr>
              <a:t>Remote Sensing</a:t>
            </a:r>
          </a:p>
          <a:p>
            <a:pPr algn="ctr"/>
            <a:r>
              <a:rPr lang="en-US" sz="1600" i="1" dirty="0" smtClean="0">
                <a:solidFill>
                  <a:srgbClr val="7030A0"/>
                </a:solidFill>
              </a:rPr>
              <a:t>measure at distance </a:t>
            </a:r>
          </a:p>
          <a:p>
            <a:pPr algn="ctr"/>
            <a:r>
              <a:rPr lang="en-US" sz="1600" i="1" dirty="0" smtClean="0">
                <a:solidFill>
                  <a:srgbClr val="7030A0"/>
                </a:solidFill>
              </a:rPr>
              <a:t>from environment</a:t>
            </a:r>
          </a:p>
        </p:txBody>
      </p:sp>
      <p:sp>
        <p:nvSpPr>
          <p:cNvPr id="24" name="TextBox 23"/>
          <p:cNvSpPr txBox="1"/>
          <p:nvPr/>
        </p:nvSpPr>
        <p:spPr>
          <a:xfrm>
            <a:off x="3129995" y="1328480"/>
            <a:ext cx="3092091" cy="646331"/>
          </a:xfrm>
          <a:prstGeom prst="rect">
            <a:avLst/>
          </a:prstGeom>
          <a:noFill/>
        </p:spPr>
        <p:txBody>
          <a:bodyPr wrap="square" rtlCol="0">
            <a:spAutoFit/>
          </a:bodyPr>
          <a:lstStyle/>
          <a:p>
            <a:pPr algn="ctr"/>
            <a:r>
              <a:rPr lang="en-US" sz="2000" b="1" dirty="0" smtClean="0">
                <a:solidFill>
                  <a:schemeClr val="tx2">
                    <a:lumMod val="75000"/>
                  </a:schemeClr>
                </a:solidFill>
              </a:rPr>
              <a:t>Sample Collection</a:t>
            </a:r>
          </a:p>
          <a:p>
            <a:pPr algn="ctr"/>
            <a:r>
              <a:rPr lang="en-US" sz="1600" i="1" dirty="0" smtClean="0">
                <a:solidFill>
                  <a:schemeClr val="tx2">
                    <a:lumMod val="75000"/>
                  </a:schemeClr>
                </a:solidFill>
              </a:rPr>
              <a:t>remove from environment</a:t>
            </a:r>
          </a:p>
        </p:txBody>
      </p:sp>
      <p:sp>
        <p:nvSpPr>
          <p:cNvPr id="26" name="TextBox 25"/>
          <p:cNvSpPr txBox="1"/>
          <p:nvPr/>
        </p:nvSpPr>
        <p:spPr>
          <a:xfrm>
            <a:off x="3054100" y="4675369"/>
            <a:ext cx="3263485" cy="1813971"/>
          </a:xfrm>
          <a:prstGeom prst="rect">
            <a:avLst/>
          </a:prstGeom>
          <a:noFill/>
          <a:ln w="38100">
            <a:solidFill>
              <a:schemeClr val="tx1"/>
            </a:solidFill>
          </a:ln>
        </p:spPr>
        <p:txBody>
          <a:bodyPr wrap="square" rtlCol="0">
            <a:noAutofit/>
          </a:bodyPr>
          <a:lstStyle/>
          <a:p>
            <a:pPr algn="ctr"/>
            <a:endParaRPr lang="en-US" sz="1000" dirty="0" smtClean="0"/>
          </a:p>
          <a:p>
            <a:pPr algn="ctr"/>
            <a:endParaRPr lang="en-US" i="1" dirty="0" smtClean="0">
              <a:solidFill>
                <a:schemeClr val="tx2">
                  <a:lumMod val="75000"/>
                </a:schemeClr>
              </a:solidFill>
            </a:endParaRPr>
          </a:p>
          <a:p>
            <a:pPr algn="ctr">
              <a:buFont typeface="Arial" pitchFamily="34" charset="0"/>
              <a:buChar char="•"/>
            </a:pPr>
            <a:endParaRPr lang="en-US" i="1" dirty="0">
              <a:solidFill>
                <a:schemeClr val="tx2">
                  <a:lumMod val="75000"/>
                </a:schemeClr>
              </a:solidFill>
            </a:endParaRPr>
          </a:p>
          <a:p>
            <a:pPr algn="ctr">
              <a:buFont typeface="Arial" pitchFamily="34" charset="0"/>
              <a:buChar char="•"/>
            </a:pPr>
            <a:endParaRPr lang="en-US" i="1" dirty="0" smtClean="0">
              <a:solidFill>
                <a:schemeClr val="tx2">
                  <a:lumMod val="75000"/>
                </a:schemeClr>
              </a:solidFill>
            </a:endParaRPr>
          </a:p>
          <a:p>
            <a:pPr algn="ctr">
              <a:buFont typeface="Arial" pitchFamily="34" charset="0"/>
              <a:buChar char="•"/>
            </a:pPr>
            <a:endParaRPr lang="en-US" i="1" dirty="0">
              <a:solidFill>
                <a:schemeClr val="tx2">
                  <a:lumMod val="75000"/>
                </a:schemeClr>
              </a:solidFill>
            </a:endParaRPr>
          </a:p>
          <a:p>
            <a:pPr algn="ctr">
              <a:buFont typeface="Arial" pitchFamily="34" charset="0"/>
              <a:buChar char="•"/>
            </a:pPr>
            <a:endParaRPr lang="en-US" i="1" dirty="0" smtClean="0">
              <a:solidFill>
                <a:schemeClr val="tx2">
                  <a:lumMod val="75000"/>
                </a:schemeClr>
              </a:solidFill>
            </a:endParaRPr>
          </a:p>
          <a:p>
            <a:pPr algn="ctr"/>
            <a:endParaRPr lang="en-US" sz="1000" i="1" dirty="0" smtClean="0"/>
          </a:p>
          <a:p>
            <a:pPr algn="ctr"/>
            <a:endParaRPr lang="en-US" sz="1000" i="1" dirty="0" smtClean="0"/>
          </a:p>
          <a:p>
            <a:pPr algn="ctr"/>
            <a:endParaRPr lang="en-US" sz="1000" i="1" dirty="0"/>
          </a:p>
          <a:p>
            <a:pPr algn="ctr"/>
            <a:endParaRPr lang="en-US" sz="1000" i="1" dirty="0" smtClean="0"/>
          </a:p>
          <a:p>
            <a:pPr algn="ctr"/>
            <a:endParaRPr lang="en-US" sz="1000" i="1" dirty="0"/>
          </a:p>
          <a:p>
            <a:pPr algn="ctr"/>
            <a:endParaRPr lang="en-US" sz="1000" i="1" dirty="0" smtClean="0"/>
          </a:p>
          <a:p>
            <a:pPr algn="ctr">
              <a:buFont typeface="Arial" pitchFamily="34" charset="0"/>
              <a:buChar char="•"/>
            </a:pPr>
            <a:endParaRPr lang="en-US" i="1" dirty="0" smtClean="0">
              <a:solidFill>
                <a:srgbClr val="7030A0"/>
              </a:solidFill>
            </a:endParaRPr>
          </a:p>
          <a:p>
            <a:pPr algn="ctr"/>
            <a:endParaRPr lang="en-US" sz="1000" i="1" dirty="0"/>
          </a:p>
        </p:txBody>
      </p:sp>
      <p:pic>
        <p:nvPicPr>
          <p:cNvPr id="27" name="Picture 26" descr="ysiprobe.png"/>
          <p:cNvPicPr>
            <a:picLocks noChangeAspect="1"/>
          </p:cNvPicPr>
          <p:nvPr/>
        </p:nvPicPr>
        <p:blipFill>
          <a:blip r:embed="rId9"/>
          <a:stretch>
            <a:fillRect/>
          </a:stretch>
        </p:blipFill>
        <p:spPr>
          <a:xfrm>
            <a:off x="4050970" y="3757120"/>
            <a:ext cx="1128190" cy="846143"/>
          </a:xfrm>
          <a:prstGeom prst="rect">
            <a:avLst/>
          </a:prstGeom>
        </p:spPr>
      </p:pic>
      <p:sp>
        <p:nvSpPr>
          <p:cNvPr id="28" name="TextBox 27"/>
          <p:cNvSpPr txBox="1"/>
          <p:nvPr/>
        </p:nvSpPr>
        <p:spPr>
          <a:xfrm>
            <a:off x="76200" y="533400"/>
            <a:ext cx="9001801" cy="523220"/>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Converting real world observations to data:</a:t>
            </a:r>
            <a:endParaRPr lang="en-US" sz="2800" dirty="0">
              <a:solidFill>
                <a:srgbClr val="002060"/>
              </a:solidFill>
              <a:latin typeface="Arial" panose="020B0604020202020204" pitchFamily="34" charset="0"/>
              <a:cs typeface="Arial" panose="020B0604020202020204" pitchFamily="34" charset="0"/>
            </a:endParaRPr>
          </a:p>
        </p:txBody>
      </p:sp>
      <p:sp>
        <p:nvSpPr>
          <p:cNvPr id="29" name="Rectangle 28"/>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2/13</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88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p:bldP spid="16" grpId="0" animBg="1"/>
      <p:bldP spid="17" grpId="0"/>
      <p:bldP spid="21" grpId="0"/>
      <p:bldP spid="23" grpId="0"/>
      <p:bldP spid="24"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Managing Data</a:t>
            </a:r>
            <a:endParaRPr lang="en-US" sz="2800"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2446176" y="1300452"/>
            <a:ext cx="2379440" cy="1829593"/>
            <a:chOff x="2446176" y="1300452"/>
            <a:chExt cx="2379440" cy="1829593"/>
          </a:xfrm>
        </p:grpSpPr>
        <p:sp>
          <p:nvSpPr>
            <p:cNvPr id="50" name="TextBox 49"/>
            <p:cNvSpPr txBox="1"/>
            <p:nvPr/>
          </p:nvSpPr>
          <p:spPr>
            <a:xfrm>
              <a:off x="2594992" y="1300452"/>
              <a:ext cx="1905000" cy="1142999"/>
            </a:xfrm>
            <a:prstGeom prst="rect">
              <a:avLst/>
            </a:prstGeom>
            <a:gradFill>
              <a:gsLst>
                <a:gs pos="0">
                  <a:srgbClr val="7030A0"/>
                </a:gs>
                <a:gs pos="100000">
                  <a:schemeClr val="accent4">
                    <a:lumMod val="20000"/>
                    <a:lumOff val="80000"/>
                  </a:schemeClr>
                </a:gs>
              </a:gsLst>
              <a:lin ang="16200000" scaled="0"/>
            </a:gradFill>
            <a:ln w="50800">
              <a:solidFill>
                <a:schemeClr val="tx2"/>
              </a:solidFill>
            </a:ln>
          </p:spPr>
          <p:txBody>
            <a:bodyPr wrap="square" rtlCol="0" anchor="ctr" anchorCtr="0">
              <a:noAutofit/>
            </a:bodyPr>
            <a:lstStyle/>
            <a:p>
              <a:pPr algn="ctr"/>
              <a:r>
                <a:rPr lang="en-US" sz="2000" b="1" dirty="0" smtClean="0">
                  <a:latin typeface="Arial" pitchFamily="34" charset="0"/>
                  <a:cs typeface="Arial" pitchFamily="34" charset="0"/>
                </a:rPr>
                <a:t>System</a:t>
              </a:r>
            </a:p>
            <a:p>
              <a:pPr algn="ctr"/>
              <a:r>
                <a:rPr lang="en-US" sz="2000" b="1" dirty="0" smtClean="0">
                  <a:latin typeface="Arial" pitchFamily="34" charset="0"/>
                  <a:cs typeface="Arial" pitchFamily="34" charset="0"/>
                </a:rPr>
                <a:t>Management</a:t>
              </a:r>
              <a:endParaRPr lang="en-US" b="1" dirty="0" smtClean="0">
                <a:latin typeface="Arial" pitchFamily="34" charset="0"/>
                <a:cs typeface="Arial" pitchFamily="34" charset="0"/>
              </a:endParaRPr>
            </a:p>
          </p:txBody>
        </p:sp>
        <p:cxnSp>
          <p:nvCxnSpPr>
            <p:cNvPr id="51" name="Straight Arrow Connector 50"/>
            <p:cNvCxnSpPr/>
            <p:nvPr/>
          </p:nvCxnSpPr>
          <p:spPr>
            <a:xfrm rot="5400000">
              <a:off x="2256470" y="2938751"/>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4634322" y="2937957"/>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446176" y="2748251"/>
              <a:ext cx="23778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3374690" y="2595851"/>
              <a:ext cx="305594" cy="7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572000" y="1650286"/>
            <a:ext cx="4320480" cy="4309419"/>
            <a:chOff x="4391980" y="1743780"/>
            <a:chExt cx="4500500" cy="4309419"/>
          </a:xfrm>
        </p:grpSpPr>
        <p:cxnSp>
          <p:nvCxnSpPr>
            <p:cNvPr id="33" name="Straight Connector 32"/>
            <p:cNvCxnSpPr/>
            <p:nvPr/>
          </p:nvCxnSpPr>
          <p:spPr>
            <a:xfrm>
              <a:off x="8064388" y="5985284"/>
              <a:ext cx="529437" cy="0"/>
            </a:xfrm>
            <a:prstGeom prst="line">
              <a:avLst/>
            </a:prstGeom>
            <a:ln w="1524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8191500" y="3738518"/>
              <a:ext cx="389520" cy="0"/>
            </a:xfrm>
            <a:prstGeom prst="line">
              <a:avLst/>
            </a:prstGeom>
            <a:ln w="1524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064388" y="4509902"/>
              <a:ext cx="504056" cy="0"/>
            </a:xfrm>
            <a:prstGeom prst="line">
              <a:avLst/>
            </a:prstGeom>
            <a:ln w="152400">
              <a:solidFill>
                <a:srgbClr val="00B050"/>
              </a:solidFill>
            </a:ln>
          </p:spPr>
          <p:style>
            <a:lnRef idx="2">
              <a:schemeClr val="accent1"/>
            </a:lnRef>
            <a:fillRef idx="0">
              <a:schemeClr val="accent1"/>
            </a:fillRef>
            <a:effectRef idx="1">
              <a:schemeClr val="accent1"/>
            </a:effectRef>
            <a:fontRef idx="minor">
              <a:schemeClr val="tx1"/>
            </a:fontRef>
          </p:style>
        </p:cxnSp>
        <p:sp>
          <p:nvSpPr>
            <p:cNvPr id="37" name="Bent-Up Arrow 36"/>
            <p:cNvSpPr/>
            <p:nvPr/>
          </p:nvSpPr>
          <p:spPr>
            <a:xfrm>
              <a:off x="4391980" y="1808820"/>
              <a:ext cx="4500500" cy="4244379"/>
            </a:xfrm>
            <a:prstGeom prst="bentUpArrow">
              <a:avLst>
                <a:gd name="adj1" fmla="val 6084"/>
                <a:gd name="adj2" fmla="val 3754"/>
                <a:gd name="adj3" fmla="val 6287"/>
              </a:avLst>
            </a:prstGeom>
            <a:solidFill>
              <a:srgbClr val="00B050"/>
            </a:solidFill>
            <a:ln>
              <a:no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4555225" y="1743780"/>
              <a:ext cx="4191000" cy="338554"/>
            </a:xfrm>
            <a:prstGeom prst="rect">
              <a:avLst/>
            </a:prstGeom>
            <a:noFill/>
          </p:spPr>
          <p:txBody>
            <a:bodyPr wrap="square" rtlCol="0" anchor="ctr" anchorCtr="0">
              <a:spAutoFit/>
            </a:bodyPr>
            <a:lstStyle/>
            <a:p>
              <a:pPr algn="ctr"/>
              <a:r>
                <a:rPr lang="en-US" sz="1600" b="1" dirty="0" smtClean="0"/>
                <a:t>Feedback</a:t>
              </a:r>
              <a:endParaRPr lang="en-US" sz="1600" b="1" dirty="0"/>
            </a:p>
          </p:txBody>
        </p:sp>
      </p:grpSp>
      <p:grpSp>
        <p:nvGrpSpPr>
          <p:cNvPr id="6" name="Group 5"/>
          <p:cNvGrpSpPr/>
          <p:nvPr/>
        </p:nvGrpSpPr>
        <p:grpSpPr>
          <a:xfrm>
            <a:off x="3162616" y="3121932"/>
            <a:ext cx="2489504" cy="3187388"/>
            <a:chOff x="3162616" y="3121932"/>
            <a:chExt cx="2489504" cy="3187388"/>
          </a:xfrm>
        </p:grpSpPr>
        <p:sp>
          <p:nvSpPr>
            <p:cNvPr id="43" name="Right Arrow 42"/>
            <p:cNvSpPr>
              <a:spLocks/>
            </p:cNvSpPr>
            <p:nvPr/>
          </p:nvSpPr>
          <p:spPr>
            <a:xfrm>
              <a:off x="3162616" y="4041068"/>
              <a:ext cx="833320" cy="303059"/>
            </a:xfrm>
            <a:prstGeom prst="rightArrow">
              <a:avLst/>
            </a:prstGeom>
            <a:gradFill>
              <a:gsLst>
                <a:gs pos="0">
                  <a:srgbClr val="7030A0"/>
                </a:gs>
                <a:gs pos="100000">
                  <a:schemeClr val="accent4">
                    <a:lumMod val="20000"/>
                    <a:lumOff val="80000"/>
                  </a:schemeClr>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4031940" y="3121932"/>
              <a:ext cx="1620180" cy="3187388"/>
              <a:chOff x="4031940" y="3121932"/>
              <a:chExt cx="1620180" cy="3187388"/>
            </a:xfrm>
          </p:grpSpPr>
          <p:sp>
            <p:nvSpPr>
              <p:cNvPr id="42" name="TextBox 41"/>
              <p:cNvSpPr txBox="1"/>
              <p:nvPr/>
            </p:nvSpPr>
            <p:spPr>
              <a:xfrm>
                <a:off x="4031940" y="3121932"/>
                <a:ext cx="1620180" cy="3187388"/>
              </a:xfrm>
              <a:prstGeom prst="rect">
                <a:avLst/>
              </a:prstGeom>
              <a:noFill/>
              <a:ln w="50800">
                <a:solidFill>
                  <a:schemeClr val="tx2"/>
                </a:solidFill>
              </a:ln>
            </p:spPr>
            <p:txBody>
              <a:bodyPr wrap="square" rtlCol="0" anchor="t" anchorCtr="0">
                <a:noAutofit/>
              </a:bodyPr>
              <a:lstStyle/>
              <a:p>
                <a:pPr algn="ctr"/>
                <a:endParaRPr lang="en-US" sz="1600" b="1" i="1" dirty="0" smtClean="0">
                  <a:solidFill>
                    <a:srgbClr val="C00000"/>
                  </a:solidFill>
                  <a:latin typeface="Arial" pitchFamily="34" charset="0"/>
                  <a:cs typeface="Arial" pitchFamily="34" charset="0"/>
                </a:endParaRPr>
              </a:p>
              <a:p>
                <a:pPr algn="ctr"/>
                <a:r>
                  <a:rPr lang="en-US" sz="1600" b="1" i="1" dirty="0" smtClean="0">
                    <a:solidFill>
                      <a:srgbClr val="0070C0"/>
                    </a:solidFill>
                    <a:latin typeface="Arial" pitchFamily="34" charset="0"/>
                    <a:cs typeface="Arial" pitchFamily="34" charset="0"/>
                  </a:rPr>
                  <a:t>Data</a:t>
                </a:r>
              </a:p>
              <a:p>
                <a:pPr algn="ctr"/>
                <a:r>
                  <a:rPr lang="en-US" sz="1600" b="1" i="1" dirty="0" smtClean="0">
                    <a:solidFill>
                      <a:srgbClr val="0070C0"/>
                    </a:solidFill>
                    <a:latin typeface="Arial" pitchFamily="34" charset="0"/>
                    <a:cs typeface="Arial" pitchFamily="34" charset="0"/>
                  </a:rPr>
                  <a:t>Processing,</a:t>
                </a:r>
              </a:p>
              <a:p>
                <a:pPr algn="ctr"/>
                <a:r>
                  <a:rPr lang="en-US" sz="1600" b="1" i="1" dirty="0" smtClean="0">
                    <a:solidFill>
                      <a:srgbClr val="0070C0"/>
                    </a:solidFill>
                    <a:latin typeface="Arial" pitchFamily="34" charset="0"/>
                    <a:cs typeface="Arial" pitchFamily="34" charset="0"/>
                  </a:rPr>
                  <a:t>QA/QC,</a:t>
                </a:r>
              </a:p>
              <a:p>
                <a:pPr algn="ctr"/>
                <a:r>
                  <a:rPr lang="en-US" sz="1600" b="1" i="1" dirty="0" smtClean="0">
                    <a:solidFill>
                      <a:srgbClr val="0070C0"/>
                    </a:solidFill>
                    <a:latin typeface="Arial" pitchFamily="34" charset="0"/>
                    <a:cs typeface="Arial" pitchFamily="34" charset="0"/>
                  </a:rPr>
                  <a:t>Data Archive</a:t>
                </a:r>
              </a:p>
              <a:p>
                <a:pPr algn="ctr"/>
                <a:endParaRPr lang="en-US" sz="1600" b="1" i="1" dirty="0">
                  <a:solidFill>
                    <a:srgbClr val="0070C0"/>
                  </a:solidFill>
                  <a:latin typeface="Arial" pitchFamily="34" charset="0"/>
                  <a:cs typeface="Arial" pitchFamily="34" charset="0"/>
                </a:endParaRPr>
              </a:p>
              <a:p>
                <a:pPr algn="ctr"/>
                <a:endParaRPr lang="en-US" sz="1600" b="1" i="1" dirty="0" smtClean="0">
                  <a:solidFill>
                    <a:srgbClr val="0070C0"/>
                  </a:solidFill>
                  <a:latin typeface="Arial" pitchFamily="34" charset="0"/>
                  <a:cs typeface="Arial" pitchFamily="34" charset="0"/>
                </a:endParaRPr>
              </a:p>
              <a:p>
                <a:pPr algn="ctr"/>
                <a:endParaRPr lang="en-US" sz="1600" b="1" i="1" dirty="0">
                  <a:solidFill>
                    <a:srgbClr val="0070C0"/>
                  </a:solidFill>
                  <a:latin typeface="Arial" pitchFamily="34" charset="0"/>
                  <a:cs typeface="Arial" pitchFamily="34" charset="0"/>
                </a:endParaRPr>
              </a:p>
              <a:p>
                <a:pPr algn="ctr"/>
                <a:endParaRPr lang="en-US" sz="1600" b="1" i="1" dirty="0" smtClean="0">
                  <a:solidFill>
                    <a:srgbClr val="0070C0"/>
                  </a:solidFill>
                  <a:latin typeface="Arial" pitchFamily="34" charset="0"/>
                  <a:cs typeface="Arial" pitchFamily="34" charset="0"/>
                </a:endParaRPr>
              </a:p>
              <a:p>
                <a:pPr algn="ctr"/>
                <a:endParaRPr lang="en-US" sz="1600" b="1" i="1" dirty="0">
                  <a:solidFill>
                    <a:srgbClr val="0070C0"/>
                  </a:solidFill>
                  <a:latin typeface="Arial" pitchFamily="34" charset="0"/>
                  <a:cs typeface="Arial" pitchFamily="34" charset="0"/>
                </a:endParaRPr>
              </a:p>
              <a:p>
                <a:pPr algn="ctr"/>
                <a:r>
                  <a:rPr lang="en-US" sz="1600" dirty="0" smtClean="0">
                    <a:solidFill>
                      <a:srgbClr val="0070C0"/>
                    </a:solidFill>
                    <a:latin typeface="Arial" pitchFamily="34" charset="0"/>
                    <a:cs typeface="Arial" pitchFamily="34" charset="0"/>
                  </a:rPr>
                  <a:t>PostgreSQL</a:t>
                </a:r>
              </a:p>
              <a:p>
                <a:pPr algn="ctr"/>
                <a:r>
                  <a:rPr lang="en-US" sz="1600" dirty="0" smtClean="0">
                    <a:solidFill>
                      <a:srgbClr val="0070C0"/>
                    </a:solidFill>
                    <a:latin typeface="Arial" pitchFamily="34" charset="0"/>
                    <a:cs typeface="Arial" pitchFamily="34" charset="0"/>
                  </a:rPr>
                  <a:t>database*</a:t>
                </a:r>
                <a:endParaRPr lang="en-US" sz="1400" dirty="0" smtClean="0">
                  <a:solidFill>
                    <a:srgbClr val="0070C0"/>
                  </a:solidFill>
                  <a:latin typeface="Arial" pitchFamily="34" charset="0"/>
                  <a:cs typeface="Arial" pitchFamily="34" charset="0"/>
                </a:endParaRPr>
              </a:p>
            </p:txBody>
          </p:sp>
          <p:pic>
            <p:nvPicPr>
              <p:cNvPr id="6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50919" y="4588841"/>
                <a:ext cx="1393189" cy="793227"/>
              </a:xfrm>
              <a:prstGeom prst="rect">
                <a:avLst/>
              </a:prstGeom>
              <a:noFill/>
              <a:ln w="12700">
                <a:solidFill>
                  <a:schemeClr val="tx1"/>
                </a:solidFill>
                <a:miter lim="800000"/>
                <a:headEnd/>
                <a:tailEnd/>
              </a:ln>
            </p:spPr>
          </p:pic>
        </p:grpSp>
      </p:grpSp>
      <p:grpSp>
        <p:nvGrpSpPr>
          <p:cNvPr id="8" name="Group 7"/>
          <p:cNvGrpSpPr/>
          <p:nvPr/>
        </p:nvGrpSpPr>
        <p:grpSpPr>
          <a:xfrm>
            <a:off x="603616" y="3140968"/>
            <a:ext cx="2560425" cy="2012008"/>
            <a:chOff x="603616" y="3140968"/>
            <a:chExt cx="2560425" cy="2012008"/>
          </a:xfrm>
        </p:grpSpPr>
        <p:sp>
          <p:nvSpPr>
            <p:cNvPr id="38" name="Bent-Up Arrow 37"/>
            <p:cNvSpPr>
              <a:spLocks/>
            </p:cNvSpPr>
            <p:nvPr/>
          </p:nvSpPr>
          <p:spPr>
            <a:xfrm>
              <a:off x="603616" y="4149080"/>
              <a:ext cx="1052060" cy="471496"/>
            </a:xfrm>
            <a:prstGeom prst="bentUpArrow">
              <a:avLst/>
            </a:prstGeom>
            <a:gradFill>
              <a:gsLst>
                <a:gs pos="50000">
                  <a:srgbClr val="9CB86E"/>
                </a:gs>
                <a:gs pos="100000">
                  <a:srgbClr val="156B13"/>
                </a:gs>
              </a:gsLst>
              <a:lin ang="16200000" scaled="0"/>
            </a:gradFill>
            <a:scene3d>
              <a:camera prst="orthographicFront">
                <a:rot lat="1080000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1794464" y="3140968"/>
              <a:ext cx="1369577" cy="2012008"/>
              <a:chOff x="1794464" y="3140968"/>
              <a:chExt cx="1369577" cy="2012008"/>
            </a:xfrm>
          </p:grpSpPr>
          <p:sp>
            <p:nvSpPr>
              <p:cNvPr id="40" name="TextBox 39"/>
              <p:cNvSpPr txBox="1"/>
              <p:nvPr/>
            </p:nvSpPr>
            <p:spPr>
              <a:xfrm>
                <a:off x="1794464" y="3140968"/>
                <a:ext cx="1369577" cy="2012008"/>
              </a:xfrm>
              <a:prstGeom prst="rect">
                <a:avLst/>
              </a:prstGeom>
              <a:noFill/>
              <a:ln w="38100">
                <a:solidFill>
                  <a:schemeClr val="tx1"/>
                </a:solidFill>
              </a:ln>
            </p:spPr>
            <p:txBody>
              <a:bodyPr wrap="square" lIns="45720" rIns="45720" rtlCol="0" anchor="t" anchorCtr="0">
                <a:noAutofit/>
              </a:bodyPr>
              <a:lstStyle/>
              <a:p>
                <a:pPr algn="ctr"/>
                <a:r>
                  <a:rPr lang="en-US" sz="1400" b="1" i="1" dirty="0" smtClean="0"/>
                  <a:t>Data</a:t>
                </a:r>
              </a:p>
              <a:p>
                <a:pPr algn="ctr"/>
                <a:r>
                  <a:rPr lang="en-US" sz="1400" b="1" i="1" dirty="0" smtClean="0"/>
                  <a:t>Observations</a:t>
                </a:r>
              </a:p>
            </p:txBody>
          </p:sp>
          <p:pic>
            <p:nvPicPr>
              <p:cNvPr id="63" name="Picture 6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6492" y="3740311"/>
                <a:ext cx="861020" cy="1276686"/>
              </a:xfrm>
              <a:prstGeom prst="rect">
                <a:avLst/>
              </a:prstGeom>
            </p:spPr>
          </p:pic>
        </p:grpSp>
      </p:grpSp>
      <p:grpSp>
        <p:nvGrpSpPr>
          <p:cNvPr id="10" name="Group 9"/>
          <p:cNvGrpSpPr/>
          <p:nvPr/>
        </p:nvGrpSpPr>
        <p:grpSpPr>
          <a:xfrm>
            <a:off x="5688124" y="3379440"/>
            <a:ext cx="2557265" cy="533400"/>
            <a:chOff x="5688124" y="3379440"/>
            <a:chExt cx="2557265" cy="533400"/>
          </a:xfrm>
        </p:grpSpPr>
        <p:sp>
          <p:nvSpPr>
            <p:cNvPr id="44" name="Right Arrow 43"/>
            <p:cNvSpPr/>
            <p:nvPr/>
          </p:nvSpPr>
          <p:spPr>
            <a:xfrm>
              <a:off x="5688124" y="3493998"/>
              <a:ext cx="533400" cy="303059"/>
            </a:xfrm>
            <a:prstGeom prst="rightArrow">
              <a:avLst/>
            </a:prstGeom>
            <a:gradFill>
              <a:gsLst>
                <a:gs pos="0">
                  <a:schemeClr val="tx1">
                    <a:lumMod val="75000"/>
                    <a:lumOff val="25000"/>
                  </a:schemeClr>
                </a:gs>
                <a:gs pos="80000">
                  <a:schemeClr val="accent1">
                    <a:shade val="93000"/>
                    <a:satMod val="130000"/>
                  </a:schemeClr>
                </a:gs>
                <a:gs pos="100000">
                  <a:schemeClr val="accent1">
                    <a:shade val="94000"/>
                    <a:satMod val="135000"/>
                  </a:schemeClr>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6264188" y="3379440"/>
              <a:ext cx="1981201" cy="533400"/>
            </a:xfrm>
            <a:prstGeom prst="rect">
              <a:avLst/>
            </a:prstGeom>
            <a:gradFill>
              <a:gsLst>
                <a:gs pos="0">
                  <a:schemeClr val="tx1">
                    <a:lumMod val="25000"/>
                    <a:lumOff val="75000"/>
                  </a:schemeClr>
                </a:gs>
                <a:gs pos="100000">
                  <a:schemeClr val="accent4">
                    <a:lumMod val="20000"/>
                    <a:lumOff val="80000"/>
                  </a:schemeClr>
                </a:gs>
              </a:gsLst>
              <a:lin ang="16200000" scaled="0"/>
            </a:gradFill>
            <a:ln w="38100">
              <a:solidFill>
                <a:schemeClr val="tx1"/>
              </a:solidFill>
            </a:ln>
          </p:spPr>
          <p:txBody>
            <a:bodyPr wrap="square" rtlCol="0" anchor="ctr" anchorCtr="0">
              <a:noAutofit/>
            </a:bodyPr>
            <a:lstStyle/>
            <a:p>
              <a:pPr algn="ctr"/>
              <a:r>
                <a:rPr lang="en-US" sz="1600" b="1" i="1" dirty="0" smtClean="0">
                  <a:solidFill>
                    <a:schemeClr val="tx2"/>
                  </a:solidFill>
                </a:rPr>
                <a:t>GLERL &amp;</a:t>
              </a:r>
            </a:p>
            <a:p>
              <a:pPr algn="ctr"/>
              <a:r>
                <a:rPr lang="en-US" sz="1600" b="1" i="1" dirty="0" smtClean="0">
                  <a:solidFill>
                    <a:schemeClr val="tx2"/>
                  </a:solidFill>
                </a:rPr>
                <a:t>Partners</a:t>
              </a:r>
              <a:endParaRPr lang="en-US" sz="800" i="1" dirty="0">
                <a:solidFill>
                  <a:schemeClr val="tx2"/>
                </a:solidFill>
              </a:endParaRPr>
            </a:p>
          </p:txBody>
        </p:sp>
      </p:grpSp>
      <p:pic>
        <p:nvPicPr>
          <p:cNvPr id="52" name="Picture 51"/>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112205" y="5265204"/>
            <a:ext cx="2207349" cy="1476164"/>
          </a:xfrm>
          <a:prstGeom prst="rect">
            <a:avLst/>
          </a:prstGeom>
        </p:spPr>
      </p:pic>
      <p:sp>
        <p:nvSpPr>
          <p:cNvPr id="57" name="TextBox 56"/>
          <p:cNvSpPr txBox="1"/>
          <p:nvPr/>
        </p:nvSpPr>
        <p:spPr>
          <a:xfrm>
            <a:off x="431540" y="5207712"/>
            <a:ext cx="1552575" cy="1569660"/>
          </a:xfrm>
          <a:prstGeom prst="rect">
            <a:avLst/>
          </a:prstGeom>
          <a:noFill/>
          <a:ln>
            <a:noFill/>
          </a:ln>
        </p:spPr>
        <p:txBody>
          <a:bodyPr wrap="square" rtlCol="0">
            <a:spAutoFit/>
          </a:bodyPr>
          <a:lstStyle/>
          <a:p>
            <a:pPr algn="ctr"/>
            <a:r>
              <a:rPr lang="en-US" sz="9600" dirty="0" smtClean="0">
                <a:solidFill>
                  <a:srgbClr val="FEFFFC"/>
                </a:solidFill>
              </a:rPr>
              <a:t>?</a:t>
            </a:r>
            <a:endParaRPr lang="en-US" sz="10900" dirty="0">
              <a:solidFill>
                <a:srgbClr val="FEFFFC"/>
              </a:solidFill>
            </a:endParaRPr>
          </a:p>
        </p:txBody>
      </p:sp>
      <p:grpSp>
        <p:nvGrpSpPr>
          <p:cNvPr id="27" name="Group 26"/>
          <p:cNvGrpSpPr/>
          <p:nvPr/>
        </p:nvGrpSpPr>
        <p:grpSpPr>
          <a:xfrm>
            <a:off x="5688124" y="4243202"/>
            <a:ext cx="2557265" cy="1382042"/>
            <a:chOff x="5688124" y="4243202"/>
            <a:chExt cx="2557265" cy="1382042"/>
          </a:xfrm>
        </p:grpSpPr>
        <p:sp>
          <p:nvSpPr>
            <p:cNvPr id="19" name="Down Arrow 18"/>
            <p:cNvSpPr/>
            <p:nvPr/>
          </p:nvSpPr>
          <p:spPr>
            <a:xfrm>
              <a:off x="6588224" y="4776602"/>
              <a:ext cx="301752" cy="848642"/>
            </a:xfrm>
            <a:prstGeom prst="downArrow">
              <a:avLst/>
            </a:prstGeom>
            <a:gradFill>
              <a:gsLst>
                <a:gs pos="0">
                  <a:srgbClr val="00B050"/>
                </a:gs>
                <a:gs pos="100000">
                  <a:schemeClr val="accent3">
                    <a:lumMod val="20000"/>
                    <a:lumOff val="80000"/>
                  </a:schemeClr>
                </a:gs>
              </a:gsLst>
              <a:lin ang="0" scaled="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688124" y="4332198"/>
              <a:ext cx="533400" cy="303059"/>
            </a:xfrm>
            <a:prstGeom prst="rightArrow">
              <a:avLst/>
            </a:prstGeom>
            <a:gradFill>
              <a:gsLst>
                <a:gs pos="0">
                  <a:srgbClr val="FF0000"/>
                </a:gs>
                <a:gs pos="100000">
                  <a:schemeClr val="accent2">
                    <a:lumMod val="20000"/>
                    <a:lumOff val="80000"/>
                  </a:schemeClr>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6264189" y="4243202"/>
              <a:ext cx="1981200" cy="533400"/>
            </a:xfrm>
            <a:prstGeom prst="rect">
              <a:avLst/>
            </a:prstGeom>
            <a:gradFill>
              <a:gsLst>
                <a:gs pos="0">
                  <a:srgbClr val="FF0000"/>
                </a:gs>
                <a:gs pos="100000">
                  <a:schemeClr val="accent4">
                    <a:lumMod val="20000"/>
                    <a:lumOff val="80000"/>
                  </a:schemeClr>
                </a:gs>
              </a:gsLst>
              <a:lin ang="16200000" scaled="0"/>
            </a:gradFill>
            <a:ln w="38100">
              <a:solidFill>
                <a:schemeClr val="tx1"/>
              </a:solidFill>
            </a:ln>
          </p:spPr>
          <p:txBody>
            <a:bodyPr wrap="square" rtlCol="0" anchor="ctr" anchorCtr="0">
              <a:noAutofit/>
            </a:bodyPr>
            <a:lstStyle/>
            <a:p>
              <a:pPr algn="ctr"/>
              <a:r>
                <a:rPr lang="en-US" sz="1600" b="1" i="1" dirty="0" smtClean="0"/>
                <a:t>Data Centers:</a:t>
              </a:r>
            </a:p>
            <a:p>
              <a:pPr algn="ctr"/>
              <a:r>
                <a:rPr lang="en-US" sz="1600" b="1" i="1" dirty="0" smtClean="0"/>
                <a:t>NDBC, GLOS</a:t>
              </a:r>
              <a:endParaRPr lang="en-US" sz="800" i="1" dirty="0"/>
            </a:p>
          </p:txBody>
        </p:sp>
        <p:sp>
          <p:nvSpPr>
            <p:cNvPr id="20" name="TextBox 19"/>
            <p:cNvSpPr txBox="1"/>
            <p:nvPr/>
          </p:nvSpPr>
          <p:spPr>
            <a:xfrm>
              <a:off x="6889976" y="4833156"/>
              <a:ext cx="1329563" cy="738664"/>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AWIPS</a:t>
              </a:r>
            </a:p>
            <a:p>
              <a:r>
                <a:rPr lang="en-US" sz="1400" dirty="0" smtClean="0">
                  <a:solidFill>
                    <a:srgbClr val="002060"/>
                  </a:solidFill>
                  <a:latin typeface="Arial" panose="020B0604020202020204" pitchFamily="34" charset="0"/>
                  <a:cs typeface="Arial" panose="020B0604020202020204" pitchFamily="34" charset="0"/>
                </a:rPr>
                <a:t>NOAAPORT</a:t>
              </a:r>
            </a:p>
            <a:p>
              <a:r>
                <a:rPr lang="en-US" sz="1400" dirty="0" smtClean="0">
                  <a:solidFill>
                    <a:srgbClr val="002060"/>
                  </a:solidFill>
                  <a:latin typeface="Arial" panose="020B0604020202020204" pitchFamily="34" charset="0"/>
                  <a:cs typeface="Arial" panose="020B0604020202020204" pitchFamily="34" charset="0"/>
                </a:rPr>
                <a:t>THREDDS</a:t>
              </a:r>
            </a:p>
          </p:txBody>
        </p:sp>
      </p:grpSp>
      <p:grpSp>
        <p:nvGrpSpPr>
          <p:cNvPr id="28" name="Group 27"/>
          <p:cNvGrpSpPr/>
          <p:nvPr/>
        </p:nvGrpSpPr>
        <p:grpSpPr>
          <a:xfrm>
            <a:off x="5694126" y="5625244"/>
            <a:ext cx="2551263" cy="533400"/>
            <a:chOff x="5694126" y="5625244"/>
            <a:chExt cx="2551263" cy="533400"/>
          </a:xfrm>
        </p:grpSpPr>
        <p:sp>
          <p:nvSpPr>
            <p:cNvPr id="46" name="Right Arrow 45"/>
            <p:cNvSpPr/>
            <p:nvPr/>
          </p:nvSpPr>
          <p:spPr>
            <a:xfrm>
              <a:off x="5694126" y="5738061"/>
              <a:ext cx="527398" cy="303059"/>
            </a:xfrm>
            <a:prstGeom prst="rightArrow">
              <a:avLst/>
            </a:prstGeom>
            <a:gradFill>
              <a:gsLst>
                <a:gs pos="0">
                  <a:srgbClr val="00B050"/>
                </a:gs>
                <a:gs pos="100000">
                  <a:schemeClr val="accent3">
                    <a:lumMod val="20000"/>
                    <a:lumOff val="80000"/>
                  </a:schemeClr>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6264189" y="5625244"/>
              <a:ext cx="1981200" cy="533400"/>
            </a:xfrm>
            <a:prstGeom prst="rect">
              <a:avLst/>
            </a:prstGeom>
            <a:gradFill>
              <a:gsLst>
                <a:gs pos="0">
                  <a:srgbClr val="00B050"/>
                </a:gs>
                <a:gs pos="100000">
                  <a:schemeClr val="accent4">
                    <a:lumMod val="20000"/>
                    <a:lumOff val="80000"/>
                  </a:schemeClr>
                </a:gs>
              </a:gsLst>
              <a:lin ang="16200000" scaled="0"/>
            </a:gradFill>
            <a:ln w="38100">
              <a:solidFill>
                <a:schemeClr val="tx1"/>
              </a:solidFill>
            </a:ln>
          </p:spPr>
          <p:txBody>
            <a:bodyPr wrap="square" rtlCol="0" anchor="ctr" anchorCtr="0">
              <a:noAutofit/>
            </a:bodyPr>
            <a:lstStyle/>
            <a:p>
              <a:pPr algn="ctr"/>
              <a:r>
                <a:rPr lang="en-US" sz="1600" b="1" i="1" dirty="0" smtClean="0"/>
                <a:t>General</a:t>
              </a:r>
            </a:p>
            <a:p>
              <a:pPr algn="ctr"/>
              <a:r>
                <a:rPr lang="en-US" sz="1600" b="1" i="1" dirty="0" smtClean="0"/>
                <a:t>Public</a:t>
              </a:r>
              <a:endParaRPr lang="en-US" sz="800" i="1" dirty="0"/>
            </a:p>
          </p:txBody>
        </p:sp>
      </p:grpSp>
    </p:spTree>
    <p:extLst>
      <p:ext uri="{BB962C8B-B14F-4D97-AF65-F5344CB8AC3E}">
        <p14:creationId xmlns:p14="http://schemas.microsoft.com/office/powerpoint/2010/main" val="2250493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1440" y="1088740"/>
            <a:ext cx="5488672" cy="5503348"/>
          </a:xfrm>
          <a:prstGeom prst="rect">
            <a:avLst/>
          </a:prstGeom>
          <a:noFill/>
        </p:spPr>
        <p:txBody>
          <a:bodyPr wrap="square" rtlCol="0">
            <a:noAutofit/>
          </a:bodyPr>
          <a:lstStyle/>
          <a:p>
            <a:pPr marL="146304" indent="-146304">
              <a:tabLst>
                <a:tab pos="146304" algn="l"/>
              </a:tabLst>
            </a:pPr>
            <a:r>
              <a:rPr lang="en-US" dirty="0" smtClean="0">
                <a:solidFill>
                  <a:srgbClr val="002060"/>
                </a:solidFill>
                <a:cs typeface="Arial"/>
              </a:rPr>
              <a:t>• Expertise developed in-house through growing experience and long-term commitment</a:t>
            </a:r>
          </a:p>
          <a:p>
            <a:pPr marL="146304" indent="-146304">
              <a:tabLst>
                <a:tab pos="146304" algn="l"/>
              </a:tabLst>
            </a:pPr>
            <a:endParaRPr lang="en-US" sz="600" dirty="0">
              <a:solidFill>
                <a:srgbClr val="002060"/>
              </a:solidFill>
              <a:cs typeface="Arial"/>
            </a:endParaRPr>
          </a:p>
          <a:p>
            <a:pPr marL="146304" indent="-146304">
              <a:tabLst>
                <a:tab pos="146304" algn="l"/>
              </a:tabLst>
            </a:pPr>
            <a:r>
              <a:rPr lang="en-US" dirty="0" smtClean="0">
                <a:solidFill>
                  <a:srgbClr val="002060"/>
                </a:solidFill>
                <a:cs typeface="Arial"/>
              </a:rPr>
              <a:t>• MIL Capabilities:</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Electronic &amp; Mechanical Design</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Software Development</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Electronic/electrical construction</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a:t>
            </a:r>
            <a:r>
              <a:rPr lang="en-US" dirty="0">
                <a:solidFill>
                  <a:srgbClr val="002060"/>
                </a:solidFill>
                <a:cs typeface="Arial"/>
              </a:rPr>
              <a:t>M</a:t>
            </a:r>
            <a:r>
              <a:rPr lang="en-US" dirty="0" smtClean="0">
                <a:solidFill>
                  <a:srgbClr val="002060"/>
                </a:solidFill>
                <a:cs typeface="Arial"/>
              </a:rPr>
              <a:t>echanical construction &amp; assembly</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Prototype development</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Testing, diagnostics, &amp; calibration</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Mooring design &amp; fabrication</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System assembly (buoys, platforms, etc.)</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 Handling and storage.</a:t>
            </a:r>
          </a:p>
          <a:p>
            <a:pPr marL="146304" indent="-146304">
              <a:tabLst>
                <a:tab pos="146304" algn="l"/>
              </a:tabLst>
            </a:pPr>
            <a:endParaRPr lang="en-US" dirty="0" smtClean="0">
              <a:solidFill>
                <a:srgbClr val="002060"/>
              </a:solidFill>
              <a:cs typeface="Arial"/>
            </a:endParaRPr>
          </a:p>
          <a:p>
            <a:pPr marL="146304" indent="-146304">
              <a:tabLst>
                <a:tab pos="146304" algn="l"/>
              </a:tabLst>
            </a:pPr>
            <a:endParaRPr lang="en-US" dirty="0">
              <a:solidFill>
                <a:srgbClr val="002060"/>
              </a:solidFill>
              <a:cs typeface="Arial"/>
            </a:endParaRPr>
          </a:p>
          <a:p>
            <a:pPr marL="146304" indent="-146304">
              <a:tabLst>
                <a:tab pos="146304" algn="l"/>
              </a:tabLst>
            </a:pPr>
            <a:endParaRPr lang="en-US" dirty="0">
              <a:solidFill>
                <a:srgbClr val="002060"/>
              </a:solidFill>
              <a:cs typeface="Arial"/>
            </a:endParaRPr>
          </a:p>
          <a:p>
            <a:pPr marL="146304" indent="-146304">
              <a:tabLst>
                <a:tab pos="146304" algn="l"/>
              </a:tabLst>
            </a:pPr>
            <a:endParaRPr lang="en-US" dirty="0">
              <a:solidFill>
                <a:srgbClr val="002060"/>
              </a:solidFill>
              <a:cs typeface="Arial"/>
            </a:endParaRPr>
          </a:p>
          <a:p>
            <a:pPr marL="146304" indent="-146304">
              <a:tabLst>
                <a:tab pos="146304" algn="l"/>
              </a:tabLst>
            </a:pPr>
            <a:endParaRPr lang="en-US" dirty="0" smtClean="0">
              <a:solidFill>
                <a:srgbClr val="002060"/>
              </a:solidFill>
              <a:cs typeface="Arial"/>
            </a:endParaRPr>
          </a:p>
          <a:p>
            <a:endParaRPr lang="en-US" dirty="0">
              <a:solidFill>
                <a:srgbClr val="002060"/>
              </a:solidFill>
              <a:cs typeface="Arial"/>
            </a:endParaRPr>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Getting the Data: Marine Instrumentation Lab (MIL)</a:t>
            </a:r>
            <a:endParaRPr lang="en-US" sz="280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4088" y="4284675"/>
            <a:ext cx="3585901" cy="2204665"/>
          </a:xfrm>
          <a:prstGeom prst="rect">
            <a:avLst/>
          </a:prstGeom>
          <a:ln w="25400">
            <a:noFill/>
          </a:ln>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6908" y="1330809"/>
            <a:ext cx="2340260" cy="2746263"/>
          </a:xfrm>
          <a:prstGeom prst="rect">
            <a:avLst/>
          </a:prstGeom>
          <a:ln w="25400">
            <a:noFill/>
          </a:ln>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9611" y="4647834"/>
            <a:ext cx="3465809" cy="1949518"/>
          </a:xfrm>
          <a:prstGeom prst="rect">
            <a:avLst/>
          </a:prstGeom>
          <a:ln w="25400">
            <a:noFill/>
          </a:ln>
        </p:spPr>
      </p:pic>
    </p:spTree>
    <p:extLst>
      <p:ext uri="{BB962C8B-B14F-4D97-AF65-F5344CB8AC3E}">
        <p14:creationId xmlns:p14="http://schemas.microsoft.com/office/powerpoint/2010/main" val="13256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cs typeface="Arial" panose="020B0604020202020204" pitchFamily="34" charset="0"/>
              </a:rPr>
              <a:t>5/13</a:t>
            </a:r>
            <a:endParaRPr lang="en-US" sz="1000" dirty="0">
              <a:solidFill>
                <a:srgbClr val="002060"/>
              </a:solidFill>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OSAT </a:t>
            </a:r>
            <a:r>
              <a:rPr lang="en-US" sz="1300" dirty="0" smtClean="0">
                <a:solidFill>
                  <a:prstClr val="white"/>
                </a:solidFill>
                <a:cs typeface="Arial" panose="020B0604020202020204" pitchFamily="34" charset="0"/>
              </a:rPr>
              <a:t>| Observing System Data Acquisition &amp; Data Management</a:t>
            </a:r>
            <a:endParaRPr lang="en-US" sz="1300" dirty="0">
              <a:solidFill>
                <a:prstClr val="white"/>
              </a:solidFill>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cs typeface="Arial" panose="020B0604020202020204" pitchFamily="34" charset="0"/>
              </a:rPr>
              <a:t>              Working in the Field</a:t>
            </a:r>
            <a:endParaRPr lang="en-US" sz="2800" dirty="0">
              <a:solidFill>
                <a:srgbClr val="002060"/>
              </a:solidFill>
              <a:cs typeface="Arial" panose="020B0604020202020204" pitchFamily="34" charset="0"/>
            </a:endParaRPr>
          </a:p>
        </p:txBody>
      </p:sp>
      <p:grpSp>
        <p:nvGrpSpPr>
          <p:cNvPr id="23" name="Group 22"/>
          <p:cNvGrpSpPr/>
          <p:nvPr/>
        </p:nvGrpSpPr>
        <p:grpSpPr>
          <a:xfrm>
            <a:off x="152400" y="3886200"/>
            <a:ext cx="3035470" cy="2645935"/>
            <a:chOff x="266699" y="3983465"/>
            <a:chExt cx="3035470" cy="264593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699" y="4352797"/>
              <a:ext cx="3035470" cy="2276603"/>
            </a:xfrm>
            <a:prstGeom prst="rect">
              <a:avLst/>
            </a:prstGeom>
          </p:spPr>
        </p:pic>
        <p:sp>
          <p:nvSpPr>
            <p:cNvPr id="21" name="TextBox 20"/>
            <p:cNvSpPr txBox="1"/>
            <p:nvPr/>
          </p:nvSpPr>
          <p:spPr>
            <a:xfrm>
              <a:off x="266699" y="3983465"/>
              <a:ext cx="3035470" cy="338554"/>
            </a:xfrm>
            <a:prstGeom prst="rect">
              <a:avLst/>
            </a:prstGeom>
            <a:noFill/>
            <a:ln w="25400">
              <a:noFill/>
            </a:ln>
          </p:spPr>
          <p:txBody>
            <a:bodyPr wrap="square" rtlCol="0">
              <a:spAutoFit/>
            </a:bodyPr>
            <a:lstStyle/>
            <a:p>
              <a:pPr algn="ctr"/>
              <a:r>
                <a:rPr lang="en-US" sz="1600" dirty="0" smtClean="0">
                  <a:solidFill>
                    <a:srgbClr val="002060"/>
                  </a:solidFill>
                </a:rPr>
                <a:t>Deploy &amp; Retrieve Buoys</a:t>
              </a:r>
            </a:p>
          </p:txBody>
        </p:sp>
      </p:grpSp>
      <p:grpSp>
        <p:nvGrpSpPr>
          <p:cNvPr id="24" name="Group 23"/>
          <p:cNvGrpSpPr/>
          <p:nvPr/>
        </p:nvGrpSpPr>
        <p:grpSpPr>
          <a:xfrm>
            <a:off x="5300330" y="724291"/>
            <a:ext cx="1863958" cy="2874797"/>
            <a:chOff x="3606827" y="3740750"/>
            <a:chExt cx="1863958" cy="287479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4572000"/>
              <a:ext cx="1532971" cy="2043547"/>
            </a:xfrm>
            <a:prstGeom prst="rect">
              <a:avLst/>
            </a:prstGeom>
          </p:spPr>
        </p:pic>
        <p:sp>
          <p:nvSpPr>
            <p:cNvPr id="22" name="TextBox 21"/>
            <p:cNvSpPr txBox="1"/>
            <p:nvPr/>
          </p:nvSpPr>
          <p:spPr>
            <a:xfrm>
              <a:off x="3606827" y="3740750"/>
              <a:ext cx="1863958" cy="830997"/>
            </a:xfrm>
            <a:prstGeom prst="rect">
              <a:avLst/>
            </a:prstGeom>
            <a:noFill/>
            <a:ln w="25400">
              <a:noFill/>
            </a:ln>
          </p:spPr>
          <p:txBody>
            <a:bodyPr wrap="square" rtlCol="0">
              <a:spAutoFit/>
            </a:bodyPr>
            <a:lstStyle/>
            <a:p>
              <a:pPr algn="ctr"/>
              <a:r>
                <a:rPr lang="en-US" sz="1600" dirty="0" smtClean="0">
                  <a:solidFill>
                    <a:srgbClr val="002060"/>
                  </a:solidFill>
                </a:rPr>
                <a:t>Work on Sensors on Navigational Structures</a:t>
              </a:r>
            </a:p>
          </p:txBody>
        </p:sp>
      </p:grpSp>
      <p:grpSp>
        <p:nvGrpSpPr>
          <p:cNvPr id="28" name="Group 27"/>
          <p:cNvGrpSpPr/>
          <p:nvPr/>
        </p:nvGrpSpPr>
        <p:grpSpPr>
          <a:xfrm>
            <a:off x="6248400" y="3168261"/>
            <a:ext cx="2674358" cy="2367680"/>
            <a:chOff x="6248400" y="2970040"/>
            <a:chExt cx="2674358" cy="2367680"/>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3554815"/>
              <a:ext cx="2674358" cy="1782905"/>
            </a:xfrm>
            <a:prstGeom prst="rect">
              <a:avLst/>
            </a:prstGeom>
          </p:spPr>
        </p:pic>
        <p:sp>
          <p:nvSpPr>
            <p:cNvPr id="27" name="TextBox 26"/>
            <p:cNvSpPr txBox="1"/>
            <p:nvPr/>
          </p:nvSpPr>
          <p:spPr>
            <a:xfrm>
              <a:off x="7359160" y="2970040"/>
              <a:ext cx="1496380" cy="584775"/>
            </a:xfrm>
            <a:prstGeom prst="rect">
              <a:avLst/>
            </a:prstGeom>
            <a:noFill/>
            <a:ln w="25400">
              <a:noFill/>
            </a:ln>
          </p:spPr>
          <p:txBody>
            <a:bodyPr wrap="square" rtlCol="0">
              <a:spAutoFit/>
            </a:bodyPr>
            <a:lstStyle/>
            <a:p>
              <a:pPr algn="ctr"/>
              <a:r>
                <a:rPr lang="en-US" sz="1600" dirty="0" smtClean="0">
                  <a:solidFill>
                    <a:srgbClr val="002060"/>
                  </a:solidFill>
                </a:rPr>
                <a:t>Work from</a:t>
              </a:r>
            </a:p>
            <a:p>
              <a:pPr algn="ctr"/>
              <a:r>
                <a:rPr lang="en-US" sz="1600" dirty="0" smtClean="0">
                  <a:solidFill>
                    <a:srgbClr val="002060"/>
                  </a:solidFill>
                </a:rPr>
                <a:t>Small Boats</a:t>
              </a:r>
            </a:p>
          </p:txBody>
        </p:sp>
      </p:grpSp>
      <p:sp>
        <p:nvSpPr>
          <p:cNvPr id="29" name="TextBox 28"/>
          <p:cNvSpPr txBox="1"/>
          <p:nvPr/>
        </p:nvSpPr>
        <p:spPr>
          <a:xfrm>
            <a:off x="3419872" y="5802359"/>
            <a:ext cx="5351918" cy="830997"/>
          </a:xfrm>
          <a:prstGeom prst="rect">
            <a:avLst/>
          </a:prstGeom>
          <a:noFill/>
          <a:ln w="25400">
            <a:noFill/>
          </a:ln>
        </p:spPr>
        <p:txBody>
          <a:bodyPr wrap="square" rtlCol="0">
            <a:spAutoFit/>
          </a:bodyPr>
          <a:lstStyle/>
          <a:p>
            <a:r>
              <a:rPr lang="en-US" sz="1600" dirty="0" smtClean="0">
                <a:solidFill>
                  <a:srgbClr val="002060"/>
                </a:solidFill>
              </a:rPr>
              <a:t>- Full Access to Lakes, Buoys, Structures &amp; Coastal Sites</a:t>
            </a:r>
          </a:p>
          <a:p>
            <a:pPr marL="119063" indent="-119063"/>
            <a:r>
              <a:rPr lang="en-US" sz="1600" dirty="0" smtClean="0">
                <a:solidFill>
                  <a:srgbClr val="002060"/>
                </a:solidFill>
              </a:rPr>
              <a:t>- Collaborate with Coast Guard, Corp of Engineers, Historical Societies, Public &amp; Private Parties</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8205" y="476672"/>
            <a:ext cx="1858291" cy="1858291"/>
          </a:xfrm>
          <a:prstGeom prst="rect">
            <a:avLst/>
          </a:prstGeom>
        </p:spPr>
      </p:pic>
      <p:grpSp>
        <p:nvGrpSpPr>
          <p:cNvPr id="14" name="Group 13"/>
          <p:cNvGrpSpPr/>
          <p:nvPr/>
        </p:nvGrpSpPr>
        <p:grpSpPr>
          <a:xfrm>
            <a:off x="152400" y="1045954"/>
            <a:ext cx="2981248" cy="2599070"/>
            <a:chOff x="251519" y="1188422"/>
            <a:chExt cx="2981248" cy="2599070"/>
          </a:xfrm>
        </p:grpSpPr>
        <p:sp>
          <p:nvSpPr>
            <p:cNvPr id="20" name="TextBox 19"/>
            <p:cNvSpPr txBox="1"/>
            <p:nvPr/>
          </p:nvSpPr>
          <p:spPr>
            <a:xfrm>
              <a:off x="251519" y="1188422"/>
              <a:ext cx="2981248" cy="338554"/>
            </a:xfrm>
            <a:prstGeom prst="rect">
              <a:avLst/>
            </a:prstGeom>
            <a:noFill/>
            <a:ln w="25400">
              <a:noFill/>
            </a:ln>
          </p:spPr>
          <p:txBody>
            <a:bodyPr wrap="square" rtlCol="0">
              <a:spAutoFit/>
            </a:bodyPr>
            <a:lstStyle/>
            <a:p>
              <a:pPr algn="ctr"/>
              <a:r>
                <a:rPr lang="en-US" sz="1600" dirty="0" smtClean="0">
                  <a:solidFill>
                    <a:srgbClr val="002060"/>
                  </a:solidFill>
                </a:rPr>
                <a:t>Deploy &amp; Retrieve Moorings</a:t>
              </a:r>
              <a:endParaRPr lang="en-US" sz="1600" dirty="0">
                <a:solidFill>
                  <a:srgbClr val="002060"/>
                </a:solidFill>
              </a:endParaRP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19" y="1551557"/>
              <a:ext cx="2981247" cy="2235935"/>
            </a:xfrm>
            <a:prstGeom prst="rect">
              <a:avLst/>
            </a:prstGeom>
          </p:spPr>
        </p:pic>
      </p:grpSp>
      <p:grpSp>
        <p:nvGrpSpPr>
          <p:cNvPr id="16" name="Group 15"/>
          <p:cNvGrpSpPr/>
          <p:nvPr/>
        </p:nvGrpSpPr>
        <p:grpSpPr>
          <a:xfrm>
            <a:off x="3260390" y="1791552"/>
            <a:ext cx="2139702" cy="3692581"/>
            <a:chOff x="3260390" y="1791552"/>
            <a:chExt cx="2139702" cy="369258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0390" y="1791552"/>
              <a:ext cx="2139702" cy="2852936"/>
            </a:xfrm>
            <a:prstGeom prst="rect">
              <a:avLst/>
            </a:prstGeom>
          </p:spPr>
        </p:pic>
        <p:sp>
          <p:nvSpPr>
            <p:cNvPr id="26" name="TextBox 25"/>
            <p:cNvSpPr txBox="1"/>
            <p:nvPr/>
          </p:nvSpPr>
          <p:spPr>
            <a:xfrm>
              <a:off x="3280349" y="4653136"/>
              <a:ext cx="2099784" cy="830997"/>
            </a:xfrm>
            <a:prstGeom prst="rect">
              <a:avLst/>
            </a:prstGeom>
            <a:noFill/>
            <a:ln w="25400">
              <a:noFill/>
            </a:ln>
          </p:spPr>
          <p:txBody>
            <a:bodyPr wrap="square" rtlCol="0">
              <a:spAutoFit/>
            </a:bodyPr>
            <a:lstStyle/>
            <a:p>
              <a:pPr algn="ctr"/>
              <a:r>
                <a:rPr lang="en-US" sz="1600" dirty="0" smtClean="0">
                  <a:solidFill>
                    <a:srgbClr val="002060"/>
                  </a:solidFill>
                </a:rPr>
                <a:t>Work with Towed Vehicles,</a:t>
              </a:r>
            </a:p>
            <a:p>
              <a:pPr algn="ctr"/>
              <a:r>
                <a:rPr lang="en-US" sz="1600" dirty="0" smtClean="0">
                  <a:solidFill>
                    <a:srgbClr val="002060"/>
                  </a:solidFill>
                </a:rPr>
                <a:t>e.g. PSS</a:t>
              </a:r>
            </a:p>
          </p:txBody>
        </p:sp>
      </p:grpSp>
    </p:spTree>
    <p:extLst>
      <p:ext uri="{BB962C8B-B14F-4D97-AF65-F5344CB8AC3E}">
        <p14:creationId xmlns:p14="http://schemas.microsoft.com/office/powerpoint/2010/main" val="1611853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3"/>
          <p:cNvSpPr>
            <a:spLocks noChangeAspect="1"/>
          </p:cNvSpPr>
          <p:nvPr/>
        </p:nvSpPr>
        <p:spPr bwMode="auto">
          <a:xfrm>
            <a:off x="3912615" y="2744924"/>
            <a:ext cx="5131409" cy="3477773"/>
          </a:xfrm>
          <a:custGeom>
            <a:avLst/>
            <a:gdLst/>
            <a:ahLst/>
            <a:cxnLst>
              <a:cxn ang="0">
                <a:pos x="2" y="2384"/>
              </a:cxn>
              <a:cxn ang="0">
                <a:pos x="29" y="2632"/>
              </a:cxn>
              <a:cxn ang="0">
                <a:pos x="64" y="2685"/>
              </a:cxn>
              <a:cxn ang="0">
                <a:pos x="879" y="2694"/>
              </a:cxn>
              <a:cxn ang="0">
                <a:pos x="1012" y="2685"/>
              </a:cxn>
              <a:cxn ang="0">
                <a:pos x="1128" y="2641"/>
              </a:cxn>
              <a:cxn ang="0">
                <a:pos x="1517" y="2694"/>
              </a:cxn>
              <a:cxn ang="0">
                <a:pos x="2102" y="2649"/>
              </a:cxn>
              <a:cxn ang="0">
                <a:pos x="2156" y="2623"/>
              </a:cxn>
              <a:cxn ang="0">
                <a:pos x="2218" y="2605"/>
              </a:cxn>
              <a:cxn ang="0">
                <a:pos x="2838" y="2579"/>
              </a:cxn>
              <a:cxn ang="0">
                <a:pos x="2891" y="2561"/>
              </a:cxn>
              <a:cxn ang="0">
                <a:pos x="2944" y="2525"/>
              </a:cxn>
              <a:cxn ang="0">
                <a:pos x="2997" y="2508"/>
              </a:cxn>
              <a:cxn ang="0">
                <a:pos x="3458" y="2543"/>
              </a:cxn>
              <a:cxn ang="0">
                <a:pos x="3547" y="2516"/>
              </a:cxn>
              <a:cxn ang="0">
                <a:pos x="3627" y="2428"/>
              </a:cxn>
              <a:cxn ang="0">
                <a:pos x="3804" y="2463"/>
              </a:cxn>
              <a:cxn ang="0">
                <a:pos x="3857" y="2481"/>
              </a:cxn>
              <a:cxn ang="0">
                <a:pos x="3884" y="2490"/>
              </a:cxn>
              <a:cxn ang="0">
                <a:pos x="4025" y="2454"/>
              </a:cxn>
              <a:cxn ang="0">
                <a:pos x="4070" y="2401"/>
              </a:cxn>
              <a:cxn ang="0">
                <a:pos x="4096" y="2339"/>
              </a:cxn>
              <a:cxn ang="0">
                <a:pos x="4114" y="2286"/>
              </a:cxn>
              <a:cxn ang="0">
                <a:pos x="4149" y="2038"/>
              </a:cxn>
              <a:cxn ang="0">
                <a:pos x="4176" y="1559"/>
              </a:cxn>
              <a:cxn ang="0">
                <a:pos x="4140" y="842"/>
              </a:cxn>
              <a:cxn ang="0">
                <a:pos x="4105" y="221"/>
              </a:cxn>
              <a:cxn ang="0">
                <a:pos x="4052" y="62"/>
              </a:cxn>
              <a:cxn ang="0">
                <a:pos x="3999" y="18"/>
              </a:cxn>
              <a:cxn ang="0">
                <a:pos x="3946" y="0"/>
              </a:cxn>
              <a:cxn ang="0">
                <a:pos x="3830" y="9"/>
              </a:cxn>
              <a:cxn ang="0">
                <a:pos x="3759" y="71"/>
              </a:cxn>
              <a:cxn ang="0">
                <a:pos x="3733" y="124"/>
              </a:cxn>
              <a:cxn ang="0">
                <a:pos x="3653" y="345"/>
              </a:cxn>
              <a:cxn ang="0">
                <a:pos x="3600" y="478"/>
              </a:cxn>
              <a:cxn ang="0">
                <a:pos x="3520" y="726"/>
              </a:cxn>
              <a:cxn ang="0">
                <a:pos x="3423" y="983"/>
              </a:cxn>
              <a:cxn ang="0">
                <a:pos x="3352" y="1178"/>
              </a:cxn>
              <a:cxn ang="0">
                <a:pos x="3308" y="1267"/>
              </a:cxn>
              <a:cxn ang="0">
                <a:pos x="3272" y="1373"/>
              </a:cxn>
              <a:cxn ang="0">
                <a:pos x="3228" y="1480"/>
              </a:cxn>
              <a:cxn ang="0">
                <a:pos x="3183" y="1586"/>
              </a:cxn>
              <a:cxn ang="0">
                <a:pos x="3148" y="1639"/>
              </a:cxn>
              <a:cxn ang="0">
                <a:pos x="3051" y="1808"/>
              </a:cxn>
              <a:cxn ang="0">
                <a:pos x="3042" y="1834"/>
              </a:cxn>
              <a:cxn ang="0">
                <a:pos x="3006" y="1887"/>
              </a:cxn>
              <a:cxn ang="0">
                <a:pos x="2882" y="2073"/>
              </a:cxn>
              <a:cxn ang="0">
                <a:pos x="2749" y="2224"/>
              </a:cxn>
              <a:cxn ang="0">
                <a:pos x="2590" y="2313"/>
              </a:cxn>
              <a:cxn ang="0">
                <a:pos x="2563" y="2330"/>
              </a:cxn>
              <a:cxn ang="0">
                <a:pos x="2262" y="2339"/>
              </a:cxn>
              <a:cxn ang="0">
                <a:pos x="2173" y="2366"/>
              </a:cxn>
              <a:cxn ang="0">
                <a:pos x="1659" y="2392"/>
              </a:cxn>
              <a:cxn ang="0">
                <a:pos x="1074" y="2437"/>
              </a:cxn>
              <a:cxn ang="0">
                <a:pos x="684" y="2419"/>
              </a:cxn>
              <a:cxn ang="0">
                <a:pos x="392" y="2366"/>
              </a:cxn>
              <a:cxn ang="0">
                <a:pos x="11" y="2375"/>
              </a:cxn>
              <a:cxn ang="0">
                <a:pos x="2" y="2384"/>
              </a:cxn>
            </a:cxnLst>
            <a:rect l="0" t="0" r="r" b="b"/>
            <a:pathLst>
              <a:path w="4181" h="2694">
                <a:moveTo>
                  <a:pt x="2" y="2384"/>
                </a:moveTo>
                <a:cubicBezTo>
                  <a:pt x="43" y="2505"/>
                  <a:pt x="11" y="2395"/>
                  <a:pt x="29" y="2632"/>
                </a:cubicBezTo>
                <a:cubicBezTo>
                  <a:pt x="33" y="2683"/>
                  <a:pt x="28" y="2673"/>
                  <a:pt x="64" y="2685"/>
                </a:cubicBezTo>
                <a:cubicBezTo>
                  <a:pt x="323" y="2679"/>
                  <a:pt x="622" y="2650"/>
                  <a:pt x="879" y="2694"/>
                </a:cubicBezTo>
                <a:cubicBezTo>
                  <a:pt x="923" y="2691"/>
                  <a:pt x="968" y="2692"/>
                  <a:pt x="1012" y="2685"/>
                </a:cubicBezTo>
                <a:cubicBezTo>
                  <a:pt x="1044" y="2680"/>
                  <a:pt x="1092" y="2652"/>
                  <a:pt x="1128" y="2641"/>
                </a:cubicBezTo>
                <a:cubicBezTo>
                  <a:pt x="1260" y="2652"/>
                  <a:pt x="1386" y="2682"/>
                  <a:pt x="1517" y="2694"/>
                </a:cubicBezTo>
                <a:cubicBezTo>
                  <a:pt x="1720" y="2687"/>
                  <a:pt x="1900" y="2657"/>
                  <a:pt x="2102" y="2649"/>
                </a:cubicBezTo>
                <a:cubicBezTo>
                  <a:pt x="2190" y="2623"/>
                  <a:pt x="2063" y="2663"/>
                  <a:pt x="2156" y="2623"/>
                </a:cubicBezTo>
                <a:cubicBezTo>
                  <a:pt x="2176" y="2614"/>
                  <a:pt x="2198" y="2612"/>
                  <a:pt x="2218" y="2605"/>
                </a:cubicBezTo>
                <a:cubicBezTo>
                  <a:pt x="2465" y="2612"/>
                  <a:pt x="2612" y="2608"/>
                  <a:pt x="2838" y="2579"/>
                </a:cubicBezTo>
                <a:cubicBezTo>
                  <a:pt x="2856" y="2573"/>
                  <a:pt x="2876" y="2571"/>
                  <a:pt x="2891" y="2561"/>
                </a:cubicBezTo>
                <a:cubicBezTo>
                  <a:pt x="2909" y="2549"/>
                  <a:pt x="2924" y="2532"/>
                  <a:pt x="2944" y="2525"/>
                </a:cubicBezTo>
                <a:cubicBezTo>
                  <a:pt x="2962" y="2519"/>
                  <a:pt x="2997" y="2508"/>
                  <a:pt x="2997" y="2508"/>
                </a:cubicBezTo>
                <a:cubicBezTo>
                  <a:pt x="3155" y="2517"/>
                  <a:pt x="3297" y="2537"/>
                  <a:pt x="3458" y="2543"/>
                </a:cubicBezTo>
                <a:cubicBezTo>
                  <a:pt x="3490" y="2538"/>
                  <a:pt x="3524" y="2543"/>
                  <a:pt x="3547" y="2516"/>
                </a:cubicBezTo>
                <a:cubicBezTo>
                  <a:pt x="3583" y="2475"/>
                  <a:pt x="3578" y="2444"/>
                  <a:pt x="3627" y="2428"/>
                </a:cubicBezTo>
                <a:cubicBezTo>
                  <a:pt x="3683" y="2447"/>
                  <a:pt x="3747" y="2452"/>
                  <a:pt x="3804" y="2463"/>
                </a:cubicBezTo>
                <a:cubicBezTo>
                  <a:pt x="3822" y="2467"/>
                  <a:pt x="3839" y="2475"/>
                  <a:pt x="3857" y="2481"/>
                </a:cubicBezTo>
                <a:cubicBezTo>
                  <a:pt x="3866" y="2484"/>
                  <a:pt x="3884" y="2490"/>
                  <a:pt x="3884" y="2490"/>
                </a:cubicBezTo>
                <a:cubicBezTo>
                  <a:pt x="3951" y="2483"/>
                  <a:pt x="3976" y="2488"/>
                  <a:pt x="4025" y="2454"/>
                </a:cubicBezTo>
                <a:cubicBezTo>
                  <a:pt x="4038" y="2435"/>
                  <a:pt x="4057" y="2420"/>
                  <a:pt x="4070" y="2401"/>
                </a:cubicBezTo>
                <a:cubicBezTo>
                  <a:pt x="4082" y="2382"/>
                  <a:pt x="4088" y="2360"/>
                  <a:pt x="4096" y="2339"/>
                </a:cubicBezTo>
                <a:cubicBezTo>
                  <a:pt x="4103" y="2322"/>
                  <a:pt x="4114" y="2286"/>
                  <a:pt x="4114" y="2286"/>
                </a:cubicBezTo>
                <a:cubicBezTo>
                  <a:pt x="4124" y="2205"/>
                  <a:pt x="4129" y="2117"/>
                  <a:pt x="4149" y="2038"/>
                </a:cubicBezTo>
                <a:cubicBezTo>
                  <a:pt x="4162" y="1877"/>
                  <a:pt x="4171" y="1721"/>
                  <a:pt x="4176" y="1559"/>
                </a:cubicBezTo>
                <a:cubicBezTo>
                  <a:pt x="4172" y="1298"/>
                  <a:pt x="4181" y="1085"/>
                  <a:pt x="4140" y="842"/>
                </a:cubicBezTo>
                <a:cubicBezTo>
                  <a:pt x="4131" y="635"/>
                  <a:pt x="4135" y="426"/>
                  <a:pt x="4105" y="221"/>
                </a:cubicBezTo>
                <a:cubicBezTo>
                  <a:pt x="4098" y="172"/>
                  <a:pt x="4085" y="101"/>
                  <a:pt x="4052" y="62"/>
                </a:cubicBezTo>
                <a:cubicBezTo>
                  <a:pt x="4039" y="47"/>
                  <a:pt x="4018" y="27"/>
                  <a:pt x="3999" y="18"/>
                </a:cubicBezTo>
                <a:cubicBezTo>
                  <a:pt x="3982" y="10"/>
                  <a:pt x="3946" y="0"/>
                  <a:pt x="3946" y="0"/>
                </a:cubicBezTo>
                <a:cubicBezTo>
                  <a:pt x="3907" y="3"/>
                  <a:pt x="3868" y="2"/>
                  <a:pt x="3830" y="9"/>
                </a:cubicBezTo>
                <a:cubicBezTo>
                  <a:pt x="3790" y="16"/>
                  <a:pt x="3805" y="56"/>
                  <a:pt x="3759" y="71"/>
                </a:cubicBezTo>
                <a:cubicBezTo>
                  <a:pt x="3734" y="151"/>
                  <a:pt x="3772" y="37"/>
                  <a:pt x="3733" y="124"/>
                </a:cubicBezTo>
                <a:cubicBezTo>
                  <a:pt x="3701" y="195"/>
                  <a:pt x="3682" y="273"/>
                  <a:pt x="3653" y="345"/>
                </a:cubicBezTo>
                <a:cubicBezTo>
                  <a:pt x="3634" y="392"/>
                  <a:pt x="3629" y="437"/>
                  <a:pt x="3600" y="478"/>
                </a:cubicBezTo>
                <a:cubicBezTo>
                  <a:pt x="3573" y="560"/>
                  <a:pt x="3570" y="654"/>
                  <a:pt x="3520" y="726"/>
                </a:cubicBezTo>
                <a:cubicBezTo>
                  <a:pt x="3491" y="813"/>
                  <a:pt x="3455" y="897"/>
                  <a:pt x="3423" y="983"/>
                </a:cubicBezTo>
                <a:cubicBezTo>
                  <a:pt x="3400" y="1047"/>
                  <a:pt x="3391" y="1122"/>
                  <a:pt x="3352" y="1178"/>
                </a:cubicBezTo>
                <a:cubicBezTo>
                  <a:pt x="3341" y="1211"/>
                  <a:pt x="3321" y="1236"/>
                  <a:pt x="3308" y="1267"/>
                </a:cubicBezTo>
                <a:cubicBezTo>
                  <a:pt x="3296" y="1295"/>
                  <a:pt x="3290" y="1346"/>
                  <a:pt x="3272" y="1373"/>
                </a:cubicBezTo>
                <a:cubicBezTo>
                  <a:pt x="3250" y="1407"/>
                  <a:pt x="3241" y="1442"/>
                  <a:pt x="3228" y="1480"/>
                </a:cubicBezTo>
                <a:cubicBezTo>
                  <a:pt x="3215" y="1518"/>
                  <a:pt x="3196" y="1547"/>
                  <a:pt x="3183" y="1586"/>
                </a:cubicBezTo>
                <a:cubicBezTo>
                  <a:pt x="3176" y="1606"/>
                  <a:pt x="3148" y="1639"/>
                  <a:pt x="3148" y="1639"/>
                </a:cubicBezTo>
                <a:cubicBezTo>
                  <a:pt x="3126" y="1704"/>
                  <a:pt x="3087" y="1751"/>
                  <a:pt x="3051" y="1808"/>
                </a:cubicBezTo>
                <a:cubicBezTo>
                  <a:pt x="3046" y="1816"/>
                  <a:pt x="3047" y="1826"/>
                  <a:pt x="3042" y="1834"/>
                </a:cubicBezTo>
                <a:cubicBezTo>
                  <a:pt x="3031" y="1853"/>
                  <a:pt x="3006" y="1887"/>
                  <a:pt x="3006" y="1887"/>
                </a:cubicBezTo>
                <a:cubicBezTo>
                  <a:pt x="2980" y="1962"/>
                  <a:pt x="2933" y="2013"/>
                  <a:pt x="2882" y="2073"/>
                </a:cubicBezTo>
                <a:cubicBezTo>
                  <a:pt x="2838" y="2125"/>
                  <a:pt x="2801" y="2180"/>
                  <a:pt x="2749" y="2224"/>
                </a:cubicBezTo>
                <a:cubicBezTo>
                  <a:pt x="2694" y="2271"/>
                  <a:pt x="2657" y="2290"/>
                  <a:pt x="2590" y="2313"/>
                </a:cubicBezTo>
                <a:cubicBezTo>
                  <a:pt x="2580" y="2316"/>
                  <a:pt x="2574" y="2329"/>
                  <a:pt x="2563" y="2330"/>
                </a:cubicBezTo>
                <a:cubicBezTo>
                  <a:pt x="2463" y="2338"/>
                  <a:pt x="2362" y="2336"/>
                  <a:pt x="2262" y="2339"/>
                </a:cubicBezTo>
                <a:cubicBezTo>
                  <a:pt x="2232" y="2349"/>
                  <a:pt x="2203" y="2356"/>
                  <a:pt x="2173" y="2366"/>
                </a:cubicBezTo>
                <a:cubicBezTo>
                  <a:pt x="1997" y="2350"/>
                  <a:pt x="1831" y="2370"/>
                  <a:pt x="1659" y="2392"/>
                </a:cubicBezTo>
                <a:cubicBezTo>
                  <a:pt x="1474" y="2456"/>
                  <a:pt x="1267" y="2426"/>
                  <a:pt x="1074" y="2437"/>
                </a:cubicBezTo>
                <a:cubicBezTo>
                  <a:pt x="970" y="2434"/>
                  <a:pt x="807" y="2440"/>
                  <a:pt x="684" y="2419"/>
                </a:cubicBezTo>
                <a:cubicBezTo>
                  <a:pt x="581" y="2401"/>
                  <a:pt x="498" y="2374"/>
                  <a:pt x="392" y="2366"/>
                </a:cubicBezTo>
                <a:cubicBezTo>
                  <a:pt x="265" y="2369"/>
                  <a:pt x="138" y="2364"/>
                  <a:pt x="11" y="2375"/>
                </a:cubicBezTo>
                <a:cubicBezTo>
                  <a:pt x="0" y="2376"/>
                  <a:pt x="2" y="2429"/>
                  <a:pt x="2" y="2384"/>
                </a:cubicBezTo>
                <a:close/>
              </a:path>
            </a:pathLst>
          </a:custGeom>
          <a:solidFill>
            <a:srgbClr val="FFCC99">
              <a:alpha val="50000"/>
            </a:srgbClr>
          </a:solidFill>
          <a:ln w="9525">
            <a:noFill/>
            <a:round/>
            <a:headEnd/>
            <a:tailEnd/>
          </a:ln>
          <a:effectLst/>
        </p:spPr>
        <p:txBody>
          <a:bodyPr/>
          <a:lstStyle/>
          <a:p>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err="1" smtClean="0">
                <a:solidFill>
                  <a:srgbClr val="002060"/>
                </a:solidFill>
                <a:latin typeface="Arial" panose="020B0604020202020204" pitchFamily="34" charset="0"/>
                <a:cs typeface="Arial" panose="020B0604020202020204" pitchFamily="34" charset="0"/>
              </a:rPr>
              <a:t>ReCON</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Realtime</a:t>
            </a:r>
            <a:r>
              <a:rPr lang="en-US" sz="2800" dirty="0" smtClean="0">
                <a:solidFill>
                  <a:srgbClr val="002060"/>
                </a:solidFill>
                <a:latin typeface="Arial" panose="020B0604020202020204" pitchFamily="34" charset="0"/>
                <a:cs typeface="Arial" panose="020B0604020202020204" pitchFamily="34" charset="0"/>
              </a:rPr>
              <a:t> Coastal Observation Network</a:t>
            </a:r>
            <a:endParaRPr lang="en-US" sz="2800" dirty="0">
              <a:solidFill>
                <a:srgbClr val="002060"/>
              </a:solidFill>
              <a:latin typeface="Arial" panose="020B0604020202020204" pitchFamily="34" charset="0"/>
              <a:cs typeface="Arial" panose="020B0604020202020204" pitchFamily="34" charset="0"/>
            </a:endParaRPr>
          </a:p>
        </p:txBody>
      </p:sp>
      <p:grpSp>
        <p:nvGrpSpPr>
          <p:cNvPr id="129" name="Group 128"/>
          <p:cNvGrpSpPr/>
          <p:nvPr/>
        </p:nvGrpSpPr>
        <p:grpSpPr>
          <a:xfrm>
            <a:off x="3779912" y="2474312"/>
            <a:ext cx="1339676" cy="3807594"/>
            <a:chOff x="748048" y="1754232"/>
            <a:chExt cx="1339676" cy="3807594"/>
          </a:xfrm>
        </p:grpSpPr>
        <p:sp>
          <p:nvSpPr>
            <p:cNvPr id="122" name="Freeform 121"/>
            <p:cNvSpPr/>
            <p:nvPr/>
          </p:nvSpPr>
          <p:spPr>
            <a:xfrm>
              <a:off x="1664266" y="5037113"/>
              <a:ext cx="423458" cy="78581"/>
            </a:xfrm>
            <a:custGeom>
              <a:avLst/>
              <a:gdLst>
                <a:gd name="connsiteX0" fmla="*/ 0 w 1594884"/>
                <a:gd name="connsiteY0" fmla="*/ 102781 h 157715"/>
                <a:gd name="connsiteX1" fmla="*/ 542261 w 1594884"/>
                <a:gd name="connsiteY1" fmla="*/ 92148 h 157715"/>
                <a:gd name="connsiteX2" fmla="*/ 1031359 w 1594884"/>
                <a:gd name="connsiteY2" fmla="*/ 7088 h 157715"/>
                <a:gd name="connsiteX3" fmla="*/ 1403498 w 1594884"/>
                <a:gd name="connsiteY3" fmla="*/ 134678 h 157715"/>
                <a:gd name="connsiteX4" fmla="*/ 1594884 w 1594884"/>
                <a:gd name="connsiteY4" fmla="*/ 145311 h 157715"/>
                <a:gd name="connsiteX5" fmla="*/ 1594884 w 1594884"/>
                <a:gd name="connsiteY5" fmla="*/ 145311 h 15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84" h="157715">
                  <a:moveTo>
                    <a:pt x="0" y="102781"/>
                  </a:moveTo>
                  <a:lnTo>
                    <a:pt x="542261" y="92148"/>
                  </a:lnTo>
                  <a:cubicBezTo>
                    <a:pt x="714154" y="76199"/>
                    <a:pt x="887820" y="0"/>
                    <a:pt x="1031359" y="7088"/>
                  </a:cubicBezTo>
                  <a:cubicBezTo>
                    <a:pt x="1174899" y="14176"/>
                    <a:pt x="1309577" y="111641"/>
                    <a:pt x="1403498" y="134678"/>
                  </a:cubicBezTo>
                  <a:cubicBezTo>
                    <a:pt x="1497419" y="157715"/>
                    <a:pt x="1594884" y="145311"/>
                    <a:pt x="1594884" y="145311"/>
                  </a:cubicBezTo>
                  <a:lnTo>
                    <a:pt x="1594884" y="145311"/>
                  </a:lnTo>
                </a:path>
              </a:pathLst>
            </a:custGeom>
            <a:ln w="25400">
              <a:solidFill>
                <a:srgbClr val="00B05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Text Box 3"/>
            <p:cNvSpPr txBox="1">
              <a:spLocks noChangeArrowheads="1"/>
            </p:cNvSpPr>
            <p:nvPr/>
          </p:nvSpPr>
          <p:spPr bwMode="auto">
            <a:xfrm>
              <a:off x="748048" y="5146328"/>
              <a:ext cx="13239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Winch</a:t>
              </a:r>
            </a:p>
            <a:p>
              <a:pPr algn="ctr"/>
              <a:r>
                <a:rPr lang="en-US" altLang="en-US" sz="1050" b="1" dirty="0" smtClean="0">
                  <a:latin typeface="+mn-lt"/>
                </a:rPr>
                <a:t>Motor</a:t>
              </a:r>
              <a:endParaRPr lang="en-US" altLang="en-US" sz="1100" b="1" dirty="0">
                <a:latin typeface="+mn-lt"/>
              </a:endParaRPr>
            </a:p>
          </p:txBody>
        </p:sp>
        <p:sp>
          <p:nvSpPr>
            <p:cNvPr id="90" name="Text Box 3"/>
            <p:cNvSpPr txBox="1">
              <a:spLocks noChangeArrowheads="1"/>
            </p:cNvSpPr>
            <p:nvPr/>
          </p:nvSpPr>
          <p:spPr bwMode="auto">
            <a:xfrm>
              <a:off x="748048" y="1754232"/>
              <a:ext cx="1224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Winched</a:t>
              </a:r>
            </a:p>
            <a:p>
              <a:pPr algn="ctr"/>
              <a:r>
                <a:rPr lang="en-US" altLang="en-US" sz="1050" b="1" dirty="0" smtClean="0">
                  <a:latin typeface="+mn-lt"/>
                </a:rPr>
                <a:t> Profiler</a:t>
              </a:r>
            </a:p>
            <a:p>
              <a:pPr algn="ctr"/>
              <a:r>
                <a:rPr lang="en-US" altLang="en-US" sz="1050" dirty="0" smtClean="0">
                  <a:latin typeface="+mn-lt"/>
                </a:rPr>
                <a:t>In-Situ Sensors</a:t>
              </a:r>
            </a:p>
            <a:p>
              <a:pPr algn="ctr"/>
              <a:r>
                <a:rPr lang="en-US" altLang="en-US" sz="1050" dirty="0" smtClean="0">
                  <a:latin typeface="+mn-lt"/>
                </a:rPr>
                <a:t>(0-60+ m)</a:t>
              </a:r>
            </a:p>
          </p:txBody>
        </p:sp>
        <p:pic>
          <p:nvPicPr>
            <p:cNvPr id="44" name="Picture 4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5807" y="2600908"/>
              <a:ext cx="508459" cy="2569464"/>
            </a:xfrm>
            <a:prstGeom prst="rect">
              <a:avLst/>
            </a:prstGeom>
          </p:spPr>
        </p:pic>
      </p:grpSp>
      <p:grpSp>
        <p:nvGrpSpPr>
          <p:cNvPr id="52" name="Group 51"/>
          <p:cNvGrpSpPr/>
          <p:nvPr/>
        </p:nvGrpSpPr>
        <p:grpSpPr>
          <a:xfrm>
            <a:off x="8611976" y="1772816"/>
            <a:ext cx="219024" cy="972105"/>
            <a:chOff x="5580112" y="1052736"/>
            <a:chExt cx="219024" cy="972105"/>
          </a:xfrm>
        </p:grpSpPr>
        <p:sp>
          <p:nvSpPr>
            <p:cNvPr id="45" name="Rectangle 44"/>
            <p:cNvSpPr/>
            <p:nvPr/>
          </p:nvSpPr>
          <p:spPr>
            <a:xfrm>
              <a:off x="5580112" y="1205510"/>
              <a:ext cx="219024" cy="819331"/>
            </a:xfrm>
            <a:prstGeom prst="rect">
              <a:avLst/>
            </a:prstGeom>
            <a:solidFill>
              <a:schemeClr val="tx1">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5652120" y="1052736"/>
              <a:ext cx="0" cy="152774"/>
            </a:xfrm>
            <a:prstGeom prst="line">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643904" y="1916832"/>
              <a:ext cx="91440" cy="102955"/>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643904" y="128016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643792" y="1371311"/>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643904" y="146304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643680" y="155448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643680" y="164592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641848" y="1736812"/>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641848" y="182880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5942705" y="1844824"/>
            <a:ext cx="1583356" cy="2057103"/>
            <a:chOff x="2910841" y="1124744"/>
            <a:chExt cx="1583356" cy="2057103"/>
          </a:xfrm>
        </p:grpSpPr>
        <p:sp>
          <p:nvSpPr>
            <p:cNvPr id="85" name="Text Box 3"/>
            <p:cNvSpPr txBox="1">
              <a:spLocks noChangeArrowheads="1"/>
            </p:cNvSpPr>
            <p:nvPr/>
          </p:nvSpPr>
          <p:spPr bwMode="auto">
            <a:xfrm>
              <a:off x="2910841" y="1499396"/>
              <a:ext cx="10490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err="1" smtClean="0">
                  <a:latin typeface="+mn-lt"/>
                </a:rPr>
                <a:t>ReCON</a:t>
              </a:r>
              <a:r>
                <a:rPr lang="en-US" altLang="en-US" sz="1050" b="1" dirty="0" smtClean="0">
                  <a:latin typeface="+mn-lt"/>
                </a:rPr>
                <a:t> Buoy</a:t>
              </a:r>
            </a:p>
            <a:p>
              <a:pPr algn="ctr"/>
              <a:r>
                <a:rPr lang="en-US" altLang="en-US" sz="1050" dirty="0" smtClean="0">
                  <a:latin typeface="+mn-lt"/>
                </a:rPr>
                <a:t>MET</a:t>
              </a:r>
              <a:r>
                <a:rPr lang="en-US" altLang="en-US" sz="1050" dirty="0">
                  <a:latin typeface="+mn-lt"/>
                </a:rPr>
                <a:t> </a:t>
              </a:r>
              <a:r>
                <a:rPr lang="en-US" altLang="en-US" sz="1050" dirty="0" smtClean="0">
                  <a:latin typeface="+mn-lt"/>
                </a:rPr>
                <a:t>and</a:t>
              </a:r>
            </a:p>
            <a:p>
              <a:pPr algn="ctr"/>
              <a:r>
                <a:rPr lang="en-US" altLang="en-US" sz="1050" dirty="0" smtClean="0">
                  <a:latin typeface="+mn-lt"/>
                </a:rPr>
                <a:t>Surface</a:t>
              </a:r>
            </a:p>
            <a:p>
              <a:pPr algn="ctr"/>
              <a:r>
                <a:rPr lang="en-US" altLang="en-US" sz="1050" dirty="0" smtClean="0">
                  <a:latin typeface="+mn-lt"/>
                </a:rPr>
                <a:t>Sensors</a:t>
              </a:r>
              <a:endParaRPr lang="en-US" altLang="en-US" sz="1100" dirty="0">
                <a:latin typeface="+mn-lt"/>
              </a:endParaRPr>
            </a:p>
          </p:txBody>
        </p:sp>
        <p:pic>
          <p:nvPicPr>
            <p:cNvPr id="77" name="Picture 7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8724" y="1124744"/>
              <a:ext cx="321228" cy="321228"/>
            </a:xfrm>
            <a:prstGeom prst="rect">
              <a:avLst/>
            </a:prstGeom>
            <a:scene3d>
              <a:camera prst="orthographicFront">
                <a:rot lat="0" lon="10800000" rev="0"/>
              </a:camera>
              <a:lightRig rig="threePt" dir="t"/>
            </a:scene3d>
          </p:spPr>
        </p:pic>
        <p:grpSp>
          <p:nvGrpSpPr>
            <p:cNvPr id="120" name="Group 119"/>
            <p:cNvGrpSpPr/>
            <p:nvPr/>
          </p:nvGrpSpPr>
          <p:grpSpPr>
            <a:xfrm>
              <a:off x="3762360" y="1344816"/>
              <a:ext cx="731837" cy="1837031"/>
              <a:chOff x="3762360" y="1419632"/>
              <a:chExt cx="731837" cy="1837031"/>
            </a:xfrm>
          </p:grpSpPr>
          <p:sp>
            <p:nvSpPr>
              <p:cNvPr id="107" name="Rectangle 10"/>
              <p:cNvSpPr>
                <a:spLocks noChangeAspect="1" noChangeArrowheads="1"/>
              </p:cNvSpPr>
              <p:nvPr/>
            </p:nvSpPr>
            <p:spPr bwMode="auto">
              <a:xfrm>
                <a:off x="4036997" y="2745488"/>
                <a:ext cx="182563" cy="511175"/>
              </a:xfrm>
              <a:prstGeom prst="rect">
                <a:avLst/>
              </a:prstGeom>
              <a:solidFill>
                <a:schemeClr val="bg1">
                  <a:lumMod val="50000"/>
                </a:schemeClr>
              </a:solidFill>
              <a:ln w="12700">
                <a:solidFill>
                  <a:schemeClr val="bg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8" name="Rectangle 10"/>
              <p:cNvSpPr>
                <a:spLocks noChangeAspect="1" noChangeArrowheads="1"/>
              </p:cNvSpPr>
              <p:nvPr/>
            </p:nvSpPr>
            <p:spPr bwMode="auto">
              <a:xfrm>
                <a:off x="4036997" y="1419632"/>
                <a:ext cx="147233" cy="137160"/>
              </a:xfrm>
              <a:prstGeom prst="rect">
                <a:avLst/>
              </a:prstGeom>
              <a:solidFill>
                <a:schemeClr val="bg1">
                  <a:lumMod val="50000"/>
                </a:schemeClr>
              </a:solidFill>
              <a:ln w="12700">
                <a:solidFill>
                  <a:schemeClr val="bg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9" name="Rectangle 10"/>
              <p:cNvSpPr>
                <a:spLocks noChangeAspect="1" noChangeArrowheads="1"/>
              </p:cNvSpPr>
              <p:nvPr/>
            </p:nvSpPr>
            <p:spPr bwMode="auto">
              <a:xfrm>
                <a:off x="3965101" y="1500888"/>
                <a:ext cx="324036" cy="877888"/>
              </a:xfrm>
              <a:prstGeom prst="rect">
                <a:avLst/>
              </a:prstGeom>
              <a:solidFill>
                <a:srgbClr val="0070C0"/>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0" name="Rectangle 4"/>
              <p:cNvSpPr>
                <a:spLocks noChangeAspect="1" noChangeArrowheads="1"/>
              </p:cNvSpPr>
              <p:nvPr/>
            </p:nvSpPr>
            <p:spPr bwMode="auto">
              <a:xfrm>
                <a:off x="3762360" y="2378776"/>
                <a:ext cx="731837" cy="366712"/>
              </a:xfrm>
              <a:prstGeom prst="rect">
                <a:avLst/>
              </a:prstGeom>
              <a:solidFill>
                <a:srgbClr val="FFFF00"/>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112" name="Straight Connector 111"/>
              <p:cNvCxnSpPr/>
              <p:nvPr/>
            </p:nvCxnSpPr>
            <p:spPr>
              <a:xfrm>
                <a:off x="4067944" y="1500888"/>
                <a:ext cx="0" cy="8778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75956" y="1499616"/>
                <a:ext cx="0" cy="8778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3963928" y="1736811"/>
                <a:ext cx="320040"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3959932" y="1952835"/>
                <a:ext cx="320040"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959932" y="2168859"/>
                <a:ext cx="320040"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Freeform 45"/>
          <p:cNvSpPr>
            <a:spLocks/>
          </p:cNvSpPr>
          <p:nvPr/>
        </p:nvSpPr>
        <p:spPr bwMode="auto">
          <a:xfrm>
            <a:off x="3923643" y="3174164"/>
            <a:ext cx="5029200" cy="45719"/>
          </a:xfrm>
          <a:custGeom>
            <a:avLst/>
            <a:gdLst>
              <a:gd name="T0" fmla="*/ 2147483647 w 4104"/>
              <a:gd name="T1" fmla="*/ 0 h 504"/>
              <a:gd name="T2" fmla="*/ 2147483647 w 4104"/>
              <a:gd name="T3" fmla="*/ 2147483647 h 504"/>
              <a:gd name="T4" fmla="*/ 2147483647 w 4104"/>
              <a:gd name="T5" fmla="*/ 0 h 504"/>
              <a:gd name="T6" fmla="*/ 2147483647 w 4104"/>
              <a:gd name="T7" fmla="*/ 2147483647 h 504"/>
              <a:gd name="T8" fmla="*/ 2147483647 w 4104"/>
              <a:gd name="T9" fmla="*/ 0 h 504"/>
              <a:gd name="T10" fmla="*/ 2147483647 w 4104"/>
              <a:gd name="T11" fmla="*/ 2147483647 h 504"/>
              <a:gd name="T12" fmla="*/ 2147483647 w 4104"/>
              <a:gd name="T13" fmla="*/ 0 h 504"/>
              <a:gd name="T14" fmla="*/ 2147483647 w 4104"/>
              <a:gd name="T15" fmla="*/ 2147483647 h 504"/>
              <a:gd name="T16" fmla="*/ 0 w 4104"/>
              <a:gd name="T17" fmla="*/ 0 h 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04"/>
              <a:gd name="T28" fmla="*/ 0 h 504"/>
              <a:gd name="T29" fmla="*/ 4104 w 4104"/>
              <a:gd name="T30" fmla="*/ 504 h 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04" h="504">
                <a:moveTo>
                  <a:pt x="4104" y="0"/>
                </a:moveTo>
                <a:cubicBezTo>
                  <a:pt x="3906" y="252"/>
                  <a:pt x="3708" y="504"/>
                  <a:pt x="3528" y="504"/>
                </a:cubicBezTo>
                <a:cubicBezTo>
                  <a:pt x="3348" y="504"/>
                  <a:pt x="3204" y="0"/>
                  <a:pt x="3024" y="0"/>
                </a:cubicBezTo>
                <a:cubicBezTo>
                  <a:pt x="2844" y="0"/>
                  <a:pt x="2628" y="504"/>
                  <a:pt x="2448" y="504"/>
                </a:cubicBezTo>
                <a:cubicBezTo>
                  <a:pt x="2268" y="504"/>
                  <a:pt x="2124" y="0"/>
                  <a:pt x="1944" y="0"/>
                </a:cubicBezTo>
                <a:cubicBezTo>
                  <a:pt x="1764" y="0"/>
                  <a:pt x="1536" y="504"/>
                  <a:pt x="1368" y="504"/>
                </a:cubicBezTo>
                <a:cubicBezTo>
                  <a:pt x="1200" y="504"/>
                  <a:pt x="1092" y="0"/>
                  <a:pt x="936" y="0"/>
                </a:cubicBezTo>
                <a:cubicBezTo>
                  <a:pt x="780" y="0"/>
                  <a:pt x="588" y="504"/>
                  <a:pt x="432" y="504"/>
                </a:cubicBezTo>
                <a:cubicBezTo>
                  <a:pt x="276" y="504"/>
                  <a:pt x="138" y="252"/>
                  <a:pt x="0" y="0"/>
                </a:cubicBezTo>
              </a:path>
            </a:pathLst>
          </a:cu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1" name="Picture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1902" y="3576178"/>
            <a:ext cx="2185898" cy="2020824"/>
          </a:xfrm>
          <a:prstGeom prst="rect">
            <a:avLst/>
          </a:prstGeom>
        </p:spPr>
      </p:pic>
      <p:sp>
        <p:nvSpPr>
          <p:cNvPr id="65" name="Rectangle 29"/>
          <p:cNvSpPr>
            <a:spLocks noChangeArrowheads="1"/>
          </p:cNvSpPr>
          <p:nvPr/>
        </p:nvSpPr>
        <p:spPr bwMode="auto">
          <a:xfrm>
            <a:off x="5735746" y="5581935"/>
            <a:ext cx="312737" cy="1873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124" name="Group 123"/>
          <p:cNvGrpSpPr/>
          <p:nvPr/>
        </p:nvGrpSpPr>
        <p:grpSpPr>
          <a:xfrm>
            <a:off x="7345901" y="1919422"/>
            <a:ext cx="1446095" cy="627915"/>
            <a:chOff x="4314037" y="1199342"/>
            <a:chExt cx="1446095" cy="627915"/>
          </a:xfrm>
        </p:grpSpPr>
        <p:sp>
          <p:nvSpPr>
            <p:cNvPr id="103" name="AutoShape 23"/>
            <p:cNvSpPr>
              <a:spLocks noChangeAspect="1" noChangeArrowheads="1"/>
            </p:cNvSpPr>
            <p:nvPr/>
          </p:nvSpPr>
          <p:spPr bwMode="auto">
            <a:xfrm rot="21175495" flipV="1">
              <a:off x="4396243" y="1199342"/>
              <a:ext cx="1072259" cy="124697"/>
            </a:xfrm>
            <a:prstGeom prst="lightningBolt">
              <a:avLst/>
            </a:prstGeom>
            <a:solidFill>
              <a:srgbClr val="FFFF00"/>
            </a:solidFill>
            <a:ln w="9525">
              <a:solidFill>
                <a:schemeClr val="tx1"/>
              </a:solidFill>
              <a:miter lim="800000"/>
              <a:headEnd/>
              <a:tailEnd/>
            </a:ln>
            <a:effectLst/>
          </p:spPr>
          <p:txBody>
            <a:bodyPr wrap="none" anchor="ctr"/>
            <a:lstStyle/>
            <a:p>
              <a:endParaRPr lang="en-US"/>
            </a:p>
          </p:txBody>
        </p:sp>
        <p:sp>
          <p:nvSpPr>
            <p:cNvPr id="123" name="Text Box 3"/>
            <p:cNvSpPr txBox="1">
              <a:spLocks noChangeArrowheads="1"/>
            </p:cNvSpPr>
            <p:nvPr/>
          </p:nvSpPr>
          <p:spPr bwMode="auto">
            <a:xfrm>
              <a:off x="4314037" y="1411759"/>
              <a:ext cx="144609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Shore Base</a:t>
              </a:r>
            </a:p>
            <a:p>
              <a:pPr algn="ctr"/>
              <a:r>
                <a:rPr lang="en-US" altLang="en-US" sz="1050" dirty="0" smtClean="0">
                  <a:latin typeface="+mn-lt"/>
                </a:rPr>
                <a:t>Communications</a:t>
              </a:r>
            </a:p>
          </p:txBody>
        </p:sp>
      </p:grpSp>
      <p:sp>
        <p:nvSpPr>
          <p:cNvPr id="121" name="Freeform 120"/>
          <p:cNvSpPr/>
          <p:nvPr/>
        </p:nvSpPr>
        <p:spPr>
          <a:xfrm>
            <a:off x="6116538" y="5774655"/>
            <a:ext cx="503399" cy="78581"/>
          </a:xfrm>
          <a:custGeom>
            <a:avLst/>
            <a:gdLst>
              <a:gd name="connsiteX0" fmla="*/ 0 w 1594884"/>
              <a:gd name="connsiteY0" fmla="*/ 102781 h 157715"/>
              <a:gd name="connsiteX1" fmla="*/ 542261 w 1594884"/>
              <a:gd name="connsiteY1" fmla="*/ 92148 h 157715"/>
              <a:gd name="connsiteX2" fmla="*/ 1031359 w 1594884"/>
              <a:gd name="connsiteY2" fmla="*/ 7088 h 157715"/>
              <a:gd name="connsiteX3" fmla="*/ 1403498 w 1594884"/>
              <a:gd name="connsiteY3" fmla="*/ 134678 h 157715"/>
              <a:gd name="connsiteX4" fmla="*/ 1594884 w 1594884"/>
              <a:gd name="connsiteY4" fmla="*/ 145311 h 157715"/>
              <a:gd name="connsiteX5" fmla="*/ 1594884 w 1594884"/>
              <a:gd name="connsiteY5" fmla="*/ 145311 h 15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84" h="157715">
                <a:moveTo>
                  <a:pt x="0" y="102781"/>
                </a:moveTo>
                <a:lnTo>
                  <a:pt x="542261" y="92148"/>
                </a:lnTo>
                <a:cubicBezTo>
                  <a:pt x="714154" y="76199"/>
                  <a:pt x="887820" y="0"/>
                  <a:pt x="1031359" y="7088"/>
                </a:cubicBezTo>
                <a:cubicBezTo>
                  <a:pt x="1174899" y="14176"/>
                  <a:pt x="1309577" y="111641"/>
                  <a:pt x="1403498" y="134678"/>
                </a:cubicBezTo>
                <a:cubicBezTo>
                  <a:pt x="1497419" y="157715"/>
                  <a:pt x="1594884" y="145311"/>
                  <a:pt x="1594884" y="145311"/>
                </a:cubicBezTo>
                <a:lnTo>
                  <a:pt x="1594884" y="145311"/>
                </a:ln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Text Box 25"/>
          <p:cNvSpPr txBox="1">
            <a:spLocks noChangeArrowheads="1"/>
          </p:cNvSpPr>
          <p:nvPr/>
        </p:nvSpPr>
        <p:spPr bwMode="auto">
          <a:xfrm>
            <a:off x="4441901" y="5930116"/>
            <a:ext cx="2352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dirty="0" smtClean="0">
                <a:latin typeface="+mn-lt"/>
              </a:rPr>
              <a:t>Underwater Hub</a:t>
            </a:r>
          </a:p>
        </p:txBody>
      </p:sp>
      <p:grpSp>
        <p:nvGrpSpPr>
          <p:cNvPr id="14" name="Group 13"/>
          <p:cNvGrpSpPr/>
          <p:nvPr/>
        </p:nvGrpSpPr>
        <p:grpSpPr>
          <a:xfrm>
            <a:off x="5263604" y="5524088"/>
            <a:ext cx="109729" cy="245172"/>
            <a:chOff x="3743908" y="5308064"/>
            <a:chExt cx="109729" cy="245172"/>
          </a:xfrm>
        </p:grpSpPr>
        <p:sp>
          <p:nvSpPr>
            <p:cNvPr id="5" name="Oval 4"/>
            <p:cNvSpPr>
              <a:spLocks/>
            </p:cNvSpPr>
            <p:nvPr/>
          </p:nvSpPr>
          <p:spPr>
            <a:xfrm>
              <a:off x="3743908" y="5308064"/>
              <a:ext cx="109728" cy="13716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9"/>
            <p:cNvSpPr>
              <a:spLocks noChangeArrowheads="1"/>
            </p:cNvSpPr>
            <p:nvPr/>
          </p:nvSpPr>
          <p:spPr bwMode="auto">
            <a:xfrm>
              <a:off x="3743909" y="5365911"/>
              <a:ext cx="109728" cy="187325"/>
            </a:xfrm>
            <a:prstGeom prst="rect">
              <a:avLst/>
            </a:prstGeom>
            <a:solidFill>
              <a:srgbClr val="00B050"/>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71" name="Rectangle 28"/>
          <p:cNvSpPr>
            <a:spLocks noChangeArrowheads="1"/>
          </p:cNvSpPr>
          <p:nvPr/>
        </p:nvSpPr>
        <p:spPr bwMode="auto">
          <a:xfrm>
            <a:off x="5119588" y="5774655"/>
            <a:ext cx="996950" cy="174625"/>
          </a:xfrm>
          <a:prstGeom prst="rect">
            <a:avLst/>
          </a:prstGeom>
          <a:solidFill>
            <a:srgbClr val="FF0000"/>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1" name="TextBox 130"/>
          <p:cNvSpPr txBox="1"/>
          <p:nvPr/>
        </p:nvSpPr>
        <p:spPr>
          <a:xfrm>
            <a:off x="91440" y="1160748"/>
            <a:ext cx="3950734" cy="5503348"/>
          </a:xfrm>
          <a:prstGeom prst="rect">
            <a:avLst/>
          </a:prstGeom>
          <a:noFill/>
        </p:spPr>
        <p:txBody>
          <a:bodyPr wrap="square" rtlCol="0">
            <a:noAutofit/>
          </a:bodyPr>
          <a:lstStyle/>
          <a:p>
            <a:pPr marL="146304" indent="-146304">
              <a:tabLst>
                <a:tab pos="146304" algn="l"/>
              </a:tabLst>
            </a:pPr>
            <a:r>
              <a:rPr lang="en-US" dirty="0">
                <a:solidFill>
                  <a:srgbClr val="002060"/>
                </a:solidFill>
                <a:cs typeface="Arial"/>
              </a:rPr>
              <a:t>• </a:t>
            </a:r>
            <a:r>
              <a:rPr lang="en-US" sz="1000" dirty="0" smtClean="0">
                <a:solidFill>
                  <a:srgbClr val="002060"/>
                </a:solidFill>
                <a:cs typeface="Arial"/>
              </a:rPr>
              <a:t> </a:t>
            </a:r>
            <a:r>
              <a:rPr lang="en-US" dirty="0" smtClean="0">
                <a:solidFill>
                  <a:srgbClr val="002060"/>
                </a:solidFill>
                <a:cs typeface="Arial"/>
              </a:rPr>
              <a:t>Advanced </a:t>
            </a:r>
            <a:r>
              <a:rPr lang="en-US" dirty="0">
                <a:solidFill>
                  <a:srgbClr val="002060"/>
                </a:solidFill>
                <a:cs typeface="Arial"/>
              </a:rPr>
              <a:t>data collection platform from </a:t>
            </a:r>
            <a:r>
              <a:rPr lang="en-US" dirty="0" smtClean="0">
                <a:solidFill>
                  <a:srgbClr val="002060"/>
                </a:solidFill>
                <a:cs typeface="Arial"/>
              </a:rPr>
              <a:t>buoys, </a:t>
            </a:r>
            <a:r>
              <a:rPr lang="en-US" dirty="0">
                <a:solidFill>
                  <a:srgbClr val="002060"/>
                </a:solidFill>
                <a:cs typeface="Arial"/>
              </a:rPr>
              <a:t>underwater hubs, fixed structures, and coastal locations</a:t>
            </a:r>
          </a:p>
          <a:p>
            <a:pPr marL="146304" indent="-146304">
              <a:tabLst>
                <a:tab pos="146304" algn="l"/>
              </a:tabLst>
            </a:pPr>
            <a:endParaRPr lang="en-US" sz="800" dirty="0">
              <a:solidFill>
                <a:srgbClr val="002060"/>
              </a:solidFill>
              <a:cs typeface="Arial"/>
            </a:endParaRPr>
          </a:p>
          <a:p>
            <a:pPr marL="146304" indent="-146304">
              <a:tabLst>
                <a:tab pos="146304" algn="l"/>
              </a:tabLst>
            </a:pPr>
            <a:r>
              <a:rPr lang="en-US" dirty="0" smtClean="0">
                <a:solidFill>
                  <a:srgbClr val="002060"/>
                </a:solidFill>
                <a:cs typeface="Arial"/>
              </a:rPr>
              <a:t>• </a:t>
            </a:r>
            <a:r>
              <a:rPr lang="en-US" dirty="0">
                <a:solidFill>
                  <a:srgbClr val="002060"/>
                </a:solidFill>
                <a:cs typeface="Arial"/>
              </a:rPr>
              <a:t>Buoys operate </a:t>
            </a:r>
            <a:r>
              <a:rPr lang="en-US" dirty="0" smtClean="0">
                <a:solidFill>
                  <a:srgbClr val="002060"/>
                </a:solidFill>
                <a:cs typeface="Arial"/>
              </a:rPr>
              <a:t>seasonally,</a:t>
            </a:r>
          </a:p>
          <a:p>
            <a:pPr marL="146304" indent="-146304">
              <a:tabLst>
                <a:tab pos="146304" algn="l"/>
              </a:tabLst>
            </a:pPr>
            <a:r>
              <a:rPr lang="en-US" dirty="0">
                <a:solidFill>
                  <a:srgbClr val="002060"/>
                </a:solidFill>
                <a:cs typeface="Arial"/>
              </a:rPr>
              <a:t>	</a:t>
            </a:r>
            <a:r>
              <a:rPr lang="en-US" dirty="0" smtClean="0">
                <a:solidFill>
                  <a:srgbClr val="002060"/>
                </a:solidFill>
                <a:cs typeface="Arial"/>
              </a:rPr>
              <a:t>fixed </a:t>
            </a:r>
            <a:r>
              <a:rPr lang="en-US" dirty="0">
                <a:solidFill>
                  <a:srgbClr val="002060"/>
                </a:solidFill>
                <a:cs typeface="Arial"/>
              </a:rPr>
              <a:t>platforms operate year round</a:t>
            </a:r>
          </a:p>
          <a:p>
            <a:pPr marL="146304" indent="-146304">
              <a:tabLst>
                <a:tab pos="146304" algn="l"/>
              </a:tabLst>
            </a:pPr>
            <a:endParaRPr lang="en-US" sz="800" dirty="0">
              <a:solidFill>
                <a:srgbClr val="002060"/>
              </a:solidFill>
              <a:cs typeface="Arial"/>
            </a:endParaRPr>
          </a:p>
          <a:p>
            <a:pPr marL="146304" indent="-146304">
              <a:tabLst>
                <a:tab pos="146304" algn="l"/>
              </a:tabLst>
            </a:pPr>
            <a:r>
              <a:rPr lang="en-US" dirty="0">
                <a:solidFill>
                  <a:srgbClr val="002060"/>
                </a:solidFill>
                <a:cs typeface="Arial"/>
              </a:rPr>
              <a:t>• </a:t>
            </a:r>
            <a:r>
              <a:rPr lang="en-US" dirty="0" smtClean="0">
                <a:solidFill>
                  <a:srgbClr val="002060"/>
                </a:solidFill>
                <a:cs typeface="Arial"/>
              </a:rPr>
              <a:t>Primarily powered </a:t>
            </a:r>
            <a:r>
              <a:rPr lang="en-US" dirty="0">
                <a:solidFill>
                  <a:srgbClr val="002060"/>
                </a:solidFill>
                <a:cs typeface="Arial"/>
              </a:rPr>
              <a:t>by </a:t>
            </a:r>
            <a:r>
              <a:rPr lang="en-US" dirty="0" smtClean="0">
                <a:solidFill>
                  <a:srgbClr val="002060"/>
                </a:solidFill>
                <a:cs typeface="Arial"/>
              </a:rPr>
              <a:t>solar</a:t>
            </a:r>
          </a:p>
          <a:p>
            <a:pPr marL="146304" indent="-146304">
              <a:tabLst>
                <a:tab pos="146304" algn="l"/>
              </a:tabLst>
            </a:pPr>
            <a:r>
              <a:rPr lang="en-US" dirty="0" smtClean="0">
                <a:solidFill>
                  <a:srgbClr val="002060"/>
                </a:solidFill>
                <a:cs typeface="Arial"/>
              </a:rPr>
              <a:t>	(wind or A/C when available)</a:t>
            </a:r>
          </a:p>
          <a:p>
            <a:pPr marL="146304" indent="-146304">
              <a:tabLst>
                <a:tab pos="146304" algn="l"/>
              </a:tabLst>
            </a:pPr>
            <a:endParaRPr lang="en-US" sz="800" dirty="0">
              <a:solidFill>
                <a:srgbClr val="002060"/>
              </a:solidFill>
              <a:cs typeface="Arial"/>
            </a:endParaRPr>
          </a:p>
          <a:p>
            <a:pPr marL="146304" indent="-146304">
              <a:tabLst>
                <a:tab pos="146304" algn="l"/>
              </a:tabLst>
            </a:pPr>
            <a:r>
              <a:rPr lang="en-US" dirty="0">
                <a:solidFill>
                  <a:srgbClr val="002060"/>
                </a:solidFill>
                <a:cs typeface="Arial"/>
              </a:rPr>
              <a:t>• Embedded Linux platform for data processing, control, and diagnostics</a:t>
            </a:r>
          </a:p>
          <a:p>
            <a:pPr marL="146304" indent="-146304">
              <a:tabLst>
                <a:tab pos="146304" algn="l"/>
              </a:tabLst>
            </a:pPr>
            <a:endParaRPr lang="en-US" sz="800" dirty="0" smtClean="0">
              <a:solidFill>
                <a:srgbClr val="002060"/>
              </a:solidFill>
              <a:cs typeface="Arial"/>
            </a:endParaRPr>
          </a:p>
          <a:p>
            <a:pPr marL="146304" indent="-146304">
              <a:tabLst>
                <a:tab pos="146304" algn="l"/>
              </a:tabLst>
            </a:pPr>
            <a:r>
              <a:rPr lang="en-US" dirty="0" smtClean="0">
                <a:solidFill>
                  <a:srgbClr val="002060"/>
                </a:solidFill>
                <a:cs typeface="Arial"/>
              </a:rPr>
              <a:t>• Sensors: MET, air/water quality, radiation, acoustic, image/video</a:t>
            </a:r>
          </a:p>
          <a:p>
            <a:pPr marL="146304" indent="-146304">
              <a:tabLst>
                <a:tab pos="146304" algn="l"/>
              </a:tabLst>
            </a:pPr>
            <a:endParaRPr lang="en-US" sz="800" dirty="0" smtClean="0">
              <a:solidFill>
                <a:srgbClr val="002060"/>
              </a:solidFill>
              <a:cs typeface="Arial"/>
            </a:endParaRPr>
          </a:p>
          <a:p>
            <a:pPr marL="146304" indent="-146304">
              <a:tabLst>
                <a:tab pos="146304" algn="l"/>
              </a:tabLst>
            </a:pPr>
            <a:r>
              <a:rPr lang="en-US" dirty="0">
                <a:solidFill>
                  <a:srgbClr val="002060"/>
                </a:solidFill>
                <a:cs typeface="Arial"/>
              </a:rPr>
              <a:t>• Guest </a:t>
            </a:r>
            <a:r>
              <a:rPr lang="en-US" dirty="0" smtClean="0">
                <a:solidFill>
                  <a:srgbClr val="002060"/>
                </a:solidFill>
                <a:cs typeface="Arial"/>
              </a:rPr>
              <a:t>ports allow </a:t>
            </a:r>
            <a:r>
              <a:rPr lang="en-US" dirty="0">
                <a:solidFill>
                  <a:srgbClr val="002060"/>
                </a:solidFill>
                <a:cs typeface="Arial"/>
              </a:rPr>
              <a:t>platform use by others</a:t>
            </a:r>
          </a:p>
          <a:p>
            <a:pPr marL="146304" indent="-146304">
              <a:tabLst>
                <a:tab pos="146304" algn="l"/>
              </a:tabLst>
            </a:pPr>
            <a:endParaRPr lang="en-US" sz="800" dirty="0" smtClean="0">
              <a:solidFill>
                <a:srgbClr val="002060"/>
              </a:solidFill>
              <a:cs typeface="Arial"/>
            </a:endParaRPr>
          </a:p>
          <a:p>
            <a:pPr marL="146304" indent="-146304">
              <a:tabLst>
                <a:tab pos="146304" algn="l"/>
              </a:tabLst>
            </a:pPr>
            <a:r>
              <a:rPr lang="en-US" dirty="0">
                <a:solidFill>
                  <a:srgbClr val="002060"/>
                </a:solidFill>
                <a:cs typeface="Arial"/>
              </a:rPr>
              <a:t>• </a:t>
            </a:r>
            <a:r>
              <a:rPr lang="en-US" dirty="0" smtClean="0">
                <a:solidFill>
                  <a:srgbClr val="002060"/>
                </a:solidFill>
                <a:cs typeface="Arial"/>
              </a:rPr>
              <a:t>Multiple communications options provides </a:t>
            </a:r>
            <a:r>
              <a:rPr lang="en-US" b="1" dirty="0">
                <a:cs typeface="Arial"/>
              </a:rPr>
              <a:t>high bandwidth</a:t>
            </a:r>
            <a:r>
              <a:rPr lang="en-US" dirty="0">
                <a:solidFill>
                  <a:srgbClr val="002060"/>
                </a:solidFill>
                <a:cs typeface="Arial"/>
              </a:rPr>
              <a:t>, real-time data from seafloor back to </a:t>
            </a:r>
            <a:r>
              <a:rPr lang="en-US" dirty="0" smtClean="0">
                <a:solidFill>
                  <a:srgbClr val="002060"/>
                </a:solidFill>
                <a:cs typeface="Arial"/>
              </a:rPr>
              <a:t>lab</a:t>
            </a:r>
            <a:endParaRPr lang="en-US" dirty="0">
              <a:solidFill>
                <a:srgbClr val="002060"/>
              </a:solidFill>
              <a:cs typeface="Arial"/>
            </a:endParaRPr>
          </a:p>
          <a:p>
            <a:endParaRPr lang="en-US" dirty="0">
              <a:solidFill>
                <a:srgbClr val="002060"/>
              </a:solidFill>
              <a:cs typeface="Arial"/>
            </a:endParaRPr>
          </a:p>
        </p:txBody>
      </p:sp>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46320" y="3575304"/>
            <a:ext cx="2185898" cy="2020824"/>
          </a:xfrm>
          <a:prstGeom prst="rect">
            <a:avLst/>
          </a:prstGeom>
        </p:spPr>
      </p:pic>
      <p:sp>
        <p:nvSpPr>
          <p:cNvPr id="96" name="Text Box 26"/>
          <p:cNvSpPr txBox="1">
            <a:spLocks noChangeArrowheads="1"/>
          </p:cNvSpPr>
          <p:nvPr/>
        </p:nvSpPr>
        <p:spPr bwMode="auto">
          <a:xfrm>
            <a:off x="5076056" y="3248980"/>
            <a:ext cx="1790176" cy="62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dirty="0" smtClean="0">
                <a:latin typeface="+mn-lt"/>
              </a:rPr>
              <a:t>Acoustic Sensors:</a:t>
            </a:r>
          </a:p>
          <a:p>
            <a:pPr algn="ctr"/>
            <a:r>
              <a:rPr lang="en-US" altLang="en-US" sz="1050" dirty="0" smtClean="0">
                <a:latin typeface="+mn-lt"/>
              </a:rPr>
              <a:t>Waves, Currents, Fish</a:t>
            </a:r>
            <a:endParaRPr lang="en-US" altLang="en-US" sz="1000" dirty="0" smtClean="0">
              <a:latin typeface="+mn-lt"/>
            </a:endParaRPr>
          </a:p>
        </p:txBody>
      </p:sp>
      <p:sp>
        <p:nvSpPr>
          <p:cNvPr id="95" name="Text Box 26"/>
          <p:cNvSpPr txBox="1">
            <a:spLocks noChangeArrowheads="1"/>
          </p:cNvSpPr>
          <p:nvPr/>
        </p:nvSpPr>
        <p:spPr bwMode="auto">
          <a:xfrm>
            <a:off x="4796614" y="5107250"/>
            <a:ext cx="10715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dirty="0" smtClean="0">
                <a:latin typeface="+mn-lt"/>
              </a:rPr>
              <a:t>Sensors</a:t>
            </a:r>
          </a:p>
          <a:p>
            <a:pPr algn="ctr"/>
            <a:r>
              <a:rPr lang="en-US" altLang="en-US" sz="1050" dirty="0" smtClean="0">
                <a:latin typeface="+mn-lt"/>
              </a:rPr>
              <a:t>(near bottom)</a:t>
            </a:r>
          </a:p>
        </p:txBody>
      </p:sp>
      <p:grpSp>
        <p:nvGrpSpPr>
          <p:cNvPr id="126" name="Group 125"/>
          <p:cNvGrpSpPr/>
          <p:nvPr/>
        </p:nvGrpSpPr>
        <p:grpSpPr>
          <a:xfrm>
            <a:off x="6307720" y="3714224"/>
            <a:ext cx="1936043" cy="2421850"/>
            <a:chOff x="3275856" y="2994144"/>
            <a:chExt cx="1936043" cy="2421850"/>
          </a:xfrm>
        </p:grpSpPr>
        <p:sp>
          <p:nvSpPr>
            <p:cNvPr id="54" name="Text Box 3"/>
            <p:cNvSpPr txBox="1">
              <a:spLocks noChangeArrowheads="1"/>
            </p:cNvSpPr>
            <p:nvPr/>
          </p:nvSpPr>
          <p:spPr bwMode="auto">
            <a:xfrm>
              <a:off x="3275856" y="5154384"/>
              <a:ext cx="13239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050" b="1" dirty="0" smtClean="0">
                  <a:latin typeface="+mn-lt"/>
                </a:rPr>
                <a:t>Anchor</a:t>
              </a:r>
              <a:endParaRPr lang="en-US" altLang="en-US" sz="1100" b="1" dirty="0">
                <a:latin typeface="+mn-lt"/>
              </a:endParaRPr>
            </a:p>
          </p:txBody>
        </p:sp>
        <p:sp>
          <p:nvSpPr>
            <p:cNvPr id="61" name="Rectangle 39"/>
            <p:cNvSpPr>
              <a:spLocks noChangeArrowheads="1"/>
            </p:cNvSpPr>
            <p:nvPr/>
          </p:nvSpPr>
          <p:spPr bwMode="auto">
            <a:xfrm>
              <a:off x="3588073" y="4962297"/>
              <a:ext cx="623887" cy="192087"/>
            </a:xfrm>
            <a:prstGeom prst="rect">
              <a:avLst/>
            </a:prstGeom>
            <a:solidFill>
              <a:srgbClr val="7030A0"/>
            </a:solidFill>
            <a:ln w="19050">
              <a:solidFill>
                <a:schemeClr val="tx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9" name="Text Box 3"/>
            <p:cNvSpPr txBox="1">
              <a:spLocks noChangeArrowheads="1"/>
            </p:cNvSpPr>
            <p:nvPr/>
          </p:nvSpPr>
          <p:spPr bwMode="auto">
            <a:xfrm>
              <a:off x="3887924" y="4040051"/>
              <a:ext cx="13239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Flex Hose</a:t>
              </a:r>
            </a:p>
            <a:p>
              <a:pPr algn="ctr"/>
              <a:r>
                <a:rPr lang="en-US" altLang="en-US" sz="1050" dirty="0" smtClean="0">
                  <a:latin typeface="+mn-lt"/>
                </a:rPr>
                <a:t>Communications,</a:t>
              </a:r>
            </a:p>
            <a:p>
              <a:pPr algn="ctr"/>
              <a:r>
                <a:rPr lang="en-US" altLang="en-US" sz="1050" dirty="0" smtClean="0">
                  <a:latin typeface="+mn-lt"/>
                </a:rPr>
                <a:t>Power &amp; Mooring</a:t>
              </a:r>
            </a:p>
          </p:txBody>
        </p:sp>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27884" y="2994144"/>
              <a:ext cx="987843" cy="2091543"/>
            </a:xfrm>
            <a:prstGeom prst="rect">
              <a:avLst/>
            </a:prstGeom>
            <a:scene3d>
              <a:camera prst="orthographicFront">
                <a:rot lat="10800000" lon="0" rev="0"/>
              </a:camera>
              <a:lightRig rig="threePt" dir="t"/>
            </a:scene3d>
          </p:spPr>
        </p:pic>
      </p:grpSp>
      <p:pic>
        <p:nvPicPr>
          <p:cNvPr id="6" name="Pictur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87952" y="3319272"/>
            <a:ext cx="508459" cy="2569464"/>
          </a:xfrm>
          <a:prstGeom prst="rect">
            <a:avLst/>
          </a:prstGeom>
        </p:spPr>
      </p:pic>
    </p:spTree>
    <p:extLst>
      <p:ext uri="{BB962C8B-B14F-4D97-AF65-F5344CB8AC3E}">
        <p14:creationId xmlns:p14="http://schemas.microsoft.com/office/powerpoint/2010/main" val="2427560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ipe(up)">
                                      <p:cBhvr>
                                        <p:cTn id="11" dur="500"/>
                                        <p:tgtEl>
                                          <p:spTgt spid="1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right)">
                                      <p:cBhvr>
                                        <p:cTn id="16" dur="500"/>
                                        <p:tgtEl>
                                          <p:spTgt spid="121"/>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right)">
                                      <p:cBhvr>
                                        <p:cTn id="20" dur="500"/>
                                        <p:tgtEl>
                                          <p:spTgt spid="71"/>
                                        </p:tgtEl>
                                      </p:cBhvr>
                                    </p:animEffect>
                                  </p:childTnLst>
                                </p:cTn>
                              </p:par>
                              <p:par>
                                <p:cTn id="21" presetID="22" presetClass="entr" presetSubtype="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right)">
                                      <p:cBhvr>
                                        <p:cTn id="26" dur="500"/>
                                        <p:tgtEl>
                                          <p:spTgt spid="95"/>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right)">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down)">
                                      <p:cBhvr>
                                        <p:cTn id="34" dur="500"/>
                                        <p:tgtEl>
                                          <p:spTgt spid="65"/>
                                        </p:tgtEl>
                                      </p:cBhvr>
                                    </p:animEffect>
                                  </p:childTnLst>
                                </p:cTn>
                              </p:par>
                              <p:par>
                                <p:cTn id="35" presetID="2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down)">
                                      <p:cBhvr>
                                        <p:cTn id="40" dur="500"/>
                                        <p:tgtEl>
                                          <p:spTgt spid="9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wipe(right)">
                                      <p:cBhvr>
                                        <p:cTn id="45" dur="500"/>
                                        <p:tgtEl>
                                          <p:spTgt spid="129"/>
                                        </p:tgtEl>
                                      </p:cBhvr>
                                    </p:animEffec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2" end="2"/>
                                            </p:txEl>
                                          </p:spTgt>
                                        </p:tgtEl>
                                        <p:attrNameLst>
                                          <p:attrName>ppt_c</p:attrName>
                                        </p:attrNameLst>
                                      </p:cBhvr>
                                      <p:to>
                                        <a:srgbClr val="B2B2B2"/>
                                      </p:to>
                                    </p:animClr>
                                  </p:subTnLst>
                                </p:cTn>
                              </p:par>
                              <p:par>
                                <p:cTn id="52" presetID="1" presetClass="entr" presetSubtype="0" fill="hold" nodeType="withEffect">
                                  <p:stCondLst>
                                    <p:cond delay="0"/>
                                  </p:stCondLst>
                                  <p:childTnLst>
                                    <p:set>
                                      <p:cBhvr>
                                        <p:cTn id="53" dur="1" fill="hold">
                                          <p:stCondLst>
                                            <p:cond delay="0"/>
                                          </p:stCondLst>
                                        </p:cTn>
                                        <p:tgtEl>
                                          <p:spTgt spid="1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3" end="3"/>
                                            </p:txEl>
                                          </p:spTgt>
                                        </p:tgtEl>
                                        <p:attrNameLst>
                                          <p:attrName>ppt_c</p:attrName>
                                        </p:attrNameLst>
                                      </p:cBhvr>
                                      <p:to>
                                        <a:srgbClr val="B2B2B2"/>
                                      </p:to>
                                    </p:animClr>
                                  </p:sub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5" end="5"/>
                                            </p:txEl>
                                          </p:spTgt>
                                        </p:tgtEl>
                                        <p:attrNameLst>
                                          <p:attrName>ppt_c</p:attrName>
                                        </p:attrNameLst>
                                      </p:cBhvr>
                                      <p:to>
                                        <a:srgbClr val="B2B2B2"/>
                                      </p:to>
                                    </p:animClr>
                                  </p:subTnLst>
                                </p:cTn>
                              </p:par>
                              <p:par>
                                <p:cTn id="60" presetID="1" presetClass="entr" presetSubtype="0" fill="hold" nodeType="withEffect">
                                  <p:stCondLst>
                                    <p:cond delay="0"/>
                                  </p:stCondLst>
                                  <p:childTnLst>
                                    <p:set>
                                      <p:cBhvr>
                                        <p:cTn id="61" dur="1" fill="hold">
                                          <p:stCondLst>
                                            <p:cond delay="0"/>
                                          </p:stCondLst>
                                        </p:cTn>
                                        <p:tgtEl>
                                          <p:spTgt spid="13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6" end="6"/>
                                            </p:txEl>
                                          </p:spTgt>
                                        </p:tgtEl>
                                        <p:attrNameLst>
                                          <p:attrName>ppt_c</p:attrName>
                                        </p:attrNameLst>
                                      </p:cBhvr>
                                      <p:to>
                                        <a:srgbClr val="B2B2B2"/>
                                      </p:to>
                                    </p:animClr>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3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8" end="8"/>
                                            </p:txEl>
                                          </p:spTgt>
                                        </p:tgtEl>
                                        <p:attrNameLst>
                                          <p:attrName>ppt_c</p:attrName>
                                        </p:attrNameLst>
                                      </p:cBhvr>
                                      <p:to>
                                        <a:srgbClr val="B2B2B2"/>
                                      </p:to>
                                    </p:animClr>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3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10" end="10"/>
                                            </p:txEl>
                                          </p:spTgt>
                                        </p:tgtEl>
                                        <p:attrNameLst>
                                          <p:attrName>ppt_c</p:attrName>
                                        </p:attrNameLst>
                                      </p:cBhvr>
                                      <p:to>
                                        <a:srgbClr val="B2B2B2"/>
                                      </p:to>
                                    </p:animClr>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31">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12" end="12"/>
                                            </p:txEl>
                                          </p:spTgt>
                                        </p:tgtEl>
                                        <p:attrNameLst>
                                          <p:attrName>ppt_c</p:attrName>
                                        </p:attrNameLst>
                                      </p:cBhvr>
                                      <p:to>
                                        <a:srgbClr val="B2B2B2"/>
                                      </p:to>
                                    </p:animClr>
                                  </p:sub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wipe(left)">
                                      <p:cBhvr>
                                        <p:cTn id="78" dur="500"/>
                                        <p:tgtEl>
                                          <p:spTgt spid="124"/>
                                        </p:tgtEl>
                                      </p:cBhvr>
                                    </p:animEffect>
                                  </p:childTnLst>
                                </p:cTn>
                              </p:par>
                              <p:par>
                                <p:cTn id="79" presetID="1" presetClass="entr" presetSubtype="0" fill="hold" nodeType="withEffect">
                                  <p:stCondLst>
                                    <p:cond delay="0"/>
                                  </p:stCondLst>
                                  <p:childTnLst>
                                    <p:set>
                                      <p:cBhvr>
                                        <p:cTn id="80" dur="1" fill="hold">
                                          <p:stCondLst>
                                            <p:cond delay="0"/>
                                          </p:stCondLst>
                                        </p:cTn>
                                        <p:tgtEl>
                                          <p:spTgt spid="131">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131">
                                            <p:txEl>
                                              <p:pRg st="14" end="1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21" grpId="0" animBg="1"/>
      <p:bldP spid="80" grpId="0"/>
      <p:bldP spid="71" grpId="0" animBg="1"/>
      <p:bldP spid="96" grpId="0"/>
      <p:bldP spid="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3"/>
          <p:cNvSpPr>
            <a:spLocks noChangeAspect="1"/>
          </p:cNvSpPr>
          <p:nvPr/>
        </p:nvSpPr>
        <p:spPr bwMode="auto">
          <a:xfrm>
            <a:off x="3912615" y="2744924"/>
            <a:ext cx="5131409" cy="3477773"/>
          </a:xfrm>
          <a:custGeom>
            <a:avLst/>
            <a:gdLst/>
            <a:ahLst/>
            <a:cxnLst>
              <a:cxn ang="0">
                <a:pos x="2" y="2384"/>
              </a:cxn>
              <a:cxn ang="0">
                <a:pos x="29" y="2632"/>
              </a:cxn>
              <a:cxn ang="0">
                <a:pos x="64" y="2685"/>
              </a:cxn>
              <a:cxn ang="0">
                <a:pos x="879" y="2694"/>
              </a:cxn>
              <a:cxn ang="0">
                <a:pos x="1012" y="2685"/>
              </a:cxn>
              <a:cxn ang="0">
                <a:pos x="1128" y="2641"/>
              </a:cxn>
              <a:cxn ang="0">
                <a:pos x="1517" y="2694"/>
              </a:cxn>
              <a:cxn ang="0">
                <a:pos x="2102" y="2649"/>
              </a:cxn>
              <a:cxn ang="0">
                <a:pos x="2156" y="2623"/>
              </a:cxn>
              <a:cxn ang="0">
                <a:pos x="2218" y="2605"/>
              </a:cxn>
              <a:cxn ang="0">
                <a:pos x="2838" y="2579"/>
              </a:cxn>
              <a:cxn ang="0">
                <a:pos x="2891" y="2561"/>
              </a:cxn>
              <a:cxn ang="0">
                <a:pos x="2944" y="2525"/>
              </a:cxn>
              <a:cxn ang="0">
                <a:pos x="2997" y="2508"/>
              </a:cxn>
              <a:cxn ang="0">
                <a:pos x="3458" y="2543"/>
              </a:cxn>
              <a:cxn ang="0">
                <a:pos x="3547" y="2516"/>
              </a:cxn>
              <a:cxn ang="0">
                <a:pos x="3627" y="2428"/>
              </a:cxn>
              <a:cxn ang="0">
                <a:pos x="3804" y="2463"/>
              </a:cxn>
              <a:cxn ang="0">
                <a:pos x="3857" y="2481"/>
              </a:cxn>
              <a:cxn ang="0">
                <a:pos x="3884" y="2490"/>
              </a:cxn>
              <a:cxn ang="0">
                <a:pos x="4025" y="2454"/>
              </a:cxn>
              <a:cxn ang="0">
                <a:pos x="4070" y="2401"/>
              </a:cxn>
              <a:cxn ang="0">
                <a:pos x="4096" y="2339"/>
              </a:cxn>
              <a:cxn ang="0">
                <a:pos x="4114" y="2286"/>
              </a:cxn>
              <a:cxn ang="0">
                <a:pos x="4149" y="2038"/>
              </a:cxn>
              <a:cxn ang="0">
                <a:pos x="4176" y="1559"/>
              </a:cxn>
              <a:cxn ang="0">
                <a:pos x="4140" y="842"/>
              </a:cxn>
              <a:cxn ang="0">
                <a:pos x="4105" y="221"/>
              </a:cxn>
              <a:cxn ang="0">
                <a:pos x="4052" y="62"/>
              </a:cxn>
              <a:cxn ang="0">
                <a:pos x="3999" y="18"/>
              </a:cxn>
              <a:cxn ang="0">
                <a:pos x="3946" y="0"/>
              </a:cxn>
              <a:cxn ang="0">
                <a:pos x="3830" y="9"/>
              </a:cxn>
              <a:cxn ang="0">
                <a:pos x="3759" y="71"/>
              </a:cxn>
              <a:cxn ang="0">
                <a:pos x="3733" y="124"/>
              </a:cxn>
              <a:cxn ang="0">
                <a:pos x="3653" y="345"/>
              </a:cxn>
              <a:cxn ang="0">
                <a:pos x="3600" y="478"/>
              </a:cxn>
              <a:cxn ang="0">
                <a:pos x="3520" y="726"/>
              </a:cxn>
              <a:cxn ang="0">
                <a:pos x="3423" y="983"/>
              </a:cxn>
              <a:cxn ang="0">
                <a:pos x="3352" y="1178"/>
              </a:cxn>
              <a:cxn ang="0">
                <a:pos x="3308" y="1267"/>
              </a:cxn>
              <a:cxn ang="0">
                <a:pos x="3272" y="1373"/>
              </a:cxn>
              <a:cxn ang="0">
                <a:pos x="3228" y="1480"/>
              </a:cxn>
              <a:cxn ang="0">
                <a:pos x="3183" y="1586"/>
              </a:cxn>
              <a:cxn ang="0">
                <a:pos x="3148" y="1639"/>
              </a:cxn>
              <a:cxn ang="0">
                <a:pos x="3051" y="1808"/>
              </a:cxn>
              <a:cxn ang="0">
                <a:pos x="3042" y="1834"/>
              </a:cxn>
              <a:cxn ang="0">
                <a:pos x="3006" y="1887"/>
              </a:cxn>
              <a:cxn ang="0">
                <a:pos x="2882" y="2073"/>
              </a:cxn>
              <a:cxn ang="0">
                <a:pos x="2749" y="2224"/>
              </a:cxn>
              <a:cxn ang="0">
                <a:pos x="2590" y="2313"/>
              </a:cxn>
              <a:cxn ang="0">
                <a:pos x="2563" y="2330"/>
              </a:cxn>
              <a:cxn ang="0">
                <a:pos x="2262" y="2339"/>
              </a:cxn>
              <a:cxn ang="0">
                <a:pos x="2173" y="2366"/>
              </a:cxn>
              <a:cxn ang="0">
                <a:pos x="1659" y="2392"/>
              </a:cxn>
              <a:cxn ang="0">
                <a:pos x="1074" y="2437"/>
              </a:cxn>
              <a:cxn ang="0">
                <a:pos x="684" y="2419"/>
              </a:cxn>
              <a:cxn ang="0">
                <a:pos x="392" y="2366"/>
              </a:cxn>
              <a:cxn ang="0">
                <a:pos x="11" y="2375"/>
              </a:cxn>
              <a:cxn ang="0">
                <a:pos x="2" y="2384"/>
              </a:cxn>
            </a:cxnLst>
            <a:rect l="0" t="0" r="r" b="b"/>
            <a:pathLst>
              <a:path w="4181" h="2694">
                <a:moveTo>
                  <a:pt x="2" y="2384"/>
                </a:moveTo>
                <a:cubicBezTo>
                  <a:pt x="43" y="2505"/>
                  <a:pt x="11" y="2395"/>
                  <a:pt x="29" y="2632"/>
                </a:cubicBezTo>
                <a:cubicBezTo>
                  <a:pt x="33" y="2683"/>
                  <a:pt x="28" y="2673"/>
                  <a:pt x="64" y="2685"/>
                </a:cubicBezTo>
                <a:cubicBezTo>
                  <a:pt x="323" y="2679"/>
                  <a:pt x="622" y="2650"/>
                  <a:pt x="879" y="2694"/>
                </a:cubicBezTo>
                <a:cubicBezTo>
                  <a:pt x="923" y="2691"/>
                  <a:pt x="968" y="2692"/>
                  <a:pt x="1012" y="2685"/>
                </a:cubicBezTo>
                <a:cubicBezTo>
                  <a:pt x="1044" y="2680"/>
                  <a:pt x="1092" y="2652"/>
                  <a:pt x="1128" y="2641"/>
                </a:cubicBezTo>
                <a:cubicBezTo>
                  <a:pt x="1260" y="2652"/>
                  <a:pt x="1386" y="2682"/>
                  <a:pt x="1517" y="2694"/>
                </a:cubicBezTo>
                <a:cubicBezTo>
                  <a:pt x="1720" y="2687"/>
                  <a:pt x="1900" y="2657"/>
                  <a:pt x="2102" y="2649"/>
                </a:cubicBezTo>
                <a:cubicBezTo>
                  <a:pt x="2190" y="2623"/>
                  <a:pt x="2063" y="2663"/>
                  <a:pt x="2156" y="2623"/>
                </a:cubicBezTo>
                <a:cubicBezTo>
                  <a:pt x="2176" y="2614"/>
                  <a:pt x="2198" y="2612"/>
                  <a:pt x="2218" y="2605"/>
                </a:cubicBezTo>
                <a:cubicBezTo>
                  <a:pt x="2465" y="2612"/>
                  <a:pt x="2612" y="2608"/>
                  <a:pt x="2838" y="2579"/>
                </a:cubicBezTo>
                <a:cubicBezTo>
                  <a:pt x="2856" y="2573"/>
                  <a:pt x="2876" y="2571"/>
                  <a:pt x="2891" y="2561"/>
                </a:cubicBezTo>
                <a:cubicBezTo>
                  <a:pt x="2909" y="2549"/>
                  <a:pt x="2924" y="2532"/>
                  <a:pt x="2944" y="2525"/>
                </a:cubicBezTo>
                <a:cubicBezTo>
                  <a:pt x="2962" y="2519"/>
                  <a:pt x="2997" y="2508"/>
                  <a:pt x="2997" y="2508"/>
                </a:cubicBezTo>
                <a:cubicBezTo>
                  <a:pt x="3155" y="2517"/>
                  <a:pt x="3297" y="2537"/>
                  <a:pt x="3458" y="2543"/>
                </a:cubicBezTo>
                <a:cubicBezTo>
                  <a:pt x="3490" y="2538"/>
                  <a:pt x="3524" y="2543"/>
                  <a:pt x="3547" y="2516"/>
                </a:cubicBezTo>
                <a:cubicBezTo>
                  <a:pt x="3583" y="2475"/>
                  <a:pt x="3578" y="2444"/>
                  <a:pt x="3627" y="2428"/>
                </a:cubicBezTo>
                <a:cubicBezTo>
                  <a:pt x="3683" y="2447"/>
                  <a:pt x="3747" y="2452"/>
                  <a:pt x="3804" y="2463"/>
                </a:cubicBezTo>
                <a:cubicBezTo>
                  <a:pt x="3822" y="2467"/>
                  <a:pt x="3839" y="2475"/>
                  <a:pt x="3857" y="2481"/>
                </a:cubicBezTo>
                <a:cubicBezTo>
                  <a:pt x="3866" y="2484"/>
                  <a:pt x="3884" y="2490"/>
                  <a:pt x="3884" y="2490"/>
                </a:cubicBezTo>
                <a:cubicBezTo>
                  <a:pt x="3951" y="2483"/>
                  <a:pt x="3976" y="2488"/>
                  <a:pt x="4025" y="2454"/>
                </a:cubicBezTo>
                <a:cubicBezTo>
                  <a:pt x="4038" y="2435"/>
                  <a:pt x="4057" y="2420"/>
                  <a:pt x="4070" y="2401"/>
                </a:cubicBezTo>
                <a:cubicBezTo>
                  <a:pt x="4082" y="2382"/>
                  <a:pt x="4088" y="2360"/>
                  <a:pt x="4096" y="2339"/>
                </a:cubicBezTo>
                <a:cubicBezTo>
                  <a:pt x="4103" y="2322"/>
                  <a:pt x="4114" y="2286"/>
                  <a:pt x="4114" y="2286"/>
                </a:cubicBezTo>
                <a:cubicBezTo>
                  <a:pt x="4124" y="2205"/>
                  <a:pt x="4129" y="2117"/>
                  <a:pt x="4149" y="2038"/>
                </a:cubicBezTo>
                <a:cubicBezTo>
                  <a:pt x="4162" y="1877"/>
                  <a:pt x="4171" y="1721"/>
                  <a:pt x="4176" y="1559"/>
                </a:cubicBezTo>
                <a:cubicBezTo>
                  <a:pt x="4172" y="1298"/>
                  <a:pt x="4181" y="1085"/>
                  <a:pt x="4140" y="842"/>
                </a:cubicBezTo>
                <a:cubicBezTo>
                  <a:pt x="4131" y="635"/>
                  <a:pt x="4135" y="426"/>
                  <a:pt x="4105" y="221"/>
                </a:cubicBezTo>
                <a:cubicBezTo>
                  <a:pt x="4098" y="172"/>
                  <a:pt x="4085" y="101"/>
                  <a:pt x="4052" y="62"/>
                </a:cubicBezTo>
                <a:cubicBezTo>
                  <a:pt x="4039" y="47"/>
                  <a:pt x="4018" y="27"/>
                  <a:pt x="3999" y="18"/>
                </a:cubicBezTo>
                <a:cubicBezTo>
                  <a:pt x="3982" y="10"/>
                  <a:pt x="3946" y="0"/>
                  <a:pt x="3946" y="0"/>
                </a:cubicBezTo>
                <a:cubicBezTo>
                  <a:pt x="3907" y="3"/>
                  <a:pt x="3868" y="2"/>
                  <a:pt x="3830" y="9"/>
                </a:cubicBezTo>
                <a:cubicBezTo>
                  <a:pt x="3790" y="16"/>
                  <a:pt x="3805" y="56"/>
                  <a:pt x="3759" y="71"/>
                </a:cubicBezTo>
                <a:cubicBezTo>
                  <a:pt x="3734" y="151"/>
                  <a:pt x="3772" y="37"/>
                  <a:pt x="3733" y="124"/>
                </a:cubicBezTo>
                <a:cubicBezTo>
                  <a:pt x="3701" y="195"/>
                  <a:pt x="3682" y="273"/>
                  <a:pt x="3653" y="345"/>
                </a:cubicBezTo>
                <a:cubicBezTo>
                  <a:pt x="3634" y="392"/>
                  <a:pt x="3629" y="437"/>
                  <a:pt x="3600" y="478"/>
                </a:cubicBezTo>
                <a:cubicBezTo>
                  <a:pt x="3573" y="560"/>
                  <a:pt x="3570" y="654"/>
                  <a:pt x="3520" y="726"/>
                </a:cubicBezTo>
                <a:cubicBezTo>
                  <a:pt x="3491" y="813"/>
                  <a:pt x="3455" y="897"/>
                  <a:pt x="3423" y="983"/>
                </a:cubicBezTo>
                <a:cubicBezTo>
                  <a:pt x="3400" y="1047"/>
                  <a:pt x="3391" y="1122"/>
                  <a:pt x="3352" y="1178"/>
                </a:cubicBezTo>
                <a:cubicBezTo>
                  <a:pt x="3341" y="1211"/>
                  <a:pt x="3321" y="1236"/>
                  <a:pt x="3308" y="1267"/>
                </a:cubicBezTo>
                <a:cubicBezTo>
                  <a:pt x="3296" y="1295"/>
                  <a:pt x="3290" y="1346"/>
                  <a:pt x="3272" y="1373"/>
                </a:cubicBezTo>
                <a:cubicBezTo>
                  <a:pt x="3250" y="1407"/>
                  <a:pt x="3241" y="1442"/>
                  <a:pt x="3228" y="1480"/>
                </a:cubicBezTo>
                <a:cubicBezTo>
                  <a:pt x="3215" y="1518"/>
                  <a:pt x="3196" y="1547"/>
                  <a:pt x="3183" y="1586"/>
                </a:cubicBezTo>
                <a:cubicBezTo>
                  <a:pt x="3176" y="1606"/>
                  <a:pt x="3148" y="1639"/>
                  <a:pt x="3148" y="1639"/>
                </a:cubicBezTo>
                <a:cubicBezTo>
                  <a:pt x="3126" y="1704"/>
                  <a:pt x="3087" y="1751"/>
                  <a:pt x="3051" y="1808"/>
                </a:cubicBezTo>
                <a:cubicBezTo>
                  <a:pt x="3046" y="1816"/>
                  <a:pt x="3047" y="1826"/>
                  <a:pt x="3042" y="1834"/>
                </a:cubicBezTo>
                <a:cubicBezTo>
                  <a:pt x="3031" y="1853"/>
                  <a:pt x="3006" y="1887"/>
                  <a:pt x="3006" y="1887"/>
                </a:cubicBezTo>
                <a:cubicBezTo>
                  <a:pt x="2980" y="1962"/>
                  <a:pt x="2933" y="2013"/>
                  <a:pt x="2882" y="2073"/>
                </a:cubicBezTo>
                <a:cubicBezTo>
                  <a:pt x="2838" y="2125"/>
                  <a:pt x="2801" y="2180"/>
                  <a:pt x="2749" y="2224"/>
                </a:cubicBezTo>
                <a:cubicBezTo>
                  <a:pt x="2694" y="2271"/>
                  <a:pt x="2657" y="2290"/>
                  <a:pt x="2590" y="2313"/>
                </a:cubicBezTo>
                <a:cubicBezTo>
                  <a:pt x="2580" y="2316"/>
                  <a:pt x="2574" y="2329"/>
                  <a:pt x="2563" y="2330"/>
                </a:cubicBezTo>
                <a:cubicBezTo>
                  <a:pt x="2463" y="2338"/>
                  <a:pt x="2362" y="2336"/>
                  <a:pt x="2262" y="2339"/>
                </a:cubicBezTo>
                <a:cubicBezTo>
                  <a:pt x="2232" y="2349"/>
                  <a:pt x="2203" y="2356"/>
                  <a:pt x="2173" y="2366"/>
                </a:cubicBezTo>
                <a:cubicBezTo>
                  <a:pt x="1997" y="2350"/>
                  <a:pt x="1831" y="2370"/>
                  <a:pt x="1659" y="2392"/>
                </a:cubicBezTo>
                <a:cubicBezTo>
                  <a:pt x="1474" y="2456"/>
                  <a:pt x="1267" y="2426"/>
                  <a:pt x="1074" y="2437"/>
                </a:cubicBezTo>
                <a:cubicBezTo>
                  <a:pt x="970" y="2434"/>
                  <a:pt x="807" y="2440"/>
                  <a:pt x="684" y="2419"/>
                </a:cubicBezTo>
                <a:cubicBezTo>
                  <a:pt x="581" y="2401"/>
                  <a:pt x="498" y="2374"/>
                  <a:pt x="392" y="2366"/>
                </a:cubicBezTo>
                <a:cubicBezTo>
                  <a:pt x="265" y="2369"/>
                  <a:pt x="138" y="2364"/>
                  <a:pt x="11" y="2375"/>
                </a:cubicBezTo>
                <a:cubicBezTo>
                  <a:pt x="0" y="2376"/>
                  <a:pt x="2" y="2429"/>
                  <a:pt x="2" y="2384"/>
                </a:cubicBezTo>
                <a:close/>
              </a:path>
            </a:pathLst>
          </a:custGeom>
          <a:solidFill>
            <a:srgbClr val="FFCC99">
              <a:alpha val="50000"/>
            </a:srgbClr>
          </a:solidFill>
          <a:ln w="9525">
            <a:noFill/>
            <a:round/>
            <a:headEnd/>
            <a:tailEnd/>
          </a:ln>
          <a:effectLst/>
        </p:spPr>
        <p:txBody>
          <a:bodyPr/>
          <a:lstStyle/>
          <a:p>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err="1" smtClean="0">
                <a:solidFill>
                  <a:srgbClr val="002060"/>
                </a:solidFill>
                <a:latin typeface="Arial" panose="020B0604020202020204" pitchFamily="34" charset="0"/>
                <a:cs typeface="Arial" panose="020B0604020202020204" pitchFamily="34" charset="0"/>
              </a:rPr>
              <a:t>ReCON</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Realtime</a:t>
            </a:r>
            <a:r>
              <a:rPr lang="en-US" sz="2800" dirty="0" smtClean="0">
                <a:solidFill>
                  <a:srgbClr val="002060"/>
                </a:solidFill>
                <a:latin typeface="Arial" panose="020B0604020202020204" pitchFamily="34" charset="0"/>
                <a:cs typeface="Arial" panose="020B0604020202020204" pitchFamily="34" charset="0"/>
              </a:rPr>
              <a:t> Coastal Observation Network</a:t>
            </a:r>
            <a:endParaRPr lang="en-US" sz="2800" dirty="0">
              <a:solidFill>
                <a:srgbClr val="002060"/>
              </a:solidFill>
              <a:latin typeface="Arial" panose="020B0604020202020204" pitchFamily="34" charset="0"/>
              <a:cs typeface="Arial" panose="020B0604020202020204" pitchFamily="34" charset="0"/>
            </a:endParaRPr>
          </a:p>
        </p:txBody>
      </p:sp>
      <p:sp>
        <p:nvSpPr>
          <p:cNvPr id="122" name="Freeform 121"/>
          <p:cNvSpPr/>
          <p:nvPr/>
        </p:nvSpPr>
        <p:spPr>
          <a:xfrm>
            <a:off x="4696130" y="5757193"/>
            <a:ext cx="423458" cy="78581"/>
          </a:xfrm>
          <a:custGeom>
            <a:avLst/>
            <a:gdLst>
              <a:gd name="connsiteX0" fmla="*/ 0 w 1594884"/>
              <a:gd name="connsiteY0" fmla="*/ 102781 h 157715"/>
              <a:gd name="connsiteX1" fmla="*/ 542261 w 1594884"/>
              <a:gd name="connsiteY1" fmla="*/ 92148 h 157715"/>
              <a:gd name="connsiteX2" fmla="*/ 1031359 w 1594884"/>
              <a:gd name="connsiteY2" fmla="*/ 7088 h 157715"/>
              <a:gd name="connsiteX3" fmla="*/ 1403498 w 1594884"/>
              <a:gd name="connsiteY3" fmla="*/ 134678 h 157715"/>
              <a:gd name="connsiteX4" fmla="*/ 1594884 w 1594884"/>
              <a:gd name="connsiteY4" fmla="*/ 145311 h 157715"/>
              <a:gd name="connsiteX5" fmla="*/ 1594884 w 1594884"/>
              <a:gd name="connsiteY5" fmla="*/ 145311 h 15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84" h="157715">
                <a:moveTo>
                  <a:pt x="0" y="102781"/>
                </a:moveTo>
                <a:lnTo>
                  <a:pt x="542261" y="92148"/>
                </a:lnTo>
                <a:cubicBezTo>
                  <a:pt x="714154" y="76199"/>
                  <a:pt x="887820" y="0"/>
                  <a:pt x="1031359" y="7088"/>
                </a:cubicBezTo>
                <a:cubicBezTo>
                  <a:pt x="1174899" y="14176"/>
                  <a:pt x="1309577" y="111641"/>
                  <a:pt x="1403498" y="134678"/>
                </a:cubicBezTo>
                <a:cubicBezTo>
                  <a:pt x="1497419" y="157715"/>
                  <a:pt x="1594884" y="145311"/>
                  <a:pt x="1594884" y="145311"/>
                </a:cubicBezTo>
                <a:lnTo>
                  <a:pt x="1594884" y="145311"/>
                </a:lnTo>
              </a:path>
            </a:pathLst>
          </a:custGeom>
          <a:ln w="25400">
            <a:solidFill>
              <a:srgbClr val="00B05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Text Box 3"/>
          <p:cNvSpPr txBox="1">
            <a:spLocks noChangeArrowheads="1"/>
          </p:cNvSpPr>
          <p:nvPr/>
        </p:nvSpPr>
        <p:spPr bwMode="auto">
          <a:xfrm>
            <a:off x="3779912" y="5866408"/>
            <a:ext cx="13239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Winch</a:t>
            </a:r>
          </a:p>
          <a:p>
            <a:pPr algn="ctr"/>
            <a:r>
              <a:rPr lang="en-US" altLang="en-US" sz="1050" b="1" dirty="0" smtClean="0">
                <a:latin typeface="+mn-lt"/>
              </a:rPr>
              <a:t>Motor</a:t>
            </a:r>
            <a:endParaRPr lang="en-US" altLang="en-US" sz="1100" b="1" dirty="0">
              <a:latin typeface="+mn-lt"/>
            </a:endParaRPr>
          </a:p>
        </p:txBody>
      </p:sp>
      <p:sp>
        <p:nvSpPr>
          <p:cNvPr id="90" name="Text Box 3"/>
          <p:cNvSpPr txBox="1">
            <a:spLocks noChangeArrowheads="1"/>
          </p:cNvSpPr>
          <p:nvPr/>
        </p:nvSpPr>
        <p:spPr bwMode="auto">
          <a:xfrm>
            <a:off x="3779912" y="2474312"/>
            <a:ext cx="1224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Winched</a:t>
            </a:r>
          </a:p>
          <a:p>
            <a:pPr algn="ctr"/>
            <a:r>
              <a:rPr lang="en-US" altLang="en-US" sz="1050" b="1" dirty="0" smtClean="0">
                <a:latin typeface="+mn-lt"/>
              </a:rPr>
              <a:t> Profiler</a:t>
            </a:r>
          </a:p>
          <a:p>
            <a:pPr algn="ctr"/>
            <a:r>
              <a:rPr lang="en-US" altLang="en-US" sz="1050" dirty="0" smtClean="0">
                <a:latin typeface="+mn-lt"/>
              </a:rPr>
              <a:t>In-Situ Sensors</a:t>
            </a:r>
          </a:p>
          <a:p>
            <a:pPr algn="ctr"/>
            <a:r>
              <a:rPr lang="en-US" altLang="en-US" sz="1050" dirty="0" smtClean="0">
                <a:latin typeface="+mn-lt"/>
              </a:rPr>
              <a:t>(0-60+ m)</a:t>
            </a:r>
          </a:p>
        </p:txBody>
      </p:sp>
      <p:grpSp>
        <p:nvGrpSpPr>
          <p:cNvPr id="125" name="Group 124"/>
          <p:cNvGrpSpPr/>
          <p:nvPr/>
        </p:nvGrpSpPr>
        <p:grpSpPr>
          <a:xfrm>
            <a:off x="5942705" y="1844824"/>
            <a:ext cx="1583356" cy="2057103"/>
            <a:chOff x="2910841" y="1124744"/>
            <a:chExt cx="1583356" cy="2057103"/>
          </a:xfrm>
        </p:grpSpPr>
        <p:sp>
          <p:nvSpPr>
            <p:cNvPr id="85" name="Text Box 3"/>
            <p:cNvSpPr txBox="1">
              <a:spLocks noChangeArrowheads="1"/>
            </p:cNvSpPr>
            <p:nvPr/>
          </p:nvSpPr>
          <p:spPr bwMode="auto">
            <a:xfrm>
              <a:off x="2910841" y="1499396"/>
              <a:ext cx="10490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err="1" smtClean="0">
                  <a:latin typeface="+mn-lt"/>
                </a:rPr>
                <a:t>ReCON</a:t>
              </a:r>
              <a:r>
                <a:rPr lang="en-US" altLang="en-US" sz="1050" b="1" dirty="0" smtClean="0">
                  <a:latin typeface="+mn-lt"/>
                </a:rPr>
                <a:t> Buoy</a:t>
              </a:r>
            </a:p>
            <a:p>
              <a:pPr algn="ctr"/>
              <a:r>
                <a:rPr lang="en-US" altLang="en-US" sz="1050" dirty="0" smtClean="0">
                  <a:latin typeface="+mn-lt"/>
                </a:rPr>
                <a:t>MET</a:t>
              </a:r>
              <a:r>
                <a:rPr lang="en-US" altLang="en-US" sz="1050" dirty="0">
                  <a:latin typeface="+mn-lt"/>
                </a:rPr>
                <a:t> </a:t>
              </a:r>
              <a:r>
                <a:rPr lang="en-US" altLang="en-US" sz="1050" dirty="0" smtClean="0">
                  <a:latin typeface="+mn-lt"/>
                </a:rPr>
                <a:t>and</a:t>
              </a:r>
            </a:p>
            <a:p>
              <a:pPr algn="ctr"/>
              <a:r>
                <a:rPr lang="en-US" altLang="en-US" sz="1050" dirty="0" smtClean="0">
                  <a:latin typeface="+mn-lt"/>
                </a:rPr>
                <a:t>Surface</a:t>
              </a:r>
            </a:p>
            <a:p>
              <a:pPr algn="ctr"/>
              <a:r>
                <a:rPr lang="en-US" altLang="en-US" sz="1050" dirty="0" smtClean="0">
                  <a:latin typeface="+mn-lt"/>
                </a:rPr>
                <a:t>Sensors</a:t>
              </a:r>
              <a:endParaRPr lang="en-US" altLang="en-US" sz="1100" dirty="0">
                <a:latin typeface="+mn-lt"/>
              </a:endParaRPr>
            </a:p>
          </p:txBody>
        </p:sp>
        <p:pic>
          <p:nvPicPr>
            <p:cNvPr id="77" name="Picture 7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8724" y="1124744"/>
              <a:ext cx="321228" cy="321228"/>
            </a:xfrm>
            <a:prstGeom prst="rect">
              <a:avLst/>
            </a:prstGeom>
            <a:scene3d>
              <a:camera prst="orthographicFront">
                <a:rot lat="0" lon="10800000" rev="0"/>
              </a:camera>
              <a:lightRig rig="threePt" dir="t"/>
            </a:scene3d>
          </p:spPr>
        </p:pic>
        <p:grpSp>
          <p:nvGrpSpPr>
            <p:cNvPr id="120" name="Group 119"/>
            <p:cNvGrpSpPr/>
            <p:nvPr/>
          </p:nvGrpSpPr>
          <p:grpSpPr>
            <a:xfrm>
              <a:off x="3762360" y="1344816"/>
              <a:ext cx="731837" cy="1837031"/>
              <a:chOff x="3762360" y="1419632"/>
              <a:chExt cx="731837" cy="1837031"/>
            </a:xfrm>
          </p:grpSpPr>
          <p:sp>
            <p:nvSpPr>
              <p:cNvPr id="107" name="Rectangle 10"/>
              <p:cNvSpPr>
                <a:spLocks noChangeAspect="1" noChangeArrowheads="1"/>
              </p:cNvSpPr>
              <p:nvPr/>
            </p:nvSpPr>
            <p:spPr bwMode="auto">
              <a:xfrm>
                <a:off x="4036997" y="2745488"/>
                <a:ext cx="182563" cy="511175"/>
              </a:xfrm>
              <a:prstGeom prst="rect">
                <a:avLst/>
              </a:prstGeom>
              <a:solidFill>
                <a:schemeClr val="bg1">
                  <a:lumMod val="50000"/>
                </a:schemeClr>
              </a:solidFill>
              <a:ln w="12700">
                <a:solidFill>
                  <a:schemeClr val="bg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8" name="Rectangle 10"/>
              <p:cNvSpPr>
                <a:spLocks noChangeAspect="1" noChangeArrowheads="1"/>
              </p:cNvSpPr>
              <p:nvPr/>
            </p:nvSpPr>
            <p:spPr bwMode="auto">
              <a:xfrm>
                <a:off x="4036997" y="1419632"/>
                <a:ext cx="147233" cy="137160"/>
              </a:xfrm>
              <a:prstGeom prst="rect">
                <a:avLst/>
              </a:prstGeom>
              <a:solidFill>
                <a:schemeClr val="bg1">
                  <a:lumMod val="50000"/>
                </a:schemeClr>
              </a:solidFill>
              <a:ln w="12700">
                <a:solidFill>
                  <a:schemeClr val="bg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9" name="Rectangle 10"/>
              <p:cNvSpPr>
                <a:spLocks noChangeAspect="1" noChangeArrowheads="1"/>
              </p:cNvSpPr>
              <p:nvPr/>
            </p:nvSpPr>
            <p:spPr bwMode="auto">
              <a:xfrm>
                <a:off x="3965101" y="1500888"/>
                <a:ext cx="324036" cy="877888"/>
              </a:xfrm>
              <a:prstGeom prst="rect">
                <a:avLst/>
              </a:prstGeom>
              <a:solidFill>
                <a:srgbClr val="0070C0"/>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0" name="Rectangle 4"/>
              <p:cNvSpPr>
                <a:spLocks noChangeAspect="1" noChangeArrowheads="1"/>
              </p:cNvSpPr>
              <p:nvPr/>
            </p:nvSpPr>
            <p:spPr bwMode="auto">
              <a:xfrm>
                <a:off x="3762360" y="2378776"/>
                <a:ext cx="731837" cy="366712"/>
              </a:xfrm>
              <a:prstGeom prst="rect">
                <a:avLst/>
              </a:prstGeom>
              <a:solidFill>
                <a:srgbClr val="FFFF00"/>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112" name="Straight Connector 111"/>
              <p:cNvCxnSpPr/>
              <p:nvPr/>
            </p:nvCxnSpPr>
            <p:spPr>
              <a:xfrm>
                <a:off x="4067944" y="1500888"/>
                <a:ext cx="0" cy="8778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75956" y="1499616"/>
                <a:ext cx="0" cy="8778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3963928" y="1736811"/>
                <a:ext cx="320040"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3959932" y="1952835"/>
                <a:ext cx="320040"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959932" y="2168859"/>
                <a:ext cx="320040"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Rectangle 29"/>
          <p:cNvSpPr>
            <a:spLocks noChangeArrowheads="1"/>
          </p:cNvSpPr>
          <p:nvPr/>
        </p:nvSpPr>
        <p:spPr bwMode="auto">
          <a:xfrm>
            <a:off x="5735746" y="5581935"/>
            <a:ext cx="312737" cy="1873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124" name="Group 123"/>
          <p:cNvGrpSpPr/>
          <p:nvPr/>
        </p:nvGrpSpPr>
        <p:grpSpPr>
          <a:xfrm>
            <a:off x="7345901" y="1919422"/>
            <a:ext cx="1446095" cy="627915"/>
            <a:chOff x="4314037" y="1199342"/>
            <a:chExt cx="1446095" cy="627915"/>
          </a:xfrm>
        </p:grpSpPr>
        <p:sp>
          <p:nvSpPr>
            <p:cNvPr id="103" name="AutoShape 23"/>
            <p:cNvSpPr>
              <a:spLocks noChangeAspect="1" noChangeArrowheads="1"/>
            </p:cNvSpPr>
            <p:nvPr/>
          </p:nvSpPr>
          <p:spPr bwMode="auto">
            <a:xfrm rot="21175495" flipV="1">
              <a:off x="4396243" y="1199342"/>
              <a:ext cx="1072259" cy="124697"/>
            </a:xfrm>
            <a:prstGeom prst="lightningBolt">
              <a:avLst/>
            </a:prstGeom>
            <a:solidFill>
              <a:srgbClr val="FFFF00"/>
            </a:solidFill>
            <a:ln w="9525">
              <a:solidFill>
                <a:schemeClr val="tx1"/>
              </a:solidFill>
              <a:miter lim="800000"/>
              <a:headEnd/>
              <a:tailEnd/>
            </a:ln>
            <a:effectLst/>
          </p:spPr>
          <p:txBody>
            <a:bodyPr wrap="none" anchor="ctr"/>
            <a:lstStyle/>
            <a:p>
              <a:endParaRPr lang="en-US"/>
            </a:p>
          </p:txBody>
        </p:sp>
        <p:sp>
          <p:nvSpPr>
            <p:cNvPr id="123" name="Text Box 3"/>
            <p:cNvSpPr txBox="1">
              <a:spLocks noChangeArrowheads="1"/>
            </p:cNvSpPr>
            <p:nvPr/>
          </p:nvSpPr>
          <p:spPr bwMode="auto">
            <a:xfrm>
              <a:off x="4314037" y="1411759"/>
              <a:ext cx="144609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Shore Base</a:t>
              </a:r>
            </a:p>
            <a:p>
              <a:pPr algn="ctr"/>
              <a:r>
                <a:rPr lang="en-US" altLang="en-US" sz="1050" dirty="0" smtClean="0">
                  <a:latin typeface="+mn-lt"/>
                </a:rPr>
                <a:t>Communications</a:t>
              </a:r>
            </a:p>
          </p:txBody>
        </p:sp>
      </p:grpSp>
      <p:sp>
        <p:nvSpPr>
          <p:cNvPr id="121" name="Freeform 120"/>
          <p:cNvSpPr/>
          <p:nvPr/>
        </p:nvSpPr>
        <p:spPr>
          <a:xfrm>
            <a:off x="6116538" y="5774655"/>
            <a:ext cx="503399" cy="78581"/>
          </a:xfrm>
          <a:custGeom>
            <a:avLst/>
            <a:gdLst>
              <a:gd name="connsiteX0" fmla="*/ 0 w 1594884"/>
              <a:gd name="connsiteY0" fmla="*/ 102781 h 157715"/>
              <a:gd name="connsiteX1" fmla="*/ 542261 w 1594884"/>
              <a:gd name="connsiteY1" fmla="*/ 92148 h 157715"/>
              <a:gd name="connsiteX2" fmla="*/ 1031359 w 1594884"/>
              <a:gd name="connsiteY2" fmla="*/ 7088 h 157715"/>
              <a:gd name="connsiteX3" fmla="*/ 1403498 w 1594884"/>
              <a:gd name="connsiteY3" fmla="*/ 134678 h 157715"/>
              <a:gd name="connsiteX4" fmla="*/ 1594884 w 1594884"/>
              <a:gd name="connsiteY4" fmla="*/ 145311 h 157715"/>
              <a:gd name="connsiteX5" fmla="*/ 1594884 w 1594884"/>
              <a:gd name="connsiteY5" fmla="*/ 145311 h 15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84" h="157715">
                <a:moveTo>
                  <a:pt x="0" y="102781"/>
                </a:moveTo>
                <a:lnTo>
                  <a:pt x="542261" y="92148"/>
                </a:lnTo>
                <a:cubicBezTo>
                  <a:pt x="714154" y="76199"/>
                  <a:pt x="887820" y="0"/>
                  <a:pt x="1031359" y="7088"/>
                </a:cubicBezTo>
                <a:cubicBezTo>
                  <a:pt x="1174899" y="14176"/>
                  <a:pt x="1309577" y="111641"/>
                  <a:pt x="1403498" y="134678"/>
                </a:cubicBezTo>
                <a:cubicBezTo>
                  <a:pt x="1497419" y="157715"/>
                  <a:pt x="1594884" y="145311"/>
                  <a:pt x="1594884" y="145311"/>
                </a:cubicBezTo>
                <a:lnTo>
                  <a:pt x="1594884" y="145311"/>
                </a:ln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Text Box 25"/>
          <p:cNvSpPr txBox="1">
            <a:spLocks noChangeArrowheads="1"/>
          </p:cNvSpPr>
          <p:nvPr/>
        </p:nvSpPr>
        <p:spPr bwMode="auto">
          <a:xfrm>
            <a:off x="4441901" y="5930116"/>
            <a:ext cx="2352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dirty="0" smtClean="0">
                <a:latin typeface="+mn-lt"/>
              </a:rPr>
              <a:t>Underwater Hub</a:t>
            </a:r>
          </a:p>
        </p:txBody>
      </p:sp>
      <p:grpSp>
        <p:nvGrpSpPr>
          <p:cNvPr id="14" name="Group 13"/>
          <p:cNvGrpSpPr/>
          <p:nvPr/>
        </p:nvGrpSpPr>
        <p:grpSpPr>
          <a:xfrm>
            <a:off x="5263604" y="5524088"/>
            <a:ext cx="109729" cy="245172"/>
            <a:chOff x="3743908" y="5308064"/>
            <a:chExt cx="109729" cy="245172"/>
          </a:xfrm>
        </p:grpSpPr>
        <p:sp>
          <p:nvSpPr>
            <p:cNvPr id="5" name="Oval 4"/>
            <p:cNvSpPr>
              <a:spLocks/>
            </p:cNvSpPr>
            <p:nvPr/>
          </p:nvSpPr>
          <p:spPr>
            <a:xfrm>
              <a:off x="3743908" y="5308064"/>
              <a:ext cx="109728" cy="13716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9"/>
            <p:cNvSpPr>
              <a:spLocks noChangeArrowheads="1"/>
            </p:cNvSpPr>
            <p:nvPr/>
          </p:nvSpPr>
          <p:spPr bwMode="auto">
            <a:xfrm>
              <a:off x="3743909" y="5365911"/>
              <a:ext cx="109728" cy="187325"/>
            </a:xfrm>
            <a:prstGeom prst="rect">
              <a:avLst/>
            </a:prstGeom>
            <a:solidFill>
              <a:srgbClr val="00B050"/>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6320" y="3575304"/>
            <a:ext cx="2185898" cy="2020824"/>
          </a:xfrm>
          <a:prstGeom prst="rect">
            <a:avLst/>
          </a:prstGeom>
        </p:spPr>
      </p:pic>
      <p:sp>
        <p:nvSpPr>
          <p:cNvPr id="96" name="Text Box 26"/>
          <p:cNvSpPr txBox="1">
            <a:spLocks noChangeArrowheads="1"/>
          </p:cNvSpPr>
          <p:nvPr/>
        </p:nvSpPr>
        <p:spPr bwMode="auto">
          <a:xfrm>
            <a:off x="5076056" y="3248980"/>
            <a:ext cx="1790176" cy="62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dirty="0" smtClean="0">
                <a:latin typeface="+mn-lt"/>
              </a:rPr>
              <a:t>Acoustic Sensors:</a:t>
            </a:r>
          </a:p>
          <a:p>
            <a:pPr algn="ctr"/>
            <a:r>
              <a:rPr lang="en-US" altLang="en-US" sz="1050" dirty="0" smtClean="0">
                <a:latin typeface="+mn-lt"/>
              </a:rPr>
              <a:t>Waves, Currents, Fish</a:t>
            </a:r>
            <a:endParaRPr lang="en-US" altLang="en-US" sz="1000" dirty="0" smtClean="0">
              <a:latin typeface="+mn-lt"/>
            </a:endParaRPr>
          </a:p>
        </p:txBody>
      </p:sp>
      <p:sp>
        <p:nvSpPr>
          <p:cNvPr id="95" name="Text Box 26"/>
          <p:cNvSpPr txBox="1">
            <a:spLocks noChangeArrowheads="1"/>
          </p:cNvSpPr>
          <p:nvPr/>
        </p:nvSpPr>
        <p:spPr bwMode="auto">
          <a:xfrm>
            <a:off x="4796614" y="5107250"/>
            <a:ext cx="10715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dirty="0" smtClean="0">
                <a:latin typeface="+mn-lt"/>
              </a:rPr>
              <a:t>Sensors</a:t>
            </a:r>
          </a:p>
          <a:p>
            <a:pPr algn="ctr"/>
            <a:r>
              <a:rPr lang="en-US" altLang="en-US" sz="1050" dirty="0" smtClean="0">
                <a:latin typeface="+mn-lt"/>
              </a:rPr>
              <a:t>(near bottom)</a:t>
            </a:r>
          </a:p>
        </p:txBody>
      </p:sp>
      <p:sp>
        <p:nvSpPr>
          <p:cNvPr id="54" name="Text Box 3"/>
          <p:cNvSpPr txBox="1">
            <a:spLocks noChangeArrowheads="1"/>
          </p:cNvSpPr>
          <p:nvPr/>
        </p:nvSpPr>
        <p:spPr bwMode="auto">
          <a:xfrm>
            <a:off x="6307720" y="5874464"/>
            <a:ext cx="13239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050" b="1" dirty="0" smtClean="0">
                <a:latin typeface="+mn-lt"/>
              </a:rPr>
              <a:t>Anchor</a:t>
            </a:r>
            <a:endParaRPr lang="en-US" altLang="en-US" sz="1100" b="1" dirty="0">
              <a:latin typeface="+mn-lt"/>
            </a:endParaRPr>
          </a:p>
        </p:txBody>
      </p:sp>
      <p:sp>
        <p:nvSpPr>
          <p:cNvPr id="79" name="Text Box 3"/>
          <p:cNvSpPr txBox="1">
            <a:spLocks noChangeArrowheads="1"/>
          </p:cNvSpPr>
          <p:nvPr/>
        </p:nvSpPr>
        <p:spPr bwMode="auto">
          <a:xfrm>
            <a:off x="6919788" y="4760131"/>
            <a:ext cx="13239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Flex Hose</a:t>
            </a:r>
          </a:p>
          <a:p>
            <a:pPr algn="ctr"/>
            <a:r>
              <a:rPr lang="en-US" altLang="en-US" sz="1050" dirty="0" smtClean="0">
                <a:latin typeface="+mn-lt"/>
              </a:rPr>
              <a:t>Communications,</a:t>
            </a:r>
          </a:p>
          <a:p>
            <a:pPr algn="ctr"/>
            <a:r>
              <a:rPr lang="en-US" altLang="en-US" sz="1050" dirty="0" smtClean="0">
                <a:latin typeface="+mn-lt"/>
              </a:rPr>
              <a:t>Power &amp; Mooring</a:t>
            </a:r>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9748" y="3714224"/>
            <a:ext cx="987843" cy="2091543"/>
          </a:xfrm>
          <a:prstGeom prst="rect">
            <a:avLst/>
          </a:prstGeom>
          <a:scene3d>
            <a:camera prst="orthographicFront">
              <a:rot lat="10800000" lon="0" rev="0"/>
            </a:camera>
            <a:lightRig rig="threePt" dir="t"/>
          </a:scene3d>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87952" y="3319272"/>
            <a:ext cx="508459" cy="2569464"/>
          </a:xfrm>
          <a:prstGeom prst="rect">
            <a:avLst/>
          </a:prstGeom>
        </p:spPr>
      </p:pic>
      <p:sp>
        <p:nvSpPr>
          <p:cNvPr id="60" name="TextBox 59"/>
          <p:cNvSpPr txBox="1"/>
          <p:nvPr/>
        </p:nvSpPr>
        <p:spPr>
          <a:xfrm>
            <a:off x="91440" y="1088740"/>
            <a:ext cx="4705174" cy="1863292"/>
          </a:xfrm>
          <a:prstGeom prst="rect">
            <a:avLst/>
          </a:prstGeom>
          <a:noFill/>
        </p:spPr>
        <p:txBody>
          <a:bodyPr wrap="square" rtlCol="0">
            <a:noAutofit/>
          </a:bodyPr>
          <a:lstStyle/>
          <a:p>
            <a:pPr marL="146304" indent="-146304">
              <a:tabLst>
                <a:tab pos="146304" algn="l"/>
              </a:tabLst>
            </a:pPr>
            <a:r>
              <a:rPr lang="en-US" dirty="0">
                <a:solidFill>
                  <a:schemeClr val="tx1">
                    <a:lumMod val="75000"/>
                    <a:lumOff val="25000"/>
                  </a:schemeClr>
                </a:solidFill>
                <a:cs typeface="Arial"/>
              </a:rPr>
              <a:t>• </a:t>
            </a:r>
            <a:r>
              <a:rPr lang="en-US" dirty="0" smtClean="0">
                <a:solidFill>
                  <a:schemeClr val="tx1">
                    <a:lumMod val="75000"/>
                    <a:lumOff val="25000"/>
                  </a:schemeClr>
                </a:solidFill>
                <a:cs typeface="Arial"/>
              </a:rPr>
              <a:t>Developed with ideas adapted from:</a:t>
            </a:r>
          </a:p>
          <a:p>
            <a:pPr marL="146304" indent="-146304">
              <a:tabLst>
                <a:tab pos="146304" algn="l"/>
              </a:tabLst>
            </a:pPr>
            <a:r>
              <a:rPr lang="en-US" sz="1600" dirty="0" smtClean="0">
                <a:solidFill>
                  <a:schemeClr val="tx1">
                    <a:lumMod val="75000"/>
                    <a:lumOff val="25000"/>
                  </a:schemeClr>
                </a:solidFill>
                <a:cs typeface="Arial"/>
              </a:rPr>
              <a:t>  	- LISICOS (Long Island Sound)</a:t>
            </a:r>
          </a:p>
          <a:p>
            <a:pPr marL="146304" indent="-146304">
              <a:tabLst>
                <a:tab pos="146304" algn="l"/>
              </a:tabLst>
            </a:pPr>
            <a:r>
              <a:rPr lang="en-US" sz="1600" dirty="0">
                <a:solidFill>
                  <a:schemeClr val="tx1">
                    <a:lumMod val="75000"/>
                    <a:lumOff val="25000"/>
                  </a:schemeClr>
                </a:solidFill>
                <a:cs typeface="Arial"/>
              </a:rPr>
              <a:t>	</a:t>
            </a:r>
            <a:r>
              <a:rPr lang="en-US" sz="1600" dirty="0" smtClean="0">
                <a:solidFill>
                  <a:schemeClr val="tx1">
                    <a:lumMod val="75000"/>
                    <a:lumOff val="25000"/>
                  </a:schemeClr>
                </a:solidFill>
                <a:cs typeface="Arial"/>
              </a:rPr>
              <a:t>- Martha’s Vineyard Coastal Observatory</a:t>
            </a:r>
          </a:p>
          <a:p>
            <a:pPr marL="146304" indent="-146304">
              <a:tabLst>
                <a:tab pos="146304" algn="l"/>
              </a:tabLst>
            </a:pPr>
            <a:r>
              <a:rPr lang="en-US" sz="1600" dirty="0">
                <a:solidFill>
                  <a:schemeClr val="tx1">
                    <a:lumMod val="75000"/>
                    <a:lumOff val="25000"/>
                  </a:schemeClr>
                </a:solidFill>
                <a:cs typeface="Arial"/>
              </a:rPr>
              <a:t>	</a:t>
            </a:r>
            <a:r>
              <a:rPr lang="en-US" sz="1600" dirty="0" smtClean="0">
                <a:solidFill>
                  <a:schemeClr val="tx1">
                    <a:lumMod val="75000"/>
                    <a:lumOff val="25000"/>
                  </a:schemeClr>
                </a:solidFill>
                <a:cs typeface="Arial"/>
              </a:rPr>
              <a:t>- NEPTUNE (Vancouver Island, Canada)</a:t>
            </a:r>
          </a:p>
          <a:p>
            <a:pPr marL="146304" indent="-146304">
              <a:tabLst>
                <a:tab pos="146304" algn="l"/>
              </a:tabLst>
            </a:pPr>
            <a:r>
              <a:rPr lang="en-US" sz="1600" dirty="0">
                <a:solidFill>
                  <a:schemeClr val="tx1">
                    <a:lumMod val="75000"/>
                    <a:lumOff val="25000"/>
                  </a:schemeClr>
                </a:solidFill>
                <a:cs typeface="Arial"/>
              </a:rPr>
              <a:t>	</a:t>
            </a:r>
            <a:r>
              <a:rPr lang="en-US" sz="1600" dirty="0" smtClean="0">
                <a:solidFill>
                  <a:schemeClr val="tx1">
                    <a:lumMod val="75000"/>
                    <a:lumOff val="25000"/>
                  </a:schemeClr>
                </a:solidFill>
                <a:cs typeface="Arial"/>
              </a:rPr>
              <a:t>- MARS</a:t>
            </a:r>
            <a:r>
              <a:rPr lang="en-US" sz="1600" dirty="0">
                <a:solidFill>
                  <a:schemeClr val="tx1">
                    <a:lumMod val="75000"/>
                    <a:lumOff val="25000"/>
                  </a:schemeClr>
                </a:solidFill>
                <a:cs typeface="Arial"/>
              </a:rPr>
              <a:t> </a:t>
            </a:r>
            <a:r>
              <a:rPr lang="en-US" sz="1600" dirty="0" smtClean="0">
                <a:solidFill>
                  <a:schemeClr val="tx1">
                    <a:lumMod val="75000"/>
                    <a:lumOff val="25000"/>
                  </a:schemeClr>
                </a:solidFill>
                <a:cs typeface="Arial"/>
              </a:rPr>
              <a:t>(Monterey, California)</a:t>
            </a:r>
          </a:p>
          <a:p>
            <a:pPr marL="146304" indent="-146304">
              <a:tabLst>
                <a:tab pos="146304" algn="l"/>
              </a:tabLst>
            </a:pPr>
            <a:endParaRPr lang="en-US" dirty="0" smtClean="0">
              <a:solidFill>
                <a:schemeClr val="tx1">
                  <a:lumMod val="75000"/>
                  <a:lumOff val="25000"/>
                </a:schemeClr>
              </a:solidFill>
              <a:cs typeface="Arial"/>
            </a:endParaRPr>
          </a:p>
          <a:p>
            <a:pPr marL="146304" indent="-146304">
              <a:tabLst>
                <a:tab pos="146304" algn="l"/>
              </a:tabLst>
            </a:pPr>
            <a:endParaRPr lang="en-US" dirty="0">
              <a:solidFill>
                <a:schemeClr val="tx1">
                  <a:lumMod val="75000"/>
                  <a:lumOff val="25000"/>
                </a:schemeClr>
              </a:solidFill>
              <a:cs typeface="Arial"/>
            </a:endParaRPr>
          </a:p>
        </p:txBody>
      </p:sp>
      <p:sp>
        <p:nvSpPr>
          <p:cNvPr id="64" name="TextBox 63"/>
          <p:cNvSpPr txBox="1"/>
          <p:nvPr/>
        </p:nvSpPr>
        <p:spPr>
          <a:xfrm>
            <a:off x="91441" y="2610786"/>
            <a:ext cx="3688471" cy="3985604"/>
          </a:xfrm>
          <a:prstGeom prst="rect">
            <a:avLst/>
          </a:prstGeom>
          <a:noFill/>
        </p:spPr>
        <p:txBody>
          <a:bodyPr wrap="square" rtlCol="0">
            <a:noAutofit/>
          </a:bodyPr>
          <a:lstStyle/>
          <a:p>
            <a:pPr marL="146304" indent="-146304">
              <a:tabLst>
                <a:tab pos="146304" algn="l"/>
              </a:tabLst>
            </a:pPr>
            <a:r>
              <a:rPr lang="en-US" dirty="0">
                <a:solidFill>
                  <a:schemeClr val="tx1">
                    <a:lumMod val="75000"/>
                    <a:lumOff val="25000"/>
                  </a:schemeClr>
                </a:solidFill>
                <a:cs typeface="Arial"/>
              </a:rPr>
              <a:t>• </a:t>
            </a:r>
            <a:r>
              <a:rPr lang="en-US" dirty="0" smtClean="0">
                <a:solidFill>
                  <a:schemeClr val="tx1">
                    <a:lumMod val="75000"/>
                    <a:lumOff val="25000"/>
                  </a:schemeClr>
                </a:solidFill>
                <a:cs typeface="Arial"/>
              </a:rPr>
              <a:t>Developed in partnership with:</a:t>
            </a:r>
          </a:p>
          <a:p>
            <a:pPr marL="146304" indent="-146304">
              <a:tabLst>
                <a:tab pos="146304" algn="l"/>
                <a:tab pos="292608" algn="l"/>
              </a:tabLst>
            </a:pPr>
            <a:r>
              <a:rPr lang="en-US" sz="1600" dirty="0">
                <a:solidFill>
                  <a:schemeClr val="tx1">
                    <a:lumMod val="75000"/>
                    <a:lumOff val="25000"/>
                  </a:schemeClr>
                </a:solidFill>
                <a:cs typeface="Arial"/>
              </a:rPr>
              <a:t>	- CILER</a:t>
            </a:r>
          </a:p>
          <a:p>
            <a:pPr marL="146304" indent="-146304">
              <a:tabLst>
                <a:tab pos="146304" algn="l"/>
                <a:tab pos="292608" algn="l"/>
              </a:tabLst>
            </a:pPr>
            <a:r>
              <a:rPr lang="en-US" sz="1600" dirty="0">
                <a:solidFill>
                  <a:schemeClr val="tx1">
                    <a:lumMod val="75000"/>
                    <a:lumOff val="25000"/>
                  </a:schemeClr>
                </a:solidFill>
                <a:cs typeface="Arial"/>
              </a:rPr>
              <a:t>	</a:t>
            </a:r>
            <a:r>
              <a:rPr lang="en-US" sz="1600" dirty="0" smtClean="0">
                <a:solidFill>
                  <a:schemeClr val="tx1">
                    <a:lumMod val="75000"/>
                    <a:lumOff val="25000"/>
                  </a:schemeClr>
                </a:solidFill>
                <a:cs typeface="Arial"/>
              </a:rPr>
              <a:t>- Lake Erie Center, U of Toledo</a:t>
            </a:r>
          </a:p>
          <a:p>
            <a:pPr marL="146304" indent="-146304">
              <a:tabLst>
                <a:tab pos="146304" algn="l"/>
                <a:tab pos="292608" algn="l"/>
              </a:tabLst>
            </a:pPr>
            <a:r>
              <a:rPr lang="en-US" sz="1600" dirty="0">
                <a:solidFill>
                  <a:schemeClr val="tx1">
                    <a:lumMod val="75000"/>
                    <a:lumOff val="25000"/>
                  </a:schemeClr>
                </a:solidFill>
                <a:cs typeface="Arial"/>
              </a:rPr>
              <a:t>	</a:t>
            </a:r>
            <a:r>
              <a:rPr lang="en-US" sz="1600" dirty="0" smtClean="0">
                <a:solidFill>
                  <a:schemeClr val="tx1">
                    <a:lumMod val="75000"/>
                    <a:lumOff val="25000"/>
                  </a:schemeClr>
                </a:solidFill>
                <a:cs typeface="Arial"/>
              </a:rPr>
              <a:t>- Thunder Bay NMS</a:t>
            </a:r>
          </a:p>
          <a:p>
            <a:pPr marL="146304" indent="-146304">
              <a:tabLst>
                <a:tab pos="146304" algn="l"/>
                <a:tab pos="292608" algn="l"/>
              </a:tabLst>
            </a:pPr>
            <a:r>
              <a:rPr lang="en-US" sz="1600" dirty="0">
                <a:solidFill>
                  <a:schemeClr val="tx1">
                    <a:lumMod val="75000"/>
                    <a:lumOff val="25000"/>
                  </a:schemeClr>
                </a:solidFill>
                <a:cs typeface="Arial"/>
              </a:rPr>
              <a:t>	</a:t>
            </a:r>
            <a:r>
              <a:rPr lang="en-US" sz="1600" dirty="0" smtClean="0">
                <a:solidFill>
                  <a:schemeClr val="tx1">
                    <a:lumMod val="75000"/>
                    <a:lumOff val="25000"/>
                  </a:schemeClr>
                </a:solidFill>
                <a:cs typeface="Arial"/>
              </a:rPr>
              <a:t>- U.S. Coast Guard 9</a:t>
            </a:r>
            <a:r>
              <a:rPr lang="en-US" sz="1600" baseline="30000" dirty="0" smtClean="0">
                <a:solidFill>
                  <a:schemeClr val="tx1">
                    <a:lumMod val="75000"/>
                    <a:lumOff val="25000"/>
                  </a:schemeClr>
                </a:solidFill>
                <a:cs typeface="Arial"/>
              </a:rPr>
              <a:t>th</a:t>
            </a:r>
            <a:r>
              <a:rPr lang="en-US" sz="1600" dirty="0" smtClean="0">
                <a:solidFill>
                  <a:schemeClr val="tx1">
                    <a:lumMod val="75000"/>
                    <a:lumOff val="25000"/>
                  </a:schemeClr>
                </a:solidFill>
                <a:cs typeface="Arial"/>
              </a:rPr>
              <a:t> District</a:t>
            </a:r>
          </a:p>
          <a:p>
            <a:pPr marL="146304" indent="-146304">
              <a:tabLst>
                <a:tab pos="146304" algn="l"/>
              </a:tabLst>
            </a:pPr>
            <a:endParaRPr lang="en-US" dirty="0" smtClean="0">
              <a:solidFill>
                <a:schemeClr val="tx1">
                  <a:lumMod val="75000"/>
                  <a:lumOff val="25000"/>
                </a:schemeClr>
              </a:solidFill>
              <a:cs typeface="Arial"/>
            </a:endParaRPr>
          </a:p>
          <a:p>
            <a:pPr marL="146304" indent="-146304">
              <a:tabLst>
                <a:tab pos="146304" algn="l"/>
              </a:tabLst>
            </a:pPr>
            <a:r>
              <a:rPr lang="en-US" dirty="0" smtClean="0">
                <a:solidFill>
                  <a:schemeClr val="tx1">
                    <a:lumMod val="75000"/>
                    <a:lumOff val="25000"/>
                  </a:schemeClr>
                </a:solidFill>
                <a:cs typeface="Arial"/>
              </a:rPr>
              <a:t>• Experimented with adopting the MBARI SIAM system for platform data collection standard</a:t>
            </a:r>
          </a:p>
          <a:p>
            <a:pPr marL="146304" indent="-146304">
              <a:tabLst>
                <a:tab pos="146304" algn="l"/>
              </a:tabLst>
            </a:pPr>
            <a:endParaRPr lang="en-US" dirty="0" smtClean="0">
              <a:solidFill>
                <a:schemeClr val="tx1">
                  <a:lumMod val="75000"/>
                  <a:lumOff val="25000"/>
                </a:schemeClr>
              </a:solidFill>
              <a:cs typeface="Arial"/>
            </a:endParaRPr>
          </a:p>
          <a:p>
            <a:pPr marL="146304" indent="-146304">
              <a:tabLst>
                <a:tab pos="146304" algn="l"/>
              </a:tabLst>
            </a:pPr>
            <a:endParaRPr lang="en-US" dirty="0">
              <a:solidFill>
                <a:srgbClr val="002060"/>
              </a:solidFill>
              <a:cs typeface="Arial"/>
            </a:endParaRPr>
          </a:p>
        </p:txBody>
      </p:sp>
      <p:sp>
        <p:nvSpPr>
          <p:cNvPr id="61" name="Rectangle 39"/>
          <p:cNvSpPr>
            <a:spLocks noChangeArrowheads="1"/>
          </p:cNvSpPr>
          <p:nvPr/>
        </p:nvSpPr>
        <p:spPr bwMode="auto">
          <a:xfrm>
            <a:off x="6619937" y="5682377"/>
            <a:ext cx="623887" cy="192087"/>
          </a:xfrm>
          <a:prstGeom prst="rect">
            <a:avLst/>
          </a:prstGeom>
          <a:solidFill>
            <a:srgbClr val="7030A0"/>
          </a:solidFill>
          <a:ln w="19050">
            <a:solidFill>
              <a:schemeClr val="tx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 name="Rectangle 28"/>
          <p:cNvSpPr>
            <a:spLocks noChangeArrowheads="1"/>
          </p:cNvSpPr>
          <p:nvPr/>
        </p:nvSpPr>
        <p:spPr bwMode="auto">
          <a:xfrm>
            <a:off x="5119588" y="5774655"/>
            <a:ext cx="996950" cy="174625"/>
          </a:xfrm>
          <a:prstGeom prst="rect">
            <a:avLst/>
          </a:prstGeom>
          <a:solidFill>
            <a:srgbClr val="FF0000"/>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52" name="Group 51"/>
          <p:cNvGrpSpPr/>
          <p:nvPr/>
        </p:nvGrpSpPr>
        <p:grpSpPr>
          <a:xfrm>
            <a:off x="8611976" y="1772816"/>
            <a:ext cx="219024" cy="972105"/>
            <a:chOff x="5580112" y="1052736"/>
            <a:chExt cx="219024" cy="972105"/>
          </a:xfrm>
        </p:grpSpPr>
        <p:sp>
          <p:nvSpPr>
            <p:cNvPr id="45" name="Rectangle 44"/>
            <p:cNvSpPr/>
            <p:nvPr/>
          </p:nvSpPr>
          <p:spPr>
            <a:xfrm>
              <a:off x="5580112" y="1205510"/>
              <a:ext cx="219024" cy="819331"/>
            </a:xfrm>
            <a:prstGeom prst="rect">
              <a:avLst/>
            </a:prstGeom>
            <a:solidFill>
              <a:schemeClr val="tx1">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5652120" y="1052736"/>
              <a:ext cx="0" cy="152774"/>
            </a:xfrm>
            <a:prstGeom prst="line">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643904" y="1916832"/>
              <a:ext cx="91440" cy="102955"/>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643904" y="128016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643792" y="1371311"/>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643904" y="146304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643680" y="155448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643680" y="164592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641848" y="1736812"/>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641848" y="182880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45"/>
          <p:cNvSpPr>
            <a:spLocks/>
          </p:cNvSpPr>
          <p:nvPr/>
        </p:nvSpPr>
        <p:spPr bwMode="auto">
          <a:xfrm>
            <a:off x="3923643" y="3174164"/>
            <a:ext cx="5029200" cy="45719"/>
          </a:xfrm>
          <a:custGeom>
            <a:avLst/>
            <a:gdLst>
              <a:gd name="T0" fmla="*/ 2147483647 w 4104"/>
              <a:gd name="T1" fmla="*/ 0 h 504"/>
              <a:gd name="T2" fmla="*/ 2147483647 w 4104"/>
              <a:gd name="T3" fmla="*/ 2147483647 h 504"/>
              <a:gd name="T4" fmla="*/ 2147483647 w 4104"/>
              <a:gd name="T5" fmla="*/ 0 h 504"/>
              <a:gd name="T6" fmla="*/ 2147483647 w 4104"/>
              <a:gd name="T7" fmla="*/ 2147483647 h 504"/>
              <a:gd name="T8" fmla="*/ 2147483647 w 4104"/>
              <a:gd name="T9" fmla="*/ 0 h 504"/>
              <a:gd name="T10" fmla="*/ 2147483647 w 4104"/>
              <a:gd name="T11" fmla="*/ 2147483647 h 504"/>
              <a:gd name="T12" fmla="*/ 2147483647 w 4104"/>
              <a:gd name="T13" fmla="*/ 0 h 504"/>
              <a:gd name="T14" fmla="*/ 2147483647 w 4104"/>
              <a:gd name="T15" fmla="*/ 2147483647 h 504"/>
              <a:gd name="T16" fmla="*/ 0 w 4104"/>
              <a:gd name="T17" fmla="*/ 0 h 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04"/>
              <a:gd name="T28" fmla="*/ 0 h 504"/>
              <a:gd name="T29" fmla="*/ 4104 w 4104"/>
              <a:gd name="T30" fmla="*/ 504 h 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04" h="504">
                <a:moveTo>
                  <a:pt x="4104" y="0"/>
                </a:moveTo>
                <a:cubicBezTo>
                  <a:pt x="3906" y="252"/>
                  <a:pt x="3708" y="504"/>
                  <a:pt x="3528" y="504"/>
                </a:cubicBezTo>
                <a:cubicBezTo>
                  <a:pt x="3348" y="504"/>
                  <a:pt x="3204" y="0"/>
                  <a:pt x="3024" y="0"/>
                </a:cubicBezTo>
                <a:cubicBezTo>
                  <a:pt x="2844" y="0"/>
                  <a:pt x="2628" y="504"/>
                  <a:pt x="2448" y="504"/>
                </a:cubicBezTo>
                <a:cubicBezTo>
                  <a:pt x="2268" y="504"/>
                  <a:pt x="2124" y="0"/>
                  <a:pt x="1944" y="0"/>
                </a:cubicBezTo>
                <a:cubicBezTo>
                  <a:pt x="1764" y="0"/>
                  <a:pt x="1536" y="504"/>
                  <a:pt x="1368" y="504"/>
                </a:cubicBezTo>
                <a:cubicBezTo>
                  <a:pt x="1200" y="504"/>
                  <a:pt x="1092" y="0"/>
                  <a:pt x="936" y="0"/>
                </a:cubicBezTo>
                <a:cubicBezTo>
                  <a:pt x="780" y="0"/>
                  <a:pt x="588" y="504"/>
                  <a:pt x="432" y="504"/>
                </a:cubicBezTo>
                <a:cubicBezTo>
                  <a:pt x="276" y="504"/>
                  <a:pt x="138" y="252"/>
                  <a:pt x="0" y="0"/>
                </a:cubicBezTo>
              </a:path>
            </a:pathLst>
          </a:cu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Box 11"/>
          <p:cNvSpPr txBox="1"/>
          <p:nvPr/>
        </p:nvSpPr>
        <p:spPr>
          <a:xfrm>
            <a:off x="91441" y="5228617"/>
            <a:ext cx="3364435" cy="1200329"/>
          </a:xfrm>
          <a:prstGeom prst="rect">
            <a:avLst/>
          </a:prstGeom>
          <a:noFill/>
        </p:spPr>
        <p:txBody>
          <a:bodyPr wrap="square" rtlCol="0">
            <a:spAutoFit/>
          </a:bodyPr>
          <a:lstStyle/>
          <a:p>
            <a:pPr marL="146304" indent="-146304"/>
            <a:r>
              <a:rPr lang="en-US" dirty="0">
                <a:solidFill>
                  <a:schemeClr val="tx1">
                    <a:lumMod val="75000"/>
                    <a:lumOff val="25000"/>
                  </a:schemeClr>
                </a:solidFill>
                <a:cs typeface="Arial"/>
              </a:rPr>
              <a:t>• </a:t>
            </a:r>
            <a:r>
              <a:rPr lang="en-US" sz="1000" dirty="0">
                <a:solidFill>
                  <a:schemeClr val="tx1">
                    <a:lumMod val="75000"/>
                    <a:lumOff val="25000"/>
                  </a:schemeClr>
                </a:solidFill>
                <a:cs typeface="Arial"/>
              </a:rPr>
              <a:t> </a:t>
            </a:r>
            <a:r>
              <a:rPr lang="en-US" dirty="0" smtClean="0">
                <a:solidFill>
                  <a:schemeClr val="tx1">
                    <a:lumMod val="75000"/>
                    <a:lumOff val="25000"/>
                  </a:schemeClr>
                </a:solidFill>
                <a:cs typeface="Arial"/>
              </a:rPr>
              <a:t>Actively </a:t>
            </a:r>
            <a:r>
              <a:rPr lang="en-US" dirty="0">
                <a:solidFill>
                  <a:schemeClr val="tx1">
                    <a:lumMod val="75000"/>
                    <a:lumOff val="25000"/>
                  </a:schemeClr>
                </a:solidFill>
                <a:cs typeface="Arial"/>
              </a:rPr>
              <a:t>working on the development of cabled observatories for winter (under ice) </a:t>
            </a:r>
            <a:r>
              <a:rPr lang="en-US" dirty="0" smtClean="0">
                <a:solidFill>
                  <a:schemeClr val="tx1">
                    <a:lumMod val="75000"/>
                    <a:lumOff val="25000"/>
                  </a:schemeClr>
                </a:solidFill>
                <a:cs typeface="Arial"/>
              </a:rPr>
              <a:t>measurements</a:t>
            </a:r>
            <a:endParaRPr lang="en-US" sz="800" dirty="0">
              <a:solidFill>
                <a:srgbClr val="002060"/>
              </a:solidFill>
              <a:cs typeface="Arial"/>
            </a:endParaRPr>
          </a:p>
        </p:txBody>
      </p:sp>
    </p:spTree>
    <p:extLst>
      <p:ext uri="{BB962C8B-B14F-4D97-AF65-F5344CB8AC3E}">
        <p14:creationId xmlns:p14="http://schemas.microsoft.com/office/powerpoint/2010/main" val="1120538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6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6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2" end="2"/>
                                            </p:txEl>
                                          </p:spTgt>
                                        </p:tgtEl>
                                        <p:attrNameLst>
                                          <p:attrName>ppt_c</p:attrName>
                                        </p:attrNameLst>
                                      </p:cBhvr>
                                      <p:to>
                                        <a:srgbClr val="B2B2B2"/>
                                      </p:to>
                                    </p:animClr>
                                  </p:subTnLst>
                                </p:cTn>
                              </p:par>
                              <p:par>
                                <p:cTn id="11" presetID="1" presetClass="entr" presetSubtype="0" fill="hold" nodeType="withEffect">
                                  <p:stCondLst>
                                    <p:cond delay="0"/>
                                  </p:stCondLst>
                                  <p:childTnLst>
                                    <p:set>
                                      <p:cBhvr>
                                        <p:cTn id="12" dur="1" fill="hold">
                                          <p:stCondLst>
                                            <p:cond delay="0"/>
                                          </p:stCondLst>
                                        </p:cTn>
                                        <p:tgtEl>
                                          <p:spTgt spid="6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3" end="3"/>
                                            </p:txEl>
                                          </p:spTgt>
                                        </p:tgtEl>
                                        <p:attrNameLst>
                                          <p:attrName>ppt_c</p:attrName>
                                        </p:attrNameLst>
                                      </p:cBhvr>
                                      <p:to>
                                        <a:srgbClr val="B2B2B2"/>
                                      </p:to>
                                    </p:animClr>
                                  </p:subTnLst>
                                </p:cTn>
                              </p:par>
                              <p:par>
                                <p:cTn id="13" presetID="1" presetClass="entr" presetSubtype="0" fill="hold" nodeType="withEffect">
                                  <p:stCondLst>
                                    <p:cond delay="0"/>
                                  </p:stCondLst>
                                  <p:childTnLst>
                                    <p:set>
                                      <p:cBhvr>
                                        <p:cTn id="14" dur="1" fill="hold">
                                          <p:stCondLst>
                                            <p:cond delay="0"/>
                                          </p:stCondLst>
                                        </p:cTn>
                                        <p:tgtEl>
                                          <p:spTgt spid="6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4" end="4"/>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0" end="0"/>
                                            </p:txEl>
                                          </p:spTgt>
                                        </p:tgtEl>
                                        <p:attrNameLst>
                                          <p:attrName>ppt_c</p:attrName>
                                        </p:attrNameLst>
                                      </p:cBhvr>
                                      <p:to>
                                        <a:srgbClr val="B2B2B2"/>
                                      </p:to>
                                    </p:animClr>
                                  </p:subTnLst>
                                </p:cTn>
                              </p:par>
                              <p:par>
                                <p:cTn id="19" presetID="1" presetClass="entr" presetSubtype="0" fill="hold" nodeType="withEffect">
                                  <p:stCondLst>
                                    <p:cond delay="0"/>
                                  </p:stCondLst>
                                  <p:childTnLst>
                                    <p:set>
                                      <p:cBhvr>
                                        <p:cTn id="20" dur="1" fill="hold">
                                          <p:stCondLst>
                                            <p:cond delay="0"/>
                                          </p:stCondLst>
                                        </p:cTn>
                                        <p:tgtEl>
                                          <p:spTgt spid="6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1" end="1"/>
                                            </p:txEl>
                                          </p:spTgt>
                                        </p:tgtEl>
                                        <p:attrNameLst>
                                          <p:attrName>ppt_c</p:attrName>
                                        </p:attrNameLst>
                                      </p:cBhvr>
                                      <p:to>
                                        <a:srgbClr val="B2B2B2"/>
                                      </p:to>
                                    </p:animClr>
                                  </p:subTnLst>
                                </p:cTn>
                              </p:par>
                              <p:par>
                                <p:cTn id="21" presetID="1" presetClass="entr" presetSubtype="0" fill="hold" nodeType="withEffect">
                                  <p:stCondLst>
                                    <p:cond delay="0"/>
                                  </p:stCondLst>
                                  <p:childTnLst>
                                    <p:set>
                                      <p:cBhvr>
                                        <p:cTn id="22" dur="1" fill="hold">
                                          <p:stCondLst>
                                            <p:cond delay="0"/>
                                          </p:stCondLst>
                                        </p:cTn>
                                        <p:tgtEl>
                                          <p:spTgt spid="6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2" end="2"/>
                                            </p:txEl>
                                          </p:spTgt>
                                        </p:tgtEl>
                                        <p:attrNameLst>
                                          <p:attrName>ppt_c</p:attrName>
                                        </p:attrNameLst>
                                      </p:cBhvr>
                                      <p:to>
                                        <a:srgbClr val="B2B2B2"/>
                                      </p:to>
                                    </p:animClr>
                                  </p:subTnLst>
                                </p:cTn>
                              </p:par>
                              <p:par>
                                <p:cTn id="23" presetID="1" presetClass="entr" presetSubtype="0" fill="hold" nodeType="withEffect">
                                  <p:stCondLst>
                                    <p:cond delay="0"/>
                                  </p:stCondLst>
                                  <p:childTnLst>
                                    <p:set>
                                      <p:cBhvr>
                                        <p:cTn id="24" dur="1" fill="hold">
                                          <p:stCondLst>
                                            <p:cond delay="0"/>
                                          </p:stCondLst>
                                        </p:cTn>
                                        <p:tgtEl>
                                          <p:spTgt spid="6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3" end="3"/>
                                            </p:txEl>
                                          </p:spTgt>
                                        </p:tgtEl>
                                        <p:attrNameLst>
                                          <p:attrName>ppt_c</p:attrName>
                                        </p:attrNameLst>
                                      </p:cBhvr>
                                      <p:to>
                                        <a:srgbClr val="B2B2B2"/>
                                      </p:to>
                                    </p:animClr>
                                  </p:subTnLst>
                                </p:cTn>
                              </p:par>
                              <p:par>
                                <p:cTn id="25" presetID="1" presetClass="entr" presetSubtype="0" fill="hold" nodeType="with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4" end="4"/>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6" end="6"/>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3"/>
          <p:cNvSpPr>
            <a:spLocks noChangeAspect="1"/>
          </p:cNvSpPr>
          <p:nvPr/>
        </p:nvSpPr>
        <p:spPr bwMode="auto">
          <a:xfrm>
            <a:off x="3912615" y="2744924"/>
            <a:ext cx="5131409" cy="3477773"/>
          </a:xfrm>
          <a:custGeom>
            <a:avLst/>
            <a:gdLst/>
            <a:ahLst/>
            <a:cxnLst>
              <a:cxn ang="0">
                <a:pos x="2" y="2384"/>
              </a:cxn>
              <a:cxn ang="0">
                <a:pos x="29" y="2632"/>
              </a:cxn>
              <a:cxn ang="0">
                <a:pos x="64" y="2685"/>
              </a:cxn>
              <a:cxn ang="0">
                <a:pos x="879" y="2694"/>
              </a:cxn>
              <a:cxn ang="0">
                <a:pos x="1012" y="2685"/>
              </a:cxn>
              <a:cxn ang="0">
                <a:pos x="1128" y="2641"/>
              </a:cxn>
              <a:cxn ang="0">
                <a:pos x="1517" y="2694"/>
              </a:cxn>
              <a:cxn ang="0">
                <a:pos x="2102" y="2649"/>
              </a:cxn>
              <a:cxn ang="0">
                <a:pos x="2156" y="2623"/>
              </a:cxn>
              <a:cxn ang="0">
                <a:pos x="2218" y="2605"/>
              </a:cxn>
              <a:cxn ang="0">
                <a:pos x="2838" y="2579"/>
              </a:cxn>
              <a:cxn ang="0">
                <a:pos x="2891" y="2561"/>
              </a:cxn>
              <a:cxn ang="0">
                <a:pos x="2944" y="2525"/>
              </a:cxn>
              <a:cxn ang="0">
                <a:pos x="2997" y="2508"/>
              </a:cxn>
              <a:cxn ang="0">
                <a:pos x="3458" y="2543"/>
              </a:cxn>
              <a:cxn ang="0">
                <a:pos x="3547" y="2516"/>
              </a:cxn>
              <a:cxn ang="0">
                <a:pos x="3627" y="2428"/>
              </a:cxn>
              <a:cxn ang="0">
                <a:pos x="3804" y="2463"/>
              </a:cxn>
              <a:cxn ang="0">
                <a:pos x="3857" y="2481"/>
              </a:cxn>
              <a:cxn ang="0">
                <a:pos x="3884" y="2490"/>
              </a:cxn>
              <a:cxn ang="0">
                <a:pos x="4025" y="2454"/>
              </a:cxn>
              <a:cxn ang="0">
                <a:pos x="4070" y="2401"/>
              </a:cxn>
              <a:cxn ang="0">
                <a:pos x="4096" y="2339"/>
              </a:cxn>
              <a:cxn ang="0">
                <a:pos x="4114" y="2286"/>
              </a:cxn>
              <a:cxn ang="0">
                <a:pos x="4149" y="2038"/>
              </a:cxn>
              <a:cxn ang="0">
                <a:pos x="4176" y="1559"/>
              </a:cxn>
              <a:cxn ang="0">
                <a:pos x="4140" y="842"/>
              </a:cxn>
              <a:cxn ang="0">
                <a:pos x="4105" y="221"/>
              </a:cxn>
              <a:cxn ang="0">
                <a:pos x="4052" y="62"/>
              </a:cxn>
              <a:cxn ang="0">
                <a:pos x="3999" y="18"/>
              </a:cxn>
              <a:cxn ang="0">
                <a:pos x="3946" y="0"/>
              </a:cxn>
              <a:cxn ang="0">
                <a:pos x="3830" y="9"/>
              </a:cxn>
              <a:cxn ang="0">
                <a:pos x="3759" y="71"/>
              </a:cxn>
              <a:cxn ang="0">
                <a:pos x="3733" y="124"/>
              </a:cxn>
              <a:cxn ang="0">
                <a:pos x="3653" y="345"/>
              </a:cxn>
              <a:cxn ang="0">
                <a:pos x="3600" y="478"/>
              </a:cxn>
              <a:cxn ang="0">
                <a:pos x="3520" y="726"/>
              </a:cxn>
              <a:cxn ang="0">
                <a:pos x="3423" y="983"/>
              </a:cxn>
              <a:cxn ang="0">
                <a:pos x="3352" y="1178"/>
              </a:cxn>
              <a:cxn ang="0">
                <a:pos x="3308" y="1267"/>
              </a:cxn>
              <a:cxn ang="0">
                <a:pos x="3272" y="1373"/>
              </a:cxn>
              <a:cxn ang="0">
                <a:pos x="3228" y="1480"/>
              </a:cxn>
              <a:cxn ang="0">
                <a:pos x="3183" y="1586"/>
              </a:cxn>
              <a:cxn ang="0">
                <a:pos x="3148" y="1639"/>
              </a:cxn>
              <a:cxn ang="0">
                <a:pos x="3051" y="1808"/>
              </a:cxn>
              <a:cxn ang="0">
                <a:pos x="3042" y="1834"/>
              </a:cxn>
              <a:cxn ang="0">
                <a:pos x="3006" y="1887"/>
              </a:cxn>
              <a:cxn ang="0">
                <a:pos x="2882" y="2073"/>
              </a:cxn>
              <a:cxn ang="0">
                <a:pos x="2749" y="2224"/>
              </a:cxn>
              <a:cxn ang="0">
                <a:pos x="2590" y="2313"/>
              </a:cxn>
              <a:cxn ang="0">
                <a:pos x="2563" y="2330"/>
              </a:cxn>
              <a:cxn ang="0">
                <a:pos x="2262" y="2339"/>
              </a:cxn>
              <a:cxn ang="0">
                <a:pos x="2173" y="2366"/>
              </a:cxn>
              <a:cxn ang="0">
                <a:pos x="1659" y="2392"/>
              </a:cxn>
              <a:cxn ang="0">
                <a:pos x="1074" y="2437"/>
              </a:cxn>
              <a:cxn ang="0">
                <a:pos x="684" y="2419"/>
              </a:cxn>
              <a:cxn ang="0">
                <a:pos x="392" y="2366"/>
              </a:cxn>
              <a:cxn ang="0">
                <a:pos x="11" y="2375"/>
              </a:cxn>
              <a:cxn ang="0">
                <a:pos x="2" y="2384"/>
              </a:cxn>
            </a:cxnLst>
            <a:rect l="0" t="0" r="r" b="b"/>
            <a:pathLst>
              <a:path w="4181" h="2694">
                <a:moveTo>
                  <a:pt x="2" y="2384"/>
                </a:moveTo>
                <a:cubicBezTo>
                  <a:pt x="43" y="2505"/>
                  <a:pt x="11" y="2395"/>
                  <a:pt x="29" y="2632"/>
                </a:cubicBezTo>
                <a:cubicBezTo>
                  <a:pt x="33" y="2683"/>
                  <a:pt x="28" y="2673"/>
                  <a:pt x="64" y="2685"/>
                </a:cubicBezTo>
                <a:cubicBezTo>
                  <a:pt x="323" y="2679"/>
                  <a:pt x="622" y="2650"/>
                  <a:pt x="879" y="2694"/>
                </a:cubicBezTo>
                <a:cubicBezTo>
                  <a:pt x="923" y="2691"/>
                  <a:pt x="968" y="2692"/>
                  <a:pt x="1012" y="2685"/>
                </a:cubicBezTo>
                <a:cubicBezTo>
                  <a:pt x="1044" y="2680"/>
                  <a:pt x="1092" y="2652"/>
                  <a:pt x="1128" y="2641"/>
                </a:cubicBezTo>
                <a:cubicBezTo>
                  <a:pt x="1260" y="2652"/>
                  <a:pt x="1386" y="2682"/>
                  <a:pt x="1517" y="2694"/>
                </a:cubicBezTo>
                <a:cubicBezTo>
                  <a:pt x="1720" y="2687"/>
                  <a:pt x="1900" y="2657"/>
                  <a:pt x="2102" y="2649"/>
                </a:cubicBezTo>
                <a:cubicBezTo>
                  <a:pt x="2190" y="2623"/>
                  <a:pt x="2063" y="2663"/>
                  <a:pt x="2156" y="2623"/>
                </a:cubicBezTo>
                <a:cubicBezTo>
                  <a:pt x="2176" y="2614"/>
                  <a:pt x="2198" y="2612"/>
                  <a:pt x="2218" y="2605"/>
                </a:cubicBezTo>
                <a:cubicBezTo>
                  <a:pt x="2465" y="2612"/>
                  <a:pt x="2612" y="2608"/>
                  <a:pt x="2838" y="2579"/>
                </a:cubicBezTo>
                <a:cubicBezTo>
                  <a:pt x="2856" y="2573"/>
                  <a:pt x="2876" y="2571"/>
                  <a:pt x="2891" y="2561"/>
                </a:cubicBezTo>
                <a:cubicBezTo>
                  <a:pt x="2909" y="2549"/>
                  <a:pt x="2924" y="2532"/>
                  <a:pt x="2944" y="2525"/>
                </a:cubicBezTo>
                <a:cubicBezTo>
                  <a:pt x="2962" y="2519"/>
                  <a:pt x="2997" y="2508"/>
                  <a:pt x="2997" y="2508"/>
                </a:cubicBezTo>
                <a:cubicBezTo>
                  <a:pt x="3155" y="2517"/>
                  <a:pt x="3297" y="2537"/>
                  <a:pt x="3458" y="2543"/>
                </a:cubicBezTo>
                <a:cubicBezTo>
                  <a:pt x="3490" y="2538"/>
                  <a:pt x="3524" y="2543"/>
                  <a:pt x="3547" y="2516"/>
                </a:cubicBezTo>
                <a:cubicBezTo>
                  <a:pt x="3583" y="2475"/>
                  <a:pt x="3578" y="2444"/>
                  <a:pt x="3627" y="2428"/>
                </a:cubicBezTo>
                <a:cubicBezTo>
                  <a:pt x="3683" y="2447"/>
                  <a:pt x="3747" y="2452"/>
                  <a:pt x="3804" y="2463"/>
                </a:cubicBezTo>
                <a:cubicBezTo>
                  <a:pt x="3822" y="2467"/>
                  <a:pt x="3839" y="2475"/>
                  <a:pt x="3857" y="2481"/>
                </a:cubicBezTo>
                <a:cubicBezTo>
                  <a:pt x="3866" y="2484"/>
                  <a:pt x="3884" y="2490"/>
                  <a:pt x="3884" y="2490"/>
                </a:cubicBezTo>
                <a:cubicBezTo>
                  <a:pt x="3951" y="2483"/>
                  <a:pt x="3976" y="2488"/>
                  <a:pt x="4025" y="2454"/>
                </a:cubicBezTo>
                <a:cubicBezTo>
                  <a:pt x="4038" y="2435"/>
                  <a:pt x="4057" y="2420"/>
                  <a:pt x="4070" y="2401"/>
                </a:cubicBezTo>
                <a:cubicBezTo>
                  <a:pt x="4082" y="2382"/>
                  <a:pt x="4088" y="2360"/>
                  <a:pt x="4096" y="2339"/>
                </a:cubicBezTo>
                <a:cubicBezTo>
                  <a:pt x="4103" y="2322"/>
                  <a:pt x="4114" y="2286"/>
                  <a:pt x="4114" y="2286"/>
                </a:cubicBezTo>
                <a:cubicBezTo>
                  <a:pt x="4124" y="2205"/>
                  <a:pt x="4129" y="2117"/>
                  <a:pt x="4149" y="2038"/>
                </a:cubicBezTo>
                <a:cubicBezTo>
                  <a:pt x="4162" y="1877"/>
                  <a:pt x="4171" y="1721"/>
                  <a:pt x="4176" y="1559"/>
                </a:cubicBezTo>
                <a:cubicBezTo>
                  <a:pt x="4172" y="1298"/>
                  <a:pt x="4181" y="1085"/>
                  <a:pt x="4140" y="842"/>
                </a:cubicBezTo>
                <a:cubicBezTo>
                  <a:pt x="4131" y="635"/>
                  <a:pt x="4135" y="426"/>
                  <a:pt x="4105" y="221"/>
                </a:cubicBezTo>
                <a:cubicBezTo>
                  <a:pt x="4098" y="172"/>
                  <a:pt x="4085" y="101"/>
                  <a:pt x="4052" y="62"/>
                </a:cubicBezTo>
                <a:cubicBezTo>
                  <a:pt x="4039" y="47"/>
                  <a:pt x="4018" y="27"/>
                  <a:pt x="3999" y="18"/>
                </a:cubicBezTo>
                <a:cubicBezTo>
                  <a:pt x="3982" y="10"/>
                  <a:pt x="3946" y="0"/>
                  <a:pt x="3946" y="0"/>
                </a:cubicBezTo>
                <a:cubicBezTo>
                  <a:pt x="3907" y="3"/>
                  <a:pt x="3868" y="2"/>
                  <a:pt x="3830" y="9"/>
                </a:cubicBezTo>
                <a:cubicBezTo>
                  <a:pt x="3790" y="16"/>
                  <a:pt x="3805" y="56"/>
                  <a:pt x="3759" y="71"/>
                </a:cubicBezTo>
                <a:cubicBezTo>
                  <a:pt x="3734" y="151"/>
                  <a:pt x="3772" y="37"/>
                  <a:pt x="3733" y="124"/>
                </a:cubicBezTo>
                <a:cubicBezTo>
                  <a:pt x="3701" y="195"/>
                  <a:pt x="3682" y="273"/>
                  <a:pt x="3653" y="345"/>
                </a:cubicBezTo>
                <a:cubicBezTo>
                  <a:pt x="3634" y="392"/>
                  <a:pt x="3629" y="437"/>
                  <a:pt x="3600" y="478"/>
                </a:cubicBezTo>
                <a:cubicBezTo>
                  <a:pt x="3573" y="560"/>
                  <a:pt x="3570" y="654"/>
                  <a:pt x="3520" y="726"/>
                </a:cubicBezTo>
                <a:cubicBezTo>
                  <a:pt x="3491" y="813"/>
                  <a:pt x="3455" y="897"/>
                  <a:pt x="3423" y="983"/>
                </a:cubicBezTo>
                <a:cubicBezTo>
                  <a:pt x="3400" y="1047"/>
                  <a:pt x="3391" y="1122"/>
                  <a:pt x="3352" y="1178"/>
                </a:cubicBezTo>
                <a:cubicBezTo>
                  <a:pt x="3341" y="1211"/>
                  <a:pt x="3321" y="1236"/>
                  <a:pt x="3308" y="1267"/>
                </a:cubicBezTo>
                <a:cubicBezTo>
                  <a:pt x="3296" y="1295"/>
                  <a:pt x="3290" y="1346"/>
                  <a:pt x="3272" y="1373"/>
                </a:cubicBezTo>
                <a:cubicBezTo>
                  <a:pt x="3250" y="1407"/>
                  <a:pt x="3241" y="1442"/>
                  <a:pt x="3228" y="1480"/>
                </a:cubicBezTo>
                <a:cubicBezTo>
                  <a:pt x="3215" y="1518"/>
                  <a:pt x="3196" y="1547"/>
                  <a:pt x="3183" y="1586"/>
                </a:cubicBezTo>
                <a:cubicBezTo>
                  <a:pt x="3176" y="1606"/>
                  <a:pt x="3148" y="1639"/>
                  <a:pt x="3148" y="1639"/>
                </a:cubicBezTo>
                <a:cubicBezTo>
                  <a:pt x="3126" y="1704"/>
                  <a:pt x="3087" y="1751"/>
                  <a:pt x="3051" y="1808"/>
                </a:cubicBezTo>
                <a:cubicBezTo>
                  <a:pt x="3046" y="1816"/>
                  <a:pt x="3047" y="1826"/>
                  <a:pt x="3042" y="1834"/>
                </a:cubicBezTo>
                <a:cubicBezTo>
                  <a:pt x="3031" y="1853"/>
                  <a:pt x="3006" y="1887"/>
                  <a:pt x="3006" y="1887"/>
                </a:cubicBezTo>
                <a:cubicBezTo>
                  <a:pt x="2980" y="1962"/>
                  <a:pt x="2933" y="2013"/>
                  <a:pt x="2882" y="2073"/>
                </a:cubicBezTo>
                <a:cubicBezTo>
                  <a:pt x="2838" y="2125"/>
                  <a:pt x="2801" y="2180"/>
                  <a:pt x="2749" y="2224"/>
                </a:cubicBezTo>
                <a:cubicBezTo>
                  <a:pt x="2694" y="2271"/>
                  <a:pt x="2657" y="2290"/>
                  <a:pt x="2590" y="2313"/>
                </a:cubicBezTo>
                <a:cubicBezTo>
                  <a:pt x="2580" y="2316"/>
                  <a:pt x="2574" y="2329"/>
                  <a:pt x="2563" y="2330"/>
                </a:cubicBezTo>
                <a:cubicBezTo>
                  <a:pt x="2463" y="2338"/>
                  <a:pt x="2362" y="2336"/>
                  <a:pt x="2262" y="2339"/>
                </a:cubicBezTo>
                <a:cubicBezTo>
                  <a:pt x="2232" y="2349"/>
                  <a:pt x="2203" y="2356"/>
                  <a:pt x="2173" y="2366"/>
                </a:cubicBezTo>
                <a:cubicBezTo>
                  <a:pt x="1997" y="2350"/>
                  <a:pt x="1831" y="2370"/>
                  <a:pt x="1659" y="2392"/>
                </a:cubicBezTo>
                <a:cubicBezTo>
                  <a:pt x="1474" y="2456"/>
                  <a:pt x="1267" y="2426"/>
                  <a:pt x="1074" y="2437"/>
                </a:cubicBezTo>
                <a:cubicBezTo>
                  <a:pt x="970" y="2434"/>
                  <a:pt x="807" y="2440"/>
                  <a:pt x="684" y="2419"/>
                </a:cubicBezTo>
                <a:cubicBezTo>
                  <a:pt x="581" y="2401"/>
                  <a:pt x="498" y="2374"/>
                  <a:pt x="392" y="2366"/>
                </a:cubicBezTo>
                <a:cubicBezTo>
                  <a:pt x="265" y="2369"/>
                  <a:pt x="138" y="2364"/>
                  <a:pt x="11" y="2375"/>
                </a:cubicBezTo>
                <a:cubicBezTo>
                  <a:pt x="0" y="2376"/>
                  <a:pt x="2" y="2429"/>
                  <a:pt x="2" y="2384"/>
                </a:cubicBezTo>
                <a:close/>
              </a:path>
            </a:pathLst>
          </a:custGeom>
          <a:solidFill>
            <a:srgbClr val="FFCC99">
              <a:alpha val="50000"/>
            </a:srgbClr>
          </a:solidFill>
          <a:ln w="9525">
            <a:noFill/>
            <a:round/>
            <a:headEnd/>
            <a:tailEnd/>
          </a:ln>
          <a:effectLst/>
        </p:spPr>
        <p:txBody>
          <a:bodyPr/>
          <a:lstStyle/>
          <a:p>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err="1" smtClean="0">
                <a:solidFill>
                  <a:srgbClr val="002060"/>
                </a:solidFill>
                <a:latin typeface="Arial" panose="020B0604020202020204" pitchFamily="34" charset="0"/>
                <a:cs typeface="Arial" panose="020B0604020202020204" pitchFamily="34" charset="0"/>
              </a:rPr>
              <a:t>ReCON</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Realtime</a:t>
            </a:r>
            <a:r>
              <a:rPr lang="en-US" sz="2800" dirty="0" smtClean="0">
                <a:solidFill>
                  <a:srgbClr val="002060"/>
                </a:solidFill>
                <a:latin typeface="Arial" panose="020B0604020202020204" pitchFamily="34" charset="0"/>
                <a:cs typeface="Arial" panose="020B0604020202020204" pitchFamily="34" charset="0"/>
              </a:rPr>
              <a:t> Coastal Observation Network</a:t>
            </a:r>
            <a:endParaRPr lang="en-US" sz="2800" dirty="0">
              <a:solidFill>
                <a:srgbClr val="002060"/>
              </a:solidFill>
              <a:latin typeface="Arial" panose="020B0604020202020204" pitchFamily="34" charset="0"/>
              <a:cs typeface="Arial" panose="020B0604020202020204" pitchFamily="34" charset="0"/>
            </a:endParaRPr>
          </a:p>
        </p:txBody>
      </p:sp>
      <p:sp>
        <p:nvSpPr>
          <p:cNvPr id="122" name="Freeform 121"/>
          <p:cNvSpPr/>
          <p:nvPr/>
        </p:nvSpPr>
        <p:spPr>
          <a:xfrm>
            <a:off x="4696130" y="5757193"/>
            <a:ext cx="423458" cy="78581"/>
          </a:xfrm>
          <a:custGeom>
            <a:avLst/>
            <a:gdLst>
              <a:gd name="connsiteX0" fmla="*/ 0 w 1594884"/>
              <a:gd name="connsiteY0" fmla="*/ 102781 h 157715"/>
              <a:gd name="connsiteX1" fmla="*/ 542261 w 1594884"/>
              <a:gd name="connsiteY1" fmla="*/ 92148 h 157715"/>
              <a:gd name="connsiteX2" fmla="*/ 1031359 w 1594884"/>
              <a:gd name="connsiteY2" fmla="*/ 7088 h 157715"/>
              <a:gd name="connsiteX3" fmla="*/ 1403498 w 1594884"/>
              <a:gd name="connsiteY3" fmla="*/ 134678 h 157715"/>
              <a:gd name="connsiteX4" fmla="*/ 1594884 w 1594884"/>
              <a:gd name="connsiteY4" fmla="*/ 145311 h 157715"/>
              <a:gd name="connsiteX5" fmla="*/ 1594884 w 1594884"/>
              <a:gd name="connsiteY5" fmla="*/ 145311 h 15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84" h="157715">
                <a:moveTo>
                  <a:pt x="0" y="102781"/>
                </a:moveTo>
                <a:lnTo>
                  <a:pt x="542261" y="92148"/>
                </a:lnTo>
                <a:cubicBezTo>
                  <a:pt x="714154" y="76199"/>
                  <a:pt x="887820" y="0"/>
                  <a:pt x="1031359" y="7088"/>
                </a:cubicBezTo>
                <a:cubicBezTo>
                  <a:pt x="1174899" y="14176"/>
                  <a:pt x="1309577" y="111641"/>
                  <a:pt x="1403498" y="134678"/>
                </a:cubicBezTo>
                <a:cubicBezTo>
                  <a:pt x="1497419" y="157715"/>
                  <a:pt x="1594884" y="145311"/>
                  <a:pt x="1594884" y="145311"/>
                </a:cubicBezTo>
                <a:lnTo>
                  <a:pt x="1594884" y="145311"/>
                </a:lnTo>
              </a:path>
            </a:pathLst>
          </a:custGeom>
          <a:ln w="25400">
            <a:solidFill>
              <a:srgbClr val="00B05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Text Box 3"/>
          <p:cNvSpPr txBox="1">
            <a:spLocks noChangeArrowheads="1"/>
          </p:cNvSpPr>
          <p:nvPr/>
        </p:nvSpPr>
        <p:spPr bwMode="auto">
          <a:xfrm>
            <a:off x="3779912" y="5866408"/>
            <a:ext cx="13239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Winch</a:t>
            </a:r>
          </a:p>
          <a:p>
            <a:pPr algn="ctr"/>
            <a:r>
              <a:rPr lang="en-US" altLang="en-US" sz="1050" b="1" dirty="0" smtClean="0">
                <a:latin typeface="+mn-lt"/>
              </a:rPr>
              <a:t>Motor</a:t>
            </a:r>
            <a:endParaRPr lang="en-US" altLang="en-US" sz="1100" b="1" dirty="0">
              <a:latin typeface="+mn-lt"/>
            </a:endParaRPr>
          </a:p>
        </p:txBody>
      </p:sp>
      <p:sp>
        <p:nvSpPr>
          <p:cNvPr id="90" name="Text Box 3"/>
          <p:cNvSpPr txBox="1">
            <a:spLocks noChangeArrowheads="1"/>
          </p:cNvSpPr>
          <p:nvPr/>
        </p:nvSpPr>
        <p:spPr bwMode="auto">
          <a:xfrm>
            <a:off x="3779912" y="2474312"/>
            <a:ext cx="1224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Winched</a:t>
            </a:r>
          </a:p>
          <a:p>
            <a:pPr algn="ctr"/>
            <a:r>
              <a:rPr lang="en-US" altLang="en-US" sz="1050" b="1" dirty="0" smtClean="0">
                <a:latin typeface="+mn-lt"/>
              </a:rPr>
              <a:t> Profiler</a:t>
            </a:r>
          </a:p>
          <a:p>
            <a:pPr algn="ctr"/>
            <a:r>
              <a:rPr lang="en-US" altLang="en-US" sz="1050" dirty="0" smtClean="0">
                <a:latin typeface="+mn-lt"/>
              </a:rPr>
              <a:t>In-Situ Sensors</a:t>
            </a:r>
          </a:p>
          <a:p>
            <a:pPr algn="ctr"/>
            <a:r>
              <a:rPr lang="en-US" altLang="en-US" sz="1050" dirty="0" smtClean="0">
                <a:latin typeface="+mn-lt"/>
              </a:rPr>
              <a:t>(0-60+ m)</a:t>
            </a:r>
          </a:p>
        </p:txBody>
      </p:sp>
      <p:sp>
        <p:nvSpPr>
          <p:cNvPr id="65" name="Rectangle 29"/>
          <p:cNvSpPr>
            <a:spLocks noChangeArrowheads="1"/>
          </p:cNvSpPr>
          <p:nvPr/>
        </p:nvSpPr>
        <p:spPr bwMode="auto">
          <a:xfrm>
            <a:off x="5735746" y="5581935"/>
            <a:ext cx="312737" cy="1873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0" name="Text Box 25"/>
          <p:cNvSpPr txBox="1">
            <a:spLocks noChangeArrowheads="1"/>
          </p:cNvSpPr>
          <p:nvPr/>
        </p:nvSpPr>
        <p:spPr bwMode="auto">
          <a:xfrm>
            <a:off x="4441901" y="5930116"/>
            <a:ext cx="2352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dirty="0" smtClean="0">
                <a:latin typeface="+mn-lt"/>
              </a:rPr>
              <a:t>Underwater Hub</a:t>
            </a:r>
          </a:p>
        </p:txBody>
      </p:sp>
      <p:grpSp>
        <p:nvGrpSpPr>
          <p:cNvPr id="14" name="Group 13"/>
          <p:cNvGrpSpPr/>
          <p:nvPr/>
        </p:nvGrpSpPr>
        <p:grpSpPr>
          <a:xfrm>
            <a:off x="5263604" y="5524088"/>
            <a:ext cx="109729" cy="245172"/>
            <a:chOff x="3743908" y="5308064"/>
            <a:chExt cx="109729" cy="245172"/>
          </a:xfrm>
        </p:grpSpPr>
        <p:sp>
          <p:nvSpPr>
            <p:cNvPr id="5" name="Oval 4"/>
            <p:cNvSpPr>
              <a:spLocks/>
            </p:cNvSpPr>
            <p:nvPr/>
          </p:nvSpPr>
          <p:spPr>
            <a:xfrm>
              <a:off x="3743908" y="5308064"/>
              <a:ext cx="109728" cy="13716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9"/>
            <p:cNvSpPr>
              <a:spLocks noChangeArrowheads="1"/>
            </p:cNvSpPr>
            <p:nvPr/>
          </p:nvSpPr>
          <p:spPr bwMode="auto">
            <a:xfrm>
              <a:off x="3743909" y="5365911"/>
              <a:ext cx="109728" cy="187325"/>
            </a:xfrm>
            <a:prstGeom prst="rect">
              <a:avLst/>
            </a:prstGeom>
            <a:solidFill>
              <a:srgbClr val="00B050"/>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6320" y="3575304"/>
            <a:ext cx="2185898" cy="2020824"/>
          </a:xfrm>
          <a:prstGeom prst="rect">
            <a:avLst/>
          </a:prstGeom>
        </p:spPr>
      </p:pic>
      <p:sp>
        <p:nvSpPr>
          <p:cNvPr id="96" name="Text Box 26"/>
          <p:cNvSpPr txBox="1">
            <a:spLocks noChangeArrowheads="1"/>
          </p:cNvSpPr>
          <p:nvPr/>
        </p:nvSpPr>
        <p:spPr bwMode="auto">
          <a:xfrm>
            <a:off x="5076056" y="3248980"/>
            <a:ext cx="1790176" cy="62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dirty="0" smtClean="0">
                <a:latin typeface="+mn-lt"/>
              </a:rPr>
              <a:t>Acoustic Sensors:</a:t>
            </a:r>
          </a:p>
          <a:p>
            <a:pPr algn="ctr"/>
            <a:r>
              <a:rPr lang="en-US" altLang="en-US" sz="1050" dirty="0" smtClean="0">
                <a:latin typeface="+mn-lt"/>
              </a:rPr>
              <a:t>Waves, Currents, Fish</a:t>
            </a:r>
            <a:endParaRPr lang="en-US" altLang="en-US" sz="1000" dirty="0" smtClean="0">
              <a:latin typeface="+mn-lt"/>
            </a:endParaRPr>
          </a:p>
        </p:txBody>
      </p:sp>
      <p:sp>
        <p:nvSpPr>
          <p:cNvPr id="95" name="Text Box 26"/>
          <p:cNvSpPr txBox="1">
            <a:spLocks noChangeArrowheads="1"/>
          </p:cNvSpPr>
          <p:nvPr/>
        </p:nvSpPr>
        <p:spPr bwMode="auto">
          <a:xfrm>
            <a:off x="4796614" y="5107250"/>
            <a:ext cx="10715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dirty="0" smtClean="0">
                <a:latin typeface="+mn-lt"/>
              </a:rPr>
              <a:t>Sensors</a:t>
            </a:r>
          </a:p>
          <a:p>
            <a:pPr algn="ctr"/>
            <a:r>
              <a:rPr lang="en-US" altLang="en-US" sz="1050" dirty="0" smtClean="0">
                <a:latin typeface="+mn-lt"/>
              </a:rPr>
              <a:t>(near bottom)</a:t>
            </a:r>
          </a:p>
        </p:txBody>
      </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7952" y="3319272"/>
            <a:ext cx="508459" cy="2569464"/>
          </a:xfrm>
          <a:prstGeom prst="rect">
            <a:avLst/>
          </a:prstGeom>
        </p:spPr>
      </p:pic>
      <p:sp>
        <p:nvSpPr>
          <p:cNvPr id="60" name="TextBox 59"/>
          <p:cNvSpPr txBox="1"/>
          <p:nvPr/>
        </p:nvSpPr>
        <p:spPr>
          <a:xfrm>
            <a:off x="91440" y="1088740"/>
            <a:ext cx="4705174" cy="1863292"/>
          </a:xfrm>
          <a:prstGeom prst="rect">
            <a:avLst/>
          </a:prstGeom>
          <a:noFill/>
        </p:spPr>
        <p:txBody>
          <a:bodyPr wrap="square" rtlCol="0">
            <a:noAutofit/>
          </a:bodyPr>
          <a:lstStyle/>
          <a:p>
            <a:pPr marL="146304" indent="-146304">
              <a:tabLst>
                <a:tab pos="146304" algn="l"/>
              </a:tabLst>
            </a:pPr>
            <a:r>
              <a:rPr lang="en-US" dirty="0">
                <a:solidFill>
                  <a:srgbClr val="B2B2B2"/>
                </a:solidFill>
                <a:cs typeface="Arial"/>
              </a:rPr>
              <a:t>• </a:t>
            </a:r>
            <a:r>
              <a:rPr lang="en-US" dirty="0" smtClean="0">
                <a:solidFill>
                  <a:srgbClr val="B2B2B2"/>
                </a:solidFill>
                <a:cs typeface="Arial"/>
              </a:rPr>
              <a:t>Developed with ideas adapted from:</a:t>
            </a:r>
          </a:p>
          <a:p>
            <a:pPr marL="146304" indent="-146304">
              <a:tabLst>
                <a:tab pos="146304" algn="l"/>
              </a:tabLst>
            </a:pPr>
            <a:r>
              <a:rPr lang="en-US" sz="1600" dirty="0" smtClean="0">
                <a:solidFill>
                  <a:srgbClr val="B2B2B2"/>
                </a:solidFill>
                <a:cs typeface="Arial"/>
              </a:rPr>
              <a:t>  	- LISICOS (Long Island Sound)</a:t>
            </a:r>
          </a:p>
          <a:p>
            <a:pPr marL="146304" indent="-146304">
              <a:tabLst>
                <a:tab pos="146304" algn="l"/>
              </a:tabLst>
            </a:pPr>
            <a:r>
              <a:rPr lang="en-US" sz="1600" dirty="0">
                <a:solidFill>
                  <a:srgbClr val="B2B2B2"/>
                </a:solidFill>
                <a:cs typeface="Arial"/>
              </a:rPr>
              <a:t>	</a:t>
            </a:r>
            <a:r>
              <a:rPr lang="en-US" sz="1600" dirty="0" smtClean="0">
                <a:solidFill>
                  <a:srgbClr val="B2B2B2"/>
                </a:solidFill>
                <a:cs typeface="Arial"/>
              </a:rPr>
              <a:t>- Martha’s Vineyard Coastal Observatory</a:t>
            </a:r>
          </a:p>
          <a:p>
            <a:pPr marL="146304" indent="-146304">
              <a:tabLst>
                <a:tab pos="146304" algn="l"/>
              </a:tabLst>
            </a:pPr>
            <a:r>
              <a:rPr lang="en-US" sz="1600" dirty="0">
                <a:solidFill>
                  <a:srgbClr val="B2B2B2"/>
                </a:solidFill>
                <a:cs typeface="Arial"/>
              </a:rPr>
              <a:t>	</a:t>
            </a:r>
            <a:r>
              <a:rPr lang="en-US" sz="1600" dirty="0" smtClean="0">
                <a:solidFill>
                  <a:srgbClr val="B2B2B2"/>
                </a:solidFill>
                <a:cs typeface="Arial"/>
              </a:rPr>
              <a:t>- NEPTUNE (Vancouver Island, Canada)</a:t>
            </a:r>
          </a:p>
          <a:p>
            <a:pPr marL="146304" indent="-146304">
              <a:tabLst>
                <a:tab pos="146304" algn="l"/>
              </a:tabLst>
            </a:pPr>
            <a:r>
              <a:rPr lang="en-US" sz="1600" dirty="0">
                <a:solidFill>
                  <a:srgbClr val="B2B2B2"/>
                </a:solidFill>
                <a:cs typeface="Arial"/>
              </a:rPr>
              <a:t>	</a:t>
            </a:r>
            <a:r>
              <a:rPr lang="en-US" sz="1600" dirty="0" smtClean="0">
                <a:solidFill>
                  <a:srgbClr val="B2B2B2"/>
                </a:solidFill>
                <a:cs typeface="Arial"/>
              </a:rPr>
              <a:t>- MARS</a:t>
            </a:r>
            <a:r>
              <a:rPr lang="en-US" sz="1600" dirty="0">
                <a:solidFill>
                  <a:srgbClr val="B2B2B2"/>
                </a:solidFill>
                <a:cs typeface="Arial"/>
              </a:rPr>
              <a:t> </a:t>
            </a:r>
            <a:r>
              <a:rPr lang="en-US" sz="1600" dirty="0" smtClean="0">
                <a:solidFill>
                  <a:srgbClr val="B2B2B2"/>
                </a:solidFill>
                <a:cs typeface="Arial"/>
              </a:rPr>
              <a:t>(Monterey, California)</a:t>
            </a:r>
          </a:p>
          <a:p>
            <a:pPr marL="146304" indent="-146304">
              <a:tabLst>
                <a:tab pos="146304" algn="l"/>
              </a:tabLst>
            </a:pPr>
            <a:endParaRPr lang="en-US" dirty="0" smtClean="0">
              <a:solidFill>
                <a:schemeClr val="tx1">
                  <a:lumMod val="75000"/>
                  <a:lumOff val="25000"/>
                </a:schemeClr>
              </a:solidFill>
              <a:cs typeface="Arial"/>
            </a:endParaRPr>
          </a:p>
          <a:p>
            <a:pPr marL="146304" indent="-146304">
              <a:tabLst>
                <a:tab pos="146304" algn="l"/>
              </a:tabLst>
            </a:pPr>
            <a:endParaRPr lang="en-US" dirty="0">
              <a:solidFill>
                <a:schemeClr val="tx1">
                  <a:lumMod val="75000"/>
                  <a:lumOff val="25000"/>
                </a:schemeClr>
              </a:solidFill>
              <a:cs typeface="Arial"/>
            </a:endParaRPr>
          </a:p>
        </p:txBody>
      </p:sp>
      <p:sp>
        <p:nvSpPr>
          <p:cNvPr id="64" name="TextBox 63"/>
          <p:cNvSpPr txBox="1"/>
          <p:nvPr/>
        </p:nvSpPr>
        <p:spPr>
          <a:xfrm>
            <a:off x="91441" y="2610786"/>
            <a:ext cx="3688471" cy="3985604"/>
          </a:xfrm>
          <a:prstGeom prst="rect">
            <a:avLst/>
          </a:prstGeom>
          <a:noFill/>
        </p:spPr>
        <p:txBody>
          <a:bodyPr wrap="square" rtlCol="0">
            <a:noAutofit/>
          </a:bodyPr>
          <a:lstStyle/>
          <a:p>
            <a:pPr marL="146304" indent="-146304">
              <a:tabLst>
                <a:tab pos="146304" algn="l"/>
              </a:tabLst>
            </a:pPr>
            <a:r>
              <a:rPr lang="en-US" dirty="0">
                <a:solidFill>
                  <a:srgbClr val="B2B2B2"/>
                </a:solidFill>
                <a:cs typeface="Arial"/>
              </a:rPr>
              <a:t>• </a:t>
            </a:r>
            <a:r>
              <a:rPr lang="en-US" dirty="0" smtClean="0">
                <a:solidFill>
                  <a:srgbClr val="B2B2B2"/>
                </a:solidFill>
                <a:cs typeface="Arial"/>
              </a:rPr>
              <a:t>Developed in partnership with:</a:t>
            </a:r>
          </a:p>
          <a:p>
            <a:pPr marL="146304" indent="-146304">
              <a:tabLst>
                <a:tab pos="146304" algn="l"/>
                <a:tab pos="292608" algn="l"/>
              </a:tabLst>
            </a:pPr>
            <a:r>
              <a:rPr lang="en-US" sz="1600" dirty="0">
                <a:solidFill>
                  <a:srgbClr val="B2B2B2"/>
                </a:solidFill>
                <a:cs typeface="Arial"/>
              </a:rPr>
              <a:t>	- CILER</a:t>
            </a:r>
          </a:p>
          <a:p>
            <a:pPr marL="146304" indent="-146304">
              <a:tabLst>
                <a:tab pos="146304" algn="l"/>
                <a:tab pos="292608" algn="l"/>
              </a:tabLst>
            </a:pPr>
            <a:r>
              <a:rPr lang="en-US" sz="1600" dirty="0">
                <a:solidFill>
                  <a:srgbClr val="B2B2B2"/>
                </a:solidFill>
                <a:cs typeface="Arial"/>
              </a:rPr>
              <a:t>	</a:t>
            </a:r>
            <a:r>
              <a:rPr lang="en-US" sz="1600" dirty="0" smtClean="0">
                <a:solidFill>
                  <a:srgbClr val="B2B2B2"/>
                </a:solidFill>
                <a:cs typeface="Arial"/>
              </a:rPr>
              <a:t>- Lake Erie Center, U of Toledo</a:t>
            </a:r>
          </a:p>
          <a:p>
            <a:pPr marL="146304" indent="-146304">
              <a:tabLst>
                <a:tab pos="146304" algn="l"/>
                <a:tab pos="292608" algn="l"/>
              </a:tabLst>
            </a:pPr>
            <a:r>
              <a:rPr lang="en-US" sz="1600" dirty="0">
                <a:solidFill>
                  <a:srgbClr val="B2B2B2"/>
                </a:solidFill>
                <a:cs typeface="Arial"/>
              </a:rPr>
              <a:t>	</a:t>
            </a:r>
            <a:r>
              <a:rPr lang="en-US" sz="1600" dirty="0" smtClean="0">
                <a:solidFill>
                  <a:srgbClr val="B2B2B2"/>
                </a:solidFill>
                <a:cs typeface="Arial"/>
              </a:rPr>
              <a:t>- Thunder Bay NMS</a:t>
            </a:r>
          </a:p>
          <a:p>
            <a:pPr marL="146304" indent="-146304">
              <a:tabLst>
                <a:tab pos="146304" algn="l"/>
                <a:tab pos="292608" algn="l"/>
              </a:tabLst>
            </a:pPr>
            <a:r>
              <a:rPr lang="en-US" sz="1600" dirty="0">
                <a:solidFill>
                  <a:srgbClr val="B2B2B2"/>
                </a:solidFill>
                <a:cs typeface="Arial"/>
              </a:rPr>
              <a:t>	</a:t>
            </a:r>
            <a:r>
              <a:rPr lang="en-US" sz="1600" dirty="0" smtClean="0">
                <a:solidFill>
                  <a:srgbClr val="B2B2B2"/>
                </a:solidFill>
                <a:cs typeface="Arial"/>
              </a:rPr>
              <a:t>- U.S. Coast Guard 9</a:t>
            </a:r>
            <a:r>
              <a:rPr lang="en-US" sz="1600" baseline="30000" dirty="0" smtClean="0">
                <a:solidFill>
                  <a:srgbClr val="B2B2B2"/>
                </a:solidFill>
                <a:cs typeface="Arial"/>
              </a:rPr>
              <a:t>th</a:t>
            </a:r>
            <a:r>
              <a:rPr lang="en-US" sz="1600" dirty="0" smtClean="0">
                <a:solidFill>
                  <a:srgbClr val="B2B2B2"/>
                </a:solidFill>
                <a:cs typeface="Arial"/>
              </a:rPr>
              <a:t> District</a:t>
            </a:r>
          </a:p>
          <a:p>
            <a:pPr marL="146304" indent="-146304">
              <a:tabLst>
                <a:tab pos="146304" algn="l"/>
              </a:tabLst>
            </a:pPr>
            <a:endParaRPr lang="en-US" dirty="0" smtClean="0">
              <a:solidFill>
                <a:srgbClr val="B2B2B2"/>
              </a:solidFill>
              <a:cs typeface="Arial"/>
            </a:endParaRPr>
          </a:p>
          <a:p>
            <a:pPr marL="146304" indent="-146304">
              <a:tabLst>
                <a:tab pos="146304" algn="l"/>
              </a:tabLst>
            </a:pPr>
            <a:r>
              <a:rPr lang="en-US" dirty="0" smtClean="0">
                <a:solidFill>
                  <a:srgbClr val="B2B2B2"/>
                </a:solidFill>
                <a:cs typeface="Arial"/>
              </a:rPr>
              <a:t>• Experimented with adopting the MBARI SIAM system for platform data collection standard</a:t>
            </a:r>
          </a:p>
          <a:p>
            <a:pPr marL="146304" indent="-146304">
              <a:tabLst>
                <a:tab pos="146304" algn="l"/>
              </a:tabLst>
            </a:pPr>
            <a:endParaRPr lang="en-US" dirty="0" smtClean="0">
              <a:solidFill>
                <a:schemeClr val="tx1">
                  <a:lumMod val="75000"/>
                  <a:lumOff val="25000"/>
                </a:schemeClr>
              </a:solidFill>
              <a:cs typeface="Arial"/>
            </a:endParaRPr>
          </a:p>
          <a:p>
            <a:pPr marL="146304" indent="-146304">
              <a:tabLst>
                <a:tab pos="146304" algn="l"/>
              </a:tabLst>
            </a:pPr>
            <a:endParaRPr lang="en-US" dirty="0">
              <a:solidFill>
                <a:srgbClr val="002060"/>
              </a:solidFill>
              <a:cs typeface="Arial"/>
            </a:endParaRPr>
          </a:p>
        </p:txBody>
      </p:sp>
      <p:sp>
        <p:nvSpPr>
          <p:cNvPr id="66" name="Text Box 3"/>
          <p:cNvSpPr txBox="1">
            <a:spLocks noChangeArrowheads="1"/>
          </p:cNvSpPr>
          <p:nvPr/>
        </p:nvSpPr>
        <p:spPr bwMode="auto">
          <a:xfrm>
            <a:off x="6992441" y="3355975"/>
            <a:ext cx="13239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50" b="1" dirty="0" smtClean="0">
                <a:latin typeface="+mn-lt"/>
              </a:rPr>
              <a:t>Cabled</a:t>
            </a:r>
          </a:p>
          <a:p>
            <a:pPr algn="ctr"/>
            <a:r>
              <a:rPr lang="en-US" altLang="en-US" sz="1050" dirty="0" smtClean="0">
                <a:latin typeface="+mn-lt"/>
              </a:rPr>
              <a:t>Communications</a:t>
            </a:r>
          </a:p>
          <a:p>
            <a:pPr algn="ctr"/>
            <a:r>
              <a:rPr lang="en-US" altLang="en-US" sz="1050" dirty="0" smtClean="0">
                <a:latin typeface="+mn-lt"/>
              </a:rPr>
              <a:t>&amp; Power</a:t>
            </a:r>
          </a:p>
        </p:txBody>
      </p:sp>
      <p:sp>
        <p:nvSpPr>
          <p:cNvPr id="16" name="Freeform 15"/>
          <p:cNvSpPr/>
          <p:nvPr/>
        </p:nvSpPr>
        <p:spPr>
          <a:xfrm>
            <a:off x="6031149" y="2684834"/>
            <a:ext cx="2626468" cy="3171217"/>
          </a:xfrm>
          <a:custGeom>
            <a:avLst/>
            <a:gdLst>
              <a:gd name="connsiteX0" fmla="*/ 0 w 2626468"/>
              <a:gd name="connsiteY0" fmla="*/ 3171217 h 3171217"/>
              <a:gd name="connsiteX1" fmla="*/ 573932 w 2626468"/>
              <a:gd name="connsiteY1" fmla="*/ 3161489 h 3171217"/>
              <a:gd name="connsiteX2" fmla="*/ 651753 w 2626468"/>
              <a:gd name="connsiteY2" fmla="*/ 3132306 h 3171217"/>
              <a:gd name="connsiteX3" fmla="*/ 729574 w 2626468"/>
              <a:gd name="connsiteY3" fmla="*/ 3112851 h 3171217"/>
              <a:gd name="connsiteX4" fmla="*/ 749030 w 2626468"/>
              <a:gd name="connsiteY4" fmla="*/ 3093396 h 3171217"/>
              <a:gd name="connsiteX5" fmla="*/ 817123 w 2626468"/>
              <a:gd name="connsiteY5" fmla="*/ 3083668 h 3171217"/>
              <a:gd name="connsiteX6" fmla="*/ 865762 w 2626468"/>
              <a:gd name="connsiteY6" fmla="*/ 3073940 h 3171217"/>
              <a:gd name="connsiteX7" fmla="*/ 933855 w 2626468"/>
              <a:gd name="connsiteY7" fmla="*/ 3044757 h 3171217"/>
              <a:gd name="connsiteX8" fmla="*/ 972766 w 2626468"/>
              <a:gd name="connsiteY8" fmla="*/ 3015575 h 3171217"/>
              <a:gd name="connsiteX9" fmla="*/ 1021404 w 2626468"/>
              <a:gd name="connsiteY9" fmla="*/ 2996119 h 3171217"/>
              <a:gd name="connsiteX10" fmla="*/ 1050587 w 2626468"/>
              <a:gd name="connsiteY10" fmla="*/ 2966936 h 3171217"/>
              <a:gd name="connsiteX11" fmla="*/ 1108953 w 2626468"/>
              <a:gd name="connsiteY11" fmla="*/ 2947481 h 3171217"/>
              <a:gd name="connsiteX12" fmla="*/ 1138136 w 2626468"/>
              <a:gd name="connsiteY12" fmla="*/ 2937753 h 3171217"/>
              <a:gd name="connsiteX13" fmla="*/ 1196502 w 2626468"/>
              <a:gd name="connsiteY13" fmla="*/ 2908570 h 3171217"/>
              <a:gd name="connsiteX14" fmla="*/ 1254868 w 2626468"/>
              <a:gd name="connsiteY14" fmla="*/ 2850204 h 3171217"/>
              <a:gd name="connsiteX15" fmla="*/ 1332689 w 2626468"/>
              <a:gd name="connsiteY15" fmla="*/ 2791838 h 3171217"/>
              <a:gd name="connsiteX16" fmla="*/ 1371600 w 2626468"/>
              <a:gd name="connsiteY16" fmla="*/ 2743200 h 3171217"/>
              <a:gd name="connsiteX17" fmla="*/ 1391055 w 2626468"/>
              <a:gd name="connsiteY17" fmla="*/ 2714017 h 3171217"/>
              <a:gd name="connsiteX18" fmla="*/ 1420238 w 2626468"/>
              <a:gd name="connsiteY18" fmla="*/ 2684834 h 3171217"/>
              <a:gd name="connsiteX19" fmla="*/ 1439694 w 2626468"/>
              <a:gd name="connsiteY19" fmla="*/ 2636196 h 3171217"/>
              <a:gd name="connsiteX20" fmla="*/ 1449421 w 2626468"/>
              <a:gd name="connsiteY20" fmla="*/ 2607013 h 3171217"/>
              <a:gd name="connsiteX21" fmla="*/ 1468877 w 2626468"/>
              <a:gd name="connsiteY21" fmla="*/ 2577830 h 3171217"/>
              <a:gd name="connsiteX22" fmla="*/ 1488332 w 2626468"/>
              <a:gd name="connsiteY22" fmla="*/ 2529192 h 3171217"/>
              <a:gd name="connsiteX23" fmla="*/ 1527242 w 2626468"/>
              <a:gd name="connsiteY23" fmla="*/ 2470826 h 3171217"/>
              <a:gd name="connsiteX24" fmla="*/ 1536970 w 2626468"/>
              <a:gd name="connsiteY24" fmla="*/ 2441643 h 3171217"/>
              <a:gd name="connsiteX25" fmla="*/ 1556425 w 2626468"/>
              <a:gd name="connsiteY25" fmla="*/ 2412460 h 3171217"/>
              <a:gd name="connsiteX26" fmla="*/ 1575881 w 2626468"/>
              <a:gd name="connsiteY26" fmla="*/ 2373549 h 3171217"/>
              <a:gd name="connsiteX27" fmla="*/ 1614791 w 2626468"/>
              <a:gd name="connsiteY27" fmla="*/ 2315183 h 3171217"/>
              <a:gd name="connsiteX28" fmla="*/ 1653702 w 2626468"/>
              <a:gd name="connsiteY28" fmla="*/ 2227634 h 3171217"/>
              <a:gd name="connsiteX29" fmla="*/ 1692613 w 2626468"/>
              <a:gd name="connsiteY29" fmla="*/ 2159540 h 3171217"/>
              <a:gd name="connsiteX30" fmla="*/ 1731523 w 2626468"/>
              <a:gd name="connsiteY30" fmla="*/ 2081719 h 3171217"/>
              <a:gd name="connsiteX31" fmla="*/ 1760706 w 2626468"/>
              <a:gd name="connsiteY31" fmla="*/ 2042809 h 3171217"/>
              <a:gd name="connsiteX32" fmla="*/ 1780162 w 2626468"/>
              <a:gd name="connsiteY32" fmla="*/ 2023353 h 3171217"/>
              <a:gd name="connsiteX33" fmla="*/ 1819072 w 2626468"/>
              <a:gd name="connsiteY33" fmla="*/ 1955260 h 3171217"/>
              <a:gd name="connsiteX34" fmla="*/ 1887166 w 2626468"/>
              <a:gd name="connsiteY34" fmla="*/ 1857983 h 3171217"/>
              <a:gd name="connsiteX35" fmla="*/ 1896894 w 2626468"/>
              <a:gd name="connsiteY35" fmla="*/ 1828800 h 3171217"/>
              <a:gd name="connsiteX36" fmla="*/ 1916349 w 2626468"/>
              <a:gd name="connsiteY36" fmla="*/ 1799617 h 3171217"/>
              <a:gd name="connsiteX37" fmla="*/ 1926077 w 2626468"/>
              <a:gd name="connsiteY37" fmla="*/ 1731523 h 3171217"/>
              <a:gd name="connsiteX38" fmla="*/ 1964987 w 2626468"/>
              <a:gd name="connsiteY38" fmla="*/ 1624519 h 3171217"/>
              <a:gd name="connsiteX39" fmla="*/ 2003898 w 2626468"/>
              <a:gd name="connsiteY39" fmla="*/ 1507787 h 3171217"/>
              <a:gd name="connsiteX40" fmla="*/ 2023353 w 2626468"/>
              <a:gd name="connsiteY40" fmla="*/ 1439694 h 3171217"/>
              <a:gd name="connsiteX41" fmla="*/ 2062264 w 2626468"/>
              <a:gd name="connsiteY41" fmla="*/ 1342417 h 3171217"/>
              <a:gd name="connsiteX42" fmla="*/ 2071991 w 2626468"/>
              <a:gd name="connsiteY42" fmla="*/ 1284051 h 3171217"/>
              <a:gd name="connsiteX43" fmla="*/ 2091447 w 2626468"/>
              <a:gd name="connsiteY43" fmla="*/ 1264596 h 3171217"/>
              <a:gd name="connsiteX44" fmla="*/ 2101174 w 2626468"/>
              <a:gd name="connsiteY44" fmla="*/ 1225685 h 3171217"/>
              <a:gd name="connsiteX45" fmla="*/ 2110902 w 2626468"/>
              <a:gd name="connsiteY45" fmla="*/ 1196502 h 3171217"/>
              <a:gd name="connsiteX46" fmla="*/ 2140085 w 2626468"/>
              <a:gd name="connsiteY46" fmla="*/ 1099226 h 3171217"/>
              <a:gd name="connsiteX47" fmla="*/ 2159540 w 2626468"/>
              <a:gd name="connsiteY47" fmla="*/ 1050587 h 3171217"/>
              <a:gd name="connsiteX48" fmla="*/ 2198451 w 2626468"/>
              <a:gd name="connsiteY48" fmla="*/ 963038 h 3171217"/>
              <a:gd name="connsiteX49" fmla="*/ 2208179 w 2626468"/>
              <a:gd name="connsiteY49" fmla="*/ 933855 h 3171217"/>
              <a:gd name="connsiteX50" fmla="*/ 2266545 w 2626468"/>
              <a:gd name="connsiteY50" fmla="*/ 856034 h 3171217"/>
              <a:gd name="connsiteX51" fmla="*/ 2334638 w 2626468"/>
              <a:gd name="connsiteY51" fmla="*/ 758757 h 3171217"/>
              <a:gd name="connsiteX52" fmla="*/ 2344366 w 2626468"/>
              <a:gd name="connsiteY52" fmla="*/ 729575 h 3171217"/>
              <a:gd name="connsiteX53" fmla="*/ 2373549 w 2626468"/>
              <a:gd name="connsiteY53" fmla="*/ 671209 h 3171217"/>
              <a:gd name="connsiteX54" fmla="*/ 2402732 w 2626468"/>
              <a:gd name="connsiteY54" fmla="*/ 593387 h 3171217"/>
              <a:gd name="connsiteX55" fmla="*/ 2412460 w 2626468"/>
              <a:gd name="connsiteY55" fmla="*/ 554477 h 3171217"/>
              <a:gd name="connsiteX56" fmla="*/ 2441642 w 2626468"/>
              <a:gd name="connsiteY56" fmla="*/ 515566 h 3171217"/>
              <a:gd name="connsiteX57" fmla="*/ 2470825 w 2626468"/>
              <a:gd name="connsiteY57" fmla="*/ 437745 h 3171217"/>
              <a:gd name="connsiteX58" fmla="*/ 2500008 w 2626468"/>
              <a:gd name="connsiteY58" fmla="*/ 350196 h 3171217"/>
              <a:gd name="connsiteX59" fmla="*/ 2509736 w 2626468"/>
              <a:gd name="connsiteY59" fmla="*/ 321013 h 3171217"/>
              <a:gd name="connsiteX60" fmla="*/ 2529191 w 2626468"/>
              <a:gd name="connsiteY60" fmla="*/ 291830 h 3171217"/>
              <a:gd name="connsiteX61" fmla="*/ 2568102 w 2626468"/>
              <a:gd name="connsiteY61" fmla="*/ 116732 h 3171217"/>
              <a:gd name="connsiteX62" fmla="*/ 2607013 w 2626468"/>
              <a:gd name="connsiteY62" fmla="*/ 58366 h 3171217"/>
              <a:gd name="connsiteX63" fmla="*/ 2626468 w 2626468"/>
              <a:gd name="connsiteY63" fmla="*/ 0 h 31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626468" h="3171217">
                <a:moveTo>
                  <a:pt x="0" y="3171217"/>
                </a:moveTo>
                <a:lnTo>
                  <a:pt x="573932" y="3161489"/>
                </a:lnTo>
                <a:cubicBezTo>
                  <a:pt x="606217" y="3160464"/>
                  <a:pt x="623330" y="3144487"/>
                  <a:pt x="651753" y="3132306"/>
                </a:cubicBezTo>
                <a:cubicBezTo>
                  <a:pt x="677921" y="3121091"/>
                  <a:pt x="701034" y="3118559"/>
                  <a:pt x="729574" y="3112851"/>
                </a:cubicBezTo>
                <a:cubicBezTo>
                  <a:pt x="736059" y="3106366"/>
                  <a:pt x="740329" y="3096296"/>
                  <a:pt x="749030" y="3093396"/>
                </a:cubicBezTo>
                <a:cubicBezTo>
                  <a:pt x="770782" y="3086145"/>
                  <a:pt x="794507" y="3087437"/>
                  <a:pt x="817123" y="3083668"/>
                </a:cubicBezTo>
                <a:cubicBezTo>
                  <a:pt x="833432" y="3080950"/>
                  <a:pt x="849722" y="3077950"/>
                  <a:pt x="865762" y="3073940"/>
                </a:cubicBezTo>
                <a:cubicBezTo>
                  <a:pt x="887832" y="3068423"/>
                  <a:pt x="915289" y="3056361"/>
                  <a:pt x="933855" y="3044757"/>
                </a:cubicBezTo>
                <a:cubicBezTo>
                  <a:pt x="947603" y="3036164"/>
                  <a:pt x="958594" y="3023449"/>
                  <a:pt x="972766" y="3015575"/>
                </a:cubicBezTo>
                <a:cubicBezTo>
                  <a:pt x="988030" y="3007095"/>
                  <a:pt x="1005191" y="3002604"/>
                  <a:pt x="1021404" y="2996119"/>
                </a:cubicBezTo>
                <a:cubicBezTo>
                  <a:pt x="1031132" y="2986391"/>
                  <a:pt x="1038561" y="2973617"/>
                  <a:pt x="1050587" y="2966936"/>
                </a:cubicBezTo>
                <a:cubicBezTo>
                  <a:pt x="1068514" y="2956977"/>
                  <a:pt x="1089498" y="2953966"/>
                  <a:pt x="1108953" y="2947481"/>
                </a:cubicBezTo>
                <a:cubicBezTo>
                  <a:pt x="1118681" y="2944238"/>
                  <a:pt x="1129604" y="2943441"/>
                  <a:pt x="1138136" y="2937753"/>
                </a:cubicBezTo>
                <a:cubicBezTo>
                  <a:pt x="1175851" y="2912610"/>
                  <a:pt x="1156228" y="2921995"/>
                  <a:pt x="1196502" y="2908570"/>
                </a:cubicBezTo>
                <a:cubicBezTo>
                  <a:pt x="1215957" y="2889115"/>
                  <a:pt x="1231975" y="2865466"/>
                  <a:pt x="1254868" y="2850204"/>
                </a:cubicBezTo>
                <a:cubicBezTo>
                  <a:pt x="1320865" y="2806207"/>
                  <a:pt x="1296701" y="2827828"/>
                  <a:pt x="1332689" y="2791838"/>
                </a:cubicBezTo>
                <a:cubicBezTo>
                  <a:pt x="1351628" y="2735024"/>
                  <a:pt x="1327599" y="2787201"/>
                  <a:pt x="1371600" y="2743200"/>
                </a:cubicBezTo>
                <a:cubicBezTo>
                  <a:pt x="1379867" y="2734933"/>
                  <a:pt x="1383571" y="2722998"/>
                  <a:pt x="1391055" y="2714017"/>
                </a:cubicBezTo>
                <a:cubicBezTo>
                  <a:pt x="1399862" y="2703449"/>
                  <a:pt x="1410510" y="2694562"/>
                  <a:pt x="1420238" y="2684834"/>
                </a:cubicBezTo>
                <a:cubicBezTo>
                  <a:pt x="1426723" y="2668621"/>
                  <a:pt x="1433563" y="2652546"/>
                  <a:pt x="1439694" y="2636196"/>
                </a:cubicBezTo>
                <a:cubicBezTo>
                  <a:pt x="1443294" y="2626595"/>
                  <a:pt x="1444835" y="2616184"/>
                  <a:pt x="1449421" y="2607013"/>
                </a:cubicBezTo>
                <a:cubicBezTo>
                  <a:pt x="1454650" y="2596556"/>
                  <a:pt x="1463648" y="2588287"/>
                  <a:pt x="1468877" y="2577830"/>
                </a:cubicBezTo>
                <a:cubicBezTo>
                  <a:pt x="1476686" y="2562212"/>
                  <a:pt x="1479971" y="2544521"/>
                  <a:pt x="1488332" y="2529192"/>
                </a:cubicBezTo>
                <a:cubicBezTo>
                  <a:pt x="1499529" y="2508665"/>
                  <a:pt x="1519848" y="2493008"/>
                  <a:pt x="1527242" y="2470826"/>
                </a:cubicBezTo>
                <a:cubicBezTo>
                  <a:pt x="1530485" y="2461098"/>
                  <a:pt x="1532384" y="2450814"/>
                  <a:pt x="1536970" y="2441643"/>
                </a:cubicBezTo>
                <a:cubicBezTo>
                  <a:pt x="1542198" y="2431186"/>
                  <a:pt x="1550625" y="2422611"/>
                  <a:pt x="1556425" y="2412460"/>
                </a:cubicBezTo>
                <a:cubicBezTo>
                  <a:pt x="1563620" y="2399869"/>
                  <a:pt x="1568420" y="2385984"/>
                  <a:pt x="1575881" y="2373549"/>
                </a:cubicBezTo>
                <a:cubicBezTo>
                  <a:pt x="1587911" y="2353499"/>
                  <a:pt x="1607397" y="2337365"/>
                  <a:pt x="1614791" y="2315183"/>
                </a:cubicBezTo>
                <a:cubicBezTo>
                  <a:pt x="1637944" y="2245726"/>
                  <a:pt x="1622871" y="2273881"/>
                  <a:pt x="1653702" y="2227634"/>
                </a:cubicBezTo>
                <a:cubicBezTo>
                  <a:pt x="1675602" y="2140036"/>
                  <a:pt x="1644885" y="2234542"/>
                  <a:pt x="1692613" y="2159540"/>
                </a:cubicBezTo>
                <a:cubicBezTo>
                  <a:pt x="1708183" y="2135072"/>
                  <a:pt x="1714122" y="2104921"/>
                  <a:pt x="1731523" y="2081719"/>
                </a:cubicBezTo>
                <a:cubicBezTo>
                  <a:pt x="1741251" y="2068749"/>
                  <a:pt x="1750327" y="2055264"/>
                  <a:pt x="1760706" y="2042809"/>
                </a:cubicBezTo>
                <a:cubicBezTo>
                  <a:pt x="1766578" y="2035763"/>
                  <a:pt x="1774433" y="2030515"/>
                  <a:pt x="1780162" y="2023353"/>
                </a:cubicBezTo>
                <a:cubicBezTo>
                  <a:pt x="1807081" y="1989704"/>
                  <a:pt x="1795107" y="1995201"/>
                  <a:pt x="1819072" y="1955260"/>
                </a:cubicBezTo>
                <a:cubicBezTo>
                  <a:pt x="1843022" y="1915343"/>
                  <a:pt x="1860563" y="1893454"/>
                  <a:pt x="1887166" y="1857983"/>
                </a:cubicBezTo>
                <a:cubicBezTo>
                  <a:pt x="1890409" y="1848255"/>
                  <a:pt x="1892308" y="1837971"/>
                  <a:pt x="1896894" y="1828800"/>
                </a:cubicBezTo>
                <a:cubicBezTo>
                  <a:pt x="1902122" y="1818343"/>
                  <a:pt x="1912990" y="1810815"/>
                  <a:pt x="1916349" y="1799617"/>
                </a:cubicBezTo>
                <a:cubicBezTo>
                  <a:pt x="1922937" y="1777656"/>
                  <a:pt x="1920921" y="1753864"/>
                  <a:pt x="1926077" y="1731523"/>
                </a:cubicBezTo>
                <a:cubicBezTo>
                  <a:pt x="1962097" y="1575438"/>
                  <a:pt x="1928513" y="1761298"/>
                  <a:pt x="1964987" y="1624519"/>
                </a:cubicBezTo>
                <a:cubicBezTo>
                  <a:pt x="1995901" y="1508589"/>
                  <a:pt x="1958380" y="1553305"/>
                  <a:pt x="2003898" y="1507787"/>
                </a:cubicBezTo>
                <a:cubicBezTo>
                  <a:pt x="2008836" y="1488036"/>
                  <a:pt x="2014978" y="1459236"/>
                  <a:pt x="2023353" y="1439694"/>
                </a:cubicBezTo>
                <a:cubicBezTo>
                  <a:pt x="2066293" y="1339500"/>
                  <a:pt x="2017979" y="1475266"/>
                  <a:pt x="2062264" y="1342417"/>
                </a:cubicBezTo>
                <a:cubicBezTo>
                  <a:pt x="2065506" y="1322962"/>
                  <a:pt x="2065066" y="1302519"/>
                  <a:pt x="2071991" y="1284051"/>
                </a:cubicBezTo>
                <a:cubicBezTo>
                  <a:pt x="2075211" y="1275464"/>
                  <a:pt x="2087345" y="1272799"/>
                  <a:pt x="2091447" y="1264596"/>
                </a:cubicBezTo>
                <a:cubicBezTo>
                  <a:pt x="2097426" y="1252638"/>
                  <a:pt x="2097501" y="1238540"/>
                  <a:pt x="2101174" y="1225685"/>
                </a:cubicBezTo>
                <a:cubicBezTo>
                  <a:pt x="2103991" y="1215826"/>
                  <a:pt x="2107956" y="1206323"/>
                  <a:pt x="2110902" y="1196502"/>
                </a:cubicBezTo>
                <a:cubicBezTo>
                  <a:pt x="2118960" y="1169644"/>
                  <a:pt x="2129066" y="1128609"/>
                  <a:pt x="2140085" y="1099226"/>
                </a:cubicBezTo>
                <a:cubicBezTo>
                  <a:pt x="2146216" y="1082876"/>
                  <a:pt x="2154522" y="1067312"/>
                  <a:pt x="2159540" y="1050587"/>
                </a:cubicBezTo>
                <a:cubicBezTo>
                  <a:pt x="2183203" y="971711"/>
                  <a:pt x="2148801" y="1029238"/>
                  <a:pt x="2198451" y="963038"/>
                </a:cubicBezTo>
                <a:cubicBezTo>
                  <a:pt x="2201694" y="953310"/>
                  <a:pt x="2203199" y="942819"/>
                  <a:pt x="2208179" y="933855"/>
                </a:cubicBezTo>
                <a:cubicBezTo>
                  <a:pt x="2235679" y="884354"/>
                  <a:pt x="2237026" y="885552"/>
                  <a:pt x="2266545" y="856034"/>
                </a:cubicBezTo>
                <a:cubicBezTo>
                  <a:pt x="2307784" y="752936"/>
                  <a:pt x="2256230" y="863300"/>
                  <a:pt x="2334638" y="758757"/>
                </a:cubicBezTo>
                <a:cubicBezTo>
                  <a:pt x="2340790" y="750554"/>
                  <a:pt x="2340202" y="738945"/>
                  <a:pt x="2344366" y="729575"/>
                </a:cubicBezTo>
                <a:cubicBezTo>
                  <a:pt x="2353200" y="709698"/>
                  <a:pt x="2364981" y="691202"/>
                  <a:pt x="2373549" y="671209"/>
                </a:cubicBezTo>
                <a:cubicBezTo>
                  <a:pt x="2384462" y="645744"/>
                  <a:pt x="2393971" y="619670"/>
                  <a:pt x="2402732" y="593387"/>
                </a:cubicBezTo>
                <a:cubicBezTo>
                  <a:pt x="2406960" y="580704"/>
                  <a:pt x="2406481" y="566435"/>
                  <a:pt x="2412460" y="554477"/>
                </a:cubicBezTo>
                <a:cubicBezTo>
                  <a:pt x="2419710" y="539976"/>
                  <a:pt x="2431915" y="528536"/>
                  <a:pt x="2441642" y="515566"/>
                </a:cubicBezTo>
                <a:cubicBezTo>
                  <a:pt x="2462703" y="431323"/>
                  <a:pt x="2436913" y="522523"/>
                  <a:pt x="2470825" y="437745"/>
                </a:cubicBezTo>
                <a:cubicBezTo>
                  <a:pt x="2470842" y="437703"/>
                  <a:pt x="2495137" y="364809"/>
                  <a:pt x="2500008" y="350196"/>
                </a:cubicBezTo>
                <a:cubicBezTo>
                  <a:pt x="2503251" y="340468"/>
                  <a:pt x="2504048" y="329545"/>
                  <a:pt x="2509736" y="321013"/>
                </a:cubicBezTo>
                <a:lnTo>
                  <a:pt x="2529191" y="291830"/>
                </a:lnTo>
                <a:cubicBezTo>
                  <a:pt x="2529619" y="289690"/>
                  <a:pt x="2560253" y="128505"/>
                  <a:pt x="2568102" y="116732"/>
                </a:cubicBezTo>
                <a:lnTo>
                  <a:pt x="2607013" y="58366"/>
                </a:lnTo>
                <a:lnTo>
                  <a:pt x="2626468" y="0"/>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8"/>
          <p:cNvSpPr>
            <a:spLocks noChangeArrowheads="1"/>
          </p:cNvSpPr>
          <p:nvPr/>
        </p:nvSpPr>
        <p:spPr bwMode="auto">
          <a:xfrm>
            <a:off x="5119588" y="5774655"/>
            <a:ext cx="996950" cy="174625"/>
          </a:xfrm>
          <a:prstGeom prst="rect">
            <a:avLst/>
          </a:prstGeom>
          <a:solidFill>
            <a:srgbClr val="FF0000"/>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52" name="Group 51"/>
          <p:cNvGrpSpPr/>
          <p:nvPr/>
        </p:nvGrpSpPr>
        <p:grpSpPr>
          <a:xfrm>
            <a:off x="8611976" y="1772816"/>
            <a:ext cx="219024" cy="972105"/>
            <a:chOff x="5580112" y="1052736"/>
            <a:chExt cx="219024" cy="972105"/>
          </a:xfrm>
        </p:grpSpPr>
        <p:sp>
          <p:nvSpPr>
            <p:cNvPr id="45" name="Rectangle 44"/>
            <p:cNvSpPr/>
            <p:nvPr/>
          </p:nvSpPr>
          <p:spPr>
            <a:xfrm>
              <a:off x="5580112" y="1205510"/>
              <a:ext cx="219024" cy="819331"/>
            </a:xfrm>
            <a:prstGeom prst="rect">
              <a:avLst/>
            </a:prstGeom>
            <a:solidFill>
              <a:schemeClr val="tx1">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5652120" y="1052736"/>
              <a:ext cx="0" cy="152774"/>
            </a:xfrm>
            <a:prstGeom prst="line">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643904" y="1916832"/>
              <a:ext cx="91440" cy="102955"/>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643904" y="128016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643792" y="1371311"/>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643904" y="146304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643680" y="155448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643680" y="164592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641848" y="1736812"/>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641848" y="1828800"/>
              <a:ext cx="91440" cy="18288"/>
            </a:xfrm>
            <a:prstGeom prst="rect">
              <a:avLst/>
            </a:prstGeom>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45"/>
          <p:cNvSpPr>
            <a:spLocks/>
          </p:cNvSpPr>
          <p:nvPr/>
        </p:nvSpPr>
        <p:spPr bwMode="auto">
          <a:xfrm>
            <a:off x="3923643" y="3174164"/>
            <a:ext cx="5029200" cy="45719"/>
          </a:xfrm>
          <a:custGeom>
            <a:avLst/>
            <a:gdLst>
              <a:gd name="T0" fmla="*/ 2147483647 w 4104"/>
              <a:gd name="T1" fmla="*/ 0 h 504"/>
              <a:gd name="T2" fmla="*/ 2147483647 w 4104"/>
              <a:gd name="T3" fmla="*/ 2147483647 h 504"/>
              <a:gd name="T4" fmla="*/ 2147483647 w 4104"/>
              <a:gd name="T5" fmla="*/ 0 h 504"/>
              <a:gd name="T6" fmla="*/ 2147483647 w 4104"/>
              <a:gd name="T7" fmla="*/ 2147483647 h 504"/>
              <a:gd name="T8" fmla="*/ 2147483647 w 4104"/>
              <a:gd name="T9" fmla="*/ 0 h 504"/>
              <a:gd name="T10" fmla="*/ 2147483647 w 4104"/>
              <a:gd name="T11" fmla="*/ 2147483647 h 504"/>
              <a:gd name="T12" fmla="*/ 2147483647 w 4104"/>
              <a:gd name="T13" fmla="*/ 0 h 504"/>
              <a:gd name="T14" fmla="*/ 2147483647 w 4104"/>
              <a:gd name="T15" fmla="*/ 2147483647 h 504"/>
              <a:gd name="T16" fmla="*/ 0 w 4104"/>
              <a:gd name="T17" fmla="*/ 0 h 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04"/>
              <a:gd name="T28" fmla="*/ 0 h 504"/>
              <a:gd name="T29" fmla="*/ 4104 w 4104"/>
              <a:gd name="T30" fmla="*/ 504 h 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04" h="504">
                <a:moveTo>
                  <a:pt x="4104" y="0"/>
                </a:moveTo>
                <a:cubicBezTo>
                  <a:pt x="3906" y="252"/>
                  <a:pt x="3708" y="504"/>
                  <a:pt x="3528" y="504"/>
                </a:cubicBezTo>
                <a:cubicBezTo>
                  <a:pt x="3348" y="504"/>
                  <a:pt x="3204" y="0"/>
                  <a:pt x="3024" y="0"/>
                </a:cubicBezTo>
                <a:cubicBezTo>
                  <a:pt x="2844" y="0"/>
                  <a:pt x="2628" y="504"/>
                  <a:pt x="2448" y="504"/>
                </a:cubicBezTo>
                <a:cubicBezTo>
                  <a:pt x="2268" y="504"/>
                  <a:pt x="2124" y="0"/>
                  <a:pt x="1944" y="0"/>
                </a:cubicBezTo>
                <a:cubicBezTo>
                  <a:pt x="1764" y="0"/>
                  <a:pt x="1536" y="504"/>
                  <a:pt x="1368" y="504"/>
                </a:cubicBezTo>
                <a:cubicBezTo>
                  <a:pt x="1200" y="504"/>
                  <a:pt x="1092" y="0"/>
                  <a:pt x="936" y="0"/>
                </a:cubicBezTo>
                <a:cubicBezTo>
                  <a:pt x="780" y="0"/>
                  <a:pt x="588" y="504"/>
                  <a:pt x="432" y="504"/>
                </a:cubicBezTo>
                <a:cubicBezTo>
                  <a:pt x="276" y="504"/>
                  <a:pt x="138" y="252"/>
                  <a:pt x="0" y="0"/>
                </a:cubicBezTo>
              </a:path>
            </a:pathLst>
          </a:cu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Box 11"/>
          <p:cNvSpPr txBox="1"/>
          <p:nvPr/>
        </p:nvSpPr>
        <p:spPr>
          <a:xfrm>
            <a:off x="91441" y="5228617"/>
            <a:ext cx="3364435" cy="1200329"/>
          </a:xfrm>
          <a:prstGeom prst="rect">
            <a:avLst/>
          </a:prstGeom>
          <a:noFill/>
        </p:spPr>
        <p:txBody>
          <a:bodyPr wrap="square" rtlCol="0">
            <a:spAutoFit/>
          </a:bodyPr>
          <a:lstStyle/>
          <a:p>
            <a:pPr marL="146304" indent="-146304"/>
            <a:r>
              <a:rPr lang="en-US" dirty="0">
                <a:solidFill>
                  <a:schemeClr val="tx1">
                    <a:lumMod val="75000"/>
                    <a:lumOff val="25000"/>
                  </a:schemeClr>
                </a:solidFill>
                <a:cs typeface="Arial"/>
              </a:rPr>
              <a:t>• </a:t>
            </a:r>
            <a:r>
              <a:rPr lang="en-US" sz="1000" dirty="0">
                <a:solidFill>
                  <a:schemeClr val="tx1">
                    <a:lumMod val="75000"/>
                    <a:lumOff val="25000"/>
                  </a:schemeClr>
                </a:solidFill>
                <a:cs typeface="Arial"/>
              </a:rPr>
              <a:t> </a:t>
            </a:r>
            <a:r>
              <a:rPr lang="en-US" dirty="0" smtClean="0">
                <a:solidFill>
                  <a:schemeClr val="tx1">
                    <a:lumMod val="75000"/>
                    <a:lumOff val="25000"/>
                  </a:schemeClr>
                </a:solidFill>
                <a:cs typeface="Arial"/>
              </a:rPr>
              <a:t>Actively </a:t>
            </a:r>
            <a:r>
              <a:rPr lang="en-US" dirty="0">
                <a:solidFill>
                  <a:schemeClr val="tx1">
                    <a:lumMod val="75000"/>
                    <a:lumOff val="25000"/>
                  </a:schemeClr>
                </a:solidFill>
                <a:cs typeface="Arial"/>
              </a:rPr>
              <a:t>working on the development of cabled observatories for winter (under ice) </a:t>
            </a:r>
            <a:r>
              <a:rPr lang="en-US" dirty="0" smtClean="0">
                <a:solidFill>
                  <a:schemeClr val="tx1">
                    <a:lumMod val="75000"/>
                    <a:lumOff val="25000"/>
                  </a:schemeClr>
                </a:solidFill>
                <a:cs typeface="Arial"/>
              </a:rPr>
              <a:t>measurements</a:t>
            </a:r>
            <a:endParaRPr lang="en-US" sz="800" dirty="0">
              <a:solidFill>
                <a:srgbClr val="002060"/>
              </a:solidFill>
              <a:cs typeface="Arial"/>
            </a:endParaRPr>
          </a:p>
        </p:txBody>
      </p:sp>
      <p:grpSp>
        <p:nvGrpSpPr>
          <p:cNvPr id="19" name="Group 18"/>
          <p:cNvGrpSpPr/>
          <p:nvPr/>
        </p:nvGrpSpPr>
        <p:grpSpPr>
          <a:xfrm>
            <a:off x="4907859" y="1088740"/>
            <a:ext cx="3466192" cy="1866138"/>
            <a:chOff x="4907859" y="1088740"/>
            <a:chExt cx="3466192" cy="1866138"/>
          </a:xfrm>
        </p:grpSpPr>
        <p:sp>
          <p:nvSpPr>
            <p:cNvPr id="69" name="TextBox 68"/>
            <p:cNvSpPr txBox="1"/>
            <p:nvPr/>
          </p:nvSpPr>
          <p:spPr>
            <a:xfrm>
              <a:off x="6349788" y="2594838"/>
              <a:ext cx="2024263" cy="360040"/>
            </a:xfrm>
            <a:prstGeom prst="rect">
              <a:avLst/>
            </a:prstGeom>
            <a:noFill/>
            <a:ln w="25400">
              <a:noFill/>
            </a:ln>
          </p:spPr>
          <p:txBody>
            <a:bodyPr wrap="square" rtlCol="0">
              <a:noAutofit/>
            </a:bodyPr>
            <a:lstStyle/>
            <a:p>
              <a:pPr algn="ctr"/>
              <a:r>
                <a:rPr lang="en-US" sz="1200" i="1" dirty="0" smtClean="0"/>
                <a:t>Grand Marais Outer Light</a:t>
              </a:r>
            </a:p>
          </p:txBody>
        </p:sp>
        <p:grpSp>
          <p:nvGrpSpPr>
            <p:cNvPr id="18" name="Group 17"/>
            <p:cNvGrpSpPr/>
            <p:nvPr/>
          </p:nvGrpSpPr>
          <p:grpSpPr>
            <a:xfrm>
              <a:off x="4907859" y="1088740"/>
              <a:ext cx="3466192" cy="1688304"/>
              <a:chOff x="4907859" y="1088740"/>
              <a:chExt cx="3466192" cy="1688304"/>
            </a:xfrm>
          </p:grpSpPr>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2815" y="1088740"/>
                <a:ext cx="2021236" cy="1515927"/>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07859" y="1088740"/>
                <a:ext cx="1270137" cy="1688304"/>
              </a:xfrm>
              <a:prstGeom prst="rect">
                <a:avLst/>
              </a:prstGeom>
            </p:spPr>
          </p:pic>
          <p:sp>
            <p:nvSpPr>
              <p:cNvPr id="17" name="Right Arrow 16"/>
              <p:cNvSpPr/>
              <p:nvPr/>
            </p:nvSpPr>
            <p:spPr>
              <a:xfrm>
                <a:off x="6031149" y="1304764"/>
                <a:ext cx="52107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59687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496" y="-390784"/>
            <a:ext cx="11506200" cy="7916991"/>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Observing System Data Acquisition &amp; Data Management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solidFill>
            <a:schemeClr val="accent1"/>
          </a:solidFill>
          <a:ln w="25400">
            <a:solidFill>
              <a:schemeClr val="tx1"/>
            </a:solidFill>
          </a:ln>
        </p:spPr>
        <p:txBody>
          <a:bodyPr wrap="square" rtlCol="0">
            <a:spAutoFit/>
          </a:bodyPr>
          <a:lstStyle/>
          <a:p>
            <a:r>
              <a:rPr lang="en-US" sz="2800" dirty="0" err="1" smtClean="0">
                <a:solidFill>
                  <a:srgbClr val="002060"/>
                </a:solidFill>
                <a:latin typeface="Arial" panose="020B0604020202020204" pitchFamily="34" charset="0"/>
                <a:cs typeface="Arial" panose="020B0604020202020204" pitchFamily="34" charset="0"/>
              </a:rPr>
              <a:t>ReCON</a:t>
            </a:r>
            <a:r>
              <a:rPr lang="en-US" sz="2800" dirty="0" smtClean="0">
                <a:solidFill>
                  <a:srgbClr val="002060"/>
                </a:solidFill>
                <a:latin typeface="Arial" panose="020B0604020202020204" pitchFamily="34" charset="0"/>
                <a:cs typeface="Arial" panose="020B0604020202020204" pitchFamily="34" charset="0"/>
              </a:rPr>
              <a:t> Station Locations:</a:t>
            </a:r>
            <a:endParaRPr lang="en-US" sz="28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9/13</a:t>
            </a:r>
            <a:endParaRPr lang="en-US" sz="10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5321454" y="1153309"/>
            <a:ext cx="3519522" cy="1836037"/>
          </a:xfrm>
          <a:prstGeom prst="rect">
            <a:avLst/>
          </a:prstGeom>
          <a:solidFill>
            <a:schemeClr val="accent1"/>
          </a:solidFill>
          <a:ln w="25400">
            <a:solidFill>
              <a:schemeClr val="tx1"/>
            </a:solidFill>
          </a:ln>
        </p:spPr>
        <p:txBody>
          <a:bodyPr wrap="square" rtlCol="0">
            <a:noAutofit/>
          </a:bodyPr>
          <a:lstStyle/>
          <a:p>
            <a:endParaRPr lang="en-US" sz="400" dirty="0" smtClean="0">
              <a:solidFill>
                <a:srgbClr val="002060"/>
              </a:solidFill>
              <a:latin typeface="Arial"/>
              <a:cs typeface="Arial"/>
            </a:endParaRPr>
          </a:p>
          <a:p>
            <a:r>
              <a:rPr lang="en-US" dirty="0" smtClean="0">
                <a:solidFill>
                  <a:srgbClr val="002060"/>
                </a:solidFill>
                <a:latin typeface="Arial"/>
                <a:cs typeface="Arial"/>
              </a:rPr>
              <a:t>       </a:t>
            </a:r>
            <a:r>
              <a:rPr lang="en-US" dirty="0" smtClean="0">
                <a:solidFill>
                  <a:schemeClr val="tx1">
                    <a:lumMod val="50000"/>
                    <a:lumOff val="50000"/>
                  </a:schemeClr>
                </a:solidFill>
                <a:latin typeface="Arial"/>
                <a:cs typeface="Arial"/>
              </a:rPr>
              <a:t>MET Stations</a:t>
            </a:r>
          </a:p>
          <a:p>
            <a:endParaRPr lang="en-US" sz="1600" dirty="0" smtClean="0">
              <a:solidFill>
                <a:srgbClr val="002060"/>
              </a:solidFill>
              <a:cs typeface="Arial"/>
            </a:endParaRPr>
          </a:p>
          <a:p>
            <a:r>
              <a:rPr lang="en-US" dirty="0" smtClean="0">
                <a:solidFill>
                  <a:srgbClr val="002060"/>
                </a:solidFill>
                <a:cs typeface="Arial"/>
              </a:rPr>
              <a:t>       </a:t>
            </a:r>
            <a:r>
              <a:rPr lang="en-US" dirty="0" smtClean="0">
                <a:solidFill>
                  <a:srgbClr val="7030A0"/>
                </a:solidFill>
                <a:cs typeface="Arial"/>
              </a:rPr>
              <a:t>E.C</a:t>
            </a:r>
            <a:r>
              <a:rPr lang="en-US" dirty="0" smtClean="0">
                <a:solidFill>
                  <a:srgbClr val="7030A0"/>
                </a:solidFill>
                <a:latin typeface="Arial"/>
                <a:cs typeface="Arial"/>
              </a:rPr>
              <a:t>. Stations (Evaporation)</a:t>
            </a:r>
          </a:p>
          <a:p>
            <a:endParaRPr lang="en-US" sz="2800" dirty="0" smtClean="0">
              <a:solidFill>
                <a:srgbClr val="002060"/>
              </a:solidFill>
              <a:latin typeface="Arial"/>
              <a:cs typeface="Arial"/>
            </a:endParaRPr>
          </a:p>
          <a:p>
            <a:r>
              <a:rPr lang="en-US" dirty="0" smtClean="0">
                <a:solidFill>
                  <a:srgbClr val="002060"/>
                </a:solidFill>
                <a:latin typeface="Arial"/>
                <a:cs typeface="Arial"/>
              </a:rPr>
              <a:t>       </a:t>
            </a:r>
            <a:r>
              <a:rPr lang="en-US" dirty="0" smtClean="0">
                <a:solidFill>
                  <a:srgbClr val="FF0000"/>
                </a:solidFill>
                <a:latin typeface="Arial"/>
                <a:cs typeface="Arial"/>
              </a:rPr>
              <a:t>GLERL Buoys (seasonal)</a:t>
            </a:r>
          </a:p>
          <a:p>
            <a:endParaRPr lang="en-US" sz="1000" dirty="0">
              <a:solidFill>
                <a:srgbClr val="002060"/>
              </a:solidFill>
              <a:cs typeface="Arial"/>
            </a:endParaRPr>
          </a:p>
          <a:p>
            <a:endParaRPr lang="en-US" dirty="0" smtClean="0">
              <a:solidFill>
                <a:srgbClr val="FF0000"/>
              </a:solidFill>
              <a:latin typeface="Arial"/>
              <a:cs typeface="Arial"/>
            </a:endParaRPr>
          </a:p>
        </p:txBody>
      </p:sp>
      <p:pic>
        <p:nvPicPr>
          <p:cNvPr id="32" name="Picture 3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73854" y="1261293"/>
            <a:ext cx="273016" cy="273016"/>
          </a:xfrm>
          <a:prstGeom prst="rect">
            <a:avLst/>
          </a:prstGeom>
        </p:spPr>
      </p:pic>
      <p:pic>
        <p:nvPicPr>
          <p:cNvPr id="47" name="Picture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0822" y="1728916"/>
            <a:ext cx="259080" cy="381000"/>
          </a:xfrm>
          <a:prstGeom prst="rect">
            <a:avLst/>
          </a:prstGeom>
        </p:spPr>
      </p:pic>
      <p:pic>
        <p:nvPicPr>
          <p:cNvPr id="53" name="Picture 5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74183" y="2268976"/>
            <a:ext cx="300952" cy="523175"/>
          </a:xfrm>
          <a:prstGeom prst="rect">
            <a:avLst/>
          </a:prstGeom>
        </p:spPr>
      </p:pic>
      <p:grpSp>
        <p:nvGrpSpPr>
          <p:cNvPr id="15" name="Group 14"/>
          <p:cNvGrpSpPr/>
          <p:nvPr/>
        </p:nvGrpSpPr>
        <p:grpSpPr>
          <a:xfrm>
            <a:off x="1727684" y="5226016"/>
            <a:ext cx="1273328" cy="273016"/>
            <a:chOff x="1149180" y="5226016"/>
            <a:chExt cx="1273328" cy="273016"/>
          </a:xfrm>
        </p:grpSpPr>
        <p:sp>
          <p:nvSpPr>
            <p:cNvPr id="58" name="TextBox 57"/>
            <p:cNvSpPr txBox="1"/>
            <p:nvPr/>
          </p:nvSpPr>
          <p:spPr>
            <a:xfrm>
              <a:off x="1149180" y="5257800"/>
              <a:ext cx="1036502" cy="215444"/>
            </a:xfrm>
            <a:prstGeom prst="rect">
              <a:avLst/>
            </a:prstGeom>
            <a:solidFill>
              <a:schemeClr val="accent1"/>
            </a:solidFill>
          </p:spPr>
          <p:txBody>
            <a:bodyPr wrap="none" lIns="0" tIns="0" rIns="9144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 Milwaukee</a:t>
              </a:r>
            </a:p>
          </p:txBody>
        </p:sp>
        <p:pic>
          <p:nvPicPr>
            <p:cNvPr id="28" name="Picture 2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49492" y="5226016"/>
              <a:ext cx="273016" cy="273016"/>
            </a:xfrm>
            <a:prstGeom prst="rect">
              <a:avLst/>
            </a:prstGeom>
          </p:spPr>
        </p:pic>
      </p:grpSp>
      <p:grpSp>
        <p:nvGrpSpPr>
          <p:cNvPr id="16" name="Group 15"/>
          <p:cNvGrpSpPr/>
          <p:nvPr/>
        </p:nvGrpSpPr>
        <p:grpSpPr>
          <a:xfrm>
            <a:off x="1979712" y="5956232"/>
            <a:ext cx="1081608" cy="273016"/>
            <a:chOff x="1401208" y="5956232"/>
            <a:chExt cx="1081608" cy="273016"/>
          </a:xfrm>
        </p:grpSpPr>
        <p:sp>
          <p:nvSpPr>
            <p:cNvPr id="59" name="TextBox 58"/>
            <p:cNvSpPr txBox="1"/>
            <p:nvPr/>
          </p:nvSpPr>
          <p:spPr>
            <a:xfrm>
              <a:off x="1401208" y="5985284"/>
              <a:ext cx="847348" cy="215444"/>
            </a:xfrm>
            <a:prstGeom prst="rect">
              <a:avLst/>
            </a:prstGeom>
            <a:solidFill>
              <a:schemeClr val="accent1"/>
            </a:solidFill>
          </p:spPr>
          <p:txBody>
            <a:bodyPr wrap="none" lIns="0" tIns="0" rIns="9144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 Chicago</a:t>
              </a:r>
            </a:p>
          </p:txBody>
        </p:sp>
        <p:pic>
          <p:nvPicPr>
            <p:cNvPr id="29" name="Picture 2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09800" y="5956232"/>
              <a:ext cx="273016" cy="273016"/>
            </a:xfrm>
            <a:prstGeom prst="rect">
              <a:avLst/>
            </a:prstGeom>
          </p:spPr>
        </p:pic>
      </p:grpSp>
      <p:grpSp>
        <p:nvGrpSpPr>
          <p:cNvPr id="18" name="Group 17"/>
          <p:cNvGrpSpPr/>
          <p:nvPr/>
        </p:nvGrpSpPr>
        <p:grpSpPr>
          <a:xfrm>
            <a:off x="3594720" y="5756207"/>
            <a:ext cx="1446778" cy="273016"/>
            <a:chOff x="3016216" y="5756207"/>
            <a:chExt cx="1446778" cy="273016"/>
          </a:xfrm>
        </p:grpSpPr>
        <p:sp>
          <p:nvSpPr>
            <p:cNvPr id="61" name="TextBox 60"/>
            <p:cNvSpPr txBox="1"/>
            <p:nvPr/>
          </p:nvSpPr>
          <p:spPr>
            <a:xfrm>
              <a:off x="3227719" y="5805844"/>
              <a:ext cx="1235275" cy="215444"/>
            </a:xfrm>
            <a:prstGeom prst="rect">
              <a:avLst/>
            </a:prstGeom>
            <a:solidFill>
              <a:schemeClr val="accent1"/>
            </a:solidFill>
          </p:spPr>
          <p:txBody>
            <a:bodyPr wrap="none" lIns="9144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South Haven </a:t>
              </a:r>
            </a:p>
          </p:txBody>
        </p:sp>
        <p:pic>
          <p:nvPicPr>
            <p:cNvPr id="31" name="Picture 3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16216" y="5756207"/>
              <a:ext cx="273016" cy="273016"/>
            </a:xfrm>
            <a:prstGeom prst="rect">
              <a:avLst/>
            </a:prstGeom>
          </p:spPr>
        </p:pic>
      </p:grpSp>
      <p:grpSp>
        <p:nvGrpSpPr>
          <p:cNvPr id="17" name="Group 16"/>
          <p:cNvGrpSpPr/>
          <p:nvPr/>
        </p:nvGrpSpPr>
        <p:grpSpPr>
          <a:xfrm>
            <a:off x="2907143" y="6156308"/>
            <a:ext cx="1261564" cy="456959"/>
            <a:chOff x="2328639" y="6156308"/>
            <a:chExt cx="1261564" cy="456959"/>
          </a:xfrm>
        </p:grpSpPr>
        <p:sp>
          <p:nvSpPr>
            <p:cNvPr id="60" name="TextBox 59"/>
            <p:cNvSpPr txBox="1"/>
            <p:nvPr/>
          </p:nvSpPr>
          <p:spPr>
            <a:xfrm>
              <a:off x="2328639" y="6397823"/>
              <a:ext cx="1261564" cy="215444"/>
            </a:xfrm>
            <a:prstGeom prst="rect">
              <a:avLst/>
            </a:prstGeom>
            <a:solidFill>
              <a:schemeClr val="accent1"/>
            </a:solidFill>
          </p:spPr>
          <p:txBody>
            <a:bodyPr wrap="none" lIns="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 Michigan City </a:t>
              </a:r>
            </a:p>
          </p:txBody>
        </p:sp>
        <p:pic>
          <p:nvPicPr>
            <p:cNvPr id="30" name="Picture 2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43200" y="6156308"/>
              <a:ext cx="273016" cy="273016"/>
            </a:xfrm>
            <a:prstGeom prst="rect">
              <a:avLst/>
            </a:prstGeom>
          </p:spPr>
        </p:pic>
      </p:grpSp>
      <p:grpSp>
        <p:nvGrpSpPr>
          <p:cNvPr id="22" name="Group 21"/>
          <p:cNvGrpSpPr/>
          <p:nvPr/>
        </p:nvGrpSpPr>
        <p:grpSpPr>
          <a:xfrm>
            <a:off x="4247964" y="3886200"/>
            <a:ext cx="978740" cy="273016"/>
            <a:chOff x="3669460" y="3886200"/>
            <a:chExt cx="978740" cy="273016"/>
          </a:xfrm>
        </p:grpSpPr>
        <p:sp>
          <p:nvSpPr>
            <p:cNvPr id="63" name="TextBox 62"/>
            <p:cNvSpPr txBox="1"/>
            <p:nvPr/>
          </p:nvSpPr>
          <p:spPr>
            <a:xfrm>
              <a:off x="3669460" y="3886200"/>
              <a:ext cx="731675" cy="215444"/>
            </a:xfrm>
            <a:prstGeom prst="rect">
              <a:avLst/>
            </a:prstGeom>
            <a:solidFill>
              <a:schemeClr val="accent1"/>
            </a:solidFill>
          </p:spPr>
          <p:txBody>
            <a:bodyPr wrap="none" lIns="0" t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 Alpena</a:t>
              </a:r>
            </a:p>
          </p:txBody>
        </p:sp>
        <p:pic>
          <p:nvPicPr>
            <p:cNvPr id="24" name="Picture 2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75184" y="3886200"/>
              <a:ext cx="273016" cy="273016"/>
            </a:xfrm>
            <a:prstGeom prst="rect">
              <a:avLst/>
            </a:prstGeom>
          </p:spPr>
        </p:pic>
      </p:grpSp>
      <p:grpSp>
        <p:nvGrpSpPr>
          <p:cNvPr id="23" name="Group 22"/>
          <p:cNvGrpSpPr/>
          <p:nvPr/>
        </p:nvGrpSpPr>
        <p:grpSpPr>
          <a:xfrm>
            <a:off x="5379104" y="3733800"/>
            <a:ext cx="1637495" cy="273016"/>
            <a:chOff x="4800600" y="3733800"/>
            <a:chExt cx="1637495" cy="273016"/>
          </a:xfrm>
        </p:grpSpPr>
        <p:sp>
          <p:nvSpPr>
            <p:cNvPr id="64" name="TextBox 63"/>
            <p:cNvSpPr txBox="1"/>
            <p:nvPr/>
          </p:nvSpPr>
          <p:spPr>
            <a:xfrm>
              <a:off x="5004048" y="3753036"/>
              <a:ext cx="1434047" cy="215444"/>
            </a:xfrm>
            <a:prstGeom prst="rect">
              <a:avLst/>
            </a:prstGeom>
            <a:solidFill>
              <a:schemeClr val="accent1"/>
            </a:solidFill>
          </p:spPr>
          <p:txBody>
            <a:bodyPr wrap="none"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Thunder Bay Is.</a:t>
              </a:r>
            </a:p>
          </p:txBody>
        </p:sp>
        <p:pic>
          <p:nvPicPr>
            <p:cNvPr id="25" name="Picture 2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00600" y="3733800"/>
              <a:ext cx="273016" cy="273016"/>
            </a:xfrm>
            <a:prstGeom prst="rect">
              <a:avLst/>
            </a:prstGeom>
          </p:spPr>
        </p:pic>
      </p:grpSp>
      <p:grpSp>
        <p:nvGrpSpPr>
          <p:cNvPr id="10" name="Group 9"/>
          <p:cNvGrpSpPr/>
          <p:nvPr/>
        </p:nvGrpSpPr>
        <p:grpSpPr>
          <a:xfrm>
            <a:off x="6104276" y="5913408"/>
            <a:ext cx="1168024" cy="523175"/>
            <a:chOff x="5525772" y="5913408"/>
            <a:chExt cx="1168024" cy="523175"/>
          </a:xfrm>
        </p:grpSpPr>
        <p:sp>
          <p:nvSpPr>
            <p:cNvPr id="66" name="TextBox 65"/>
            <p:cNvSpPr txBox="1"/>
            <p:nvPr/>
          </p:nvSpPr>
          <p:spPr>
            <a:xfrm>
              <a:off x="5706986" y="6090046"/>
              <a:ext cx="986810" cy="215444"/>
            </a:xfrm>
            <a:prstGeom prst="rect">
              <a:avLst/>
            </a:prstGeom>
            <a:solidFill>
              <a:schemeClr val="accent1"/>
            </a:solidFill>
          </p:spPr>
          <p:txBody>
            <a:bodyPr wrap="none" tIns="0" rIns="0" bIns="0"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Cleveland </a:t>
              </a:r>
            </a:p>
          </p:txBody>
        </p:sp>
        <p:pic>
          <p:nvPicPr>
            <p:cNvPr id="56" name="Picture 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5772" y="5913408"/>
              <a:ext cx="300952" cy="523175"/>
            </a:xfrm>
            <a:prstGeom prst="rect">
              <a:avLst/>
            </a:prstGeom>
          </p:spPr>
        </p:pic>
      </p:grpSp>
      <p:grpSp>
        <p:nvGrpSpPr>
          <p:cNvPr id="34" name="Group 33"/>
          <p:cNvGrpSpPr/>
          <p:nvPr/>
        </p:nvGrpSpPr>
        <p:grpSpPr>
          <a:xfrm>
            <a:off x="5034380" y="4456167"/>
            <a:ext cx="1468191" cy="523175"/>
            <a:chOff x="4455876" y="4456167"/>
            <a:chExt cx="1468191" cy="523175"/>
          </a:xfrm>
        </p:grpSpPr>
        <p:sp>
          <p:nvSpPr>
            <p:cNvPr id="67" name="TextBox 66"/>
            <p:cNvSpPr txBox="1"/>
            <p:nvPr/>
          </p:nvSpPr>
          <p:spPr>
            <a:xfrm>
              <a:off x="4677572" y="4656651"/>
              <a:ext cx="1246495" cy="215444"/>
            </a:xfrm>
            <a:prstGeom prst="rect">
              <a:avLst/>
            </a:prstGeom>
            <a:solidFill>
              <a:schemeClr val="accent1"/>
            </a:solidFill>
          </p:spPr>
          <p:txBody>
            <a:bodyPr wrap="none" tIns="0" rIns="0" bIns="0"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Saginaw Bay </a:t>
              </a:r>
            </a:p>
          </p:txBody>
        </p:sp>
        <p:pic>
          <p:nvPicPr>
            <p:cNvPr id="55" name="Picture 5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5876" y="4456167"/>
              <a:ext cx="300952" cy="523175"/>
            </a:xfrm>
            <a:prstGeom prst="rect">
              <a:avLst/>
            </a:prstGeom>
          </p:spPr>
        </p:pic>
      </p:grpSp>
      <p:grpSp>
        <p:nvGrpSpPr>
          <p:cNvPr id="33" name="Group 32"/>
          <p:cNvGrpSpPr/>
          <p:nvPr/>
        </p:nvGrpSpPr>
        <p:grpSpPr>
          <a:xfrm>
            <a:off x="5150504" y="3870308"/>
            <a:ext cx="1412855" cy="523175"/>
            <a:chOff x="4572000" y="3870308"/>
            <a:chExt cx="1412855" cy="523175"/>
          </a:xfrm>
        </p:grpSpPr>
        <p:sp>
          <p:nvSpPr>
            <p:cNvPr id="69" name="TextBox 68"/>
            <p:cNvSpPr txBox="1"/>
            <p:nvPr/>
          </p:nvSpPr>
          <p:spPr>
            <a:xfrm>
              <a:off x="4749580" y="4114800"/>
              <a:ext cx="1235275" cy="215444"/>
            </a:xfrm>
            <a:prstGeom prst="rect">
              <a:avLst/>
            </a:prstGeom>
            <a:solidFill>
              <a:schemeClr val="accent1"/>
            </a:solidFill>
          </p:spPr>
          <p:txBody>
            <a:bodyPr wrap="none" lIns="91440" tIns="0" rIns="0" bIns="0"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Thunder Bay </a:t>
              </a:r>
            </a:p>
          </p:txBody>
        </p:sp>
        <p:pic>
          <p:nvPicPr>
            <p:cNvPr id="54" name="Picture 5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00" y="3870308"/>
              <a:ext cx="300952" cy="523175"/>
            </a:xfrm>
            <a:prstGeom prst="rect">
              <a:avLst/>
            </a:prstGeom>
          </p:spPr>
        </p:pic>
      </p:grpSp>
      <p:grpSp>
        <p:nvGrpSpPr>
          <p:cNvPr id="35" name="Group 34"/>
          <p:cNvGrpSpPr/>
          <p:nvPr/>
        </p:nvGrpSpPr>
        <p:grpSpPr>
          <a:xfrm>
            <a:off x="4505563" y="3033536"/>
            <a:ext cx="1450718" cy="567920"/>
            <a:chOff x="3927059" y="3033536"/>
            <a:chExt cx="1450718" cy="567920"/>
          </a:xfrm>
        </p:grpSpPr>
        <p:sp>
          <p:nvSpPr>
            <p:cNvPr id="71" name="TextBox 70"/>
            <p:cNvSpPr txBox="1"/>
            <p:nvPr/>
          </p:nvSpPr>
          <p:spPr>
            <a:xfrm>
              <a:off x="3927059" y="3033536"/>
              <a:ext cx="1450718" cy="215444"/>
            </a:xfrm>
            <a:prstGeom prst="rect">
              <a:avLst/>
            </a:prstGeom>
            <a:solidFill>
              <a:schemeClr val="accent1"/>
            </a:solidFill>
          </p:spPr>
          <p:txBody>
            <a:bodyPr wrap="none" lIns="0" tIns="0" rIns="0" bIns="0" rtlCol="0">
              <a:spAutoFit/>
            </a:bodyPr>
            <a:lstStyle/>
            <a:p>
              <a:pPr algn="ctr"/>
              <a:r>
                <a:rPr lang="en-US" sz="1400" b="1" dirty="0" smtClean="0">
                  <a:solidFill>
                    <a:srgbClr val="7030A0"/>
                  </a:solidFill>
                  <a:latin typeface="Arial" panose="020B0604020202020204" pitchFamily="34" charset="0"/>
                  <a:cs typeface="Arial" panose="020B0604020202020204" pitchFamily="34" charset="0"/>
                </a:rPr>
                <a:t> Spec Reef Light </a:t>
              </a:r>
            </a:p>
          </p:txBody>
        </p:sp>
        <p:pic>
          <p:nvPicPr>
            <p:cNvPr id="48" name="Picture 4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26337" y="3220456"/>
              <a:ext cx="259080" cy="381000"/>
            </a:xfrm>
            <a:prstGeom prst="rect">
              <a:avLst/>
            </a:prstGeom>
          </p:spPr>
        </p:pic>
      </p:grpSp>
      <p:grpSp>
        <p:nvGrpSpPr>
          <p:cNvPr id="36" name="Group 35"/>
          <p:cNvGrpSpPr/>
          <p:nvPr/>
        </p:nvGrpSpPr>
        <p:grpSpPr>
          <a:xfrm>
            <a:off x="3279979" y="3220456"/>
            <a:ext cx="1341714" cy="604008"/>
            <a:chOff x="2701475" y="3220456"/>
            <a:chExt cx="1341714" cy="604008"/>
          </a:xfrm>
        </p:grpSpPr>
        <p:sp>
          <p:nvSpPr>
            <p:cNvPr id="70" name="TextBox 69"/>
            <p:cNvSpPr txBox="1"/>
            <p:nvPr/>
          </p:nvSpPr>
          <p:spPr>
            <a:xfrm>
              <a:off x="2701475" y="3609020"/>
              <a:ext cx="1341714" cy="215444"/>
            </a:xfrm>
            <a:prstGeom prst="rect">
              <a:avLst/>
            </a:prstGeom>
            <a:solidFill>
              <a:schemeClr val="accent1"/>
            </a:solidFill>
          </p:spPr>
          <p:txBody>
            <a:bodyPr wrap="none" lIns="0" tIns="0" rIns="0" bIns="0" rtlCol="0">
              <a:spAutoFit/>
            </a:bodyPr>
            <a:lstStyle/>
            <a:p>
              <a:pPr algn="ctr"/>
              <a:r>
                <a:rPr lang="en-US" sz="1400" b="1" dirty="0" smtClean="0">
                  <a:solidFill>
                    <a:srgbClr val="7030A0"/>
                  </a:solidFill>
                  <a:latin typeface="Arial" panose="020B0604020202020204" pitchFamily="34" charset="0"/>
                  <a:cs typeface="Arial" panose="020B0604020202020204" pitchFamily="34" charset="0"/>
                </a:rPr>
                <a:t> White Shoal Lt </a:t>
              </a:r>
            </a:p>
          </p:txBody>
        </p:sp>
        <p:pic>
          <p:nvPicPr>
            <p:cNvPr id="46" name="Picture 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6731" y="3220456"/>
              <a:ext cx="259080" cy="381000"/>
            </a:xfrm>
            <a:prstGeom prst="rect">
              <a:avLst/>
            </a:prstGeom>
          </p:spPr>
        </p:pic>
      </p:grpSp>
      <p:grpSp>
        <p:nvGrpSpPr>
          <p:cNvPr id="37" name="Group 36"/>
          <p:cNvGrpSpPr/>
          <p:nvPr/>
        </p:nvGrpSpPr>
        <p:grpSpPr>
          <a:xfrm>
            <a:off x="3215024" y="2066702"/>
            <a:ext cx="1996331" cy="381000"/>
            <a:chOff x="2636520" y="2066702"/>
            <a:chExt cx="1996331" cy="381000"/>
          </a:xfrm>
        </p:grpSpPr>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36520" y="2066702"/>
              <a:ext cx="259080" cy="381000"/>
            </a:xfrm>
            <a:prstGeom prst="rect">
              <a:avLst/>
            </a:prstGeom>
          </p:spPr>
        </p:pic>
        <p:sp>
          <p:nvSpPr>
            <p:cNvPr id="72" name="TextBox 71"/>
            <p:cNvSpPr txBox="1"/>
            <p:nvPr/>
          </p:nvSpPr>
          <p:spPr>
            <a:xfrm>
              <a:off x="2834282" y="2205444"/>
              <a:ext cx="1798569" cy="215444"/>
            </a:xfrm>
            <a:prstGeom prst="rect">
              <a:avLst/>
            </a:prstGeom>
            <a:solidFill>
              <a:schemeClr val="accent1"/>
            </a:solidFill>
          </p:spPr>
          <p:txBody>
            <a:bodyPr wrap="none" lIns="0" tIns="0" rIns="0" bIns="0" rtlCol="0">
              <a:spAutoFit/>
            </a:bodyPr>
            <a:lstStyle/>
            <a:p>
              <a:pPr algn="ctr"/>
              <a:r>
                <a:rPr lang="en-US" sz="1400" b="1" dirty="0" err="1" smtClean="0">
                  <a:solidFill>
                    <a:srgbClr val="7030A0"/>
                  </a:solidFill>
                  <a:latin typeface="Arial" panose="020B0604020202020204" pitchFamily="34" charset="0"/>
                  <a:cs typeface="Arial" panose="020B0604020202020204" pitchFamily="34" charset="0"/>
                </a:rPr>
                <a:t>Stannard</a:t>
              </a:r>
              <a:r>
                <a:rPr lang="en-US" sz="1400" b="1" dirty="0" smtClean="0">
                  <a:solidFill>
                    <a:srgbClr val="7030A0"/>
                  </a:solidFill>
                  <a:latin typeface="Arial" panose="020B0604020202020204" pitchFamily="34" charset="0"/>
                  <a:cs typeface="Arial" panose="020B0604020202020204" pitchFamily="34" charset="0"/>
                </a:rPr>
                <a:t> Rock Light </a:t>
              </a:r>
            </a:p>
          </p:txBody>
        </p:sp>
      </p:grpSp>
      <p:grpSp>
        <p:nvGrpSpPr>
          <p:cNvPr id="38" name="Group 37"/>
          <p:cNvGrpSpPr/>
          <p:nvPr/>
        </p:nvGrpSpPr>
        <p:grpSpPr>
          <a:xfrm>
            <a:off x="4687827" y="6156308"/>
            <a:ext cx="1326773" cy="513052"/>
            <a:chOff x="4109323" y="6156308"/>
            <a:chExt cx="1326773" cy="513052"/>
          </a:xfrm>
        </p:grpSpPr>
        <p:sp>
          <p:nvSpPr>
            <p:cNvPr id="65" name="TextBox 64"/>
            <p:cNvSpPr txBox="1"/>
            <p:nvPr/>
          </p:nvSpPr>
          <p:spPr>
            <a:xfrm>
              <a:off x="4109323" y="6453916"/>
              <a:ext cx="1326773" cy="215444"/>
            </a:xfrm>
            <a:prstGeom prst="rect">
              <a:avLst/>
            </a:prstGeom>
            <a:solidFill>
              <a:schemeClr val="accent1"/>
            </a:solidFill>
          </p:spPr>
          <p:txBody>
            <a:bodyPr wrap="none" lIns="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Toledo Channel</a:t>
              </a:r>
            </a:p>
          </p:txBody>
        </p:sp>
        <p:pic>
          <p:nvPicPr>
            <p:cNvPr id="26" name="Picture 2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02192" y="6156308"/>
              <a:ext cx="273016" cy="273016"/>
            </a:xfrm>
            <a:prstGeom prst="rect">
              <a:avLst/>
            </a:prstGeom>
          </p:spPr>
        </p:pic>
      </p:grpSp>
      <p:sp>
        <p:nvSpPr>
          <p:cNvPr id="6" name="TextBox 5"/>
          <p:cNvSpPr txBox="1"/>
          <p:nvPr/>
        </p:nvSpPr>
        <p:spPr>
          <a:xfrm>
            <a:off x="179512" y="1556792"/>
            <a:ext cx="2662140" cy="3207581"/>
          </a:xfrm>
          <a:prstGeom prst="rect">
            <a:avLst/>
          </a:prstGeom>
          <a:solidFill>
            <a:schemeClr val="accent1"/>
          </a:solidFill>
          <a:ln w="50800">
            <a:solidFill>
              <a:srgbClr val="00B050"/>
            </a:solidFill>
          </a:ln>
        </p:spPr>
        <p:txBody>
          <a:bodyPr wrap="square" rtlCol="0">
            <a:noAutofit/>
          </a:bodyPr>
          <a:lstStyle/>
          <a:p>
            <a:r>
              <a:rPr lang="en-US" sz="1400" dirty="0">
                <a:solidFill>
                  <a:srgbClr val="002060"/>
                </a:solidFill>
                <a:latin typeface="Arial" panose="020B0604020202020204" pitchFamily="34" charset="0"/>
                <a:cs typeface="Arial"/>
              </a:rPr>
              <a:t>- Classified as a </a:t>
            </a:r>
            <a:r>
              <a:rPr lang="en-US" sz="1400" b="1" dirty="0">
                <a:solidFill>
                  <a:srgbClr val="002060"/>
                </a:solidFill>
                <a:latin typeface="Arial" panose="020B0604020202020204" pitchFamily="34" charset="0"/>
                <a:cs typeface="Arial"/>
              </a:rPr>
              <a:t>“NOAA</a:t>
            </a:r>
          </a:p>
          <a:p>
            <a:r>
              <a:rPr lang="en-US" sz="1400" b="1" dirty="0">
                <a:solidFill>
                  <a:srgbClr val="002060"/>
                </a:solidFill>
                <a:latin typeface="Arial" panose="020B0604020202020204" pitchFamily="34" charset="0"/>
                <a:cs typeface="Arial" panose="020B0604020202020204" pitchFamily="34" charset="0"/>
              </a:rPr>
              <a:t>  Critical Observing System</a:t>
            </a:r>
          </a:p>
          <a:p>
            <a:r>
              <a:rPr lang="en-US" sz="1400" b="1" dirty="0">
                <a:solidFill>
                  <a:srgbClr val="002060"/>
                </a:solidFill>
                <a:latin typeface="Arial" panose="020B0604020202020204" pitchFamily="34" charset="0"/>
                <a:cs typeface="Arial" panose="020B0604020202020204" pitchFamily="34" charset="0"/>
              </a:rPr>
              <a:t>  of Record”</a:t>
            </a:r>
            <a:endParaRPr lang="en-US" sz="1400" dirty="0">
              <a:solidFill>
                <a:srgbClr val="002060"/>
              </a:solidFill>
              <a:latin typeface="Arial" panose="020B0604020202020204" pitchFamily="34" charset="0"/>
              <a:cs typeface="Arial" panose="020B0604020202020204" pitchFamily="34" charset="0"/>
            </a:endParaRPr>
          </a:p>
          <a:p>
            <a:endParaRPr lang="en-US" sz="1000" b="1" dirty="0" smtClean="0">
              <a:solidFill>
                <a:srgbClr val="002060"/>
              </a:solidFill>
              <a:latin typeface="Arial" panose="020B0604020202020204" pitchFamily="34" charset="0"/>
              <a:cs typeface="Arial" panose="020B0604020202020204" pitchFamily="34" charset="0"/>
            </a:endParaRPr>
          </a:p>
          <a:p>
            <a:r>
              <a:rPr lang="en-US" sz="1400" dirty="0" smtClean="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Guest usage examples:</a:t>
            </a:r>
          </a:p>
          <a:p>
            <a:r>
              <a:rPr lang="en-US" sz="1400" dirty="0">
                <a:solidFill>
                  <a:srgbClr val="002060"/>
                </a:solidFill>
                <a:cs typeface="Arial"/>
              </a:rPr>
              <a:t>  • U of </a:t>
            </a:r>
            <a:r>
              <a:rPr lang="en-US" sz="1400" dirty="0" err="1">
                <a:solidFill>
                  <a:srgbClr val="002060"/>
                </a:solidFill>
                <a:cs typeface="Arial"/>
              </a:rPr>
              <a:t>Mich</a:t>
            </a:r>
            <a:r>
              <a:rPr lang="en-US" sz="1400" dirty="0">
                <a:solidFill>
                  <a:srgbClr val="002060"/>
                </a:solidFill>
                <a:cs typeface="Arial"/>
              </a:rPr>
              <a:t> - </a:t>
            </a:r>
            <a:r>
              <a:rPr lang="en-US" sz="1400" i="1" dirty="0">
                <a:solidFill>
                  <a:srgbClr val="002060"/>
                </a:solidFill>
                <a:cs typeface="Arial"/>
              </a:rPr>
              <a:t>Radiation Sensor</a:t>
            </a:r>
          </a:p>
          <a:p>
            <a:r>
              <a:rPr lang="en-US" sz="1400" dirty="0">
                <a:solidFill>
                  <a:srgbClr val="002060"/>
                </a:solidFill>
                <a:cs typeface="Arial"/>
              </a:rPr>
              <a:t>  • Grand Valley State </a:t>
            </a:r>
            <a:r>
              <a:rPr lang="en-US" sz="1400" dirty="0">
                <a:solidFill>
                  <a:srgbClr val="002060"/>
                </a:solidFill>
                <a:latin typeface="Arial" panose="020B0604020202020204" pitchFamily="34" charset="0"/>
                <a:cs typeface="Arial"/>
              </a:rPr>
              <a:t>–</a:t>
            </a:r>
            <a:endParaRPr lang="en-US" sz="1400" dirty="0">
              <a:solidFill>
                <a:srgbClr val="002060"/>
              </a:solidFill>
              <a:cs typeface="Arial"/>
            </a:endParaRPr>
          </a:p>
          <a:p>
            <a:r>
              <a:rPr lang="en-US" sz="1400" dirty="0">
                <a:solidFill>
                  <a:srgbClr val="002060"/>
                </a:solidFill>
                <a:cs typeface="Arial"/>
              </a:rPr>
              <a:t>      </a:t>
            </a:r>
            <a:r>
              <a:rPr lang="en-US" sz="1400" i="1" dirty="0">
                <a:solidFill>
                  <a:srgbClr val="002060"/>
                </a:solidFill>
                <a:cs typeface="Arial"/>
              </a:rPr>
              <a:t>Water</a:t>
            </a:r>
            <a:r>
              <a:rPr lang="en-US" sz="1400" i="1" dirty="0">
                <a:solidFill>
                  <a:srgbClr val="002060"/>
                </a:solidFill>
                <a:latin typeface="Arial" panose="020B0604020202020204" pitchFamily="34" charset="0"/>
                <a:cs typeface="Arial"/>
              </a:rPr>
              <a:t> quality sensor</a:t>
            </a:r>
          </a:p>
          <a:p>
            <a:r>
              <a:rPr lang="en-US" sz="1400" dirty="0">
                <a:solidFill>
                  <a:srgbClr val="002060"/>
                </a:solidFill>
                <a:cs typeface="Arial"/>
              </a:rPr>
              <a:t>  • Environment Canada &amp;</a:t>
            </a:r>
          </a:p>
          <a:p>
            <a:r>
              <a:rPr lang="en-US" sz="1400" dirty="0">
                <a:solidFill>
                  <a:srgbClr val="002060"/>
                </a:solidFill>
                <a:latin typeface="Arial" panose="020B0604020202020204" pitchFamily="34" charset="0"/>
                <a:cs typeface="Arial"/>
              </a:rPr>
              <a:t>      U of Colorado – </a:t>
            </a:r>
            <a:r>
              <a:rPr lang="en-US" sz="1400" i="1" dirty="0">
                <a:solidFill>
                  <a:srgbClr val="002060"/>
                </a:solidFill>
                <a:latin typeface="Arial" panose="020B0604020202020204" pitchFamily="34" charset="0"/>
                <a:cs typeface="Arial"/>
              </a:rPr>
              <a:t>E.C.</a:t>
            </a:r>
            <a:endParaRPr lang="en-US" sz="1400" i="1" dirty="0">
              <a:solidFill>
                <a:srgbClr val="002060"/>
              </a:solidFill>
              <a:latin typeface="Arial" panose="020B0604020202020204" pitchFamily="34" charset="0"/>
              <a:cs typeface="Arial" panose="020B0604020202020204" pitchFamily="34" charset="0"/>
            </a:endParaRPr>
          </a:p>
          <a:p>
            <a:endParaRPr lang="en-US" sz="1000" dirty="0" smtClean="0">
              <a:solidFill>
                <a:srgbClr val="002060"/>
              </a:solidFill>
              <a:latin typeface="Arial" panose="020B0604020202020204" pitchFamily="34" charset="0"/>
              <a:cs typeface="Arial" panose="020B0604020202020204" pitchFamily="34" charset="0"/>
            </a:endParaRPr>
          </a:p>
          <a:p>
            <a:r>
              <a:rPr lang="en-US" sz="1400" dirty="0" smtClean="0">
                <a:solidFill>
                  <a:srgbClr val="002060"/>
                </a:solidFill>
                <a:latin typeface="Arial" panose="020B0604020202020204" pitchFamily="34" charset="0"/>
                <a:cs typeface="Arial" panose="020B0604020202020204" pitchFamily="34" charset="0"/>
              </a:rPr>
              <a:t>- Recent improvements:</a:t>
            </a:r>
          </a:p>
          <a:p>
            <a:r>
              <a:rPr lang="en-US" sz="1400" dirty="0" smtClean="0">
                <a:solidFill>
                  <a:srgbClr val="002060"/>
                </a:solidFill>
                <a:cs typeface="Arial"/>
              </a:rPr>
              <a:t>  • Report on 10 or 20 min cycle</a:t>
            </a:r>
          </a:p>
          <a:p>
            <a:r>
              <a:rPr lang="en-US" sz="1400" dirty="0" smtClean="0">
                <a:solidFill>
                  <a:srgbClr val="002060"/>
                </a:solidFill>
                <a:cs typeface="Arial"/>
              </a:rPr>
              <a:t>  • DSL </a:t>
            </a:r>
            <a:r>
              <a:rPr lang="en-US" sz="1400" dirty="0" err="1" smtClean="0">
                <a:solidFill>
                  <a:srgbClr val="002060"/>
                </a:solidFill>
                <a:cs typeface="Arial"/>
              </a:rPr>
              <a:t>comm</a:t>
            </a:r>
            <a:r>
              <a:rPr lang="en-US" sz="1400" dirty="0" smtClean="0">
                <a:solidFill>
                  <a:srgbClr val="002060"/>
                </a:solidFill>
                <a:cs typeface="Arial"/>
              </a:rPr>
              <a:t> to bottom</a:t>
            </a:r>
          </a:p>
          <a:p>
            <a:r>
              <a:rPr lang="en-US" sz="1400" dirty="0" smtClean="0">
                <a:solidFill>
                  <a:srgbClr val="002060"/>
                </a:solidFill>
                <a:cs typeface="Arial"/>
              </a:rPr>
              <a:t>  • R2X transitions</a:t>
            </a:r>
          </a:p>
        </p:txBody>
      </p:sp>
      <p:grpSp>
        <p:nvGrpSpPr>
          <p:cNvPr id="40" name="Group 39"/>
          <p:cNvGrpSpPr/>
          <p:nvPr/>
        </p:nvGrpSpPr>
        <p:grpSpPr>
          <a:xfrm>
            <a:off x="4632758" y="6057292"/>
            <a:ext cx="1426161" cy="606728"/>
            <a:chOff x="4563685" y="6566688"/>
            <a:chExt cx="1426161" cy="606728"/>
          </a:xfrm>
        </p:grpSpPr>
        <p:pic>
          <p:nvPicPr>
            <p:cNvPr id="50" name="Picture 4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144" y="6566688"/>
              <a:ext cx="259080" cy="381000"/>
            </a:xfrm>
            <a:prstGeom prst="rect">
              <a:avLst/>
            </a:prstGeom>
          </p:spPr>
        </p:pic>
        <p:sp>
          <p:nvSpPr>
            <p:cNvPr id="74" name="TextBox 73"/>
            <p:cNvSpPr txBox="1"/>
            <p:nvPr/>
          </p:nvSpPr>
          <p:spPr>
            <a:xfrm>
              <a:off x="4563685" y="6957972"/>
              <a:ext cx="1426161" cy="215444"/>
            </a:xfrm>
            <a:prstGeom prst="rect">
              <a:avLst/>
            </a:prstGeom>
            <a:solidFill>
              <a:schemeClr val="accent1"/>
            </a:solidFill>
          </p:spPr>
          <p:txBody>
            <a:bodyPr wrap="none" lIns="0" tIns="0" rIns="0" bIns="0" rtlCol="0">
              <a:spAutoFit/>
            </a:bodyPr>
            <a:lstStyle/>
            <a:p>
              <a:pPr algn="ctr"/>
              <a:r>
                <a:rPr lang="en-US" sz="1400" b="1" dirty="0" smtClean="0">
                  <a:solidFill>
                    <a:srgbClr val="7030A0"/>
                  </a:solidFill>
                  <a:latin typeface="Arial" panose="020B0604020202020204" pitchFamily="34" charset="0"/>
                  <a:cs typeface="Arial" panose="020B0604020202020204" pitchFamily="34" charset="0"/>
                </a:rPr>
                <a:t> Toledo Channel </a:t>
              </a:r>
            </a:p>
          </p:txBody>
        </p:sp>
      </p:grpSp>
      <p:sp>
        <p:nvSpPr>
          <p:cNvPr id="62" name="TextBox 61"/>
          <p:cNvSpPr txBox="1"/>
          <p:nvPr/>
        </p:nvSpPr>
        <p:spPr>
          <a:xfrm>
            <a:off x="3901271" y="5301788"/>
            <a:ext cx="975588" cy="215444"/>
          </a:xfrm>
          <a:prstGeom prst="rect">
            <a:avLst/>
          </a:prstGeom>
          <a:solidFill>
            <a:schemeClr val="accent1"/>
          </a:solidFill>
        </p:spPr>
        <p:txBody>
          <a:bodyPr wrap="none" lIns="9144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Muskegon</a:t>
            </a:r>
          </a:p>
        </p:txBody>
      </p:sp>
      <p:grpSp>
        <p:nvGrpSpPr>
          <p:cNvPr id="43" name="Group 42"/>
          <p:cNvGrpSpPr/>
          <p:nvPr/>
        </p:nvGrpSpPr>
        <p:grpSpPr>
          <a:xfrm>
            <a:off x="3204132" y="4930782"/>
            <a:ext cx="1727908" cy="586450"/>
            <a:chOff x="2625628" y="4797152"/>
            <a:chExt cx="1727908" cy="586450"/>
          </a:xfrm>
        </p:grpSpPr>
        <p:pic>
          <p:nvPicPr>
            <p:cNvPr id="52" name="Picture 5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67940" y="4797152"/>
              <a:ext cx="300952" cy="523175"/>
            </a:xfrm>
            <a:prstGeom prst="rect">
              <a:avLst/>
            </a:prstGeom>
          </p:spPr>
        </p:pic>
        <p:sp>
          <p:nvSpPr>
            <p:cNvPr id="3" name="TextBox 2"/>
            <p:cNvSpPr txBox="1"/>
            <p:nvPr/>
          </p:nvSpPr>
          <p:spPr>
            <a:xfrm>
              <a:off x="2625628" y="5093682"/>
              <a:ext cx="579772" cy="253916"/>
            </a:xfrm>
            <a:prstGeom prst="rect">
              <a:avLst/>
            </a:prstGeom>
            <a:noFill/>
          </p:spPr>
          <p:txBody>
            <a:bodyPr wrap="square" rtlCol="0">
              <a:spAutoFit/>
            </a:bodyPr>
            <a:lstStyle/>
            <a:p>
              <a:pPr algn="ctr"/>
              <a:r>
                <a:rPr lang="en-US" sz="1050" b="1" dirty="0" smtClean="0">
                  <a:solidFill>
                    <a:srgbClr val="FF0000"/>
                  </a:solidFill>
                  <a:latin typeface="Arial" panose="020B0604020202020204" pitchFamily="34" charset="0"/>
                  <a:cs typeface="Arial" panose="020B0604020202020204" pitchFamily="34" charset="0"/>
                </a:rPr>
                <a:t>x2</a:t>
              </a:r>
            </a:p>
          </p:txBody>
        </p:sp>
        <p:sp>
          <p:nvSpPr>
            <p:cNvPr id="68" name="TextBox 67"/>
            <p:cNvSpPr txBox="1"/>
            <p:nvPr/>
          </p:nvSpPr>
          <p:spPr>
            <a:xfrm>
              <a:off x="3328254" y="5168158"/>
              <a:ext cx="1025282" cy="215444"/>
            </a:xfrm>
            <a:prstGeom prst="rect">
              <a:avLst/>
            </a:prstGeom>
            <a:solidFill>
              <a:schemeClr val="accent1"/>
            </a:solidFill>
          </p:spPr>
          <p:txBody>
            <a:bodyPr wrap="none" tIns="0" rIns="0" bIns="0"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Muskegon </a:t>
              </a:r>
            </a:p>
          </p:txBody>
        </p:sp>
      </p:grpSp>
      <p:pic>
        <p:nvPicPr>
          <p:cNvPr id="27" name="Picture 2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58288" y="5260958"/>
            <a:ext cx="273016" cy="273016"/>
          </a:xfrm>
          <a:prstGeom prst="rect">
            <a:avLst/>
          </a:prstGeom>
        </p:spPr>
      </p:pic>
      <p:grpSp>
        <p:nvGrpSpPr>
          <p:cNvPr id="21" name="Group 20"/>
          <p:cNvGrpSpPr/>
          <p:nvPr/>
        </p:nvGrpSpPr>
        <p:grpSpPr>
          <a:xfrm>
            <a:off x="6992582" y="4094706"/>
            <a:ext cx="2085419" cy="2502646"/>
            <a:chOff x="6992582" y="4166714"/>
            <a:chExt cx="2085419" cy="2502646"/>
          </a:xfrm>
        </p:grpSpPr>
        <p:grpSp>
          <p:nvGrpSpPr>
            <p:cNvPr id="20" name="Group 19"/>
            <p:cNvGrpSpPr/>
            <p:nvPr/>
          </p:nvGrpSpPr>
          <p:grpSpPr>
            <a:xfrm>
              <a:off x="6992582" y="4166714"/>
              <a:ext cx="1876985" cy="2502646"/>
              <a:chOff x="6992582" y="4166714"/>
              <a:chExt cx="1876985" cy="2502646"/>
            </a:xfrm>
          </p:grpSpPr>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92582" y="4166714"/>
                <a:ext cx="1876985" cy="2502646"/>
              </a:xfrm>
              <a:prstGeom prst="rect">
                <a:avLst/>
              </a:prstGeom>
              <a:ln w="25400">
                <a:solidFill>
                  <a:schemeClr val="tx1"/>
                </a:solidFill>
              </a:ln>
            </p:spPr>
          </p:pic>
          <p:sp>
            <p:nvSpPr>
              <p:cNvPr id="19" name="Down Arrow 18"/>
              <p:cNvSpPr/>
              <p:nvPr/>
            </p:nvSpPr>
            <p:spPr>
              <a:xfrm>
                <a:off x="8604448" y="5337212"/>
                <a:ext cx="252028" cy="504056"/>
              </a:xfrm>
              <a:prstGeom prst="downArrow">
                <a:avLst/>
              </a:prstGeom>
              <a:solidFill>
                <a:srgbClr val="FF0000"/>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8191500" y="4330245"/>
              <a:ext cx="886501" cy="911182"/>
            </a:xfrm>
            <a:prstGeom prst="rect">
              <a:avLst/>
            </a:prstGeom>
            <a:solidFill>
              <a:srgbClr val="FFFFFF"/>
            </a:solidFill>
            <a:ln w="12700">
              <a:solidFill>
                <a:schemeClr val="tx1"/>
              </a:solidFill>
            </a:ln>
          </p:spPr>
          <p:txBody>
            <a:bodyPr wrap="square" rtlCol="0">
              <a:noAutofit/>
            </a:bodyPr>
            <a:lstStyle/>
            <a:p>
              <a:pPr algn="ctr"/>
              <a:r>
                <a:rPr lang="en-US" sz="1100" i="1" dirty="0" smtClean="0">
                  <a:solidFill>
                    <a:srgbClr val="002060"/>
                  </a:solidFill>
                  <a:latin typeface="Arial" panose="020B0604020202020204" pitchFamily="34" charset="0"/>
                  <a:cs typeface="Arial" panose="020B0604020202020204" pitchFamily="34" charset="0"/>
                </a:rPr>
                <a:t>incidental &amp; reflected long &amp; short wave radiation</a:t>
              </a:r>
            </a:p>
          </p:txBody>
        </p:sp>
      </p:grpSp>
      <p:grpSp>
        <p:nvGrpSpPr>
          <p:cNvPr id="73" name="Group 72"/>
          <p:cNvGrpSpPr/>
          <p:nvPr/>
        </p:nvGrpSpPr>
        <p:grpSpPr>
          <a:xfrm>
            <a:off x="6108192" y="5916168"/>
            <a:ext cx="1639616" cy="523175"/>
            <a:chOff x="5525772" y="5913408"/>
            <a:chExt cx="1639616" cy="523175"/>
          </a:xfrm>
        </p:grpSpPr>
        <p:sp>
          <p:nvSpPr>
            <p:cNvPr id="75" name="TextBox 74"/>
            <p:cNvSpPr txBox="1"/>
            <p:nvPr/>
          </p:nvSpPr>
          <p:spPr>
            <a:xfrm>
              <a:off x="5689663" y="6091116"/>
              <a:ext cx="1475725" cy="215444"/>
            </a:xfrm>
            <a:prstGeom prst="rect">
              <a:avLst/>
            </a:prstGeom>
            <a:solidFill>
              <a:schemeClr val="accent1"/>
            </a:solidFill>
            <a:ln w="25400">
              <a:solidFill>
                <a:srgbClr val="00B050"/>
              </a:solidFill>
            </a:ln>
          </p:spPr>
          <p:txBody>
            <a:bodyPr wrap="none" tIns="0" rIns="0" bIns="0" rtlCol="0">
              <a:spAutoFit/>
            </a:bodyPr>
            <a:lstStyle/>
            <a:p>
              <a:pPr algn="ctr"/>
              <a:r>
                <a:rPr lang="en-US" sz="1400" i="1" dirty="0" smtClean="0">
                  <a:solidFill>
                    <a:srgbClr val="FF0000"/>
                  </a:solidFill>
                  <a:latin typeface="Arial" panose="020B0604020202020204" pitchFamily="34" charset="0"/>
                  <a:cs typeface="Arial" panose="020B0604020202020204" pitchFamily="34" charset="0"/>
                </a:rPr>
                <a:t>Cleveland (R2O) </a:t>
              </a:r>
            </a:p>
          </p:txBody>
        </p:sp>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5772" y="5913408"/>
              <a:ext cx="300952" cy="523175"/>
            </a:xfrm>
            <a:prstGeom prst="rect">
              <a:avLst/>
            </a:prstGeom>
          </p:spPr>
        </p:pic>
      </p:grpSp>
    </p:spTree>
    <p:extLst>
      <p:ext uri="{BB962C8B-B14F-4D97-AF65-F5344CB8AC3E}">
        <p14:creationId xmlns:p14="http://schemas.microsoft.com/office/powerpoint/2010/main" val="374565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
                            </p:stCondLst>
                            <p:childTnLst>
                              <p:par>
                                <p:cTn id="15" presetID="1" presetClass="entr" presetSubtype="0" fill="hold" nodeType="afterEffect">
                                  <p:stCondLst>
                                    <p:cond delay="10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200"/>
                            </p:stCondLst>
                            <p:childTnLst>
                              <p:par>
                                <p:cTn id="18" presetID="1" presetClass="entr" presetSubtype="0" fill="hold" nodeType="afterEffect">
                                  <p:stCondLst>
                                    <p:cond delay="10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300"/>
                            </p:stCondLst>
                            <p:childTnLst>
                              <p:par>
                                <p:cTn id="21" presetID="1" presetClass="entr" presetSubtype="0" fill="hold" nodeType="afterEffect">
                                  <p:stCondLst>
                                    <p:cond delay="10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400"/>
                            </p:stCondLst>
                            <p:childTnLst>
                              <p:par>
                                <p:cTn id="24" presetID="1" presetClass="entr" presetSubtype="0" fill="hold" nodeType="afterEffect">
                                  <p:stCondLst>
                                    <p:cond delay="10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62"/>
                                        </p:tgtEl>
                                        <p:attrNameLst>
                                          <p:attrName>style.visibility</p:attrName>
                                        </p:attrNameLst>
                                      </p:cBhvr>
                                      <p:to>
                                        <p:strVal val="visible"/>
                                      </p:to>
                                    </p:set>
                                  </p:childTnLst>
                                </p:cTn>
                              </p:par>
                            </p:childTnLst>
                          </p:cTn>
                        </p:par>
                        <p:par>
                          <p:cTn id="28" fill="hold">
                            <p:stCondLst>
                              <p:cond delay="900"/>
                            </p:stCondLst>
                            <p:childTnLst>
                              <p:par>
                                <p:cTn id="29" presetID="1" presetClass="entr" presetSubtype="0" fill="hold" nodeType="afterEffect">
                                  <p:stCondLst>
                                    <p:cond delay="10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10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100"/>
                            </p:stCondLst>
                            <p:childTnLst>
                              <p:par>
                                <p:cTn id="35" presetID="1" presetClass="entr" presetSubtype="0" fill="hold" nodeType="afterEffect">
                                  <p:stCondLst>
                                    <p:cond delay="10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10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100"/>
                            </p:stCondLst>
                            <p:childTnLst>
                              <p:par>
                                <p:cTn id="47" presetID="1" presetClass="entr" presetSubtype="0" fill="hold" nodeType="afterEffect">
                                  <p:stCondLst>
                                    <p:cond delay="100"/>
                                  </p:stCondLst>
                                  <p:childTnLst>
                                    <p:set>
                                      <p:cBhvr>
                                        <p:cTn id="48" dur="1" fill="hold">
                                          <p:stCondLst>
                                            <p:cond delay="0"/>
                                          </p:stCondLst>
                                        </p:cTn>
                                        <p:tgtEl>
                                          <p:spTgt spid="36"/>
                                        </p:tgtEl>
                                        <p:attrNameLst>
                                          <p:attrName>style.visibility</p:attrName>
                                        </p:attrNameLst>
                                      </p:cBhvr>
                                      <p:to>
                                        <p:strVal val="visible"/>
                                      </p:to>
                                    </p:set>
                                  </p:childTnLst>
                                </p:cTn>
                              </p:par>
                            </p:childTnLst>
                          </p:cTn>
                        </p:par>
                        <p:par>
                          <p:cTn id="49" fill="hold">
                            <p:stCondLst>
                              <p:cond delay="200"/>
                            </p:stCondLst>
                            <p:childTnLst>
                              <p:par>
                                <p:cTn id="50" presetID="1" presetClass="entr" presetSubtype="0" fill="hold" nodeType="afterEffect">
                                  <p:stCondLst>
                                    <p:cond delay="10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300"/>
                            </p:stCondLst>
                            <p:childTnLst>
                              <p:par>
                                <p:cTn id="53" presetID="1" presetClass="entr" presetSubtype="0" fill="hold" nodeType="afterEffect">
                                  <p:stCondLst>
                                    <p:cond delay="10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5" end="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100"/>
                                  </p:stCondLst>
                                  <p:childTnLst>
                                    <p:set>
                                      <p:cBhvr>
                                        <p:cTn id="63" dur="1" fill="hold">
                                          <p:stCondLst>
                                            <p:cond delay="0"/>
                                          </p:stCondLst>
                                        </p:cTn>
                                        <p:tgtEl>
                                          <p:spTgt spid="43"/>
                                        </p:tgtEl>
                                        <p:attrNameLst>
                                          <p:attrName>style.visibility</p:attrName>
                                        </p:attrNameLst>
                                      </p:cBhvr>
                                      <p:to>
                                        <p:strVal val="visible"/>
                                      </p:to>
                                    </p:set>
                                  </p:childTnLst>
                                </p:cTn>
                              </p:par>
                            </p:childTnLst>
                          </p:cTn>
                        </p:par>
                        <p:par>
                          <p:cTn id="64" fill="hold">
                            <p:stCondLst>
                              <p:cond delay="100"/>
                            </p:stCondLst>
                            <p:childTnLst>
                              <p:par>
                                <p:cTn id="65" presetID="1" presetClass="entr" presetSubtype="0" fill="hold" nodeType="afterEffect">
                                  <p:stCondLst>
                                    <p:cond delay="100"/>
                                  </p:stCondLst>
                                  <p:childTnLst>
                                    <p:set>
                                      <p:cBhvr>
                                        <p:cTn id="66" dur="1" fill="hold">
                                          <p:stCondLst>
                                            <p:cond delay="0"/>
                                          </p:stCondLst>
                                        </p:cTn>
                                        <p:tgtEl>
                                          <p:spTgt spid="33"/>
                                        </p:tgtEl>
                                        <p:attrNameLst>
                                          <p:attrName>style.visibility</p:attrName>
                                        </p:attrNameLst>
                                      </p:cBhvr>
                                      <p:to>
                                        <p:strVal val="visible"/>
                                      </p:to>
                                    </p:set>
                                  </p:childTnLst>
                                </p:cTn>
                              </p:par>
                            </p:childTnLst>
                          </p:cTn>
                        </p:par>
                        <p:par>
                          <p:cTn id="67" fill="hold">
                            <p:stCondLst>
                              <p:cond delay="200"/>
                            </p:stCondLst>
                            <p:childTnLst>
                              <p:par>
                                <p:cTn id="68" presetID="1" presetClass="entr" presetSubtype="0" fill="hold" nodeType="afterEffect">
                                  <p:stCondLst>
                                    <p:cond delay="10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300"/>
                            </p:stCondLst>
                            <p:childTnLst>
                              <p:par>
                                <p:cTn id="71" presetID="1" presetClass="entr" presetSubtype="0" fill="hold" nodeType="afterEffect">
                                  <p:stCondLst>
                                    <p:cond delay="10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
                                            <p:txEl>
                                              <p:pRg st="6" end="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
                                            <p:txEl>
                                              <p:pRg st="14" end="14"/>
                                            </p:txEl>
                                          </p:spTgt>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62" grpId="0" animBg="1"/>
    </p:bld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7027</TotalTime>
  <Words>2710</Words>
  <Application>Microsoft Macintosh PowerPoint</Application>
  <PresentationFormat>On-screen Show (4:3)</PresentationFormat>
  <Paragraphs>516</Paragraphs>
  <Slides>14</Slides>
  <Notes>14</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Nicole Rice</cp:lastModifiedBy>
  <cp:revision>537</cp:revision>
  <cp:lastPrinted>2016-02-10T17:14:48Z</cp:lastPrinted>
  <dcterms:created xsi:type="dcterms:W3CDTF">2016-01-05T12:37:24Z</dcterms:created>
  <dcterms:modified xsi:type="dcterms:W3CDTF">2016-03-17T11:35:04Z</dcterms:modified>
</cp:coreProperties>
</file>