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295" r:id="rId3"/>
    <p:sldId id="294" r:id="rId4"/>
    <p:sldId id="282" r:id="rId5"/>
    <p:sldId id="298" r:id="rId6"/>
    <p:sldId id="299" r:id="rId7"/>
    <p:sldId id="300" r:id="rId8"/>
    <p:sldId id="283" r:id="rId9"/>
    <p:sldId id="264" r:id="rId10"/>
    <p:sldId id="265" r:id="rId11"/>
    <p:sldId id="305" r:id="rId12"/>
    <p:sldId id="306" r:id="rId13"/>
    <p:sldId id="287" r:id="rId14"/>
    <p:sldId id="303" r:id="rId15"/>
    <p:sldId id="304" r:id="rId16"/>
    <p:sldId id="296" r:id="rId17"/>
    <p:sldId id="28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CFF03"/>
    <a:srgbClr val="009999"/>
    <a:srgbClr val="003399"/>
    <a:srgbClr val="33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26" autoAdjust="0"/>
    <p:restoredTop sz="78463" autoAdjust="0"/>
  </p:normalViewPr>
  <p:slideViewPr>
    <p:cSldViewPr>
      <p:cViewPr varScale="1">
        <p:scale>
          <a:sx n="80" d="100"/>
          <a:sy n="80" d="100"/>
        </p:scale>
        <p:origin x="-684"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0" d="100"/>
          <a:sy n="80" d="100"/>
        </p:scale>
        <p:origin x="-21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vanderwoude:Desktop:resonon_rad:spectralPlo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manualLayout>
          <c:layoutTarget val="inner"/>
          <c:xMode val="edge"/>
          <c:yMode val="edge"/>
          <c:x val="0.10862483286481101"/>
          <c:y val="0.15780821917808199"/>
          <c:w val="0.84183378379165597"/>
          <c:h val="0.74779195340308502"/>
        </c:manualLayout>
      </c:layout>
      <c:scatterChart>
        <c:scatterStyle val="lineMarker"/>
        <c:varyColors val="0"/>
        <c:ser>
          <c:idx val="0"/>
          <c:order val="0"/>
          <c:tx>
            <c:strRef>
              <c:f>spectralPlot.txt!$B$1</c:f>
              <c:strCache>
                <c:ptCount val="1"/>
                <c:pt idx="0">
                  <c:v>radiance</c:v>
                </c:pt>
              </c:strCache>
            </c:strRef>
          </c:tx>
          <c:marker>
            <c:symbol val="none"/>
          </c:marker>
          <c:xVal>
            <c:numRef>
              <c:f>spectralPlot.txt!$A$2:$A$241</c:f>
              <c:numCache>
                <c:formatCode>General</c:formatCode>
                <c:ptCount val="240"/>
                <c:pt idx="0">
                  <c:v>395.1</c:v>
                </c:pt>
                <c:pt idx="1">
                  <c:v>397.2</c:v>
                </c:pt>
                <c:pt idx="2">
                  <c:v>399.2</c:v>
                </c:pt>
                <c:pt idx="3">
                  <c:v>401.3</c:v>
                </c:pt>
                <c:pt idx="4">
                  <c:v>403.4</c:v>
                </c:pt>
                <c:pt idx="5">
                  <c:v>405.4</c:v>
                </c:pt>
                <c:pt idx="6">
                  <c:v>407.5</c:v>
                </c:pt>
                <c:pt idx="7">
                  <c:v>409.6</c:v>
                </c:pt>
                <c:pt idx="8">
                  <c:v>411.6</c:v>
                </c:pt>
                <c:pt idx="9">
                  <c:v>413.7</c:v>
                </c:pt>
                <c:pt idx="10">
                  <c:v>415.8</c:v>
                </c:pt>
                <c:pt idx="11">
                  <c:v>417.8</c:v>
                </c:pt>
                <c:pt idx="12">
                  <c:v>419.9</c:v>
                </c:pt>
                <c:pt idx="13">
                  <c:v>422</c:v>
                </c:pt>
                <c:pt idx="14">
                  <c:v>424.1</c:v>
                </c:pt>
                <c:pt idx="15">
                  <c:v>426.1</c:v>
                </c:pt>
                <c:pt idx="16">
                  <c:v>428.2</c:v>
                </c:pt>
                <c:pt idx="17">
                  <c:v>430.3</c:v>
                </c:pt>
                <c:pt idx="18">
                  <c:v>432.3</c:v>
                </c:pt>
                <c:pt idx="19">
                  <c:v>434.4</c:v>
                </c:pt>
                <c:pt idx="20">
                  <c:v>436.5</c:v>
                </c:pt>
                <c:pt idx="21">
                  <c:v>438.5</c:v>
                </c:pt>
                <c:pt idx="22">
                  <c:v>440.6</c:v>
                </c:pt>
                <c:pt idx="23">
                  <c:v>442.7</c:v>
                </c:pt>
                <c:pt idx="24">
                  <c:v>444.7</c:v>
                </c:pt>
                <c:pt idx="25">
                  <c:v>446.8</c:v>
                </c:pt>
                <c:pt idx="26">
                  <c:v>448.9</c:v>
                </c:pt>
                <c:pt idx="27">
                  <c:v>450.9</c:v>
                </c:pt>
                <c:pt idx="28">
                  <c:v>453</c:v>
                </c:pt>
                <c:pt idx="29">
                  <c:v>455.1</c:v>
                </c:pt>
                <c:pt idx="30">
                  <c:v>457.1</c:v>
                </c:pt>
                <c:pt idx="31">
                  <c:v>459.2</c:v>
                </c:pt>
                <c:pt idx="32">
                  <c:v>461.3</c:v>
                </c:pt>
                <c:pt idx="33">
                  <c:v>463.3</c:v>
                </c:pt>
                <c:pt idx="34">
                  <c:v>465.4</c:v>
                </c:pt>
                <c:pt idx="35">
                  <c:v>467.5</c:v>
                </c:pt>
                <c:pt idx="36">
                  <c:v>469.5</c:v>
                </c:pt>
                <c:pt idx="37">
                  <c:v>471.6</c:v>
                </c:pt>
                <c:pt idx="38">
                  <c:v>473.7</c:v>
                </c:pt>
                <c:pt idx="39">
                  <c:v>475.8</c:v>
                </c:pt>
                <c:pt idx="40">
                  <c:v>477.8</c:v>
                </c:pt>
                <c:pt idx="41">
                  <c:v>479.9</c:v>
                </c:pt>
                <c:pt idx="42">
                  <c:v>482</c:v>
                </c:pt>
                <c:pt idx="43">
                  <c:v>484</c:v>
                </c:pt>
                <c:pt idx="44">
                  <c:v>486.1</c:v>
                </c:pt>
                <c:pt idx="45">
                  <c:v>488.2</c:v>
                </c:pt>
                <c:pt idx="46">
                  <c:v>490.2</c:v>
                </c:pt>
                <c:pt idx="47">
                  <c:v>492.3</c:v>
                </c:pt>
                <c:pt idx="48">
                  <c:v>494.4</c:v>
                </c:pt>
                <c:pt idx="49">
                  <c:v>496.4</c:v>
                </c:pt>
                <c:pt idx="50">
                  <c:v>498.5</c:v>
                </c:pt>
                <c:pt idx="51">
                  <c:v>500.6</c:v>
                </c:pt>
                <c:pt idx="52">
                  <c:v>502.6</c:v>
                </c:pt>
                <c:pt idx="53">
                  <c:v>504.7</c:v>
                </c:pt>
                <c:pt idx="54">
                  <c:v>506.8</c:v>
                </c:pt>
                <c:pt idx="55">
                  <c:v>508.8</c:v>
                </c:pt>
                <c:pt idx="56">
                  <c:v>510.9</c:v>
                </c:pt>
                <c:pt idx="57">
                  <c:v>513</c:v>
                </c:pt>
                <c:pt idx="58">
                  <c:v>515</c:v>
                </c:pt>
                <c:pt idx="59">
                  <c:v>517.1</c:v>
                </c:pt>
                <c:pt idx="60">
                  <c:v>519.20000000000005</c:v>
                </c:pt>
                <c:pt idx="61">
                  <c:v>521.20000000000005</c:v>
                </c:pt>
                <c:pt idx="62">
                  <c:v>523.29999999999995</c:v>
                </c:pt>
                <c:pt idx="63">
                  <c:v>525.4</c:v>
                </c:pt>
                <c:pt idx="64">
                  <c:v>527.5</c:v>
                </c:pt>
                <c:pt idx="65">
                  <c:v>529.5</c:v>
                </c:pt>
                <c:pt idx="66">
                  <c:v>531.6</c:v>
                </c:pt>
                <c:pt idx="67">
                  <c:v>533.70000000000005</c:v>
                </c:pt>
                <c:pt idx="68">
                  <c:v>535.70000000000005</c:v>
                </c:pt>
                <c:pt idx="69">
                  <c:v>537.79999999999995</c:v>
                </c:pt>
                <c:pt idx="70">
                  <c:v>539.9</c:v>
                </c:pt>
                <c:pt idx="71">
                  <c:v>541.9</c:v>
                </c:pt>
                <c:pt idx="72">
                  <c:v>544</c:v>
                </c:pt>
                <c:pt idx="73">
                  <c:v>546.1</c:v>
                </c:pt>
                <c:pt idx="74">
                  <c:v>548.1</c:v>
                </c:pt>
                <c:pt idx="75">
                  <c:v>550.20000000000005</c:v>
                </c:pt>
                <c:pt idx="76">
                  <c:v>552.29999999999995</c:v>
                </c:pt>
                <c:pt idx="77">
                  <c:v>554.29999999999995</c:v>
                </c:pt>
                <c:pt idx="78">
                  <c:v>556.4</c:v>
                </c:pt>
                <c:pt idx="79">
                  <c:v>558.5</c:v>
                </c:pt>
                <c:pt idx="80">
                  <c:v>560.5</c:v>
                </c:pt>
                <c:pt idx="81">
                  <c:v>562.6</c:v>
                </c:pt>
                <c:pt idx="82">
                  <c:v>564.70000000000005</c:v>
                </c:pt>
                <c:pt idx="83">
                  <c:v>566.70000000000005</c:v>
                </c:pt>
                <c:pt idx="84">
                  <c:v>568.79999999999995</c:v>
                </c:pt>
                <c:pt idx="85">
                  <c:v>570.9</c:v>
                </c:pt>
                <c:pt idx="86">
                  <c:v>572.9</c:v>
                </c:pt>
                <c:pt idx="87">
                  <c:v>575</c:v>
                </c:pt>
                <c:pt idx="88">
                  <c:v>577.1</c:v>
                </c:pt>
                <c:pt idx="89">
                  <c:v>579.20000000000005</c:v>
                </c:pt>
                <c:pt idx="90">
                  <c:v>581.20000000000005</c:v>
                </c:pt>
                <c:pt idx="91">
                  <c:v>583.29999999999995</c:v>
                </c:pt>
                <c:pt idx="92">
                  <c:v>585.4</c:v>
                </c:pt>
                <c:pt idx="93">
                  <c:v>587.4</c:v>
                </c:pt>
                <c:pt idx="94">
                  <c:v>589.5</c:v>
                </c:pt>
                <c:pt idx="95">
                  <c:v>591.6</c:v>
                </c:pt>
                <c:pt idx="96">
                  <c:v>593.6</c:v>
                </c:pt>
                <c:pt idx="97">
                  <c:v>595.70000000000005</c:v>
                </c:pt>
                <c:pt idx="98">
                  <c:v>597.79999999999995</c:v>
                </c:pt>
                <c:pt idx="99">
                  <c:v>599.79999999999995</c:v>
                </c:pt>
                <c:pt idx="100">
                  <c:v>601.9</c:v>
                </c:pt>
                <c:pt idx="101">
                  <c:v>604</c:v>
                </c:pt>
                <c:pt idx="102">
                  <c:v>606</c:v>
                </c:pt>
                <c:pt idx="103">
                  <c:v>608.1</c:v>
                </c:pt>
                <c:pt idx="104">
                  <c:v>610.20000000000005</c:v>
                </c:pt>
                <c:pt idx="105">
                  <c:v>612.20000000000005</c:v>
                </c:pt>
                <c:pt idx="106">
                  <c:v>614.29999999999995</c:v>
                </c:pt>
                <c:pt idx="107">
                  <c:v>616.4</c:v>
                </c:pt>
                <c:pt idx="108">
                  <c:v>618.4</c:v>
                </c:pt>
                <c:pt idx="109">
                  <c:v>620.5</c:v>
                </c:pt>
                <c:pt idx="110">
                  <c:v>622.6</c:v>
                </c:pt>
                <c:pt idx="111">
                  <c:v>624.6</c:v>
                </c:pt>
                <c:pt idx="112">
                  <c:v>626.70000000000005</c:v>
                </c:pt>
                <c:pt idx="113">
                  <c:v>628.79999999999995</c:v>
                </c:pt>
                <c:pt idx="114">
                  <c:v>630.9</c:v>
                </c:pt>
                <c:pt idx="115">
                  <c:v>632.9</c:v>
                </c:pt>
                <c:pt idx="116">
                  <c:v>635</c:v>
                </c:pt>
                <c:pt idx="117">
                  <c:v>637.1</c:v>
                </c:pt>
                <c:pt idx="118">
                  <c:v>639.1</c:v>
                </c:pt>
                <c:pt idx="119">
                  <c:v>641.20000000000005</c:v>
                </c:pt>
                <c:pt idx="120">
                  <c:v>643.29999999999995</c:v>
                </c:pt>
                <c:pt idx="121">
                  <c:v>645.29999999999995</c:v>
                </c:pt>
                <c:pt idx="122">
                  <c:v>647.4</c:v>
                </c:pt>
                <c:pt idx="123">
                  <c:v>649.5</c:v>
                </c:pt>
                <c:pt idx="124">
                  <c:v>651.5</c:v>
                </c:pt>
                <c:pt idx="125">
                  <c:v>653.6</c:v>
                </c:pt>
                <c:pt idx="126">
                  <c:v>655.7</c:v>
                </c:pt>
                <c:pt idx="127">
                  <c:v>657.7</c:v>
                </c:pt>
                <c:pt idx="128">
                  <c:v>659.8</c:v>
                </c:pt>
                <c:pt idx="129">
                  <c:v>661.9</c:v>
                </c:pt>
                <c:pt idx="130">
                  <c:v>663.9</c:v>
                </c:pt>
                <c:pt idx="131">
                  <c:v>666</c:v>
                </c:pt>
                <c:pt idx="132">
                  <c:v>668.1</c:v>
                </c:pt>
                <c:pt idx="133">
                  <c:v>670.1</c:v>
                </c:pt>
                <c:pt idx="134">
                  <c:v>672.2</c:v>
                </c:pt>
                <c:pt idx="135">
                  <c:v>674.3</c:v>
                </c:pt>
                <c:pt idx="136">
                  <c:v>676.3</c:v>
                </c:pt>
                <c:pt idx="137">
                  <c:v>678.4</c:v>
                </c:pt>
                <c:pt idx="138">
                  <c:v>680.5</c:v>
                </c:pt>
                <c:pt idx="139">
                  <c:v>682.6</c:v>
                </c:pt>
                <c:pt idx="140">
                  <c:v>684.6</c:v>
                </c:pt>
                <c:pt idx="141">
                  <c:v>686.7</c:v>
                </c:pt>
                <c:pt idx="142">
                  <c:v>688.8</c:v>
                </c:pt>
                <c:pt idx="143">
                  <c:v>690.8</c:v>
                </c:pt>
                <c:pt idx="144">
                  <c:v>692.9</c:v>
                </c:pt>
                <c:pt idx="145">
                  <c:v>695</c:v>
                </c:pt>
                <c:pt idx="146">
                  <c:v>697</c:v>
                </c:pt>
                <c:pt idx="147">
                  <c:v>699.1</c:v>
                </c:pt>
                <c:pt idx="148">
                  <c:v>701.2</c:v>
                </c:pt>
                <c:pt idx="149">
                  <c:v>703.2</c:v>
                </c:pt>
                <c:pt idx="150">
                  <c:v>705.3</c:v>
                </c:pt>
                <c:pt idx="151">
                  <c:v>707.4</c:v>
                </c:pt>
                <c:pt idx="152">
                  <c:v>709.4</c:v>
                </c:pt>
                <c:pt idx="153">
                  <c:v>711.5</c:v>
                </c:pt>
                <c:pt idx="154">
                  <c:v>713.6</c:v>
                </c:pt>
                <c:pt idx="155">
                  <c:v>715.6</c:v>
                </c:pt>
                <c:pt idx="156">
                  <c:v>717.7</c:v>
                </c:pt>
                <c:pt idx="157">
                  <c:v>719.8</c:v>
                </c:pt>
                <c:pt idx="158">
                  <c:v>721.8</c:v>
                </c:pt>
                <c:pt idx="159">
                  <c:v>723.9</c:v>
                </c:pt>
                <c:pt idx="160">
                  <c:v>726</c:v>
                </c:pt>
                <c:pt idx="161">
                  <c:v>728</c:v>
                </c:pt>
                <c:pt idx="162">
                  <c:v>730.1</c:v>
                </c:pt>
                <c:pt idx="163">
                  <c:v>732.2</c:v>
                </c:pt>
                <c:pt idx="164">
                  <c:v>734.3</c:v>
                </c:pt>
                <c:pt idx="165">
                  <c:v>736.3</c:v>
                </c:pt>
                <c:pt idx="166">
                  <c:v>738.4</c:v>
                </c:pt>
                <c:pt idx="167">
                  <c:v>740.5</c:v>
                </c:pt>
                <c:pt idx="168">
                  <c:v>742.5</c:v>
                </c:pt>
                <c:pt idx="169">
                  <c:v>744.6</c:v>
                </c:pt>
                <c:pt idx="170">
                  <c:v>746.7</c:v>
                </c:pt>
                <c:pt idx="171">
                  <c:v>748.7</c:v>
                </c:pt>
                <c:pt idx="172">
                  <c:v>750.8</c:v>
                </c:pt>
                <c:pt idx="173">
                  <c:v>752.9</c:v>
                </c:pt>
                <c:pt idx="174">
                  <c:v>754.9</c:v>
                </c:pt>
                <c:pt idx="175">
                  <c:v>757</c:v>
                </c:pt>
                <c:pt idx="176">
                  <c:v>759.1</c:v>
                </c:pt>
                <c:pt idx="177">
                  <c:v>761.1</c:v>
                </c:pt>
                <c:pt idx="178">
                  <c:v>763.2</c:v>
                </c:pt>
                <c:pt idx="179">
                  <c:v>765.3</c:v>
                </c:pt>
                <c:pt idx="180">
                  <c:v>767.3</c:v>
                </c:pt>
                <c:pt idx="181">
                  <c:v>769.4</c:v>
                </c:pt>
                <c:pt idx="182">
                  <c:v>771.5</c:v>
                </c:pt>
                <c:pt idx="183">
                  <c:v>773.5</c:v>
                </c:pt>
                <c:pt idx="184">
                  <c:v>775.6</c:v>
                </c:pt>
                <c:pt idx="185">
                  <c:v>777.7</c:v>
                </c:pt>
                <c:pt idx="186">
                  <c:v>779.7</c:v>
                </c:pt>
                <c:pt idx="187">
                  <c:v>781.8</c:v>
                </c:pt>
                <c:pt idx="188">
                  <c:v>783.9</c:v>
                </c:pt>
                <c:pt idx="189">
                  <c:v>786</c:v>
                </c:pt>
                <c:pt idx="190">
                  <c:v>788</c:v>
                </c:pt>
                <c:pt idx="191">
                  <c:v>790.1</c:v>
                </c:pt>
                <c:pt idx="192">
                  <c:v>792.2</c:v>
                </c:pt>
                <c:pt idx="193">
                  <c:v>794.2</c:v>
                </c:pt>
                <c:pt idx="194">
                  <c:v>796.3</c:v>
                </c:pt>
                <c:pt idx="195">
                  <c:v>798.4</c:v>
                </c:pt>
                <c:pt idx="196">
                  <c:v>800.4</c:v>
                </c:pt>
                <c:pt idx="197">
                  <c:v>802.5</c:v>
                </c:pt>
                <c:pt idx="198">
                  <c:v>804.6</c:v>
                </c:pt>
                <c:pt idx="199">
                  <c:v>806.6</c:v>
                </c:pt>
                <c:pt idx="200">
                  <c:v>808.7</c:v>
                </c:pt>
                <c:pt idx="201">
                  <c:v>810.8</c:v>
                </c:pt>
                <c:pt idx="202">
                  <c:v>812.8</c:v>
                </c:pt>
                <c:pt idx="203">
                  <c:v>814.9</c:v>
                </c:pt>
                <c:pt idx="204">
                  <c:v>817</c:v>
                </c:pt>
                <c:pt idx="205">
                  <c:v>819</c:v>
                </c:pt>
                <c:pt idx="206">
                  <c:v>821.1</c:v>
                </c:pt>
                <c:pt idx="207">
                  <c:v>823.2</c:v>
                </c:pt>
                <c:pt idx="208">
                  <c:v>825.2</c:v>
                </c:pt>
                <c:pt idx="209">
                  <c:v>827.3</c:v>
                </c:pt>
                <c:pt idx="210">
                  <c:v>829.4</c:v>
                </c:pt>
                <c:pt idx="211">
                  <c:v>831.4</c:v>
                </c:pt>
                <c:pt idx="212">
                  <c:v>833.5</c:v>
                </c:pt>
                <c:pt idx="213">
                  <c:v>835.6</c:v>
                </c:pt>
                <c:pt idx="214">
                  <c:v>837.7</c:v>
                </c:pt>
                <c:pt idx="215">
                  <c:v>839.7</c:v>
                </c:pt>
                <c:pt idx="216">
                  <c:v>841.8</c:v>
                </c:pt>
                <c:pt idx="217">
                  <c:v>843.9</c:v>
                </c:pt>
                <c:pt idx="218">
                  <c:v>845.9</c:v>
                </c:pt>
                <c:pt idx="219">
                  <c:v>848</c:v>
                </c:pt>
                <c:pt idx="220">
                  <c:v>850.1</c:v>
                </c:pt>
                <c:pt idx="221">
                  <c:v>852.1</c:v>
                </c:pt>
                <c:pt idx="222">
                  <c:v>854.2</c:v>
                </c:pt>
                <c:pt idx="223">
                  <c:v>856.3</c:v>
                </c:pt>
                <c:pt idx="224">
                  <c:v>858.3</c:v>
                </c:pt>
                <c:pt idx="225">
                  <c:v>860.4</c:v>
                </c:pt>
                <c:pt idx="226">
                  <c:v>862.5</c:v>
                </c:pt>
                <c:pt idx="227">
                  <c:v>864.5</c:v>
                </c:pt>
                <c:pt idx="228">
                  <c:v>866.6</c:v>
                </c:pt>
                <c:pt idx="229">
                  <c:v>868.7</c:v>
                </c:pt>
                <c:pt idx="230">
                  <c:v>870.7</c:v>
                </c:pt>
                <c:pt idx="231">
                  <c:v>872.8</c:v>
                </c:pt>
                <c:pt idx="232">
                  <c:v>874.9</c:v>
                </c:pt>
                <c:pt idx="233">
                  <c:v>876.9</c:v>
                </c:pt>
                <c:pt idx="234">
                  <c:v>879</c:v>
                </c:pt>
                <c:pt idx="235">
                  <c:v>881.1</c:v>
                </c:pt>
                <c:pt idx="236">
                  <c:v>883.1</c:v>
                </c:pt>
                <c:pt idx="237">
                  <c:v>885.2</c:v>
                </c:pt>
                <c:pt idx="238">
                  <c:v>887.3</c:v>
                </c:pt>
                <c:pt idx="239">
                  <c:v>889.4</c:v>
                </c:pt>
              </c:numCache>
            </c:numRef>
          </c:xVal>
          <c:yVal>
            <c:numRef>
              <c:f>spectralPlot.txt!$C$2:$C$241</c:f>
              <c:numCache>
                <c:formatCode>General</c:formatCode>
                <c:ptCount val="240"/>
                <c:pt idx="0">
                  <c:v>8.6199999999999992E-3</c:v>
                </c:pt>
                <c:pt idx="1">
                  <c:v>1.418E-2</c:v>
                </c:pt>
                <c:pt idx="2">
                  <c:v>1.7330000000000002E-2</c:v>
                </c:pt>
                <c:pt idx="3">
                  <c:v>2.0709999999999999E-2</c:v>
                </c:pt>
                <c:pt idx="4">
                  <c:v>2.8219999999999999E-2</c:v>
                </c:pt>
                <c:pt idx="5">
                  <c:v>2.5399999999999999E-2</c:v>
                </c:pt>
                <c:pt idx="6">
                  <c:v>2.555E-2</c:v>
                </c:pt>
                <c:pt idx="7">
                  <c:v>2.707E-2</c:v>
                </c:pt>
                <c:pt idx="8">
                  <c:v>2.845E-2</c:v>
                </c:pt>
                <c:pt idx="9">
                  <c:v>3.1669999999999997E-2</c:v>
                </c:pt>
                <c:pt idx="10">
                  <c:v>2.962E-2</c:v>
                </c:pt>
                <c:pt idx="11">
                  <c:v>3.1530000000000002E-2</c:v>
                </c:pt>
                <c:pt idx="12">
                  <c:v>3.0980000000000001E-2</c:v>
                </c:pt>
                <c:pt idx="13">
                  <c:v>3.3309999999999999E-2</c:v>
                </c:pt>
                <c:pt idx="14">
                  <c:v>2.9860000000000001E-2</c:v>
                </c:pt>
                <c:pt idx="15">
                  <c:v>3.0280000000000001E-2</c:v>
                </c:pt>
                <c:pt idx="16">
                  <c:v>3.0089999999999999E-2</c:v>
                </c:pt>
                <c:pt idx="17">
                  <c:v>3.0970000000000001E-2</c:v>
                </c:pt>
                <c:pt idx="18">
                  <c:v>2.7570000000000001E-2</c:v>
                </c:pt>
                <c:pt idx="19">
                  <c:v>2.8559999999999999E-2</c:v>
                </c:pt>
                <c:pt idx="20">
                  <c:v>2.896E-2</c:v>
                </c:pt>
                <c:pt idx="21">
                  <c:v>2.7050000000000001E-2</c:v>
                </c:pt>
                <c:pt idx="22">
                  <c:v>2.8580000000000001E-2</c:v>
                </c:pt>
                <c:pt idx="23">
                  <c:v>2.9180000000000001E-2</c:v>
                </c:pt>
                <c:pt idx="24">
                  <c:v>3.0380000000000001E-2</c:v>
                </c:pt>
                <c:pt idx="25">
                  <c:v>2.9569999999999999E-2</c:v>
                </c:pt>
                <c:pt idx="26">
                  <c:v>3.193E-2</c:v>
                </c:pt>
                <c:pt idx="27">
                  <c:v>3.3790000000000001E-2</c:v>
                </c:pt>
                <c:pt idx="28">
                  <c:v>3.6069999999999998E-2</c:v>
                </c:pt>
                <c:pt idx="29">
                  <c:v>3.6889999999999999E-2</c:v>
                </c:pt>
                <c:pt idx="30">
                  <c:v>3.9440000000000003E-2</c:v>
                </c:pt>
                <c:pt idx="31">
                  <c:v>3.8780000000000002E-2</c:v>
                </c:pt>
                <c:pt idx="32">
                  <c:v>3.9170000000000003E-2</c:v>
                </c:pt>
                <c:pt idx="33">
                  <c:v>3.8370000000000001E-2</c:v>
                </c:pt>
                <c:pt idx="34">
                  <c:v>3.9039999999999998E-2</c:v>
                </c:pt>
                <c:pt idx="35">
                  <c:v>4.0039999999999999E-2</c:v>
                </c:pt>
                <c:pt idx="36">
                  <c:v>4.0030000000000003E-2</c:v>
                </c:pt>
                <c:pt idx="37">
                  <c:v>4.1099999999999998E-2</c:v>
                </c:pt>
                <c:pt idx="38">
                  <c:v>4.2189999999999998E-2</c:v>
                </c:pt>
                <c:pt idx="39">
                  <c:v>4.3430000000000003E-2</c:v>
                </c:pt>
                <c:pt idx="40">
                  <c:v>4.24E-2</c:v>
                </c:pt>
                <c:pt idx="41">
                  <c:v>4.394E-2</c:v>
                </c:pt>
                <c:pt idx="42">
                  <c:v>4.2250000000000003E-2</c:v>
                </c:pt>
                <c:pt idx="43">
                  <c:v>4.2450000000000002E-2</c:v>
                </c:pt>
                <c:pt idx="44">
                  <c:v>4.2410000000000003E-2</c:v>
                </c:pt>
                <c:pt idx="45">
                  <c:v>4.3400000000000001E-2</c:v>
                </c:pt>
                <c:pt idx="46">
                  <c:v>4.3520000000000003E-2</c:v>
                </c:pt>
                <c:pt idx="47">
                  <c:v>4.3630000000000002E-2</c:v>
                </c:pt>
                <c:pt idx="48">
                  <c:v>4.539E-2</c:v>
                </c:pt>
                <c:pt idx="49">
                  <c:v>4.7509999999999997E-2</c:v>
                </c:pt>
                <c:pt idx="50">
                  <c:v>4.6109999999999998E-2</c:v>
                </c:pt>
                <c:pt idx="51">
                  <c:v>4.8309999999999999E-2</c:v>
                </c:pt>
                <c:pt idx="52">
                  <c:v>4.7350000000000003E-2</c:v>
                </c:pt>
                <c:pt idx="53">
                  <c:v>4.8120000000000003E-2</c:v>
                </c:pt>
                <c:pt idx="54">
                  <c:v>4.8329999999999998E-2</c:v>
                </c:pt>
                <c:pt idx="55">
                  <c:v>4.9000000000000002E-2</c:v>
                </c:pt>
                <c:pt idx="56">
                  <c:v>5.0450000000000002E-2</c:v>
                </c:pt>
                <c:pt idx="57">
                  <c:v>5.1180000000000003E-2</c:v>
                </c:pt>
                <c:pt idx="58">
                  <c:v>5.1220000000000002E-2</c:v>
                </c:pt>
                <c:pt idx="59">
                  <c:v>5.2880000000000003E-2</c:v>
                </c:pt>
                <c:pt idx="60">
                  <c:v>5.5100000000000003E-2</c:v>
                </c:pt>
                <c:pt idx="61">
                  <c:v>5.5289999999999999E-2</c:v>
                </c:pt>
                <c:pt idx="62">
                  <c:v>5.9229999999999998E-2</c:v>
                </c:pt>
                <c:pt idx="63">
                  <c:v>6.062E-2</c:v>
                </c:pt>
                <c:pt idx="64">
                  <c:v>6.105E-2</c:v>
                </c:pt>
                <c:pt idx="65">
                  <c:v>6.2449999999999999E-2</c:v>
                </c:pt>
                <c:pt idx="66">
                  <c:v>6.4399999999999999E-2</c:v>
                </c:pt>
                <c:pt idx="67">
                  <c:v>6.651E-2</c:v>
                </c:pt>
                <c:pt idx="68">
                  <c:v>6.9540000000000005E-2</c:v>
                </c:pt>
                <c:pt idx="69">
                  <c:v>6.794E-2</c:v>
                </c:pt>
                <c:pt idx="70">
                  <c:v>6.7900000000000002E-2</c:v>
                </c:pt>
                <c:pt idx="71">
                  <c:v>6.8640000000000007E-2</c:v>
                </c:pt>
                <c:pt idx="72">
                  <c:v>7.1510000000000004E-2</c:v>
                </c:pt>
                <c:pt idx="73">
                  <c:v>7.1059999999999998E-2</c:v>
                </c:pt>
                <c:pt idx="74">
                  <c:v>7.2010000000000005E-2</c:v>
                </c:pt>
                <c:pt idx="75">
                  <c:v>7.2679999999999995E-2</c:v>
                </c:pt>
                <c:pt idx="76">
                  <c:v>7.5740000000000002E-2</c:v>
                </c:pt>
                <c:pt idx="77">
                  <c:v>7.3800000000000004E-2</c:v>
                </c:pt>
                <c:pt idx="78">
                  <c:v>7.2989999999999999E-2</c:v>
                </c:pt>
                <c:pt idx="79">
                  <c:v>7.2679999999999995E-2</c:v>
                </c:pt>
                <c:pt idx="80">
                  <c:v>7.1550000000000002E-2</c:v>
                </c:pt>
                <c:pt idx="81">
                  <c:v>7.1400000000000005E-2</c:v>
                </c:pt>
                <c:pt idx="82">
                  <c:v>7.1260000000000004E-2</c:v>
                </c:pt>
                <c:pt idx="83">
                  <c:v>6.8580000000000002E-2</c:v>
                </c:pt>
                <c:pt idx="84">
                  <c:v>6.9470000000000004E-2</c:v>
                </c:pt>
                <c:pt idx="85">
                  <c:v>6.8809999999999996E-2</c:v>
                </c:pt>
                <c:pt idx="86">
                  <c:v>6.694E-2</c:v>
                </c:pt>
                <c:pt idx="87">
                  <c:v>6.5070000000000003E-2</c:v>
                </c:pt>
                <c:pt idx="88">
                  <c:v>6.6220000000000001E-2</c:v>
                </c:pt>
                <c:pt idx="89">
                  <c:v>6.3549999999999995E-2</c:v>
                </c:pt>
                <c:pt idx="90">
                  <c:v>6.2280000000000002E-2</c:v>
                </c:pt>
                <c:pt idx="91">
                  <c:v>6.0979999999999999E-2</c:v>
                </c:pt>
                <c:pt idx="92">
                  <c:v>5.9450000000000003E-2</c:v>
                </c:pt>
                <c:pt idx="93">
                  <c:v>5.8549999999999998E-2</c:v>
                </c:pt>
                <c:pt idx="94">
                  <c:v>5.6399999999999999E-2</c:v>
                </c:pt>
                <c:pt idx="95">
                  <c:v>5.373E-2</c:v>
                </c:pt>
                <c:pt idx="96">
                  <c:v>5.3249999999999999E-2</c:v>
                </c:pt>
                <c:pt idx="97">
                  <c:v>5.0970000000000001E-2</c:v>
                </c:pt>
                <c:pt idx="98">
                  <c:v>4.9529999999999998E-2</c:v>
                </c:pt>
                <c:pt idx="99">
                  <c:v>4.8469999999999999E-2</c:v>
                </c:pt>
                <c:pt idx="100">
                  <c:v>4.9110000000000001E-2</c:v>
                </c:pt>
                <c:pt idx="101">
                  <c:v>4.7829999999999998E-2</c:v>
                </c:pt>
                <c:pt idx="102">
                  <c:v>4.7879999999999999E-2</c:v>
                </c:pt>
                <c:pt idx="103">
                  <c:v>4.7300000000000002E-2</c:v>
                </c:pt>
                <c:pt idx="104">
                  <c:v>4.6640000000000001E-2</c:v>
                </c:pt>
                <c:pt idx="105">
                  <c:v>4.65E-2</c:v>
                </c:pt>
                <c:pt idx="106">
                  <c:v>4.4560000000000002E-2</c:v>
                </c:pt>
                <c:pt idx="107">
                  <c:v>4.4080000000000001E-2</c:v>
                </c:pt>
                <c:pt idx="108">
                  <c:v>4.5350000000000001E-2</c:v>
                </c:pt>
                <c:pt idx="109">
                  <c:v>4.3720000000000002E-2</c:v>
                </c:pt>
                <c:pt idx="110">
                  <c:v>4.4359999999999997E-2</c:v>
                </c:pt>
                <c:pt idx="111">
                  <c:v>4.4290000000000003E-2</c:v>
                </c:pt>
                <c:pt idx="112">
                  <c:v>4.19E-2</c:v>
                </c:pt>
                <c:pt idx="113">
                  <c:v>4.3249999999999997E-2</c:v>
                </c:pt>
                <c:pt idx="114">
                  <c:v>4.2959999999999998E-2</c:v>
                </c:pt>
                <c:pt idx="115">
                  <c:v>4.0770000000000001E-2</c:v>
                </c:pt>
                <c:pt idx="116">
                  <c:v>4.3279999999999999E-2</c:v>
                </c:pt>
                <c:pt idx="117">
                  <c:v>4.2930000000000003E-2</c:v>
                </c:pt>
                <c:pt idx="118">
                  <c:v>4.3360000000000003E-2</c:v>
                </c:pt>
                <c:pt idx="119">
                  <c:v>4.2560000000000001E-2</c:v>
                </c:pt>
                <c:pt idx="120">
                  <c:v>4.4359999999999997E-2</c:v>
                </c:pt>
                <c:pt idx="121">
                  <c:v>4.4510000000000001E-2</c:v>
                </c:pt>
                <c:pt idx="122">
                  <c:v>4.4420000000000001E-2</c:v>
                </c:pt>
                <c:pt idx="123">
                  <c:v>4.249E-2</c:v>
                </c:pt>
                <c:pt idx="124">
                  <c:v>4.4200000000000003E-2</c:v>
                </c:pt>
                <c:pt idx="125">
                  <c:v>4.1860000000000001E-2</c:v>
                </c:pt>
                <c:pt idx="126">
                  <c:v>4.052E-2</c:v>
                </c:pt>
                <c:pt idx="127">
                  <c:v>4.1360000000000001E-2</c:v>
                </c:pt>
                <c:pt idx="128">
                  <c:v>4.0930000000000001E-2</c:v>
                </c:pt>
                <c:pt idx="129">
                  <c:v>4.1880000000000001E-2</c:v>
                </c:pt>
                <c:pt idx="130">
                  <c:v>3.916E-2</c:v>
                </c:pt>
                <c:pt idx="131">
                  <c:v>3.814E-2</c:v>
                </c:pt>
                <c:pt idx="132">
                  <c:v>3.7139999999999999E-2</c:v>
                </c:pt>
                <c:pt idx="133">
                  <c:v>3.687E-2</c:v>
                </c:pt>
                <c:pt idx="134">
                  <c:v>3.771E-2</c:v>
                </c:pt>
                <c:pt idx="135">
                  <c:v>3.6150000000000002E-2</c:v>
                </c:pt>
                <c:pt idx="136">
                  <c:v>3.5580000000000001E-2</c:v>
                </c:pt>
                <c:pt idx="137">
                  <c:v>3.5279999999999999E-2</c:v>
                </c:pt>
                <c:pt idx="138">
                  <c:v>3.5090000000000003E-2</c:v>
                </c:pt>
                <c:pt idx="139">
                  <c:v>3.356E-2</c:v>
                </c:pt>
                <c:pt idx="140">
                  <c:v>3.279E-2</c:v>
                </c:pt>
                <c:pt idx="141">
                  <c:v>3.3239999999999999E-2</c:v>
                </c:pt>
                <c:pt idx="142">
                  <c:v>3.4169999999999999E-2</c:v>
                </c:pt>
                <c:pt idx="143">
                  <c:v>3.7179999999999998E-2</c:v>
                </c:pt>
                <c:pt idx="144">
                  <c:v>3.6569999999999998E-2</c:v>
                </c:pt>
                <c:pt idx="145">
                  <c:v>3.6679999999999997E-2</c:v>
                </c:pt>
                <c:pt idx="146">
                  <c:v>3.7229999999999999E-2</c:v>
                </c:pt>
                <c:pt idx="147">
                  <c:v>3.805E-2</c:v>
                </c:pt>
                <c:pt idx="148">
                  <c:v>3.8969999999999998E-2</c:v>
                </c:pt>
                <c:pt idx="149">
                  <c:v>3.8620000000000002E-2</c:v>
                </c:pt>
                <c:pt idx="150">
                  <c:v>3.8030000000000001E-2</c:v>
                </c:pt>
                <c:pt idx="151">
                  <c:v>3.95E-2</c:v>
                </c:pt>
                <c:pt idx="152">
                  <c:v>3.9690000000000003E-2</c:v>
                </c:pt>
                <c:pt idx="153">
                  <c:v>3.6510000000000001E-2</c:v>
                </c:pt>
                <c:pt idx="154">
                  <c:v>2.8979999999999999E-2</c:v>
                </c:pt>
                <c:pt idx="155">
                  <c:v>3.2730000000000002E-2</c:v>
                </c:pt>
                <c:pt idx="156">
                  <c:v>2.6339999999999999E-2</c:v>
                </c:pt>
                <c:pt idx="157">
                  <c:v>2.2749999999999999E-2</c:v>
                </c:pt>
                <c:pt idx="158">
                  <c:v>2.206E-2</c:v>
                </c:pt>
                <c:pt idx="159">
                  <c:v>2.0219999999999998E-2</c:v>
                </c:pt>
                <c:pt idx="160">
                  <c:v>2.0570000000000001E-2</c:v>
                </c:pt>
                <c:pt idx="161">
                  <c:v>1.9220000000000001E-2</c:v>
                </c:pt>
                <c:pt idx="162">
                  <c:v>1.6279999999999999E-2</c:v>
                </c:pt>
                <c:pt idx="163">
                  <c:v>1.8089999999999998E-2</c:v>
                </c:pt>
                <c:pt idx="164">
                  <c:v>1.6930000000000001E-2</c:v>
                </c:pt>
                <c:pt idx="165">
                  <c:v>1.6820000000000002E-2</c:v>
                </c:pt>
                <c:pt idx="166">
                  <c:v>1.6820000000000002E-2</c:v>
                </c:pt>
                <c:pt idx="167">
                  <c:v>1.7059999999999999E-2</c:v>
                </c:pt>
                <c:pt idx="168">
                  <c:v>1.8489999999999999E-2</c:v>
                </c:pt>
                <c:pt idx="169">
                  <c:v>1.8849999999999999E-2</c:v>
                </c:pt>
                <c:pt idx="170">
                  <c:v>1.7739999999999999E-2</c:v>
                </c:pt>
                <c:pt idx="171">
                  <c:v>1.8259999999999998E-2</c:v>
                </c:pt>
                <c:pt idx="172">
                  <c:v>1.7309999999999999E-2</c:v>
                </c:pt>
                <c:pt idx="173">
                  <c:v>1.5789999999999998E-2</c:v>
                </c:pt>
                <c:pt idx="174">
                  <c:v>1.6039999999999999E-2</c:v>
                </c:pt>
                <c:pt idx="175">
                  <c:v>1.6160000000000001E-2</c:v>
                </c:pt>
                <c:pt idx="176">
                  <c:v>1.404E-2</c:v>
                </c:pt>
                <c:pt idx="177">
                  <c:v>1.3259999999999999E-2</c:v>
                </c:pt>
                <c:pt idx="178">
                  <c:v>9.9799999999999993E-3</c:v>
                </c:pt>
                <c:pt idx="179">
                  <c:v>1.0699999999999999E-2</c:v>
                </c:pt>
                <c:pt idx="180">
                  <c:v>1.157E-2</c:v>
                </c:pt>
                <c:pt idx="181">
                  <c:v>1.2829999999999999E-2</c:v>
                </c:pt>
                <c:pt idx="182">
                  <c:v>1.5599999999999999E-2</c:v>
                </c:pt>
                <c:pt idx="183">
                  <c:v>1.306E-2</c:v>
                </c:pt>
                <c:pt idx="184">
                  <c:v>1.3259999999999999E-2</c:v>
                </c:pt>
                <c:pt idx="185">
                  <c:v>1.4840000000000001E-2</c:v>
                </c:pt>
                <c:pt idx="186">
                  <c:v>1.188E-2</c:v>
                </c:pt>
                <c:pt idx="187">
                  <c:v>1.3769999999999999E-2</c:v>
                </c:pt>
                <c:pt idx="188">
                  <c:v>1.6060000000000001E-2</c:v>
                </c:pt>
                <c:pt idx="189">
                  <c:v>1.7670000000000002E-2</c:v>
                </c:pt>
                <c:pt idx="190">
                  <c:v>1.4749999999999999E-2</c:v>
                </c:pt>
                <c:pt idx="191">
                  <c:v>1.44E-2</c:v>
                </c:pt>
                <c:pt idx="192">
                  <c:v>1.371E-2</c:v>
                </c:pt>
                <c:pt idx="193">
                  <c:v>1.404E-2</c:v>
                </c:pt>
                <c:pt idx="194">
                  <c:v>1.1039999999999999E-2</c:v>
                </c:pt>
                <c:pt idx="195">
                  <c:v>1.443E-2</c:v>
                </c:pt>
                <c:pt idx="196">
                  <c:v>1.3440000000000001E-2</c:v>
                </c:pt>
                <c:pt idx="197">
                  <c:v>1.204E-2</c:v>
                </c:pt>
                <c:pt idx="198">
                  <c:v>1.404E-2</c:v>
                </c:pt>
                <c:pt idx="199">
                  <c:v>1.2999999999999999E-2</c:v>
                </c:pt>
                <c:pt idx="200">
                  <c:v>1.508E-2</c:v>
                </c:pt>
                <c:pt idx="201">
                  <c:v>1.291E-2</c:v>
                </c:pt>
                <c:pt idx="202">
                  <c:v>1.554E-2</c:v>
                </c:pt>
                <c:pt idx="203">
                  <c:v>1.3220000000000001E-2</c:v>
                </c:pt>
                <c:pt idx="204">
                  <c:v>1.248E-2</c:v>
                </c:pt>
                <c:pt idx="205">
                  <c:v>1.039E-2</c:v>
                </c:pt>
                <c:pt idx="206">
                  <c:v>1.098E-2</c:v>
                </c:pt>
                <c:pt idx="207">
                  <c:v>1.073E-2</c:v>
                </c:pt>
                <c:pt idx="208">
                  <c:v>1.072E-2</c:v>
                </c:pt>
                <c:pt idx="209">
                  <c:v>1.023E-2</c:v>
                </c:pt>
                <c:pt idx="210">
                  <c:v>9.7699999999999992E-3</c:v>
                </c:pt>
                <c:pt idx="211">
                  <c:v>8.77E-3</c:v>
                </c:pt>
                <c:pt idx="212">
                  <c:v>8.1399999999999997E-3</c:v>
                </c:pt>
                <c:pt idx="213">
                  <c:v>8.5100000000000002E-3</c:v>
                </c:pt>
                <c:pt idx="214">
                  <c:v>1.013E-2</c:v>
                </c:pt>
                <c:pt idx="215">
                  <c:v>9.7599999999999996E-3</c:v>
                </c:pt>
                <c:pt idx="216">
                  <c:v>8.1399999999999997E-3</c:v>
                </c:pt>
                <c:pt idx="217">
                  <c:v>9.4500000000000001E-3</c:v>
                </c:pt>
                <c:pt idx="218">
                  <c:v>9.5999999999999992E-3</c:v>
                </c:pt>
                <c:pt idx="219">
                  <c:v>7.8799999999999999E-3</c:v>
                </c:pt>
                <c:pt idx="220">
                  <c:v>8.3899999999999999E-3</c:v>
                </c:pt>
                <c:pt idx="221">
                  <c:v>5.0899999999999999E-3</c:v>
                </c:pt>
                <c:pt idx="222">
                  <c:v>9.5200000000000007E-3</c:v>
                </c:pt>
                <c:pt idx="223">
                  <c:v>1.2070000000000001E-2</c:v>
                </c:pt>
                <c:pt idx="224">
                  <c:v>8.3700000000000007E-3</c:v>
                </c:pt>
                <c:pt idx="225">
                  <c:v>8.0099999999999998E-3</c:v>
                </c:pt>
                <c:pt idx="226">
                  <c:v>1.043E-2</c:v>
                </c:pt>
                <c:pt idx="227">
                  <c:v>7.6099999999999996E-3</c:v>
                </c:pt>
                <c:pt idx="228">
                  <c:v>8.2000000000000007E-3</c:v>
                </c:pt>
                <c:pt idx="229">
                  <c:v>6.2700000000000004E-3</c:v>
                </c:pt>
                <c:pt idx="230">
                  <c:v>6.3400000000000001E-3</c:v>
                </c:pt>
                <c:pt idx="231">
                  <c:v>7.5500000000000003E-3</c:v>
                </c:pt>
                <c:pt idx="232">
                  <c:v>8.0800000000000004E-3</c:v>
                </c:pt>
                <c:pt idx="233">
                  <c:v>6.4900000000000001E-3</c:v>
                </c:pt>
                <c:pt idx="234">
                  <c:v>8.5100000000000002E-3</c:v>
                </c:pt>
                <c:pt idx="235">
                  <c:v>7.6499999999999997E-3</c:v>
                </c:pt>
                <c:pt idx="236">
                  <c:v>8.2799999999999992E-3</c:v>
                </c:pt>
                <c:pt idx="237">
                  <c:v>7.6499999999999997E-3</c:v>
                </c:pt>
                <c:pt idx="238">
                  <c:v>4.96E-3</c:v>
                </c:pt>
                <c:pt idx="239">
                  <c:v>6.1399999999999996E-3</c:v>
                </c:pt>
              </c:numCache>
            </c:numRef>
          </c:yVal>
          <c:smooth val="0"/>
          <c:extLst xmlns:c16r2="http://schemas.microsoft.com/office/drawing/2015/06/chart">
            <c:ext xmlns:c16="http://schemas.microsoft.com/office/drawing/2014/chart" uri="{C3380CC4-5D6E-409C-BE32-E72D297353CC}">
              <c16:uniqueId val="{00000000-B041-4D2F-9FE9-EB30DB29408F}"/>
            </c:ext>
          </c:extLst>
        </c:ser>
        <c:dLbls>
          <c:showLegendKey val="0"/>
          <c:showVal val="0"/>
          <c:showCatName val="0"/>
          <c:showSerName val="0"/>
          <c:showPercent val="0"/>
          <c:showBubbleSize val="0"/>
        </c:dLbls>
        <c:axId val="47844736"/>
        <c:axId val="48305280"/>
      </c:scatterChart>
      <c:valAx>
        <c:axId val="47844736"/>
        <c:scaling>
          <c:orientation val="minMax"/>
          <c:max val="900"/>
          <c:min val="300"/>
        </c:scaling>
        <c:delete val="0"/>
        <c:axPos val="b"/>
        <c:numFmt formatCode="General" sourceLinked="1"/>
        <c:majorTickMark val="out"/>
        <c:minorTickMark val="none"/>
        <c:tickLblPos val="nextTo"/>
        <c:txPr>
          <a:bodyPr/>
          <a:lstStyle/>
          <a:p>
            <a:pPr>
              <a:defRPr sz="2000"/>
            </a:pPr>
            <a:endParaRPr lang="en-US"/>
          </a:p>
        </c:txPr>
        <c:crossAx val="48305280"/>
        <c:crosses val="autoZero"/>
        <c:crossBetween val="midCat"/>
      </c:valAx>
      <c:valAx>
        <c:axId val="48305280"/>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47844736"/>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C81F78-734B-3047-ACD6-4B23B7C24A65}" type="datetimeFigureOut">
              <a:rPr lang="en-US" smtClean="0"/>
              <a:t>3/12/2016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7F8166-9558-B348-9BC9-E49621E7780A}" type="slidenum">
              <a:rPr lang="en-US" smtClean="0"/>
              <a:t>‹#›</a:t>
            </a:fld>
            <a:endParaRPr lang="en-US"/>
          </a:p>
        </p:txBody>
      </p:sp>
    </p:spTree>
    <p:extLst>
      <p:ext uri="{BB962C8B-B14F-4D97-AF65-F5344CB8AC3E}">
        <p14:creationId xmlns:p14="http://schemas.microsoft.com/office/powerpoint/2010/main" val="3553141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C1EC7-B1E4-4BF2-BEFD-6780F5F2C6B8}" type="datetimeFigureOut">
              <a:rPr lang="en-US" smtClean="0"/>
              <a:t>3/12/2016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98A3F-0685-4583-B1A9-B32BB6EA74F3}" type="slidenum">
              <a:rPr lang="en-US" smtClean="0"/>
              <a:t>‹#›</a:t>
            </a:fld>
            <a:endParaRPr lang="en-US"/>
          </a:p>
        </p:txBody>
      </p:sp>
    </p:spTree>
    <p:extLst>
      <p:ext uri="{BB962C8B-B14F-4D97-AF65-F5344CB8AC3E}">
        <p14:creationId xmlns:p14="http://schemas.microsoft.com/office/powerpoint/2010/main" val="130575257"/>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Arial"/>
        <a:ea typeface="+mn-ea"/>
        <a:cs typeface="+mn-cs"/>
      </a:defRPr>
    </a:lvl1pPr>
    <a:lvl2pPr marL="457200" algn="l" defTabSz="914400" rtl="0" eaLnBrk="1" latinLnBrk="0" hangingPunct="1">
      <a:defRPr sz="800" kern="1200">
        <a:solidFill>
          <a:schemeClr val="tx1"/>
        </a:solidFill>
        <a:latin typeface="Arial"/>
        <a:ea typeface="+mn-ea"/>
        <a:cs typeface="+mn-cs"/>
      </a:defRPr>
    </a:lvl2pPr>
    <a:lvl3pPr marL="914400" algn="l" defTabSz="914400" rtl="0" eaLnBrk="1" latinLnBrk="0" hangingPunct="1">
      <a:defRPr sz="800" kern="1200">
        <a:solidFill>
          <a:schemeClr val="tx1"/>
        </a:solidFill>
        <a:latin typeface="Arial"/>
        <a:ea typeface="+mn-ea"/>
        <a:cs typeface="+mn-cs"/>
      </a:defRPr>
    </a:lvl3pPr>
    <a:lvl4pPr marL="1371600" algn="l" defTabSz="914400" rtl="0" eaLnBrk="1" latinLnBrk="0" hangingPunct="1">
      <a:defRPr sz="800" kern="1200">
        <a:solidFill>
          <a:schemeClr val="tx1"/>
        </a:solidFill>
        <a:latin typeface="Arial"/>
        <a:ea typeface="+mn-ea"/>
        <a:cs typeface="+mn-cs"/>
      </a:defRPr>
    </a:lvl4pPr>
    <a:lvl5pPr marL="1828800" algn="l" defTabSz="914400" rtl="0" eaLnBrk="1" latinLnBrk="0" hangingPunct="1">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600" dirty="0" smtClean="0"/>
              <a:t>OSAT Partners:</a:t>
            </a:r>
          </a:p>
          <a:p>
            <a:r>
              <a:rPr lang="en-US" sz="600" dirty="0" smtClean="0"/>
              <a:t>Cooperative Institute for Limnology and Ecosystems Research</a:t>
            </a:r>
          </a:p>
          <a:p>
            <a:r>
              <a:rPr lang="en-US" sz="600" dirty="0" smtClean="0"/>
              <a:t>IOOS/Great Lakes Observing System Regional Association</a:t>
            </a:r>
          </a:p>
          <a:p>
            <a:r>
              <a:rPr lang="en-US" sz="600" dirty="0" smtClean="0"/>
              <a:t>Regional Water Intake Managers</a:t>
            </a:r>
          </a:p>
          <a:p>
            <a:r>
              <a:rPr lang="en-US" sz="600" dirty="0" smtClean="0"/>
              <a:t>National Marine Sanctuaries</a:t>
            </a:r>
          </a:p>
          <a:p>
            <a:r>
              <a:rPr lang="en-US" sz="600" dirty="0" smtClean="0"/>
              <a:t>Regional National Weather Service Marine Weather Forecast Offices</a:t>
            </a:r>
          </a:p>
          <a:p>
            <a:r>
              <a:rPr lang="en-US" sz="600" dirty="0" smtClean="0"/>
              <a:t>Michigan Tech University</a:t>
            </a:r>
          </a:p>
          <a:p>
            <a:r>
              <a:rPr lang="en-US" sz="600" dirty="0" smtClean="0"/>
              <a:t>Michigan Tech Research Institute</a:t>
            </a:r>
          </a:p>
          <a:p>
            <a:r>
              <a:rPr lang="en-US" sz="600" dirty="0" smtClean="0"/>
              <a:t>University of Toledo Lake Erie Center</a:t>
            </a:r>
          </a:p>
          <a:p>
            <a:r>
              <a:rPr lang="en-US" sz="600" dirty="0" smtClean="0"/>
              <a:t>National Ocean Service/National Centers for Coastal Ocean Science</a:t>
            </a:r>
          </a:p>
          <a:p>
            <a:r>
              <a:rPr lang="en-US" sz="600" dirty="0" smtClean="0"/>
              <a:t>Oceans and Atmospheric Research/Earth Systems Research Laboratory</a:t>
            </a:r>
          </a:p>
          <a:p>
            <a:r>
              <a:rPr lang="en-US" sz="600" dirty="0" smtClean="0"/>
              <a:t>Grand Valley State University</a:t>
            </a:r>
          </a:p>
          <a:p>
            <a:r>
              <a:rPr lang="en-US" sz="600" dirty="0" smtClean="0"/>
              <a:t>Cooperative Institute for Research in Environmental Sciences</a:t>
            </a:r>
          </a:p>
          <a:p>
            <a:endParaRPr lang="en-US" sz="600" dirty="0" smtClean="0"/>
          </a:p>
          <a:p>
            <a:r>
              <a:rPr lang="en-US" sz="600" b="1" dirty="0" smtClean="0"/>
              <a:t>This work aligns with the following NOAA Goals:</a:t>
            </a:r>
          </a:p>
          <a:p>
            <a:r>
              <a:rPr lang="en-US" sz="600" b="1" dirty="0" smtClean="0"/>
              <a:t>Science: Climate Adaptation and Mitigation</a:t>
            </a:r>
          </a:p>
          <a:p>
            <a:r>
              <a:rPr lang="en-US" sz="600" dirty="0" smtClean="0"/>
              <a:t>Improved scientific understanding of the changing climate system and its impacts</a:t>
            </a:r>
          </a:p>
          <a:p>
            <a:r>
              <a:rPr lang="en-US" sz="600" b="1" dirty="0" smtClean="0"/>
              <a:t>Science: Weather-Ready Nation</a:t>
            </a:r>
          </a:p>
          <a:p>
            <a:r>
              <a:rPr lang="en-US" sz="600" dirty="0" smtClean="0"/>
              <a:t>Reduced loss of life, property, and disruption from high-impact events</a:t>
            </a:r>
          </a:p>
          <a:p>
            <a:r>
              <a:rPr lang="en-US" sz="600" dirty="0" smtClean="0"/>
              <a:t>Improve freshwater resource management</a:t>
            </a:r>
          </a:p>
          <a:p>
            <a:r>
              <a:rPr lang="en-US" sz="600" dirty="0" smtClean="0"/>
              <a:t>Improve transportation efficiency and safety</a:t>
            </a:r>
          </a:p>
          <a:p>
            <a:r>
              <a:rPr lang="en-US" sz="600" dirty="0" smtClean="0"/>
              <a:t>Healthy people and communities due to improved air and water quality services</a:t>
            </a:r>
          </a:p>
          <a:p>
            <a:r>
              <a:rPr lang="en-US" sz="600" dirty="0" smtClean="0"/>
              <a:t>A more productive and efficient economy through information relevant to key sectors of the U.S. economy</a:t>
            </a:r>
          </a:p>
          <a:p>
            <a:r>
              <a:rPr lang="en-US" sz="600" b="1" dirty="0" smtClean="0"/>
              <a:t>Science: Healthy Oceans</a:t>
            </a:r>
          </a:p>
          <a:p>
            <a:r>
              <a:rPr lang="en-US" sz="600" dirty="0" smtClean="0"/>
              <a:t>Improved understanding of ecosystems to inform resource management decisions</a:t>
            </a:r>
          </a:p>
          <a:p>
            <a:r>
              <a:rPr lang="en-US" sz="600" dirty="0" smtClean="0"/>
              <a:t>Healthy habitats that sustain resilient and thriving marine resources and communities</a:t>
            </a:r>
          </a:p>
          <a:p>
            <a:r>
              <a:rPr lang="en-US" sz="600" dirty="0" smtClean="0"/>
              <a:t>S</a:t>
            </a:r>
            <a:r>
              <a:rPr lang="en-US" sz="600" b="1" dirty="0" smtClean="0"/>
              <a:t>cience: Resilient Coastal Communities and Economies</a:t>
            </a:r>
          </a:p>
          <a:p>
            <a:r>
              <a:rPr lang="en-US" sz="600" dirty="0" smtClean="0"/>
              <a:t>Resilient coastal communities that can adapt to the impacts of hazards and climate change</a:t>
            </a:r>
          </a:p>
          <a:p>
            <a:r>
              <a:rPr lang="en-US" sz="600" dirty="0" smtClean="0"/>
              <a:t>Comprehensive ocean and coastal planning and management</a:t>
            </a:r>
          </a:p>
          <a:p>
            <a:r>
              <a:rPr lang="en-US" sz="600" dirty="0" smtClean="0"/>
              <a:t>Safe, efficient and environmentally sound marine transportation</a:t>
            </a:r>
          </a:p>
          <a:p>
            <a:r>
              <a:rPr lang="en-US" sz="600" dirty="0" smtClean="0"/>
              <a:t>Improved coastal water quality supporting human health and coastal ecosystem services</a:t>
            </a:r>
          </a:p>
          <a:p>
            <a:r>
              <a:rPr lang="en-US" sz="600" b="1" dirty="0" smtClean="0"/>
              <a:t>Education: Science-Informed Society</a:t>
            </a:r>
          </a:p>
          <a:p>
            <a:r>
              <a:rPr lang="en-US" sz="600" dirty="0" smtClean="0"/>
              <a:t>Youth and adults from all backgrounds improve their understanding of NOAA-related sciences by participating in education and outreach opportunities</a:t>
            </a:r>
          </a:p>
          <a:p>
            <a:r>
              <a:rPr lang="en-US" sz="600" dirty="0" smtClean="0"/>
              <a:t>Formal and informal educators integrate NOAA-related sciences into their curricula, practices, and programs</a:t>
            </a:r>
          </a:p>
          <a:p>
            <a:r>
              <a:rPr lang="en-US" sz="600" dirty="0" smtClean="0"/>
              <a:t>Formal and informal education organizations integrate NOAA-related science content and collaborate with NOAA scientists on the development of exhibits, media, materials, and programs that support NOAA’s mission</a:t>
            </a:r>
          </a:p>
          <a:p>
            <a:r>
              <a:rPr lang="en-US" sz="600" b="1" dirty="0" smtClean="0"/>
              <a:t>Education: Safety and Preparedness</a:t>
            </a:r>
          </a:p>
          <a:p>
            <a:r>
              <a:rPr lang="en-US" sz="600" dirty="0" smtClean="0"/>
              <a:t>Youth and adults from all backgrounds are aware of, prepare for, and appropriately respond to environmental hazards that impact health, safety, and the economy in their communities</a:t>
            </a:r>
          </a:p>
          <a:p>
            <a:r>
              <a:rPr lang="en-US" sz="600" dirty="0" smtClean="0"/>
              <a:t>Formal and informal educators use and produce education materials and programs that integrate and promote consistent science-based messaging on hazards, impacts, and societal challenges related to water, weather, and climate</a:t>
            </a:r>
          </a:p>
          <a:p>
            <a:r>
              <a:rPr lang="en-US" sz="600" dirty="0" smtClean="0"/>
              <a:t>Formal and informal education institutions integrate water, weather, and climate hazard awareness, preparedness, and response information into curricula, exhibits, and programs that create learning opportunities for youth and adults</a:t>
            </a:r>
          </a:p>
          <a:p>
            <a:r>
              <a:rPr lang="en-US" sz="600" b="1" dirty="0" smtClean="0"/>
              <a:t>Education: Future Workforce</a:t>
            </a:r>
          </a:p>
          <a:p>
            <a:r>
              <a:rPr lang="en-US" sz="600" dirty="0" smtClean="0"/>
              <a:t>Graduates completing NOAA-supported student opportunities continue education, enter the workforce, and advance in careers that support NOAA’s mission</a:t>
            </a:r>
          </a:p>
          <a:p>
            <a:r>
              <a:rPr lang="en-US" sz="600" dirty="0" smtClean="0"/>
              <a:t> </a:t>
            </a:r>
            <a:endParaRPr lang="en-US" sz="600"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9375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u="sng" dirty="0" smtClean="0">
                <a:cs typeface="Calibri" charset="0"/>
              </a:rPr>
              <a:t>Overarching research statement: </a:t>
            </a:r>
            <a:endParaRPr lang="en-US" dirty="0" smtClean="0">
              <a:solidFill>
                <a:srgbClr val="002060"/>
              </a:solidFill>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Calibri" charset="0"/>
              </a:rPr>
              <a:t>Understanding the drivers of bloom ecology will aid in enhancing predictive models that forecast bloom size, location AND </a:t>
            </a:r>
            <a:r>
              <a:rPr lang="en-US" u="sng" dirty="0" smtClean="0">
                <a:cs typeface="Calibri" charset="0"/>
              </a:rPr>
              <a:t>toxicity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solidFill>
                <a:srgbClr val="002060"/>
              </a:solidFill>
              <a:cs typeface="Calibri"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solidFill>
                  <a:srgbClr val="002060"/>
                </a:solidFill>
                <a:cs typeface="Calibri" charset="0"/>
              </a:rPr>
              <a:t>HAB (Harmful</a:t>
            </a:r>
            <a:r>
              <a:rPr lang="en-US" u="none" baseline="0" dirty="0" smtClean="0">
                <a:solidFill>
                  <a:srgbClr val="002060"/>
                </a:solidFill>
                <a:cs typeface="Calibri" charset="0"/>
              </a:rPr>
              <a:t> Algal Blooms)</a:t>
            </a:r>
            <a:endParaRPr lang="en-US" u="none" dirty="0" smtClean="0">
              <a:solidFill>
                <a:srgbClr val="002060"/>
              </a:solidFill>
              <a:cs typeface="Arial"/>
            </a:endParaRP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223132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kern="1200" dirty="0" smtClean="0">
                <a:solidFill>
                  <a:srgbClr val="000000"/>
                </a:solidFill>
                <a:effectLst/>
              </a:rPr>
              <a:t>Seasonal Forecast</a:t>
            </a:r>
            <a:r>
              <a:rPr lang="en-US" kern="1200" dirty="0" smtClean="0">
                <a:solidFill>
                  <a:srgbClr val="000000"/>
                </a:solidFill>
                <a:effectLst/>
              </a:rPr>
              <a:t>: Re-developed the bloom/TP load relationship (NOS/NCCOS, </a:t>
            </a:r>
            <a:r>
              <a:rPr lang="en-US" kern="1200" dirty="0" err="1" smtClean="0">
                <a:solidFill>
                  <a:srgbClr val="000000"/>
                </a:solidFill>
                <a:effectLst/>
              </a:rPr>
              <a:t>Stumpf</a:t>
            </a:r>
            <a:r>
              <a:rPr lang="en-US" kern="1200" dirty="0" smtClean="0">
                <a:solidFill>
                  <a:srgbClr val="000000"/>
                </a:solidFill>
                <a:effectLst/>
              </a:rPr>
              <a:t> et al) within a statistical framework where uncertainty is represented quantitatively.</a:t>
            </a:r>
            <a:r>
              <a:rPr lang="en-US" dirty="0" smtClean="0">
                <a:solidFill>
                  <a:srgbClr val="000000"/>
                </a:solidFill>
                <a:effectLst/>
              </a:rPr>
              <a:t> The</a:t>
            </a:r>
            <a:r>
              <a:rPr lang="en-US" baseline="0" dirty="0" smtClean="0">
                <a:solidFill>
                  <a:srgbClr val="000000"/>
                </a:solidFill>
                <a:effectLst/>
              </a:rPr>
              <a:t> model is capable of </a:t>
            </a:r>
            <a:r>
              <a:rPr lang="en-US" dirty="0" smtClean="0">
                <a:solidFill>
                  <a:srgbClr val="000000"/>
                </a:solidFill>
                <a:effectLst/>
              </a:rPr>
              <a:t>assessing the critical loading period (loads</a:t>
            </a:r>
            <a:r>
              <a:rPr lang="en-US" baseline="0" dirty="0" smtClean="0">
                <a:solidFill>
                  <a:srgbClr val="000000"/>
                </a:solidFill>
                <a:effectLst/>
              </a:rPr>
              <a:t> prior to February contribute minimally). Gradual decline in threshold required to stimulate large blooms.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Arial" panose="020B0604020202020204" pitchFamily="34" charset="0"/>
              </a:rPr>
              <a:t>R2X:  Seasonal forecasts (2014 and 2015 ensemble forecast);</a:t>
            </a:r>
            <a:r>
              <a:rPr lang="en-US" b="1" baseline="0" dirty="0" smtClean="0">
                <a:solidFill>
                  <a:srgbClr val="000000"/>
                </a:solidFill>
                <a:cs typeface="Arial" panose="020B0604020202020204" pitchFamily="34" charset="0"/>
              </a:rPr>
              <a:t> applied to set </a:t>
            </a:r>
            <a:r>
              <a:rPr lang="en-US" b="1" dirty="0" smtClean="0">
                <a:solidFill>
                  <a:srgbClr val="000000"/>
                </a:solidFill>
                <a:cs typeface="Arial" panose="020B0604020202020204" pitchFamily="34" charset="0"/>
              </a:rPr>
              <a:t>P loading targets  for the Great Lakes Water Quality Agreement Annex 4.</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0" kern="1200" dirty="0" smtClean="0">
                <a:solidFill>
                  <a:srgbClr val="000000"/>
                </a:solidFill>
                <a:effectLst/>
              </a:rPr>
              <a:t>Publication:</a:t>
            </a:r>
            <a:r>
              <a:rPr lang="en-US" b="0" kern="1200" baseline="0" dirty="0" smtClean="0">
                <a:solidFill>
                  <a:srgbClr val="000000"/>
                </a:solidFill>
                <a:effectLst/>
              </a:rPr>
              <a:t> </a:t>
            </a:r>
            <a:r>
              <a:rPr lang="en-US" b="0" kern="1200" dirty="0" err="1" smtClean="0">
                <a:solidFill>
                  <a:srgbClr val="000000"/>
                </a:solidFill>
                <a:effectLst/>
              </a:rPr>
              <a:t>Obenour</a:t>
            </a:r>
            <a:r>
              <a:rPr lang="en-US" b="0" kern="1200" dirty="0" smtClean="0">
                <a:solidFill>
                  <a:srgbClr val="000000"/>
                </a:solidFill>
                <a:effectLst/>
              </a:rPr>
              <a:t>, D.R., </a:t>
            </a:r>
            <a:r>
              <a:rPr lang="en-US" kern="1200" dirty="0" smtClean="0">
                <a:solidFill>
                  <a:srgbClr val="000000"/>
                </a:solidFill>
                <a:effectLst/>
              </a:rPr>
              <a:t>A.D. </a:t>
            </a:r>
            <a:r>
              <a:rPr lang="en-US" kern="1200" dirty="0" err="1" smtClean="0">
                <a:solidFill>
                  <a:srgbClr val="000000"/>
                </a:solidFill>
                <a:effectLst/>
              </a:rPr>
              <a:t>Gronewold</a:t>
            </a:r>
            <a:r>
              <a:rPr lang="en-US" kern="1200" dirty="0" smtClean="0">
                <a:solidFill>
                  <a:srgbClr val="000000"/>
                </a:solidFill>
                <a:effectLst/>
              </a:rPr>
              <a:t>, C.A. Stow, &amp; D. </a:t>
            </a:r>
            <a:r>
              <a:rPr lang="en-US" kern="1200" dirty="0" err="1" smtClean="0">
                <a:solidFill>
                  <a:srgbClr val="000000"/>
                </a:solidFill>
                <a:effectLst/>
              </a:rPr>
              <a:t>Scavia</a:t>
            </a:r>
            <a:r>
              <a:rPr lang="en-US" kern="1200" dirty="0" smtClean="0">
                <a:solidFill>
                  <a:srgbClr val="000000"/>
                </a:solidFill>
                <a:effectLst/>
              </a:rPr>
              <a:t>. (</a:t>
            </a:r>
            <a:r>
              <a:rPr lang="en-US" b="1" kern="1200" dirty="0" smtClean="0">
                <a:solidFill>
                  <a:srgbClr val="000000"/>
                </a:solidFill>
                <a:effectLst/>
              </a:rPr>
              <a:t>2014</a:t>
            </a:r>
            <a:r>
              <a:rPr lang="en-US" kern="1200" dirty="0" smtClean="0">
                <a:solidFill>
                  <a:srgbClr val="000000"/>
                </a:solidFill>
                <a:effectLst/>
              </a:rPr>
              <a:t>). Using a Bayesian hierarchical model to improve Lake Erie cyanobacteria bloom forecasts.  </a:t>
            </a:r>
            <a:r>
              <a:rPr lang="en-US" i="1" kern="1200" dirty="0" smtClean="0">
                <a:solidFill>
                  <a:srgbClr val="000000"/>
                </a:solidFill>
                <a:effectLst/>
              </a:rPr>
              <a:t>Water Resources Research</a:t>
            </a:r>
            <a:endParaRPr lang="en-US" kern="1200" dirty="0" smtClean="0">
              <a:solidFill>
                <a:srgbClr val="000000"/>
              </a:solidFill>
              <a:effectLs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kern="1200" dirty="0" smtClean="0">
                <a:solidFill>
                  <a:srgbClr val="000000"/>
                </a:solidFill>
                <a:effectLst/>
              </a:rPr>
              <a:t>Model has been used to make seasonal forecasts (2014 and 2015) and has been used to develop revised phosphorus loading targets</a:t>
            </a:r>
            <a:r>
              <a:rPr lang="en-US" kern="1200" baseline="0" dirty="0" smtClean="0">
                <a:solidFill>
                  <a:srgbClr val="000000"/>
                </a:solidFill>
                <a:effectLst/>
              </a:rPr>
              <a:t> for </a:t>
            </a:r>
            <a:r>
              <a:rPr lang="en-US" kern="1200" dirty="0" smtClean="0">
                <a:solidFill>
                  <a:srgbClr val="000000"/>
                </a:solidFill>
                <a:effectLst/>
              </a:rPr>
              <a:t>Annex 4 of the Great Lakes Water Quality Agreement.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kern="1200" dirty="0" smtClean="0">
                <a:solidFill>
                  <a:srgbClr val="000000"/>
                </a:solidFill>
                <a:effectLst/>
              </a:rPr>
              <a:t>Work done in collaboration with University of Michigan Water Center in the Graham Sustainability</a:t>
            </a:r>
            <a:r>
              <a:rPr lang="en-US" kern="1200" baseline="0" dirty="0" smtClean="0">
                <a:solidFill>
                  <a:srgbClr val="000000"/>
                </a:solidFill>
                <a:effectLst/>
              </a:rPr>
              <a:t> Institute</a:t>
            </a:r>
            <a:endParaRPr lang="en-US" kern="1200" dirty="0" smtClean="0">
              <a:solidFill>
                <a:srgbClr val="000000"/>
              </a:solidFill>
              <a:effectLs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kern="1200" dirty="0" smtClean="0">
              <a:solidFill>
                <a:srgbClr val="000000"/>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rgbClr val="000000"/>
                </a:solidFill>
                <a:effectLst/>
              </a:rPr>
              <a:t>Project data</a:t>
            </a:r>
            <a:r>
              <a:rPr lang="en-US" kern="1200" baseline="0" dirty="0" smtClean="0">
                <a:solidFill>
                  <a:srgbClr val="000000"/>
                </a:solidFill>
                <a:effectLst/>
              </a:rPr>
              <a:t> and information</a:t>
            </a:r>
            <a:r>
              <a:rPr lang="en-US" kern="1200" dirty="0" smtClean="0">
                <a:solidFill>
                  <a:srgbClr val="000000"/>
                </a:solidFill>
                <a:effectLst/>
              </a:rPr>
              <a:t> is displayed</a:t>
            </a:r>
            <a:r>
              <a:rPr lang="en-US" kern="1200" baseline="0" dirty="0" smtClean="0">
                <a:solidFill>
                  <a:srgbClr val="000000"/>
                </a:solidFill>
                <a:effectLst/>
              </a:rPr>
              <a:t> on the Experimental HABs and Hypoxia web page on the GLERL website, http://</a:t>
            </a:r>
            <a:r>
              <a:rPr lang="en-US" kern="1200" baseline="0" dirty="0" err="1" smtClean="0">
                <a:solidFill>
                  <a:srgbClr val="000000"/>
                </a:solidFill>
                <a:effectLst/>
              </a:rPr>
              <a:t>www.glerl.noaa.gov</a:t>
            </a:r>
            <a:r>
              <a:rPr lang="en-US" kern="1200" baseline="0" dirty="0" smtClean="0">
                <a:solidFill>
                  <a:srgbClr val="000000"/>
                </a:solidFill>
                <a:effectLst/>
              </a:rPr>
              <a:t>/res/</a:t>
            </a:r>
            <a:r>
              <a:rPr lang="en-US" kern="1200" baseline="0" dirty="0" err="1" smtClean="0">
                <a:solidFill>
                  <a:srgbClr val="000000"/>
                </a:solidFill>
                <a:effectLst/>
              </a:rPr>
              <a:t>HABs_and_Hypoxia</a:t>
            </a:r>
            <a:r>
              <a:rPr lang="en-US" kern="1200" baseline="0" dirty="0" smtClean="0">
                <a:solidFill>
                  <a:srgbClr val="000000"/>
                </a:solidFill>
                <a:effectLst/>
              </a:rPr>
              <a:t>/</a:t>
            </a:r>
            <a:endParaRPr lang="en-US" kern="1200" dirty="0" smtClean="0">
              <a:solidFill>
                <a:srgbClr val="000000"/>
              </a:solidFill>
              <a:effectLs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kern="1200" dirty="0" smtClean="0">
              <a:solidFill>
                <a:srgbClr val="000000"/>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rgbClr val="000000"/>
                </a:solidFill>
                <a:effectLst/>
              </a:rPr>
              <a:t>National Ocean Service (NOS)</a:t>
            </a:r>
            <a:r>
              <a:rPr lang="en-US" kern="1200" baseline="0" dirty="0" smtClean="0">
                <a:solidFill>
                  <a:srgbClr val="000000"/>
                </a:solidFill>
                <a:effectLst/>
              </a:rPr>
              <a:t> / </a:t>
            </a:r>
            <a:r>
              <a:rPr lang="en-US" kern="1200" dirty="0" smtClean="0">
                <a:solidFill>
                  <a:srgbClr val="000000"/>
                </a:solidFill>
                <a:effectLst/>
              </a:rPr>
              <a:t>National</a:t>
            </a:r>
            <a:r>
              <a:rPr lang="en-US" kern="1200" baseline="0" dirty="0" smtClean="0">
                <a:solidFill>
                  <a:srgbClr val="000000"/>
                </a:solidFill>
                <a:effectLst/>
              </a:rPr>
              <a:t> Centers for Coastal Ocean Science (NCCOS)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baseline="0" dirty="0" smtClean="0">
              <a:solidFill>
                <a:srgbClr val="000000"/>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rgbClr val="000000"/>
                </a:solidFill>
                <a:effectLst/>
              </a:rPr>
              <a:t>HAB (Harmful Algal Bloom)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baseline="0" dirty="0" smtClean="0">
              <a:solidFill>
                <a:srgbClr val="000000"/>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53898A3F-0685-4583-B1A9-B32BB6EA74F3}" type="slidenum">
              <a:rPr lang="en-US" smtClean="0"/>
              <a:t>11</a:t>
            </a:fld>
            <a:endParaRPr lang="en-US"/>
          </a:p>
        </p:txBody>
      </p:sp>
    </p:spTree>
    <p:extLst>
      <p:ext uri="{BB962C8B-B14F-4D97-AF65-F5344CB8AC3E}">
        <p14:creationId xmlns:p14="http://schemas.microsoft.com/office/powerpoint/2010/main" val="2326802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data is created using a MODIS satellite processing algorithm developed by George </a:t>
            </a:r>
            <a:r>
              <a:rPr lang="en-US" baseline="0" dirty="0" err="1" smtClean="0"/>
              <a:t>Leshkevich</a:t>
            </a:r>
            <a:r>
              <a:rPr lang="en-US" baseline="0" dirty="0" smtClean="0"/>
              <a:t>, GLERL, and Robert </a:t>
            </a:r>
            <a:r>
              <a:rPr lang="en-US" baseline="0" dirty="0" err="1" smtClean="0"/>
              <a:t>Shuchman</a:t>
            </a:r>
            <a:r>
              <a:rPr lang="en-US" baseline="0" dirty="0" smtClean="0"/>
              <a:t>, Michigan Tech Research Institute.</a:t>
            </a:r>
            <a:endParaRPr lang="en-US" dirty="0" smtClean="0"/>
          </a:p>
          <a:p>
            <a:endParaRPr lang="en-US" dirty="0" smtClean="0"/>
          </a:p>
          <a:p>
            <a:r>
              <a:rPr lang="en-US" dirty="0" smtClean="0"/>
              <a:t>Time-series of</a:t>
            </a:r>
            <a:r>
              <a:rPr lang="en-US" baseline="0" dirty="0" smtClean="0"/>
              <a:t> heat map images and areal extent (sq. km) plot for the western basin of Lake Erie near Toledo, OH</a:t>
            </a:r>
          </a:p>
          <a:p>
            <a:r>
              <a:rPr lang="en-US" baseline="0" dirty="0" smtClean="0"/>
              <a:t>	- </a:t>
            </a:r>
            <a:r>
              <a:rPr lang="en-US" baseline="0" dirty="0" err="1" smtClean="0"/>
              <a:t>SeaWIFS</a:t>
            </a:r>
            <a:r>
              <a:rPr lang="en-US" baseline="0" dirty="0" smtClean="0"/>
              <a:t> 1997-2004</a:t>
            </a:r>
          </a:p>
          <a:p>
            <a:r>
              <a:rPr lang="en-US" baseline="0" dirty="0" smtClean="0"/>
              <a:t>	- MODIS 2002-2015</a:t>
            </a:r>
          </a:p>
          <a:p>
            <a:endParaRPr lang="en-US" baseline="0" dirty="0" smtClean="0"/>
          </a:p>
          <a:p>
            <a:r>
              <a:rPr lang="en-US" dirty="0" smtClean="0"/>
              <a:t>HAB: Harmful algal blooms</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12</a:t>
            </a:fld>
            <a:endParaRPr lang="en-US"/>
          </a:p>
        </p:txBody>
      </p:sp>
    </p:spTree>
    <p:extLst>
      <p:ext uri="{BB962C8B-B14F-4D97-AF65-F5344CB8AC3E}">
        <p14:creationId xmlns:p14="http://schemas.microsoft.com/office/powerpoint/2010/main" val="4097642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7E150C-E5E8-374B-A050-DF2CB603818D}" type="slidenum">
              <a:rPr lang="en-US" sz="1200"/>
              <a:pPr eaLnBrk="1" hangingPunct="1"/>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smtClean="0">
              <a:solidFill>
                <a:srgbClr val="000000"/>
              </a:solidFill>
              <a:cs typeface="Arial"/>
            </a:endParaRPr>
          </a:p>
          <a:p>
            <a:r>
              <a:rPr lang="en-US" dirty="0" err="1" smtClean="0">
                <a:solidFill>
                  <a:srgbClr val="000000"/>
                </a:solidFill>
              </a:rPr>
              <a:t>Hyperspectral</a:t>
            </a:r>
            <a:r>
              <a:rPr lang="en-US" baseline="0" dirty="0" smtClean="0">
                <a:solidFill>
                  <a:srgbClr val="000000"/>
                </a:solidFill>
              </a:rPr>
              <a:t> system provides the ability to fly under clouds. As the 2015 HAB was forming in July, only a few good satellite images were available due to cloud cover. </a:t>
            </a:r>
          </a:p>
          <a:p>
            <a:endParaRPr lang="en-US" baseline="0" dirty="0" smtClean="0">
              <a:solidFill>
                <a:srgbClr val="000000"/>
              </a:solidFill>
            </a:endParaRPr>
          </a:p>
          <a:p>
            <a:r>
              <a:rPr lang="en-US" dirty="0" smtClean="0">
                <a:solidFill>
                  <a:srgbClr val="000000"/>
                </a:solidFill>
              </a:rPr>
              <a:t>Sensor: Spectral range 400-900 nm, Resolution 2.1 nm. Spatial resolution ~ 2</a:t>
            </a:r>
            <a:r>
              <a:rPr lang="en-US" baseline="0" dirty="0" smtClean="0">
                <a:solidFill>
                  <a:srgbClr val="000000"/>
                </a:solidFill>
              </a:rPr>
              <a:t> meters</a:t>
            </a:r>
            <a:endParaRPr lang="en-US" dirty="0" smtClean="0">
              <a:solidFill>
                <a:srgbClr val="000000"/>
              </a:solidFill>
            </a:endParaRPr>
          </a:p>
          <a:p>
            <a:r>
              <a:rPr lang="en-US" dirty="0" smtClean="0">
                <a:solidFill>
                  <a:srgbClr val="000000"/>
                </a:solidFill>
              </a:rPr>
              <a:t> </a:t>
            </a:r>
          </a:p>
          <a:p>
            <a:r>
              <a:rPr lang="en-US" dirty="0" smtClean="0">
                <a:solidFill>
                  <a:srgbClr val="000000"/>
                </a:solidFill>
              </a:rPr>
              <a:t>Differentiation of </a:t>
            </a:r>
            <a:r>
              <a:rPr lang="en-US" dirty="0" err="1" smtClean="0">
                <a:solidFill>
                  <a:srgbClr val="000000"/>
                </a:solidFill>
              </a:rPr>
              <a:t>Microcystis</a:t>
            </a:r>
            <a:r>
              <a:rPr lang="en-US" dirty="0" smtClean="0">
                <a:solidFill>
                  <a:srgbClr val="000000"/>
                </a:solidFill>
              </a:rPr>
              <a:t> </a:t>
            </a:r>
          </a:p>
          <a:p>
            <a:pPr lvl="1">
              <a:buFontTx/>
              <a:buChar char="•"/>
            </a:pPr>
            <a:r>
              <a:rPr lang="en-US" dirty="0" smtClean="0">
                <a:solidFill>
                  <a:srgbClr val="000000"/>
                </a:solidFill>
              </a:rPr>
              <a:t>Narrow reflectance peak centered at 560 nm</a:t>
            </a:r>
          </a:p>
          <a:p>
            <a:pPr lvl="1">
              <a:buFontTx/>
              <a:buChar char="•"/>
            </a:pPr>
            <a:r>
              <a:rPr lang="en-US" dirty="0" smtClean="0">
                <a:solidFill>
                  <a:srgbClr val="000000"/>
                </a:solidFill>
              </a:rPr>
              <a:t>Absorption peak at approximately 625 nm with reflection peak at 650 nm</a:t>
            </a:r>
          </a:p>
          <a:p>
            <a:pPr lvl="1">
              <a:buFontTx/>
              <a:buChar char="•"/>
            </a:pPr>
            <a:r>
              <a:rPr lang="en-US" dirty="0" smtClean="0">
                <a:solidFill>
                  <a:srgbClr val="000000"/>
                </a:solidFill>
              </a:rPr>
              <a:t>Both are indicated by reflection peak at approximately 710 nm</a:t>
            </a:r>
          </a:p>
          <a:p>
            <a:pPr marL="0" indent="0">
              <a:buFont typeface="Arial"/>
              <a:buNone/>
            </a:pPr>
            <a:endParaRPr lang="en-US" dirty="0" smtClean="0">
              <a:solidFill>
                <a:srgbClr val="000000"/>
              </a:solidFill>
              <a:cs typeface="Arial"/>
            </a:endParaRPr>
          </a:p>
          <a:p>
            <a:pPr marL="0" indent="0">
              <a:buFont typeface="Arial"/>
              <a:buNone/>
            </a:pPr>
            <a:r>
              <a:rPr lang="en-US" dirty="0" smtClean="0">
                <a:solidFill>
                  <a:srgbClr val="000000"/>
                </a:solidFill>
                <a:cs typeface="Arial"/>
              </a:rPr>
              <a:t>Project data used by Ohio EPA</a:t>
            </a:r>
            <a:r>
              <a:rPr lang="en-US" baseline="0" dirty="0" smtClean="0">
                <a:solidFill>
                  <a:srgbClr val="000000"/>
                </a:solidFill>
                <a:cs typeface="Arial"/>
              </a:rPr>
              <a:t> and w</a:t>
            </a:r>
            <a:r>
              <a:rPr lang="en-US" dirty="0" smtClean="0">
                <a:solidFill>
                  <a:srgbClr val="000000"/>
                </a:solidFill>
                <a:cs typeface="Arial"/>
              </a:rPr>
              <a:t>ater intake and beach managers. In</a:t>
            </a:r>
            <a:r>
              <a:rPr lang="en-US" baseline="0" dirty="0" smtClean="0">
                <a:solidFill>
                  <a:srgbClr val="000000"/>
                </a:solidFill>
                <a:cs typeface="Arial"/>
              </a:rPr>
              <a:t> 2016, w</a:t>
            </a:r>
            <a:r>
              <a:rPr lang="en-US" dirty="0" smtClean="0">
                <a:solidFill>
                  <a:srgbClr val="000000"/>
                </a:solidFill>
                <a:cs typeface="Arial"/>
              </a:rPr>
              <a:t>eekly product in demonstration mode (TRL 6)</a:t>
            </a:r>
            <a:r>
              <a:rPr lang="en-US" baseline="0" dirty="0" smtClean="0">
                <a:solidFill>
                  <a:srgbClr val="000000"/>
                </a:solidFill>
                <a:cs typeface="Arial"/>
              </a:rPr>
              <a:t> for potential use in operational HAB Bulletin.</a:t>
            </a:r>
            <a:endParaRPr lang="en-US" dirty="0" smtClean="0">
              <a:solidFill>
                <a:srgbClr val="000000"/>
              </a:solidFill>
              <a:cs typeface="Arial"/>
            </a:endParaRPr>
          </a:p>
          <a:p>
            <a:pPr marL="0" indent="0">
              <a:buFont typeface="Arial"/>
              <a:buNone/>
            </a:pPr>
            <a:endParaRPr lang="en-US" dirty="0" smtClean="0">
              <a:solidFill>
                <a:srgbClr val="000000"/>
              </a:solidFill>
              <a:cs typeface="Arial"/>
            </a:endParaRPr>
          </a:p>
          <a:p>
            <a:pPr marL="0" indent="0">
              <a:buFont typeface="Arial"/>
              <a:buNone/>
            </a:pPr>
            <a:r>
              <a:rPr lang="en-US" dirty="0" smtClean="0">
                <a:solidFill>
                  <a:srgbClr val="000000"/>
                </a:solidFill>
                <a:cs typeface="Arial"/>
              </a:rPr>
              <a:t>Collaborations: NOAA/OAR/ESRL, NASA</a:t>
            </a:r>
            <a:r>
              <a:rPr lang="en-US" baseline="0" dirty="0" smtClean="0">
                <a:solidFill>
                  <a:srgbClr val="000000"/>
                </a:solidFill>
                <a:cs typeface="Arial"/>
              </a:rPr>
              <a:t> Glenn Research Center</a:t>
            </a:r>
            <a:r>
              <a:rPr lang="en-US" dirty="0" smtClean="0">
                <a:solidFill>
                  <a:srgbClr val="000000"/>
                </a:solidFill>
                <a:cs typeface="Arial"/>
              </a:rPr>
              <a:t>, Michigan</a:t>
            </a:r>
            <a:r>
              <a:rPr lang="en-US" baseline="0" dirty="0" smtClean="0">
                <a:solidFill>
                  <a:srgbClr val="000000"/>
                </a:solidFill>
                <a:cs typeface="Arial"/>
              </a:rPr>
              <a:t> Tech Research Institute</a:t>
            </a:r>
            <a:r>
              <a:rPr lang="en-US" dirty="0" smtClean="0">
                <a:solidFill>
                  <a:srgbClr val="000000"/>
                </a:solidFill>
                <a:cs typeface="Arial"/>
              </a:rPr>
              <a:t>, Ohio</a:t>
            </a:r>
            <a:r>
              <a:rPr lang="en-US" baseline="0" dirty="0" smtClean="0">
                <a:solidFill>
                  <a:srgbClr val="000000"/>
                </a:solidFill>
                <a:cs typeface="Arial"/>
              </a:rPr>
              <a:t> Environmental Protection Agency</a:t>
            </a:r>
            <a:endParaRPr lang="en-US" dirty="0" smtClean="0">
              <a:solidFill>
                <a:srgbClr val="000000"/>
              </a:solidFill>
              <a:cs typeface="Arial"/>
            </a:endParaRPr>
          </a:p>
          <a:p>
            <a:pPr marL="0" indent="0">
              <a:buFont typeface="Arial"/>
              <a:buNone/>
            </a:pPr>
            <a:endParaRPr lang="en-US" dirty="0" smtClean="0">
              <a:solidFill>
                <a:srgbClr val="000000"/>
              </a:solidFill>
              <a:cs typeface="Arial"/>
            </a:endParaRPr>
          </a:p>
          <a:p>
            <a:pPr marL="0" indent="0">
              <a:buFont typeface="Arial"/>
              <a:buNone/>
            </a:pPr>
            <a:r>
              <a:rPr lang="en-US" dirty="0" smtClean="0">
                <a:solidFill>
                  <a:srgbClr val="000000"/>
                </a:solidFill>
                <a:cs typeface="Arial"/>
              </a:rPr>
              <a:t>Future Work: Algal/HAB Classification, HAB mapping from aircraft and unmanned</a:t>
            </a:r>
            <a:r>
              <a:rPr lang="en-US" baseline="0" dirty="0" smtClean="0">
                <a:solidFill>
                  <a:srgbClr val="000000"/>
                </a:solidFill>
                <a:cs typeface="Arial"/>
              </a:rPr>
              <a:t> aerial system (UAS).</a:t>
            </a:r>
            <a:endParaRPr lang="en-US" dirty="0" smtClean="0">
              <a:solidFill>
                <a:srgbClr val="000000"/>
              </a:solidFill>
              <a:cs typeface="Arial"/>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53898A3F-0685-4583-B1A9-B32BB6EA74F3}"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410625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baseline="0" dirty="0" smtClean="0">
                <a:solidFill>
                  <a:srgbClr val="000000"/>
                </a:solidFill>
                <a:ea typeface="ＭＳ Ｐゴシック" charset="0"/>
                <a:cs typeface="Arial"/>
              </a:rPr>
              <a:t>UAS – Unmanned Aircraft Systems</a:t>
            </a:r>
            <a:endParaRPr lang="en-US" dirty="0" smtClean="0">
              <a:solidFill>
                <a:srgbClr val="000000"/>
              </a:solidFill>
              <a:ea typeface="ＭＳ Ｐゴシック" charset="0"/>
              <a:cs typeface="ＭＳ Ｐゴシック" charset="0"/>
            </a:endParaRPr>
          </a:p>
          <a:p>
            <a:endParaRPr lang="en-US" dirty="0" smtClean="0">
              <a:solidFill>
                <a:srgbClr val="000000"/>
              </a:solidFill>
              <a:ea typeface="ＭＳ Ｐゴシック" charset="0"/>
              <a:cs typeface="ＭＳ Ｐゴシック" charset="0"/>
            </a:endParaRPr>
          </a:p>
          <a:p>
            <a:r>
              <a:rPr lang="en-US" dirty="0" smtClean="0">
                <a:solidFill>
                  <a:srgbClr val="000000"/>
                </a:solidFill>
                <a:ea typeface="ＭＳ Ｐゴシック" charset="0"/>
                <a:cs typeface="ＭＳ Ｐゴシック" charset="0"/>
              </a:rPr>
              <a:t>The Visible Infrared Imaging Radiometer Suite (VIIRS) </a:t>
            </a:r>
            <a:r>
              <a:rPr lang="en-US" dirty="0" err="1" smtClean="0">
                <a:solidFill>
                  <a:srgbClr val="000000"/>
                </a:solidFill>
                <a:ea typeface="ＭＳ Ｐゴシック" charset="0"/>
                <a:cs typeface="ＭＳ Ｐゴシック" charset="0"/>
              </a:rPr>
              <a:t>cal</a:t>
            </a:r>
            <a:r>
              <a:rPr lang="en-US" dirty="0" smtClean="0">
                <a:solidFill>
                  <a:srgbClr val="000000"/>
                </a:solidFill>
                <a:ea typeface="ＭＳ Ｐゴシック" charset="0"/>
                <a:cs typeface="ＭＳ Ｐゴシック" charset="0"/>
              </a:rPr>
              <a:t>/</a:t>
            </a:r>
            <a:r>
              <a:rPr lang="en-US" dirty="0" err="1" smtClean="0">
                <a:solidFill>
                  <a:srgbClr val="000000"/>
                </a:solidFill>
                <a:ea typeface="ＭＳ Ｐゴシック" charset="0"/>
                <a:cs typeface="ＭＳ Ｐゴシック" charset="0"/>
              </a:rPr>
              <a:t>val</a:t>
            </a:r>
            <a:r>
              <a:rPr lang="en-US" dirty="0" smtClean="0">
                <a:solidFill>
                  <a:srgbClr val="000000"/>
                </a:solidFill>
                <a:ea typeface="ＭＳ Ｐゴシック" charset="0"/>
                <a:cs typeface="ＭＳ Ｐゴシック" charset="0"/>
              </a:rPr>
              <a:t> is being done in collaboration with NOAA National Environmental Satellite, Data, and Information</a:t>
            </a:r>
            <a:r>
              <a:rPr lang="en-US" baseline="0" dirty="0" smtClean="0">
                <a:solidFill>
                  <a:srgbClr val="000000"/>
                </a:solidFill>
                <a:ea typeface="ＭＳ Ｐゴシック" charset="0"/>
                <a:cs typeface="ＭＳ Ｐゴシック" charset="0"/>
              </a:rPr>
              <a:t> Service (NESDIS)</a:t>
            </a:r>
          </a:p>
          <a:p>
            <a:endParaRPr lang="en-US" baseline="0" dirty="0" smtClean="0">
              <a:solidFill>
                <a:srgbClr val="000000"/>
              </a:solidFill>
              <a:ea typeface="ＭＳ Ｐゴシック" charset="0"/>
              <a:cs typeface="ＭＳ Ｐゴシック" charset="0"/>
            </a:endParaRPr>
          </a:p>
          <a:p>
            <a:r>
              <a:rPr lang="en-US" dirty="0" smtClean="0">
                <a:solidFill>
                  <a:srgbClr val="000000"/>
                </a:solidFill>
                <a:latin typeface="Arial"/>
                <a:cs typeface="Arial"/>
              </a:rPr>
              <a:t>European Space</a:t>
            </a:r>
            <a:r>
              <a:rPr lang="en-US" baseline="0" dirty="0" smtClean="0">
                <a:solidFill>
                  <a:srgbClr val="000000"/>
                </a:solidFill>
                <a:latin typeface="Arial"/>
                <a:cs typeface="Arial"/>
              </a:rPr>
              <a:t> Agency </a:t>
            </a:r>
            <a:r>
              <a:rPr lang="en-US" dirty="0" err="1" smtClean="0">
                <a:solidFill>
                  <a:srgbClr val="000000"/>
                </a:solidFill>
                <a:latin typeface="Arial"/>
                <a:cs typeface="Arial"/>
              </a:rPr>
              <a:t>Sentinal</a:t>
            </a:r>
            <a:r>
              <a:rPr lang="en-US" baseline="0" dirty="0" smtClean="0">
                <a:solidFill>
                  <a:srgbClr val="000000"/>
                </a:solidFill>
                <a:latin typeface="Arial"/>
                <a:cs typeface="Arial"/>
              </a:rPr>
              <a:t> 3A satellite </a:t>
            </a:r>
            <a:r>
              <a:rPr lang="en-US" dirty="0" smtClean="0">
                <a:solidFill>
                  <a:srgbClr val="000000"/>
                </a:solidFill>
                <a:latin typeface="Arial"/>
                <a:cs typeface="Arial"/>
              </a:rPr>
              <a:t>launched February 16, 2016 </a:t>
            </a:r>
            <a:r>
              <a:rPr lang="en-US" baseline="0" dirty="0" smtClean="0">
                <a:solidFill>
                  <a:srgbClr val="000000"/>
                </a:solidFill>
                <a:latin typeface="Arial"/>
                <a:cs typeface="Arial"/>
              </a:rPr>
              <a:t>with the</a:t>
            </a:r>
            <a:r>
              <a:rPr lang="en-US" dirty="0" smtClean="0">
                <a:solidFill>
                  <a:srgbClr val="000000"/>
                </a:solidFill>
                <a:latin typeface="Arial"/>
                <a:cs typeface="Arial"/>
              </a:rPr>
              <a:t> Ocean and Land Color Instrument</a:t>
            </a:r>
            <a:r>
              <a:rPr lang="en-US" baseline="0" dirty="0" smtClean="0">
                <a:solidFill>
                  <a:srgbClr val="000000"/>
                </a:solidFill>
                <a:latin typeface="Arial"/>
                <a:cs typeface="Arial"/>
              </a:rPr>
              <a:t> (OLCI) providing a multi-spectral image capability needed for global HABs detection.</a:t>
            </a:r>
            <a:r>
              <a:rPr lang="en-US" dirty="0" smtClean="0">
                <a:solidFill>
                  <a:srgbClr val="000000"/>
                </a:solidFill>
                <a:latin typeface="Arial"/>
                <a:cs typeface="Arial"/>
              </a:rPr>
              <a:t> </a:t>
            </a:r>
            <a:r>
              <a:rPr lang="en-US" dirty="0" err="1" smtClean="0">
                <a:solidFill>
                  <a:srgbClr val="000000"/>
                </a:solidFill>
                <a:latin typeface="Arial"/>
                <a:cs typeface="Arial"/>
              </a:rPr>
              <a:t>Sentinal</a:t>
            </a:r>
            <a:r>
              <a:rPr lang="en-US" dirty="0" smtClean="0">
                <a:solidFill>
                  <a:srgbClr val="000000"/>
                </a:solidFill>
                <a:latin typeface="Arial"/>
                <a:cs typeface="Arial"/>
              </a:rPr>
              <a:t> 3B scheduled</a:t>
            </a:r>
            <a:r>
              <a:rPr lang="en-US" baseline="0" dirty="0" smtClean="0">
                <a:solidFill>
                  <a:srgbClr val="000000"/>
                </a:solidFill>
                <a:latin typeface="Arial"/>
                <a:cs typeface="Arial"/>
              </a:rPr>
              <a:t> for 2017.</a:t>
            </a: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7E150C-E5E8-374B-A050-DF2CB603818D}" type="slidenum">
              <a:rPr lang="en-US" sz="1200"/>
              <a:pPr eaLnBrk="1" hangingPunct="1"/>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7E150C-E5E8-374B-A050-DF2CB603818D}" type="slidenum">
              <a:rPr lang="en-US" sz="1200"/>
              <a:pPr eaLnBrk="1" hangingPunct="1"/>
              <a:t>16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Photos:</a:t>
            </a:r>
          </a:p>
          <a:p>
            <a:r>
              <a:rPr lang="en-US" baseline="0" dirty="0" smtClean="0"/>
              <a:t>Top Left: Toledo Light 2</a:t>
            </a:r>
          </a:p>
          <a:p>
            <a:r>
              <a:rPr lang="en-US" baseline="0" dirty="0" smtClean="0"/>
              <a:t>Bottom Left: Steve Constant works on an anemometer on the Chicago Met Station.</a:t>
            </a:r>
          </a:p>
          <a:p>
            <a:r>
              <a:rPr lang="en-US" baseline="0" dirty="0" smtClean="0"/>
              <a:t>Bottom Right: Ron </a:t>
            </a:r>
            <a:r>
              <a:rPr lang="en-US" baseline="0" dirty="0" err="1" smtClean="0"/>
              <a:t>Muzzi</a:t>
            </a:r>
            <a:r>
              <a:rPr lang="en-US" baseline="0" dirty="0" smtClean="0"/>
              <a:t> demonstrates at the Command and Control Center for Real-Time Meteorological Observation Station</a:t>
            </a:r>
          </a:p>
          <a:p>
            <a:endParaRPr lang="en-US" baseline="0" dirty="0" smtClean="0"/>
          </a:p>
          <a:p>
            <a:r>
              <a:rPr lang="en-US" baseline="0" dirty="0" smtClean="0"/>
              <a:t>The Synthesis, Observations and Response (SOAR) project addresses Great Lakes Restoration Initiative (GLRI) adaptive management needs under Great Lakes Water Quality Agreement (GLWQA) Annex 4:</a:t>
            </a:r>
          </a:p>
          <a:p>
            <a:endParaRPr lang="en-US" baseline="0" dirty="0" smtClean="0"/>
          </a:p>
          <a:p>
            <a:r>
              <a:rPr lang="en-US" b="1" kern="1200" dirty="0" smtClean="0">
                <a:solidFill>
                  <a:schemeClr val="tx1"/>
                </a:solidFill>
                <a:effectLst/>
              </a:rPr>
              <a:t>Lake Ecosystem Objectives of Great Lakes Water Quality Agreement Annex 4 - Canada/U.S. Phosphorus Load Reduction Targets</a:t>
            </a:r>
          </a:p>
          <a:p>
            <a:endParaRPr lang="en-US" b="1" kern="1200" dirty="0" smtClean="0">
              <a:solidFill>
                <a:schemeClr val="tx1"/>
              </a:solidFill>
              <a:effectLst/>
            </a:endParaRPr>
          </a:p>
          <a:p>
            <a:r>
              <a:rPr lang="en-US" kern="1200" dirty="0" smtClean="0">
                <a:solidFill>
                  <a:schemeClr val="tx1"/>
                </a:solidFill>
                <a:effectLst/>
              </a:rPr>
              <a:t>Minimize the extent of hypoxic zones in the Waters of the Great Lakes associated with excessive phosphorus loading, with particular emphasis on Lake Erie </a:t>
            </a:r>
          </a:p>
          <a:p>
            <a:r>
              <a:rPr lang="en-US" kern="1200" dirty="0" smtClean="0">
                <a:solidFill>
                  <a:schemeClr val="tx1"/>
                </a:solidFill>
                <a:effectLst/>
              </a:rPr>
              <a:t>- 40% reduction in total phosphorus entering the Western Basin and Central Basin of Lake Erie – from the United States and from Canada - to achieve 6000 MT Central Basin load</a:t>
            </a:r>
          </a:p>
          <a:p>
            <a:endParaRPr lang="en-US" kern="1200" dirty="0" smtClean="0">
              <a:solidFill>
                <a:schemeClr val="tx1"/>
              </a:solidFill>
              <a:effectLst/>
            </a:endParaRPr>
          </a:p>
          <a:p>
            <a:r>
              <a:rPr lang="en-US" kern="1200" dirty="0" smtClean="0">
                <a:solidFill>
                  <a:schemeClr val="tx1"/>
                </a:solidFill>
                <a:effectLst/>
              </a:rPr>
              <a:t>Maintain cyanobacteria biomass at levels that do not produce concentrations of toxins that pose a threat to human or ecosystem health in the Waters of the Great Lakes</a:t>
            </a:r>
          </a:p>
          <a:p>
            <a:r>
              <a:rPr lang="en-US" kern="1200" dirty="0" smtClean="0">
                <a:solidFill>
                  <a:schemeClr val="tx1"/>
                </a:solidFill>
                <a:effectLst/>
              </a:rPr>
              <a:t>- 40% reduction in spring total and soluble reactive phosphorus loads from Canada/U.S. watersheds</a:t>
            </a:r>
          </a:p>
          <a:p>
            <a:endParaRPr lang="en-US" kern="1200" dirty="0" smtClean="0">
              <a:solidFill>
                <a:schemeClr val="tx1"/>
              </a:solidFill>
              <a:effectLst/>
            </a:endParaRPr>
          </a:p>
          <a:p>
            <a:r>
              <a:rPr lang="en-US" kern="1200" dirty="0" smtClean="0">
                <a:solidFill>
                  <a:schemeClr val="tx1"/>
                </a:solidFill>
                <a:effectLst/>
              </a:rPr>
              <a:t>Maintain cyanobacteria biomass at levels that do not produce concentrations of toxins that pose a threat to human or ecosystem health in the Waters of the Great Lakes</a:t>
            </a:r>
          </a:p>
          <a:p>
            <a:r>
              <a:rPr lang="en-US" kern="1200" dirty="0" smtClean="0">
                <a:solidFill>
                  <a:schemeClr val="tx1"/>
                </a:solidFill>
                <a:effectLst/>
              </a:rPr>
              <a:t>- 40 % reduction in spring total and soluble reactive phosphorus loads from the Maumee River (U.S.)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2</a:t>
            </a:fld>
            <a:endParaRPr lang="en-US"/>
          </a:p>
        </p:txBody>
      </p:sp>
    </p:spTree>
    <p:extLst>
      <p:ext uri="{BB962C8B-B14F-4D97-AF65-F5344CB8AC3E}">
        <p14:creationId xmlns:p14="http://schemas.microsoft.com/office/powerpoint/2010/main" val="2231486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solidFill>
                  <a:srgbClr val="002060"/>
                </a:solidFill>
                <a:latin typeface="Arial"/>
                <a:cs typeface="Arial"/>
              </a:rPr>
              <a:t>ReCON</a:t>
            </a:r>
            <a:r>
              <a:rPr lang="en-US" baseline="0" dirty="0" smtClean="0">
                <a:solidFill>
                  <a:srgbClr val="002060"/>
                </a:solidFill>
                <a:latin typeface="Arial"/>
                <a:cs typeface="Arial"/>
              </a:rPr>
              <a:t>: Real-Time Meteorological Observation Network – </a:t>
            </a:r>
            <a:r>
              <a:rPr lang="en-US" baseline="0" dirty="0" err="1" smtClean="0">
                <a:solidFill>
                  <a:srgbClr val="002060"/>
                </a:solidFill>
                <a:latin typeface="Arial"/>
                <a:cs typeface="Arial"/>
              </a:rPr>
              <a:t>www.glerl.noaa.gov</a:t>
            </a:r>
            <a:r>
              <a:rPr lang="en-US" baseline="0" dirty="0" smtClean="0">
                <a:solidFill>
                  <a:srgbClr val="002060"/>
                </a:solidFill>
                <a:latin typeface="Arial"/>
                <a:cs typeface="Arial"/>
              </a:rPr>
              <a:t>/metadata</a:t>
            </a:r>
            <a:endParaRPr lang="en-US" dirty="0" smtClean="0">
              <a:solidFill>
                <a:srgbClr val="002060"/>
              </a:solidFill>
              <a:latin typeface="Arial"/>
              <a:cs typeface="Arial"/>
            </a:endParaRP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The southern Lake Michigan met stations were used to transition technology to NWS Central and Eastern regions that greatly increased the number of near shore observing nodes. Data from buoys, pier-based</a:t>
            </a:r>
            <a:r>
              <a:rPr lang="en-US" baseline="0" dirty="0" smtClean="0">
                <a:ea typeface="ＭＳ Ｐゴシック" charset="0"/>
                <a:cs typeface="ＭＳ Ｐゴシック" charset="0"/>
              </a:rPr>
              <a:t> met stations and evaporation stations is used operationally by the GLOS RA* and NDBC (National Data Buoy Center).</a:t>
            </a:r>
            <a:endParaRPr lang="en-US" dirty="0" smtClean="0">
              <a:ea typeface="ＭＳ Ｐゴシック" charset="0"/>
              <a:cs typeface="ＭＳ Ｐゴシック" charset="0"/>
            </a:endParaRP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GLERL’s experience</a:t>
            </a:r>
            <a:r>
              <a:rPr lang="en-US" baseline="0" dirty="0" smtClean="0">
                <a:ea typeface="ＭＳ Ｐゴシック" charset="0"/>
                <a:cs typeface="ＭＳ Ｐゴシック" charset="0"/>
              </a:rPr>
              <a:t> in advancing observational technology has led to:</a:t>
            </a:r>
          </a:p>
          <a:p>
            <a:r>
              <a:rPr lang="en-US" baseline="0" dirty="0" smtClean="0">
                <a:ea typeface="ＭＳ Ｐゴシック" charset="0"/>
                <a:cs typeface="ＭＳ Ｐゴシック" charset="0"/>
              </a:rPr>
              <a:t>. Invited talk at International Association for Great Lakes Research on session on </a:t>
            </a:r>
            <a:r>
              <a:rPr lang="en-US" i="1" baseline="0" dirty="0" smtClean="0">
                <a:ea typeface="ＭＳ Ｐゴシック" charset="0"/>
                <a:cs typeface="ＭＳ Ｐゴシック" charset="0"/>
              </a:rPr>
              <a:t>Monitoring Technologies for Assessing the Health of the Great Lakes </a:t>
            </a:r>
            <a:r>
              <a:rPr lang="en-US" baseline="0" dirty="0" smtClean="0">
                <a:ea typeface="ＭＳ Ｐゴシック" charset="0"/>
                <a:cs typeface="ＭＳ Ｐゴシック" charset="0"/>
              </a:rPr>
              <a:t>which will provide feedback to the International Joint Commission’s Great Lakes Science Advisory Board. </a:t>
            </a:r>
            <a:r>
              <a:rPr lang="en-US" dirty="0" smtClean="0">
                <a:ea typeface="ＭＳ Ｐゴシック" charset="0"/>
                <a:cs typeface="ＭＳ Ｐゴシック" charset="0"/>
              </a:rPr>
              <a:t> </a:t>
            </a:r>
          </a:p>
          <a:p>
            <a:r>
              <a:rPr lang="en-US" dirty="0" smtClean="0">
                <a:ea typeface="ＭＳ Ｐゴシック" charset="0"/>
                <a:cs typeface="ＭＳ Ｐゴシック" charset="0"/>
              </a:rPr>
              <a:t>. Invitation from NOAA/IOOS** to</a:t>
            </a:r>
            <a:r>
              <a:rPr lang="en-US" baseline="0" dirty="0" smtClean="0">
                <a:ea typeface="ＭＳ Ｐゴシック" charset="0"/>
                <a:cs typeface="ＭＳ Ｐゴシック" charset="0"/>
              </a:rPr>
              <a:t> National Moored Data Buoy Plan Workshop</a:t>
            </a:r>
          </a:p>
          <a:p>
            <a:r>
              <a:rPr lang="en-US" baseline="0" dirty="0" smtClean="0">
                <a:ea typeface="ＭＳ Ｐゴシック" charset="0"/>
                <a:cs typeface="ＭＳ Ｐゴシック" charset="0"/>
              </a:rPr>
              <a:t>. Invitation from NOAA/NDBC Deputy Director to discuss potential for deployment of year-round, under ice observing nodes</a:t>
            </a:r>
          </a:p>
          <a:p>
            <a:endParaRPr lang="en-US" baseline="0" dirty="0" smtClean="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latin typeface="Arial"/>
                <a:cs typeface="Arial"/>
              </a:rPr>
              <a:t> *</a:t>
            </a:r>
            <a:r>
              <a:rPr lang="en-US" dirty="0" smtClean="0">
                <a:solidFill>
                  <a:srgbClr val="000000"/>
                </a:solidFill>
                <a:latin typeface="Arial"/>
                <a:cs typeface="Arial"/>
              </a:rPr>
              <a:t>GLOS RA is one of 11</a:t>
            </a:r>
            <a:r>
              <a:rPr lang="en-US" baseline="0" dirty="0" smtClean="0">
                <a:solidFill>
                  <a:srgbClr val="000000"/>
                </a:solidFill>
                <a:latin typeface="Arial"/>
                <a:cs typeface="Arial"/>
              </a:rPr>
              <a:t> Regional Associations of the Integrated Ocean Observing System (IOOS)</a:t>
            </a:r>
            <a:r>
              <a:rPr lang="en-US" dirty="0" smtClean="0">
                <a:solidFill>
                  <a:srgbClr val="000000"/>
                </a:solidFill>
                <a:latin typeface="Arial"/>
                <a:cs typeface="Aria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a:cs typeface="Arial"/>
              </a:rPr>
              <a:t>**IOOS is a partnership among federal,</a:t>
            </a:r>
            <a:r>
              <a:rPr lang="en-US" baseline="0" dirty="0" smtClean="0">
                <a:solidFill>
                  <a:srgbClr val="000000"/>
                </a:solidFill>
                <a:latin typeface="Arial"/>
                <a:cs typeface="Arial"/>
              </a:rPr>
              <a:t> regional, academic and private sector parties that works to provide new tools and forecasts to improve safety, enhance the economy, and protect the environment. </a:t>
            </a:r>
          </a:p>
          <a:p>
            <a:endParaRPr lang="en-US" dirty="0" smtClean="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3</a:t>
            </a:fld>
            <a:endParaRPr lang="en-US"/>
          </a:p>
        </p:txBody>
      </p:sp>
    </p:spTree>
    <p:extLst>
      <p:ext uri="{BB962C8B-B14F-4D97-AF65-F5344CB8AC3E}">
        <p14:creationId xmlns:p14="http://schemas.microsoft.com/office/powerpoint/2010/main" val="332446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B4668-14C6-46D9-90FE-1ADB34EDD5CF}" type="slidenum">
              <a:rPr lang="en-US" smtClean="0"/>
              <a:t>4</a:t>
            </a:fld>
            <a:endParaRPr lang="en-US"/>
          </a:p>
        </p:txBody>
      </p:sp>
    </p:spTree>
    <p:extLst>
      <p:ext uri="{BB962C8B-B14F-4D97-AF65-F5344CB8AC3E}">
        <p14:creationId xmlns:p14="http://schemas.microsoft.com/office/powerpoint/2010/main" val="214139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B4668-14C6-46D9-90FE-1ADB34EDD5CF}" type="slidenum">
              <a:rPr lang="en-US" smtClean="0"/>
              <a:t>5</a:t>
            </a:fld>
            <a:endParaRPr lang="en-US"/>
          </a:p>
        </p:txBody>
      </p:sp>
    </p:spTree>
    <p:extLst>
      <p:ext uri="{BB962C8B-B14F-4D97-AF65-F5344CB8AC3E}">
        <p14:creationId xmlns:p14="http://schemas.microsoft.com/office/powerpoint/2010/main" val="2141393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“NWS views the GLERL Demonstration Network as a tremendous success.  The demo network was actually a catalyst for NWS expanding the Great Lakes coastal observation network. NWS put quite a bit of money into duplicating the GLERL network. The sensors</a:t>
            </a:r>
            <a:r>
              <a:rPr lang="en-US" kern="1200" baseline="0" dirty="0" smtClean="0">
                <a:solidFill>
                  <a:schemeClr val="tx1"/>
                </a:solidFill>
                <a:effectLst/>
              </a:rPr>
              <a:t> and data acquisition systems</a:t>
            </a:r>
            <a:r>
              <a:rPr lang="en-US" kern="1200" dirty="0" smtClean="0">
                <a:solidFill>
                  <a:schemeClr val="tx1"/>
                </a:solidFill>
                <a:effectLst/>
              </a:rPr>
              <a:t> turned out to be exceptionally robust.”  - Richard </a:t>
            </a:r>
            <a:r>
              <a:rPr lang="en-US" kern="1200" dirty="0" err="1" smtClean="0">
                <a:solidFill>
                  <a:schemeClr val="tx1"/>
                </a:solidFill>
                <a:effectLst/>
              </a:rPr>
              <a:t>Wagenmaker</a:t>
            </a:r>
            <a:r>
              <a:rPr lang="en-US" kern="1200" dirty="0" smtClean="0">
                <a:solidFill>
                  <a:schemeClr val="tx1"/>
                </a:solidFill>
                <a:effectLst/>
              </a:rPr>
              <a:t>, Meteorologist in Charge, Detroit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These</a:t>
            </a:r>
            <a:r>
              <a:rPr lang="en-US" kern="1200" baseline="0" dirty="0" smtClean="0">
                <a:solidFill>
                  <a:schemeClr val="tx1"/>
                </a:solidFill>
                <a:effectLst/>
              </a:rPr>
              <a:t> sites provide real-time conditions for commercial shipping and recreational users. NWS users benefit from imagery. The GLERL website receives over 1 million unique web hits per year. </a:t>
            </a:r>
            <a:endParaRPr lang="en-US" dirty="0" smtClean="0">
              <a:solidFill>
                <a:srgbClr val="002060"/>
              </a:solidFill>
              <a:cs typeface="Arial"/>
            </a:endParaRPr>
          </a:p>
          <a:p>
            <a:pPr marL="0" indent="0">
              <a:buFont typeface="Arial"/>
              <a:buNone/>
            </a:pPr>
            <a:endParaRPr lang="en-US" dirty="0" smtClean="0">
              <a:solidFill>
                <a:srgbClr val="002060"/>
              </a:solidFill>
              <a:cs typeface="Arial"/>
            </a:endParaRPr>
          </a:p>
          <a:p>
            <a:pPr marL="0" indent="0">
              <a:buFont typeface="Arial"/>
              <a:buNone/>
            </a:pPr>
            <a:r>
              <a:rPr lang="en-US" dirty="0" smtClean="0">
                <a:solidFill>
                  <a:srgbClr val="002060"/>
                </a:solidFill>
                <a:cs typeface="Arial"/>
              </a:rPr>
              <a:t>Collaborations: NWS, Thunder Bay National Marine Sanctuary, Great Lakes Observing</a:t>
            </a:r>
            <a:r>
              <a:rPr lang="en-US" baseline="0" dirty="0" smtClean="0">
                <a:solidFill>
                  <a:srgbClr val="002060"/>
                </a:solidFill>
                <a:cs typeface="Arial"/>
              </a:rPr>
              <a:t> System Regional Association</a:t>
            </a:r>
            <a:endParaRPr lang="en-US" dirty="0" smtClean="0">
              <a:solidFill>
                <a:srgbClr val="002060"/>
              </a:solidFill>
              <a:cs typeface="Arial"/>
            </a:endParaRPr>
          </a:p>
          <a:p>
            <a:pPr marL="0" indent="0">
              <a:buFont typeface="Arial"/>
              <a:buNone/>
            </a:pPr>
            <a:endParaRPr lang="en-US" dirty="0" smtClean="0">
              <a:solidFill>
                <a:srgbClr val="002060"/>
              </a:solidFill>
              <a:cs typeface="Arial"/>
            </a:endParaRPr>
          </a:p>
          <a:p>
            <a:pPr marL="0" indent="0">
              <a:buFont typeface="Arial"/>
              <a:buNone/>
            </a:pPr>
            <a:r>
              <a:rPr lang="en-US" dirty="0" smtClean="0">
                <a:solidFill>
                  <a:srgbClr val="002060"/>
                </a:solidFill>
                <a:cs typeface="Arial"/>
              </a:rPr>
              <a:t>Future Work: Extend to year-round, cabled systems at offshore and pier-based stations</a:t>
            </a:r>
          </a:p>
          <a:p>
            <a:endParaRPr lang="en-US" dirty="0" smtClean="0"/>
          </a:p>
          <a:p>
            <a:r>
              <a:rPr lang="en-US" dirty="0" smtClean="0"/>
              <a:t>Due</a:t>
            </a:r>
            <a:r>
              <a:rPr lang="en-US" baseline="0" dirty="0" smtClean="0"/>
              <a:t> to the contributions of NOS CO-OPS, GLOS RA, Universities, and GLRI, the observation network has now grown beyond this state. This slide is intended to show GLERL’s contribution to the NWS WFO marine observations expansion.</a:t>
            </a:r>
            <a:endParaRPr lang="en-US" dirty="0"/>
          </a:p>
        </p:txBody>
      </p:sp>
      <p:sp>
        <p:nvSpPr>
          <p:cNvPr id="4" name="Slide Number Placeholder 3"/>
          <p:cNvSpPr>
            <a:spLocks noGrp="1"/>
          </p:cNvSpPr>
          <p:nvPr>
            <p:ph type="sldNum" sz="quarter" idx="10"/>
          </p:nvPr>
        </p:nvSpPr>
        <p:spPr/>
        <p:txBody>
          <a:bodyPr/>
          <a:lstStyle/>
          <a:p>
            <a:fld id="{B71B4668-14C6-46D9-90FE-1ADB34EDD5CF}" type="slidenum">
              <a:rPr lang="en-US" smtClean="0"/>
              <a:t>6</a:t>
            </a:fld>
            <a:endParaRPr lang="en-US"/>
          </a:p>
        </p:txBody>
      </p:sp>
    </p:spTree>
    <p:extLst>
      <p:ext uri="{BB962C8B-B14F-4D97-AF65-F5344CB8AC3E}">
        <p14:creationId xmlns:p14="http://schemas.microsoft.com/office/powerpoint/2010/main" val="2141393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r>
              <a:rPr lang="en-US" smtClean="0"/>
              <a:t>This project was initiated under the Great Lakes Restoration Initiative (GLRI). Through collaborations with federal, university and industry partners we have transitioned products and services into operation and application.</a:t>
            </a:r>
          </a:p>
          <a:p>
            <a:endParaRPr lang="en-US" smtClean="0"/>
          </a:p>
          <a:p>
            <a:r>
              <a:rPr lang="en-US" smtClean="0"/>
              <a:t>NOAA-GLERL received funding in 2010 under the GLRI to develop a near term design for the Great Lakes Observing System (GLOS) Enterprise Architecture. The GLOS Enterprise Architecture (EA) project scoped an integrated, holistic ecosystem observing system including the physical, chemical, and biological data collection necessary to support effective Great Lakes management.  The EA focused on developing a system to observe change in the Great Lakes coastal environment resulting from the basin-wide implementation of the GLRI.  A strategic plan was created for the near term GLOS enterprise design.  The strategic plan is intended to leverage and build on the foundation of the existing programs and initiatives of GLOS, IOOS, NOAA-GLERL, and the GLRI.  The EA final report provides recommendations for the design and implementation of prioritized elements of the system over the near term (next 5 years) towards a sustainable Great Lakes observing system over the long term.  The EA report was a culmination of a multi-stakeholder collaborative effort with input and direction obtained directly from an expert advisory panel representing NOAA-GLERL, USEPA, USGS, USACE, and IOOS, as well as input provided to GLOS by numerous stakeholders over the past several years.   </a:t>
            </a:r>
          </a:p>
          <a:p>
            <a:endParaRPr lang="en-US" smtClean="0"/>
          </a:p>
          <a:p>
            <a:r>
              <a:rPr lang="en-US" smtClean="0"/>
              <a:t>The Synthesis, Observations and Response (SOAR) project addresses Great Lakes Restoration Initiative (GLRI) adaptive management needs under Great Lakes Water Quality Agreement (GLWQA) Annex 4:</a:t>
            </a:r>
          </a:p>
          <a:p>
            <a:endParaRPr lang="en-US" smtClean="0"/>
          </a:p>
          <a:p>
            <a:r>
              <a:rPr lang="en-US" smtClean="0"/>
              <a:t>Lake Ecosystem Objectives of Great Lakes Water Quality Agreement Annex 4 - Canada/U.S. Phosphorus Load Reduction Targets</a:t>
            </a:r>
          </a:p>
          <a:p>
            <a:r>
              <a:rPr lang="en-US" smtClean="0"/>
              <a:t> . Minimize the extent of hypoxic zones in the Waters of the Great Lakes associated with excessive phosphorus loading, with particular emphasis on Lake Erie </a:t>
            </a:r>
          </a:p>
          <a:p>
            <a:r>
              <a:rPr lang="en-US" smtClean="0"/>
              <a:t>- 40% reduction in total phosphorus entering the Western Basin and Central Basin of Lake Erie – from the United States and from Canada - to achieve 6000 MT (metric ton) Central Basin load</a:t>
            </a:r>
          </a:p>
          <a:p>
            <a:r>
              <a:rPr lang="en-US" smtClean="0"/>
              <a:t> . Maintain cyanobacteria biomass at levels that do not produce concentrations of toxins that pose a threat to human or ecosystem health in the Waters of the Great Lakes</a:t>
            </a:r>
          </a:p>
          <a:p>
            <a:r>
              <a:rPr lang="en-US" smtClean="0"/>
              <a:t>- 40% reduction in spring total and soluble reactive phosphorus loads from Canada/U.S. watersheds</a:t>
            </a:r>
          </a:p>
          <a:p>
            <a:r>
              <a:rPr lang="en-US" smtClean="0"/>
              <a:t> . Maintain cyanobacteria biomass at levels that do not produce concentrations of toxins that pose a threat to human or ecosystem health in the Waters of the Great Lakes</a:t>
            </a:r>
          </a:p>
          <a:p>
            <a:r>
              <a:rPr lang="en-US" smtClean="0"/>
              <a:t>- 40 % reduction in spring total and soluble reactive phosphorus loads from the Maumee River (U.S.)</a:t>
            </a:r>
          </a:p>
          <a:p>
            <a:endParaRPr lang="en-US" smtClean="0"/>
          </a:p>
          <a:p>
            <a:r>
              <a:rPr lang="en-US" smtClean="0"/>
              <a:t>HAB – Harmful Algal Bloom</a:t>
            </a:r>
          </a:p>
          <a:p>
            <a:endParaRPr lang="en-US" smtClean="0"/>
          </a:p>
          <a:p>
            <a:endParaRPr lang="en-US" smtClean="0"/>
          </a:p>
          <a:p>
            <a:endParaRPr lang="en-US" dirty="0" smtClean="0"/>
          </a:p>
        </p:txBody>
      </p:sp>
      <p:sp>
        <p:nvSpPr>
          <p:cNvPr id="94212" name="Slide Number Placeholder 3"/>
          <p:cNvSpPr>
            <a:spLocks noGrp="1"/>
          </p:cNvSpPr>
          <p:nvPr>
            <p:ph type="sldNum" sz="quarter" idx="5"/>
          </p:nvPr>
        </p:nvSpPr>
        <p:spPr/>
        <p:txBody>
          <a:bodyPr/>
          <a:lstStyle/>
          <a:p>
            <a:fld id="{6348DCE9-0583-4D73-84B9-26BE2F6A053B}" type="slidenum">
              <a:rPr lang="en-US" smtClean="0"/>
              <a:pPr/>
              <a:t>7</a:t>
            </a:fld>
            <a:endParaRPr lang="en-US"/>
          </a:p>
        </p:txBody>
      </p:sp>
      <p:sp>
        <p:nvSpPr>
          <p:cNvPr id="4" name="Slide Image Placeholder 3"/>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smtClean="0">
              <a:solidFill>
                <a:srgbClr val="002060"/>
              </a:solidFill>
              <a:cs typeface="Arial"/>
            </a:endParaRPr>
          </a:p>
          <a:p>
            <a:pPr marL="0" indent="0">
              <a:buFont typeface="Arial"/>
              <a:buNone/>
            </a:pPr>
            <a:r>
              <a:rPr lang="en-US" dirty="0" smtClean="0">
                <a:solidFill>
                  <a:srgbClr val="000000"/>
                </a:solidFill>
                <a:cs typeface="Arial"/>
              </a:rPr>
              <a:t>The</a:t>
            </a:r>
            <a:r>
              <a:rPr lang="en-US" baseline="0" dirty="0" smtClean="0">
                <a:solidFill>
                  <a:srgbClr val="000000"/>
                </a:solidFill>
                <a:cs typeface="Arial"/>
              </a:rPr>
              <a:t> Hypoxia Monitoring and Warning System provides observations for GLRI a</a:t>
            </a:r>
            <a:r>
              <a:rPr lang="en-US" dirty="0" smtClean="0">
                <a:solidFill>
                  <a:srgbClr val="000000"/>
                </a:solidFill>
                <a:cs typeface="Arial"/>
              </a:rPr>
              <a:t>daptive management</a:t>
            </a:r>
            <a:r>
              <a:rPr lang="en-US" baseline="0" dirty="0" smtClean="0">
                <a:solidFill>
                  <a:srgbClr val="000000"/>
                </a:solidFill>
                <a:cs typeface="Arial"/>
              </a:rPr>
              <a:t> and environmental intelligence for </a:t>
            </a:r>
            <a:r>
              <a:rPr lang="en-US" dirty="0" smtClean="0">
                <a:solidFill>
                  <a:srgbClr val="000000"/>
                </a:solidFill>
                <a:cs typeface="Arial"/>
              </a:rPr>
              <a:t>water intake managers</a:t>
            </a:r>
            <a:r>
              <a:rPr lang="en-US" baseline="0" dirty="0" smtClean="0">
                <a:solidFill>
                  <a:srgbClr val="000000"/>
                </a:solidFill>
                <a:cs typeface="Arial"/>
              </a:rPr>
              <a:t> in the central basin of Lake Erie. The central basin of Lake Erie hypoxic zone is the second largest in the US. The system provides time-series observations of oxygen and temperature relevant to water intake managers but also provides winds, waves, and currents important for commercial and recreational use and important in understanding the physics of hypoxia formation and </a:t>
            </a:r>
            <a:r>
              <a:rPr lang="en-US" baseline="0" dirty="0" err="1" smtClean="0">
                <a:solidFill>
                  <a:srgbClr val="000000"/>
                </a:solidFill>
                <a:cs typeface="Arial"/>
              </a:rPr>
              <a:t>hypolimnion</a:t>
            </a:r>
            <a:r>
              <a:rPr lang="en-US" baseline="0" dirty="0" smtClean="0">
                <a:solidFill>
                  <a:srgbClr val="000000"/>
                </a:solidFill>
                <a:cs typeface="Arial"/>
              </a:rPr>
              <a:t> movement.</a:t>
            </a:r>
            <a:endParaRPr lang="en-US" dirty="0" smtClean="0">
              <a:solidFill>
                <a:srgbClr val="000000"/>
              </a:solidFill>
              <a:cs typeface="Arial"/>
            </a:endParaRPr>
          </a:p>
          <a:p>
            <a:pPr marL="285750" indent="-285750">
              <a:buFont typeface="Arial"/>
              <a:buChar char="•"/>
            </a:pPr>
            <a:endParaRPr lang="en-US" dirty="0" smtClean="0">
              <a:solidFill>
                <a:srgbClr val="000000"/>
              </a:solidFill>
              <a:cs typeface="Arial"/>
            </a:endParaRPr>
          </a:p>
          <a:p>
            <a:pPr marL="0" indent="0">
              <a:buFont typeface="Arial"/>
              <a:buNone/>
            </a:pPr>
            <a:r>
              <a:rPr lang="en-US" dirty="0" smtClean="0">
                <a:solidFill>
                  <a:srgbClr val="000000"/>
                </a:solidFill>
                <a:cs typeface="Arial"/>
              </a:rPr>
              <a:t>Collaborations: US Environmental</a:t>
            </a:r>
            <a:r>
              <a:rPr lang="en-US" baseline="0" dirty="0" smtClean="0">
                <a:solidFill>
                  <a:srgbClr val="000000"/>
                </a:solidFill>
                <a:cs typeface="Arial"/>
              </a:rPr>
              <a:t> </a:t>
            </a:r>
            <a:r>
              <a:rPr lang="en-US" dirty="0" smtClean="0">
                <a:solidFill>
                  <a:srgbClr val="000000"/>
                </a:solidFill>
                <a:cs typeface="Arial"/>
              </a:rPr>
              <a:t>Protection</a:t>
            </a:r>
            <a:r>
              <a:rPr lang="en-US" baseline="0" dirty="0" smtClean="0">
                <a:solidFill>
                  <a:srgbClr val="000000"/>
                </a:solidFill>
                <a:cs typeface="Arial"/>
              </a:rPr>
              <a:t> </a:t>
            </a:r>
            <a:r>
              <a:rPr lang="en-US" dirty="0" smtClean="0">
                <a:solidFill>
                  <a:srgbClr val="000000"/>
                </a:solidFill>
                <a:cs typeface="Arial"/>
              </a:rPr>
              <a:t>Agency, United States</a:t>
            </a:r>
            <a:r>
              <a:rPr lang="en-US" baseline="0" dirty="0" smtClean="0">
                <a:solidFill>
                  <a:srgbClr val="000000"/>
                </a:solidFill>
                <a:cs typeface="Arial"/>
              </a:rPr>
              <a:t> </a:t>
            </a:r>
            <a:r>
              <a:rPr lang="en-US" dirty="0" smtClean="0">
                <a:solidFill>
                  <a:srgbClr val="000000"/>
                </a:solidFill>
                <a:cs typeface="Arial"/>
              </a:rPr>
              <a:t>Geological Survey, Great</a:t>
            </a:r>
            <a:r>
              <a:rPr lang="en-US" baseline="0" dirty="0" smtClean="0">
                <a:solidFill>
                  <a:srgbClr val="000000"/>
                </a:solidFill>
                <a:cs typeface="Arial"/>
              </a:rPr>
              <a:t> Lakes Observing System Regional Association</a:t>
            </a:r>
            <a:r>
              <a:rPr lang="en-US" dirty="0" smtClean="0">
                <a:solidFill>
                  <a:srgbClr val="000000"/>
                </a:solidFill>
                <a:cs typeface="Arial"/>
              </a:rPr>
              <a:t>, </a:t>
            </a:r>
            <a:r>
              <a:rPr lang="en-US" dirty="0" err="1" smtClean="0">
                <a:solidFill>
                  <a:srgbClr val="000000"/>
                </a:solidFill>
                <a:cs typeface="Arial"/>
              </a:rPr>
              <a:t>Limnotech</a:t>
            </a:r>
            <a:endParaRPr lang="en-US" dirty="0" smtClean="0">
              <a:solidFill>
                <a:srgbClr val="000000"/>
              </a:solidFill>
              <a:cs typeface="Arial"/>
            </a:endParaRPr>
          </a:p>
          <a:p>
            <a:pPr marL="0" indent="0">
              <a:buFont typeface="Arial"/>
              <a:buNone/>
            </a:pPr>
            <a:endParaRPr lang="en-US" dirty="0" smtClean="0">
              <a:solidFill>
                <a:srgbClr val="002060"/>
              </a:solidFill>
              <a:cs typeface="Arial"/>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kern="1200" dirty="0" smtClean="0">
                <a:solidFill>
                  <a:schemeClr val="tx1"/>
                </a:solidFill>
                <a:effectLst/>
              </a:rPr>
              <a:t>RUBERG, S.A., E. </a:t>
            </a:r>
            <a:r>
              <a:rPr lang="en-US" kern="1200" dirty="0" err="1" smtClean="0">
                <a:solidFill>
                  <a:schemeClr val="tx1"/>
                </a:solidFill>
                <a:effectLst/>
              </a:rPr>
              <a:t>Guasp</a:t>
            </a:r>
            <a:r>
              <a:rPr lang="en-US" kern="1200" dirty="0" smtClean="0">
                <a:solidFill>
                  <a:schemeClr val="tx1"/>
                </a:solidFill>
                <a:effectLst/>
              </a:rPr>
              <a:t>, N. HAWLEY, R.W. MUZZI, S.B. BRANDT, H.A. VANDERPLOEG, J.C. LANE, T.C. MILLER, and S.A. CONSTANT</a:t>
            </a:r>
            <a:r>
              <a:rPr lang="en-US" b="1" kern="1200" dirty="0" smtClean="0">
                <a:solidFill>
                  <a:schemeClr val="tx1"/>
                </a:solidFill>
                <a:effectLst/>
              </a:rPr>
              <a:t>. </a:t>
            </a:r>
            <a:r>
              <a:rPr lang="en-US" kern="1200" dirty="0" smtClean="0">
                <a:solidFill>
                  <a:schemeClr val="tx1"/>
                </a:solidFill>
                <a:effectLst/>
              </a:rPr>
              <a:t>Societal benefits of the real-time coastal observation network (</a:t>
            </a:r>
            <a:r>
              <a:rPr lang="en-US" kern="1200" dirty="0" err="1" smtClean="0">
                <a:solidFill>
                  <a:schemeClr val="tx1"/>
                </a:solidFill>
                <a:effectLst/>
              </a:rPr>
              <a:t>ReCON</a:t>
            </a:r>
            <a:r>
              <a:rPr lang="en-US" kern="1200" dirty="0" smtClean="0">
                <a:solidFill>
                  <a:schemeClr val="tx1"/>
                </a:solidFill>
                <a:effectLst/>
              </a:rPr>
              <a:t>): Implications for municipal drinking water </a:t>
            </a:r>
            <a:r>
              <a:rPr lang="en-US" kern="1200" dirty="0" err="1" smtClean="0">
                <a:solidFill>
                  <a:schemeClr val="tx1"/>
                </a:solidFill>
                <a:effectLst/>
              </a:rPr>
              <a:t>quality.</a:t>
            </a:r>
            <a:r>
              <a:rPr lang="en-US" i="1" kern="1200" dirty="0" err="1" smtClean="0">
                <a:solidFill>
                  <a:schemeClr val="tx1"/>
                </a:solidFill>
                <a:effectLst/>
              </a:rPr>
              <a:t>Marine</a:t>
            </a:r>
            <a:r>
              <a:rPr lang="en-US" i="1" kern="1200" dirty="0" smtClean="0">
                <a:solidFill>
                  <a:schemeClr val="tx1"/>
                </a:solidFill>
                <a:effectLst/>
              </a:rPr>
              <a:t> Technology Society Journal</a:t>
            </a:r>
            <a:r>
              <a:rPr lang="en-US" kern="1200" dirty="0" smtClean="0">
                <a:solidFill>
                  <a:schemeClr val="tx1"/>
                </a:solidFill>
                <a:effectLst/>
              </a:rPr>
              <a:t> 42(3):103-109 (2008).</a:t>
            </a:r>
          </a:p>
          <a:p>
            <a:pPr marL="0" indent="0">
              <a:buFont typeface="Arial"/>
              <a:buNone/>
            </a:pPr>
            <a:endParaRPr lang="en-US" dirty="0" smtClean="0">
              <a:solidFill>
                <a:srgbClr val="002060"/>
              </a:solidFill>
              <a:cs typeface="Arial"/>
            </a:endParaRP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8</a:t>
            </a:fld>
            <a:endParaRPr lang="en-US"/>
          </a:p>
        </p:txBody>
      </p:sp>
    </p:spTree>
    <p:extLst>
      <p:ext uri="{BB962C8B-B14F-4D97-AF65-F5344CB8AC3E}">
        <p14:creationId xmlns:p14="http://schemas.microsoft.com/office/powerpoint/2010/main" val="204707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latin typeface="Arial"/>
                <a:cs typeface="Arial"/>
              </a:rPr>
              <a:t>GLOS is an Integrated Ocean Observing</a:t>
            </a:r>
            <a:r>
              <a:rPr lang="en-US" baseline="0" dirty="0" smtClean="0">
                <a:latin typeface="Arial"/>
                <a:cs typeface="Arial"/>
              </a:rPr>
              <a:t> System (IOOS) regional association</a:t>
            </a:r>
          </a:p>
          <a:p>
            <a:pPr marL="0" indent="0">
              <a:buFont typeface="Arial"/>
              <a:buNone/>
            </a:pPr>
            <a:endParaRPr lang="en-US" baseline="0" dirty="0" smtClean="0">
              <a:latin typeface="Arial"/>
              <a:cs typeface="Arial"/>
            </a:endParaRPr>
          </a:p>
          <a:p>
            <a:pPr marL="0" indent="0">
              <a:buFont typeface="Arial"/>
              <a:buNone/>
            </a:pPr>
            <a:r>
              <a:rPr lang="en-US" baseline="0" dirty="0" smtClean="0">
                <a:latin typeface="Arial"/>
                <a:cs typeface="Arial"/>
              </a:rPr>
              <a:t>GLOS put out a competitive RFP, GLERL created the specification, and </a:t>
            </a:r>
            <a:r>
              <a:rPr lang="en-US" baseline="0" dirty="0" err="1" smtClean="0">
                <a:latin typeface="Arial"/>
                <a:cs typeface="Arial"/>
              </a:rPr>
              <a:t>LimnoTech</a:t>
            </a:r>
            <a:r>
              <a:rPr lang="en-US" baseline="0" dirty="0" smtClean="0">
                <a:latin typeface="Arial"/>
                <a:cs typeface="Arial"/>
              </a:rPr>
              <a:t> received the award.</a:t>
            </a:r>
          </a:p>
          <a:p>
            <a:pPr marL="0" indent="0">
              <a:buFont typeface="Arial"/>
              <a:buNone/>
            </a:pPr>
            <a:endParaRPr lang="en-US" baseline="0" dirty="0" smtClean="0">
              <a:latin typeface="Arial"/>
              <a:cs typeface="Arial"/>
            </a:endParaRPr>
          </a:p>
          <a:p>
            <a:pPr marL="0" indent="0">
              <a:buFont typeface="Arial"/>
              <a:buNone/>
            </a:pPr>
            <a:r>
              <a:rPr lang="en-US" baseline="0" dirty="0" err="1" smtClean="0">
                <a:latin typeface="Arial"/>
                <a:cs typeface="Arial"/>
              </a:rPr>
              <a:t>LimnoTech</a:t>
            </a:r>
            <a:r>
              <a:rPr lang="en-US" baseline="0" dirty="0" smtClean="0">
                <a:latin typeface="Arial"/>
                <a:cs typeface="Arial"/>
              </a:rPr>
              <a:t> is a consulting company. </a:t>
            </a:r>
          </a:p>
          <a:p>
            <a:pPr marL="0" indent="0">
              <a:buFont typeface="Arial"/>
              <a:buNone/>
            </a:pPr>
            <a:endParaRPr lang="en-US" dirty="0" smtClean="0">
              <a:latin typeface="Arial"/>
              <a:cs typeface="Arial"/>
            </a:endParaRPr>
          </a:p>
          <a:p>
            <a:pPr marL="0" indent="0">
              <a:buFont typeface="Arial"/>
              <a:buNone/>
            </a:pPr>
            <a:r>
              <a:rPr lang="en-US" dirty="0" smtClean="0">
                <a:latin typeface="Arial"/>
                <a:cs typeface="Arial"/>
              </a:rPr>
              <a:t>Future Work: Dissolved</a:t>
            </a:r>
            <a:r>
              <a:rPr lang="en-US" baseline="0" dirty="0" smtClean="0">
                <a:latin typeface="Arial"/>
                <a:cs typeface="Arial"/>
              </a:rPr>
              <a:t> oxygen</a:t>
            </a:r>
            <a:r>
              <a:rPr lang="en-US" dirty="0" smtClean="0">
                <a:latin typeface="Arial"/>
                <a:cs typeface="Arial"/>
              </a:rPr>
              <a:t> modeling, FVCOM dissolved</a:t>
            </a:r>
            <a:r>
              <a:rPr lang="en-US" baseline="0" dirty="0" smtClean="0">
                <a:latin typeface="Arial"/>
                <a:cs typeface="Arial"/>
              </a:rPr>
              <a:t> oxygen</a:t>
            </a:r>
            <a:r>
              <a:rPr lang="en-US" dirty="0" smtClean="0">
                <a:latin typeface="Arial"/>
                <a:cs typeface="Arial"/>
              </a:rPr>
              <a:t> layer movement forecast.</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9</a:t>
            </a:fld>
            <a:endParaRPr lang="en-US"/>
          </a:p>
        </p:txBody>
      </p:sp>
    </p:spTree>
    <p:extLst>
      <p:ext uri="{BB962C8B-B14F-4D97-AF65-F5344CB8AC3E}">
        <p14:creationId xmlns:p14="http://schemas.microsoft.com/office/powerpoint/2010/main" val="406458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72469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14463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36808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CA9DBE-B945-A340-94E7-9F5B997B97BE}" type="datetimeFigureOut">
              <a:rPr lang="en-US" smtClean="0">
                <a:solidFill>
                  <a:prstClr val="black">
                    <a:tint val="75000"/>
                  </a:prstClr>
                </a:solidFill>
                <a:latin typeface="Calibri"/>
              </a:rPr>
              <a:pPr/>
              <a:t>3/12/2016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8443E5-76D4-6B4B-90A8-837A9674367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25549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A9DBE-B945-A340-94E7-9F5B997B97BE}" type="datetimeFigureOut">
              <a:rPr lang="en-US" smtClean="0">
                <a:solidFill>
                  <a:prstClr val="black">
                    <a:tint val="75000"/>
                  </a:prstClr>
                </a:solidFill>
                <a:latin typeface="Calibri"/>
              </a:rPr>
              <a:pPr/>
              <a:t>3/12/2016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8443E5-76D4-6B4B-90A8-837A9674367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9561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CA9DBE-B945-A340-94E7-9F5B997B97BE}" type="datetimeFigureOut">
              <a:rPr lang="en-US" smtClean="0">
                <a:solidFill>
                  <a:prstClr val="black">
                    <a:tint val="75000"/>
                  </a:prstClr>
                </a:solidFill>
                <a:latin typeface="Calibri"/>
              </a:rPr>
              <a:pPr/>
              <a:t>3/12/2016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8443E5-76D4-6B4B-90A8-837A9674367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8288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CA9DBE-B945-A340-94E7-9F5B997B97BE}" type="datetimeFigureOut">
              <a:rPr lang="en-US" smtClean="0">
                <a:solidFill>
                  <a:prstClr val="black">
                    <a:tint val="75000"/>
                  </a:prstClr>
                </a:solidFill>
                <a:latin typeface="Calibri"/>
              </a:rPr>
              <a:pPr/>
              <a:t>3/12/2016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8443E5-76D4-6B4B-90A8-837A9674367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5097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CA9DBE-B945-A340-94E7-9F5B997B97BE}" type="datetimeFigureOut">
              <a:rPr lang="en-US" smtClean="0">
                <a:solidFill>
                  <a:prstClr val="black">
                    <a:tint val="75000"/>
                  </a:prstClr>
                </a:solidFill>
                <a:latin typeface="Calibri"/>
              </a:rPr>
              <a:pPr/>
              <a:t>3/12/2016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8443E5-76D4-6B4B-90A8-837A9674367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792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CA9DBE-B945-A340-94E7-9F5B997B97BE}" type="datetimeFigureOut">
              <a:rPr lang="en-US" smtClean="0">
                <a:solidFill>
                  <a:prstClr val="black">
                    <a:tint val="75000"/>
                  </a:prstClr>
                </a:solidFill>
                <a:latin typeface="Calibri"/>
              </a:rPr>
              <a:pPr/>
              <a:t>3/12/2016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8443E5-76D4-6B4B-90A8-837A9674367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3705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A9DBE-B945-A340-94E7-9F5B997B97BE}" type="datetimeFigureOut">
              <a:rPr lang="en-US" smtClean="0">
                <a:solidFill>
                  <a:prstClr val="black">
                    <a:tint val="75000"/>
                  </a:prstClr>
                </a:solidFill>
                <a:latin typeface="Calibri"/>
              </a:rPr>
              <a:pPr/>
              <a:t>3/12/2016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8443E5-76D4-6B4B-90A8-837A9674367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1432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A9DBE-B945-A340-94E7-9F5B997B97BE}" type="datetimeFigureOut">
              <a:rPr lang="en-US" smtClean="0">
                <a:solidFill>
                  <a:prstClr val="black">
                    <a:tint val="75000"/>
                  </a:prstClr>
                </a:solidFill>
                <a:latin typeface="Calibri"/>
              </a:rPr>
              <a:pPr/>
              <a:t>3/12/2016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8443E5-76D4-6B4B-90A8-837A9674367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5435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586344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A9DBE-B945-A340-94E7-9F5B997B97BE}" type="datetimeFigureOut">
              <a:rPr lang="en-US" smtClean="0">
                <a:solidFill>
                  <a:prstClr val="black">
                    <a:tint val="75000"/>
                  </a:prstClr>
                </a:solidFill>
                <a:latin typeface="Calibri"/>
              </a:rPr>
              <a:pPr/>
              <a:t>3/12/2016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8443E5-76D4-6B4B-90A8-837A9674367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42158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A9DBE-B945-A340-94E7-9F5B997B97BE}" type="datetimeFigureOut">
              <a:rPr lang="en-US" smtClean="0">
                <a:solidFill>
                  <a:prstClr val="black">
                    <a:tint val="75000"/>
                  </a:prstClr>
                </a:solidFill>
                <a:latin typeface="Calibri"/>
              </a:rPr>
              <a:pPr/>
              <a:t>3/12/2016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8443E5-76D4-6B4B-90A8-837A9674367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8581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CA9DBE-B945-A340-94E7-9F5B997B97BE}" type="datetimeFigureOut">
              <a:rPr lang="en-US" smtClean="0">
                <a:solidFill>
                  <a:prstClr val="black">
                    <a:tint val="75000"/>
                  </a:prstClr>
                </a:solidFill>
                <a:latin typeface="Calibri"/>
              </a:rPr>
              <a:pPr/>
              <a:t>3/12/2016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8443E5-76D4-6B4B-90A8-837A9674367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9240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99A0-FA52-4883-93AD-B75C459FDEF3}"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589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599A0-FA52-4883-93AD-B75C459FDEF3}"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392953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599A0-FA52-4883-93AD-B75C459FDEF3}" type="datetimeFigureOut">
              <a:rPr lang="en-US" smtClean="0"/>
              <a:t>3/12/2016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44008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599A0-FA52-4883-93AD-B75C459FDEF3}" type="datetimeFigureOut">
              <a:rPr lang="en-US" smtClean="0"/>
              <a:t>3/12/2016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95444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99A0-FA52-4883-93AD-B75C459FDEF3}" type="datetimeFigureOut">
              <a:rPr lang="en-US" smtClean="0"/>
              <a:t>3/12/2016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013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63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058474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99A0-FA52-4883-93AD-B75C459FDEF3}" type="datetimeFigureOut">
              <a:rPr lang="en-US" smtClean="0"/>
              <a:t>3/12/2016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25505-F4B5-423E-98FF-22ADE53B6DBE}" type="slidenum">
              <a:rPr lang="en-US" smtClean="0"/>
              <a:t>‹#›</a:t>
            </a:fld>
            <a:endParaRPr lang="en-US"/>
          </a:p>
        </p:txBody>
      </p:sp>
    </p:spTree>
    <p:extLst>
      <p:ext uri="{BB962C8B-B14F-4D97-AF65-F5344CB8AC3E}">
        <p14:creationId xmlns:p14="http://schemas.microsoft.com/office/powerpoint/2010/main" val="216163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8CA9DBE-B945-A340-94E7-9F5B997B97BE}" type="datetimeFigureOut">
              <a:rPr lang="en-US" smtClean="0">
                <a:solidFill>
                  <a:prstClr val="black">
                    <a:tint val="75000"/>
                  </a:prstClr>
                </a:solidFill>
                <a:latin typeface="Calibri"/>
                <a:ea typeface="ＭＳ Ｐゴシック" pitchFamily="-83" charset="-128"/>
                <a:cs typeface="ＭＳ Ｐゴシック" pitchFamily="-83" charset="-128"/>
              </a:rPr>
              <a:pPr defTabSz="457200"/>
              <a:t>3/12/2016</a:t>
            </a:fld>
            <a:endParaRPr lang="en-US">
              <a:solidFill>
                <a:prstClr val="black">
                  <a:tint val="75000"/>
                </a:prstClr>
              </a:solidFill>
              <a:latin typeface="Calibri"/>
              <a:ea typeface="ＭＳ Ｐゴシック" pitchFamily="-83" charset="-128"/>
              <a:cs typeface="ＭＳ Ｐゴシック" pitchFamily="-83"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a typeface="ＭＳ Ｐゴシック" pitchFamily="-83" charset="-128"/>
              <a:cs typeface="ＭＳ Ｐゴシック" pitchFamily="-83"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68443E5-76D4-6B4B-90A8-837A9674367F}" type="slidenum">
              <a:rPr lang="en-US" smtClean="0">
                <a:solidFill>
                  <a:prstClr val="black">
                    <a:tint val="75000"/>
                  </a:prstClr>
                </a:solidFill>
                <a:latin typeface="Calibri"/>
                <a:ea typeface="ＭＳ Ｐゴシック" pitchFamily="-83" charset="-128"/>
                <a:cs typeface="ＭＳ Ｐゴシック" pitchFamily="-83" charset="-128"/>
              </a:rPr>
              <a:pPr defTabSz="457200"/>
              <a:t>‹#›</a:t>
            </a:fld>
            <a:endParaRPr lang="en-US">
              <a:solidFill>
                <a:prstClr val="black">
                  <a:tint val="75000"/>
                </a:prstClr>
              </a:solidFill>
              <a:latin typeface="Calibri"/>
              <a:ea typeface="ＭＳ Ｐゴシック" pitchFamily="-83" charset="-128"/>
              <a:cs typeface="ＭＳ Ｐゴシック" pitchFamily="-83" charset="-128"/>
            </a:endParaRPr>
          </a:p>
        </p:txBody>
      </p:sp>
    </p:spTree>
    <p:extLst>
      <p:ext uri="{BB962C8B-B14F-4D97-AF65-F5344CB8AC3E}">
        <p14:creationId xmlns:p14="http://schemas.microsoft.com/office/powerpoint/2010/main" val="4126132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tiff"/><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2.xml"/><Relationship Id="rId7" Type="http://schemas.openxmlformats.org/officeDocument/2006/relationships/image" Target="../media/image31.jpeg"/><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1.xml"/><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tiff"/><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tiff"/><Relationship Id="rId5" Type="http://schemas.openxmlformats.org/officeDocument/2006/relationships/image" Target="../media/image38.tiff"/><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chart" Target="../charts/chart1.xml"/><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0.png"/><Relationship Id="rId10" Type="http://schemas.openxmlformats.org/officeDocument/2006/relationships/image" Target="../media/image42.jpeg"/><Relationship Id="rId4" Type="http://schemas.openxmlformats.org/officeDocument/2006/relationships/image" Target="../media/image9.png"/><Relationship Id="rId9"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3.tiff"/><Relationship Id="rId7"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0"/>
            <a:ext cx="9144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0" y="154344"/>
            <a:ext cx="623400" cy="63826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997" y="154344"/>
            <a:ext cx="2053803" cy="638264"/>
          </a:xfrm>
          <a:prstGeom prst="rect">
            <a:avLst/>
          </a:prstGeom>
        </p:spPr>
      </p:pic>
      <p:sp>
        <p:nvSpPr>
          <p:cNvPr id="13" name="Rectangle 1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1295400" y="990600"/>
            <a:ext cx="7934029" cy="1384995"/>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Observing Systems Research and Technology Transition  </a:t>
            </a:r>
          </a:p>
          <a:p>
            <a:pPr lvl="0"/>
            <a:r>
              <a:rPr lang="en-US" sz="1600" dirty="0" smtClean="0">
                <a:solidFill>
                  <a:srgbClr val="002060"/>
                </a:solidFill>
                <a:latin typeface="Arial" panose="020B0604020202020204" pitchFamily="34" charset="0"/>
                <a:cs typeface="Arial" panose="020B0604020202020204" pitchFamily="34" charset="0"/>
              </a:rPr>
              <a:t>Steve Ruberg</a:t>
            </a:r>
            <a:endParaRPr lang="en-US" sz="1600" dirty="0">
              <a:solidFill>
                <a:srgbClr val="002060"/>
              </a:solidFill>
              <a:latin typeface="Arial" panose="020B0604020202020204" pitchFamily="34" charset="0"/>
              <a:cs typeface="Arial" panose="020B0604020202020204" pitchFamily="34" charset="0"/>
            </a:endParaRPr>
          </a:p>
          <a:p>
            <a:pPr lvl="0"/>
            <a:r>
              <a:rPr lang="en-US" sz="1200" dirty="0" smtClean="0">
                <a:solidFill>
                  <a:srgbClr val="002060"/>
                </a:solidFill>
                <a:latin typeface="Arial" panose="020B0604020202020204" pitchFamily="34" charset="0"/>
                <a:cs typeface="Arial" panose="020B0604020202020204" pitchFamily="34" charset="0"/>
              </a:rPr>
              <a:t>Observing Systems &amp; Advanced Technology</a:t>
            </a:r>
            <a:endParaRPr lang="en-US" sz="1200"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28507" y="1327503"/>
            <a:ext cx="1476022" cy="1107016"/>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00400" y="2743200"/>
            <a:ext cx="3467100" cy="3200401"/>
          </a:xfrm>
          <a:prstGeom prst="rect">
            <a:avLst/>
          </a:prstGeom>
        </p:spPr>
      </p:pic>
      <p:pic>
        <p:nvPicPr>
          <p:cNvPr id="6" name="Picture 5" descr="Director NWS NOS.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00200" y="2743200"/>
            <a:ext cx="1714500" cy="2286000"/>
          </a:xfrm>
          <a:prstGeom prst="rect">
            <a:avLst/>
          </a:prstGeom>
        </p:spPr>
      </p:pic>
      <p:pic>
        <p:nvPicPr>
          <p:cNvPr id="8" name="Picture 7" descr="Eric Drifter 3.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48400" y="2743200"/>
            <a:ext cx="2133600" cy="1600200"/>
          </a:xfrm>
          <a:prstGeom prst="rect">
            <a:avLst/>
          </a:prstGeom>
        </p:spPr>
      </p:pic>
      <p:pic>
        <p:nvPicPr>
          <p:cNvPr id="11" name="Picture 10" descr="Russ 1.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10200" y="4191000"/>
            <a:ext cx="2209800" cy="2209800"/>
          </a:xfrm>
          <a:prstGeom prst="rect">
            <a:avLst/>
          </a:prstGeom>
        </p:spPr>
      </p:pic>
      <p:pic>
        <p:nvPicPr>
          <p:cNvPr id="5" name="Picture 4" descr="Buoy.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90800" y="4495800"/>
            <a:ext cx="1527047" cy="1879441"/>
          </a:xfrm>
          <a:prstGeom prst="rect">
            <a:avLst/>
          </a:prstGeom>
        </p:spPr>
      </p:pic>
    </p:spTree>
    <p:extLst>
      <p:ext uri="{BB962C8B-B14F-4D97-AF65-F5344CB8AC3E}">
        <p14:creationId xmlns:p14="http://schemas.microsoft.com/office/powerpoint/2010/main" val="1941165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6087" y="609600"/>
            <a:ext cx="7810129"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
          <p:cNvSpPr>
            <a:spLocks noChangeArrowheads="1"/>
          </p:cNvSpPr>
          <p:nvPr/>
        </p:nvSpPr>
        <p:spPr bwMode="auto">
          <a:xfrm>
            <a:off x="738173" y="813782"/>
            <a:ext cx="7643827" cy="665238"/>
          </a:xfrm>
          <a:prstGeom prst="rect">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a:spAutoFit/>
          </a:bodyPr>
          <a:lstStyle/>
          <a:p>
            <a:pPr defTabSz="914400"/>
            <a:endParaRPr lang="en-US">
              <a:solidFill>
                <a:srgbClr val="002060"/>
              </a:solidFill>
              <a:latin typeface="Arial"/>
            </a:endParaRPr>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2" name="TextBox 1"/>
          <p:cNvSpPr txBox="1"/>
          <p:nvPr/>
        </p:nvSpPr>
        <p:spPr>
          <a:xfrm>
            <a:off x="0" y="45720"/>
            <a:ext cx="7239000" cy="292388"/>
          </a:xfrm>
          <a:prstGeom prst="rect">
            <a:avLst/>
          </a:prstGeom>
          <a:noFill/>
        </p:spPr>
        <p:txBody>
          <a:bodyPr wrap="square" rtlCol="0">
            <a:spAutoFit/>
          </a:bodyPr>
          <a:lstStyle/>
          <a:p>
            <a:pPr defTabSz="914400"/>
            <a:r>
              <a:rPr lang="en-US" sz="1300" b="1" dirty="0" smtClean="0">
                <a:solidFill>
                  <a:prstClr val="white"/>
                </a:solidFill>
                <a:latin typeface="Arial" panose="020B0604020202020204" pitchFamily="34" charset="0"/>
                <a:cs typeface="Arial" panose="020B0604020202020204" pitchFamily="34" charset="0"/>
              </a:rPr>
              <a:t>OSAT </a:t>
            </a:r>
            <a:r>
              <a:rPr lang="en-US" sz="1300" dirty="0" smtClean="0">
                <a:solidFill>
                  <a:prstClr val="white"/>
                </a:solidFill>
                <a:latin typeface="Arial" panose="020B0604020202020204" pitchFamily="34" charset="0"/>
                <a:cs typeface="Arial" panose="020B0604020202020204" pitchFamily="34" charset="0"/>
              </a:rPr>
              <a:t>| Observing Systems Research and Technology Transition </a:t>
            </a:r>
            <a:endParaRPr lang="en-US" sz="1300" dirty="0">
              <a:solidFill>
                <a:prstClr val="white"/>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pPr defTabSz="914400"/>
            <a:r>
              <a:rPr lang="en-US" sz="2800" dirty="0">
                <a:solidFill>
                  <a:srgbClr val="002060"/>
                </a:solidFill>
                <a:latin typeface="Arial"/>
                <a:cs typeface="Arial" panose="020B0604020202020204" pitchFamily="34" charset="0"/>
              </a:rPr>
              <a:t>An integrated approach to studying </a:t>
            </a:r>
            <a:r>
              <a:rPr lang="en-US" sz="2800" dirty="0" smtClean="0">
                <a:solidFill>
                  <a:srgbClr val="002060"/>
                </a:solidFill>
                <a:latin typeface="Arial"/>
                <a:cs typeface="Arial" panose="020B0604020202020204" pitchFamily="34" charset="0"/>
              </a:rPr>
              <a:t>HABs</a:t>
            </a:r>
            <a:endParaRPr lang="en-US" sz="2800" dirty="0">
              <a:solidFill>
                <a:srgbClr val="002060"/>
              </a:solidFill>
              <a:latin typeface="Arial"/>
              <a:cs typeface="Arial" panose="020B0604020202020204" pitchFamily="34" charset="0"/>
            </a:endParaRPr>
          </a:p>
        </p:txBody>
      </p:sp>
      <p:sp>
        <p:nvSpPr>
          <p:cNvPr id="12" name="TextBox 11"/>
          <p:cNvSpPr txBox="1"/>
          <p:nvPr/>
        </p:nvSpPr>
        <p:spPr>
          <a:xfrm>
            <a:off x="685800" y="2057400"/>
            <a:ext cx="7908950" cy="769441"/>
          </a:xfrm>
          <a:prstGeom prst="rect">
            <a:avLst/>
          </a:prstGeom>
          <a:noFill/>
        </p:spPr>
        <p:txBody>
          <a:bodyPr wrap="square" rtlCol="0">
            <a:spAutoFit/>
          </a:bodyPr>
          <a:lstStyle/>
          <a:p>
            <a:pPr defTabSz="914400"/>
            <a:endParaRPr lang="en-US" sz="4400" dirty="0">
              <a:solidFill>
                <a:srgbClr val="002060"/>
              </a:solidFill>
              <a:latin typeface="Arial"/>
              <a:cs typeface="Arial"/>
            </a:endParaRPr>
          </a:p>
        </p:txBody>
      </p:sp>
      <p:sp>
        <p:nvSpPr>
          <p:cNvPr id="3" name="Rectangle 2"/>
          <p:cNvSpPr/>
          <p:nvPr/>
        </p:nvSpPr>
        <p:spPr>
          <a:xfrm>
            <a:off x="3276600" y="1557196"/>
            <a:ext cx="1905000" cy="176984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Arial"/>
            </a:endParaRPr>
          </a:p>
        </p:txBody>
      </p:sp>
      <p:pic>
        <p:nvPicPr>
          <p:cNvPr id="16" name="Picture 15" descr="WLE Buoy.tif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505200" y="1557196"/>
            <a:ext cx="1439875" cy="1769847"/>
          </a:xfrm>
          <a:prstGeom prst="rect">
            <a:avLst/>
          </a:prstGeom>
          <a:effectLst>
            <a:softEdge rad="114300"/>
          </a:effectLst>
        </p:spPr>
      </p:pic>
      <p:sp>
        <p:nvSpPr>
          <p:cNvPr id="8" name="Rectangle 7"/>
          <p:cNvSpPr/>
          <p:nvPr/>
        </p:nvSpPr>
        <p:spPr>
          <a:xfrm>
            <a:off x="3048000" y="4325112"/>
            <a:ext cx="5105400" cy="1773936"/>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Arial"/>
            </a:endParaRPr>
          </a:p>
        </p:txBody>
      </p:sp>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24200" y="4287053"/>
            <a:ext cx="1828799" cy="1808947"/>
          </a:xfrm>
          <a:prstGeom prst="rect">
            <a:avLst/>
          </a:prstGeom>
        </p:spPr>
      </p:pic>
      <p:pic>
        <p:nvPicPr>
          <p:cNvPr id="17" name="Picture 16" descr="cast001.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38800" y="4292957"/>
            <a:ext cx="2286000" cy="1803043"/>
          </a:xfrm>
          <a:prstGeom prst="rect">
            <a:avLst/>
          </a:prstGeom>
        </p:spPr>
      </p:pic>
      <p:sp>
        <p:nvSpPr>
          <p:cNvPr id="5" name="Rectangle 4"/>
          <p:cNvSpPr/>
          <p:nvPr/>
        </p:nvSpPr>
        <p:spPr>
          <a:xfrm>
            <a:off x="3048000" y="1371600"/>
            <a:ext cx="5334000" cy="2819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200651" y="4287053"/>
            <a:ext cx="2952750" cy="18441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10/16</a:t>
            </a:r>
          </a:p>
        </p:txBody>
      </p:sp>
    </p:spTree>
    <p:extLst>
      <p:ext uri="{BB962C8B-B14F-4D97-AF65-F5344CB8AC3E}">
        <p14:creationId xmlns:p14="http://schemas.microsoft.com/office/powerpoint/2010/main" val="277065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2" name="TextBox 11"/>
          <p:cNvSpPr txBox="1"/>
          <p:nvPr/>
        </p:nvSpPr>
        <p:spPr>
          <a:xfrm>
            <a:off x="0" y="45720"/>
            <a:ext cx="7239000" cy="507831"/>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accent1"/>
                </a:solidFill>
                <a:latin typeface="Arial" panose="020B0604020202020204" pitchFamily="34" charset="0"/>
                <a:cs typeface="Arial" panose="020B0604020202020204" pitchFamily="34" charset="0"/>
              </a:rPr>
              <a:t>| </a:t>
            </a:r>
            <a:r>
              <a:rPr lang="en-US" sz="1400" dirty="0">
                <a:solidFill>
                  <a:schemeClr val="accent1"/>
                </a:solidFill>
                <a:latin typeface="Arial" panose="020B0604020202020204" pitchFamily="34" charset="0"/>
                <a:cs typeface="Arial" panose="020B0604020202020204" pitchFamily="34" charset="0"/>
              </a:rPr>
              <a:t>Observing Systems Research and </a:t>
            </a:r>
            <a:r>
              <a:rPr lang="en-US" sz="1400" dirty="0" smtClean="0">
                <a:solidFill>
                  <a:schemeClr val="accent1"/>
                </a:solidFill>
                <a:latin typeface="Arial" panose="020B0604020202020204" pitchFamily="34" charset="0"/>
                <a:cs typeface="Arial" panose="020B0604020202020204" pitchFamily="34" charset="0"/>
              </a:rPr>
              <a:t>Technology </a:t>
            </a:r>
            <a:r>
              <a:rPr lang="en-US" sz="1400" dirty="0">
                <a:solidFill>
                  <a:schemeClr val="accent1"/>
                </a:solidFill>
                <a:latin typeface="Arial" panose="020B0604020202020204" pitchFamily="34" charset="0"/>
                <a:cs typeface="Arial" panose="020B0604020202020204" pitchFamily="34" charset="0"/>
              </a:rPr>
              <a:t>Transition  </a:t>
            </a:r>
          </a:p>
          <a:p>
            <a:pPr lvl="0"/>
            <a:endParaRPr lang="en-US" sz="1300" dirty="0">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a:off x="304800" y="765776"/>
            <a:ext cx="7467600" cy="34470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defTabSz="914400" fontAlgn="base">
              <a:spcBef>
                <a:spcPct val="0"/>
              </a:spcBef>
              <a:spcAft>
                <a:spcPts val="1200"/>
              </a:spcAft>
            </a:pPr>
            <a:endParaRPr lang="en-US" sz="2400" b="1" dirty="0">
              <a:ln w="1905"/>
              <a:solidFill>
                <a:schemeClr val="tx1"/>
              </a:solidFill>
              <a:effectLst>
                <a:innerShdw blurRad="69850" dist="43180" dir="5400000">
                  <a:srgbClr val="000000">
                    <a:alpha val="65000"/>
                  </a:srgbClr>
                </a:innerShdw>
              </a:effectLst>
              <a:latin typeface="Arial"/>
              <a:cs typeface="Arial"/>
            </a:endParaRPr>
          </a:p>
          <a:p>
            <a:pPr marL="228600" indent="-228600" defTabSz="914400" fontAlgn="base">
              <a:spcBef>
                <a:spcPct val="0"/>
              </a:spcBef>
              <a:spcAft>
                <a:spcPts val="1200"/>
              </a:spcAft>
              <a:buFont typeface="Arial"/>
              <a:buChar char="•"/>
            </a:pPr>
            <a:r>
              <a:rPr lang="en-US" sz="2400" b="1" dirty="0">
                <a:ln w="1905"/>
                <a:solidFill>
                  <a:schemeClr val="tx1"/>
                </a:solidFill>
                <a:effectLst>
                  <a:innerShdw blurRad="69850" dist="43180" dir="5400000">
                    <a:srgbClr val="000000">
                      <a:alpha val="65000"/>
                    </a:srgbClr>
                  </a:innerShdw>
                </a:effectLst>
                <a:latin typeface="Arial"/>
                <a:cs typeface="Arial"/>
              </a:rPr>
              <a:t>Seasonal Forecast</a:t>
            </a:r>
          </a:p>
          <a:p>
            <a:pPr marL="228600" indent="-228600" fontAlgn="base">
              <a:spcBef>
                <a:spcPct val="0"/>
              </a:spcBef>
              <a:spcAft>
                <a:spcPts val="1200"/>
              </a:spcAft>
              <a:buFont typeface="Arial"/>
              <a:buChar char="•"/>
            </a:pPr>
            <a:r>
              <a:rPr lang="en-US" sz="2400" b="1" dirty="0">
                <a:ln w="1905"/>
                <a:solidFill>
                  <a:schemeClr val="tx1"/>
                </a:solidFill>
                <a:effectLst>
                  <a:innerShdw blurRad="69850" dist="43180" dir="5400000">
                    <a:srgbClr val="000000">
                      <a:alpha val="65000"/>
                    </a:srgbClr>
                  </a:innerShdw>
                </a:effectLst>
                <a:cs typeface="Arial"/>
              </a:rPr>
              <a:t>Satellite-derived HAB: </a:t>
            </a:r>
            <a:r>
              <a:rPr lang="en-US" sz="2400" b="1" dirty="0" smtClean="0">
                <a:ln w="1905"/>
                <a:solidFill>
                  <a:schemeClr val="tx1"/>
                </a:solidFill>
                <a:effectLst>
                  <a:innerShdw blurRad="69850" dist="43180" dir="5400000">
                    <a:srgbClr val="000000">
                      <a:alpha val="65000"/>
                    </a:srgbClr>
                  </a:innerShdw>
                </a:effectLst>
                <a:cs typeface="Arial"/>
              </a:rPr>
              <a:t>Cyanobacteria Index </a:t>
            </a:r>
            <a:r>
              <a:rPr lang="en-US" sz="2400" b="1" dirty="0">
                <a:ln w="1905"/>
                <a:solidFill>
                  <a:schemeClr val="tx1"/>
                </a:solidFill>
                <a:effectLst>
                  <a:innerShdw blurRad="69850" dist="43180" dir="5400000">
                    <a:srgbClr val="000000">
                      <a:alpha val="65000"/>
                    </a:srgbClr>
                  </a:innerShdw>
                </a:effectLst>
                <a:cs typeface="Arial"/>
              </a:rPr>
              <a:t>algorithm</a:t>
            </a:r>
          </a:p>
          <a:p>
            <a:pPr marL="228600" indent="-228600" fontAlgn="base">
              <a:spcBef>
                <a:spcPct val="0"/>
              </a:spcBef>
              <a:spcAft>
                <a:spcPts val="1200"/>
              </a:spcAft>
              <a:buFont typeface="Arial"/>
              <a:buChar char="•"/>
            </a:pPr>
            <a:r>
              <a:rPr lang="en-US" sz="2400" b="1" dirty="0" smtClean="0">
                <a:ln w="1905"/>
                <a:solidFill>
                  <a:schemeClr val="tx1"/>
                </a:solidFill>
                <a:effectLst>
                  <a:innerShdw blurRad="69850" dist="43180" dir="5400000">
                    <a:srgbClr val="000000">
                      <a:alpha val="65000"/>
                    </a:srgbClr>
                  </a:innerShdw>
                </a:effectLst>
                <a:cs typeface="Arial"/>
              </a:rPr>
              <a:t>Satellite </a:t>
            </a:r>
            <a:r>
              <a:rPr lang="en-US" sz="2400" b="1" dirty="0">
                <a:ln w="1905"/>
                <a:solidFill>
                  <a:schemeClr val="tx1"/>
                </a:solidFill>
                <a:effectLst>
                  <a:innerShdw blurRad="69850" dist="43180" dir="5400000">
                    <a:srgbClr val="000000">
                      <a:alpha val="65000"/>
                    </a:srgbClr>
                  </a:innerShdw>
                </a:effectLst>
                <a:cs typeface="Arial"/>
              </a:rPr>
              <a:t>HAB area estimation</a:t>
            </a:r>
          </a:p>
          <a:p>
            <a:pPr marL="228600" indent="-228600" defTabSz="914400" fontAlgn="base">
              <a:spcBef>
                <a:spcPct val="0"/>
              </a:spcBef>
              <a:spcAft>
                <a:spcPts val="1200"/>
              </a:spcAft>
              <a:buFont typeface="Arial"/>
              <a:buChar char="•"/>
            </a:pPr>
            <a:r>
              <a:rPr lang="en-US" sz="2400" b="1" dirty="0" smtClean="0">
                <a:ln w="1905"/>
                <a:solidFill>
                  <a:schemeClr val="tx1"/>
                </a:solidFill>
                <a:effectLst>
                  <a:innerShdw blurRad="69850" dist="43180" dir="5400000">
                    <a:srgbClr val="000000">
                      <a:alpha val="65000"/>
                    </a:srgbClr>
                  </a:innerShdw>
                </a:effectLst>
                <a:latin typeface="Arial"/>
                <a:cs typeface="Arial"/>
              </a:rPr>
              <a:t>Time-series Nutrient Monitoring</a:t>
            </a:r>
            <a:endParaRPr lang="en-US" sz="2400" b="1" dirty="0">
              <a:ln w="1905"/>
              <a:solidFill>
                <a:schemeClr val="tx1"/>
              </a:solidFill>
              <a:effectLst>
                <a:innerShdw blurRad="69850" dist="43180" dir="5400000">
                  <a:srgbClr val="000000">
                    <a:alpha val="65000"/>
                  </a:srgbClr>
                </a:innerShdw>
              </a:effectLst>
              <a:latin typeface="Arial"/>
              <a:cs typeface="Arial"/>
            </a:endParaRPr>
          </a:p>
          <a:p>
            <a:pPr marL="228600" indent="-228600" fontAlgn="base">
              <a:spcBef>
                <a:spcPct val="0"/>
              </a:spcBef>
              <a:spcAft>
                <a:spcPts val="1200"/>
              </a:spcAft>
              <a:buFont typeface="Arial"/>
              <a:buChar char="•"/>
            </a:pPr>
            <a:r>
              <a:rPr lang="en-US" sz="2400" b="1" dirty="0" smtClean="0">
                <a:ln w="1905"/>
                <a:solidFill>
                  <a:schemeClr val="tx1"/>
                </a:solidFill>
                <a:effectLst>
                  <a:innerShdw blurRad="69850" dist="43180" dir="5400000">
                    <a:srgbClr val="000000">
                      <a:alpha val="65000"/>
                    </a:srgbClr>
                  </a:innerShdw>
                </a:effectLst>
                <a:cs typeface="Arial"/>
              </a:rPr>
              <a:t>Airborne </a:t>
            </a:r>
            <a:r>
              <a:rPr lang="en-US" sz="2400" b="1" dirty="0" err="1">
                <a:ln w="1905"/>
                <a:solidFill>
                  <a:schemeClr val="tx1"/>
                </a:solidFill>
                <a:effectLst>
                  <a:innerShdw blurRad="69850" dist="43180" dir="5400000">
                    <a:srgbClr val="000000">
                      <a:alpha val="65000"/>
                    </a:srgbClr>
                  </a:innerShdw>
                </a:effectLst>
                <a:cs typeface="Arial"/>
              </a:rPr>
              <a:t>Hyperspectral</a:t>
            </a:r>
            <a:r>
              <a:rPr lang="en-US" sz="2400" b="1" dirty="0">
                <a:ln w="1905"/>
                <a:solidFill>
                  <a:schemeClr val="tx1"/>
                </a:solidFill>
                <a:effectLst>
                  <a:innerShdw blurRad="69850" dist="43180" dir="5400000">
                    <a:srgbClr val="000000">
                      <a:alpha val="65000"/>
                    </a:srgbClr>
                  </a:innerShdw>
                </a:effectLst>
                <a:cs typeface="Arial"/>
              </a:rPr>
              <a:t> </a:t>
            </a:r>
            <a:r>
              <a:rPr lang="en-US" sz="2400" b="1" dirty="0" smtClean="0">
                <a:ln w="1905"/>
                <a:solidFill>
                  <a:schemeClr val="tx1"/>
                </a:solidFill>
                <a:effectLst>
                  <a:innerShdw blurRad="69850" dist="43180" dir="5400000">
                    <a:srgbClr val="000000">
                      <a:alpha val="65000"/>
                    </a:srgbClr>
                  </a:innerShdw>
                </a:effectLst>
                <a:cs typeface="Arial"/>
              </a:rPr>
              <a:t>Sensor Development</a:t>
            </a:r>
            <a:endParaRPr lang="en-US" sz="2400" b="1" dirty="0">
              <a:ln w="1905"/>
              <a:solidFill>
                <a:schemeClr val="tx1"/>
              </a:solidFill>
              <a:effectLst>
                <a:innerShdw blurRad="69850" dist="43180" dir="5400000">
                  <a:srgbClr val="000000">
                    <a:alpha val="65000"/>
                  </a:srgbClr>
                </a:innerShdw>
              </a:effectLst>
              <a:cs typeface="Arial"/>
            </a:endParaRPr>
          </a:p>
        </p:txBody>
      </p:sp>
      <p:pic>
        <p:nvPicPr>
          <p:cNvPr id="30" name="Picture 29" descr="a1.14272_9_29.1835.LakeErie.143.250m.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8200" y="4953000"/>
            <a:ext cx="1866191" cy="142021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32" name="Right Arrow 31"/>
          <p:cNvSpPr/>
          <p:nvPr/>
        </p:nvSpPr>
        <p:spPr>
          <a:xfrm>
            <a:off x="2791305" y="5410200"/>
            <a:ext cx="491716" cy="504032"/>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3" name="Right Arrow 32"/>
          <p:cNvSpPr/>
          <p:nvPr/>
        </p:nvSpPr>
        <p:spPr>
          <a:xfrm>
            <a:off x="5882793" y="5410200"/>
            <a:ext cx="475594" cy="504911"/>
          </a:xfrm>
          <a:prstGeom prst="rightArrow">
            <a:avLst/>
          </a:prstGeom>
          <a:solidFill>
            <a:srgbClr val="3366FF"/>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4" name="TextBox 33"/>
          <p:cNvSpPr txBox="1"/>
          <p:nvPr/>
        </p:nvSpPr>
        <p:spPr>
          <a:xfrm>
            <a:off x="228600" y="533400"/>
            <a:ext cx="9001801" cy="523220"/>
          </a:xfrm>
          <a:prstGeom prst="rect">
            <a:avLst/>
          </a:prstGeom>
          <a:noFill/>
        </p:spPr>
        <p:txBody>
          <a:bodyPr wrap="square" rtlCol="0">
            <a:spAutoFit/>
          </a:bodyPr>
          <a:lstStyle/>
          <a:p>
            <a:pPr>
              <a:spcBef>
                <a:spcPct val="50000"/>
              </a:spcBef>
              <a:defRPr/>
            </a:pPr>
            <a:r>
              <a:rPr lang="en-US" sz="2800" dirty="0" smtClean="0"/>
              <a:t>SOAR HABs Project Components</a:t>
            </a:r>
            <a:endParaRPr lang="en-US" sz="2400" dirty="0"/>
          </a:p>
        </p:txBody>
      </p:sp>
      <p:sp>
        <p:nvSpPr>
          <p:cNvPr id="8" name="TextBox 7"/>
          <p:cNvSpPr txBox="1"/>
          <p:nvPr/>
        </p:nvSpPr>
        <p:spPr>
          <a:xfrm>
            <a:off x="5999786" y="4267200"/>
            <a:ext cx="3296614" cy="584776"/>
          </a:xfrm>
          <a:prstGeom prst="rect">
            <a:avLst/>
          </a:prstGeom>
          <a:noFill/>
        </p:spPr>
        <p:txBody>
          <a:bodyPr wrap="square" rtlCol="0">
            <a:spAutoFit/>
          </a:bodyPr>
          <a:lstStyle/>
          <a:p>
            <a:pPr algn="ctr"/>
            <a:r>
              <a:rPr lang="en-US" b="1" dirty="0" smtClean="0">
                <a:solidFill>
                  <a:srgbClr val="002060"/>
                </a:solidFill>
                <a:latin typeface="Arial" panose="020B0604020202020204" pitchFamily="34" charset="0"/>
                <a:cs typeface="Arial" panose="020B0604020202020204" pitchFamily="34" charset="0"/>
              </a:rPr>
              <a:t>HAB Tracker</a:t>
            </a:r>
          </a:p>
          <a:p>
            <a:pPr algn="ctr"/>
            <a:r>
              <a:rPr lang="en-US" sz="1400" b="1" dirty="0" smtClean="0">
                <a:solidFill>
                  <a:srgbClr val="002060"/>
                </a:solidFill>
                <a:latin typeface="Arial" panose="020B0604020202020204" pitchFamily="34" charset="0"/>
                <a:cs typeface="Arial" panose="020B0604020202020204" pitchFamily="34" charset="0"/>
              </a:rPr>
              <a:t>Particle/Circulation Model</a:t>
            </a:r>
          </a:p>
        </p:txBody>
      </p:sp>
      <p:sp>
        <p:nvSpPr>
          <p:cNvPr id="36" name="TextBox 35"/>
          <p:cNvSpPr txBox="1"/>
          <p:nvPr/>
        </p:nvSpPr>
        <p:spPr>
          <a:xfrm>
            <a:off x="2886925" y="4339019"/>
            <a:ext cx="2977179" cy="646331"/>
          </a:xfrm>
          <a:prstGeom prst="rect">
            <a:avLst/>
          </a:prstGeom>
          <a:noFill/>
        </p:spPr>
        <p:txBody>
          <a:bodyPr wrap="square" rtlCol="0">
            <a:spAutoFit/>
          </a:bodyPr>
          <a:lstStyle/>
          <a:p>
            <a:pPr algn="ctr"/>
            <a:r>
              <a:rPr lang="en-US" b="1" dirty="0" smtClean="0">
                <a:solidFill>
                  <a:srgbClr val="002060"/>
                </a:solidFill>
                <a:latin typeface="Arial" panose="020B0604020202020204" pitchFamily="34" charset="0"/>
                <a:cs typeface="Arial" panose="020B0604020202020204" pitchFamily="34" charset="0"/>
              </a:rPr>
              <a:t>Satellite-derived </a:t>
            </a:r>
          </a:p>
          <a:p>
            <a:pPr algn="ctr"/>
            <a:r>
              <a:rPr lang="en-US" b="1" dirty="0" smtClean="0">
                <a:solidFill>
                  <a:srgbClr val="002060"/>
                </a:solidFill>
                <a:latin typeface="Arial" panose="020B0604020202020204" pitchFamily="34" charset="0"/>
                <a:cs typeface="Arial" panose="020B0604020202020204" pitchFamily="34" charset="0"/>
              </a:rPr>
              <a:t>HABs</a:t>
            </a:r>
          </a:p>
        </p:txBody>
      </p:sp>
      <p:sp>
        <p:nvSpPr>
          <p:cNvPr id="37" name="TextBox 36"/>
          <p:cNvSpPr txBox="1"/>
          <p:nvPr/>
        </p:nvSpPr>
        <p:spPr>
          <a:xfrm>
            <a:off x="992550" y="4415994"/>
            <a:ext cx="1616406" cy="369332"/>
          </a:xfrm>
          <a:prstGeom prst="rect">
            <a:avLst/>
          </a:prstGeom>
          <a:noFill/>
        </p:spPr>
        <p:txBody>
          <a:bodyPr wrap="square" rtlCol="0">
            <a:spAutoFit/>
          </a:bodyPr>
          <a:lstStyle/>
          <a:p>
            <a:r>
              <a:rPr lang="en-US" b="1" dirty="0" smtClean="0">
                <a:solidFill>
                  <a:srgbClr val="002060"/>
                </a:solidFill>
                <a:latin typeface="Arial" panose="020B0604020202020204" pitchFamily="34" charset="0"/>
                <a:cs typeface="Arial" panose="020B0604020202020204" pitchFamily="34" charset="0"/>
              </a:rPr>
              <a:t>MODIS Aqua</a:t>
            </a:r>
          </a:p>
        </p:txBody>
      </p:sp>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76600" y="5081306"/>
            <a:ext cx="2521902" cy="1167094"/>
          </a:xfrm>
          <a:prstGeom prst="rect">
            <a:avLst/>
          </a:prstGeom>
          <a:ln>
            <a:solidFill>
              <a:schemeClr val="tx1"/>
            </a:solidFill>
          </a:ln>
        </p:spPr>
      </p:pic>
      <p:sp>
        <p:nvSpPr>
          <p:cNvPr id="4" name="TextBox 3"/>
          <p:cNvSpPr txBox="1"/>
          <p:nvPr/>
        </p:nvSpPr>
        <p:spPr>
          <a:xfrm>
            <a:off x="4061819" y="5133201"/>
            <a:ext cx="702367" cy="276999"/>
          </a:xfrm>
          <a:prstGeom prst="rect">
            <a:avLst/>
          </a:prstGeom>
          <a:noFill/>
        </p:spPr>
        <p:txBody>
          <a:bodyPr wrap="square" rtlCol="0">
            <a:spAutoFit/>
          </a:bodyPr>
          <a:lstStyle/>
          <a:p>
            <a:r>
              <a:rPr lang="en-US" sz="1200" b="1" dirty="0" smtClean="0"/>
              <a:t>9/29/14</a:t>
            </a:r>
            <a:endParaRPr lang="en-US" sz="1200" b="1" dirty="0"/>
          </a:p>
        </p:txBody>
      </p:sp>
      <p:sp>
        <p:nvSpPr>
          <p:cNvPr id="16" name="Rectangle 15"/>
          <p:cNvSpPr/>
          <p:nvPr/>
        </p:nvSpPr>
        <p:spPr>
          <a:xfrm>
            <a:off x="3352800" y="1143000"/>
            <a:ext cx="381000" cy="584776"/>
          </a:xfrm>
          <a:prstGeom prst="rect">
            <a:avLst/>
          </a:prstGeom>
        </p:spPr>
        <p:txBody>
          <a:bodyPr wrap="square">
            <a:spAutoFit/>
          </a:bodyPr>
          <a:lstStyle/>
          <a:p>
            <a:pPr>
              <a:spcBef>
                <a:spcPct val="50000"/>
              </a:spcBef>
              <a:defRPr/>
            </a:pPr>
            <a:r>
              <a:rPr lang="en-US" sz="3200" dirty="0">
                <a:solidFill>
                  <a:srgbClr val="FF0000"/>
                </a:solidFill>
                <a:latin typeface="Zapf Dingbats"/>
                <a:ea typeface="Zapf Dingbats"/>
                <a:cs typeface="Zapf Dingbats"/>
                <a:sym typeface="Zapf Dingbats"/>
              </a:rPr>
              <a:t>✔</a:t>
            </a:r>
            <a:endParaRPr lang="en-US" sz="3200" dirty="0">
              <a:solidFill>
                <a:srgbClr val="FF0000"/>
              </a:solidFill>
            </a:endParaRPr>
          </a:p>
        </p:txBody>
      </p:sp>
      <p:sp>
        <p:nvSpPr>
          <p:cNvPr id="25" name="Rectangle 24"/>
          <p:cNvSpPr/>
          <p:nvPr/>
        </p:nvSpPr>
        <p:spPr>
          <a:xfrm>
            <a:off x="7010400" y="1701224"/>
            <a:ext cx="381000" cy="584776"/>
          </a:xfrm>
          <a:prstGeom prst="rect">
            <a:avLst/>
          </a:prstGeom>
        </p:spPr>
        <p:txBody>
          <a:bodyPr wrap="square">
            <a:spAutoFit/>
          </a:bodyPr>
          <a:lstStyle/>
          <a:p>
            <a:pPr>
              <a:spcBef>
                <a:spcPct val="50000"/>
              </a:spcBef>
              <a:defRPr/>
            </a:pPr>
            <a:r>
              <a:rPr lang="en-US" sz="3200" dirty="0">
                <a:solidFill>
                  <a:srgbClr val="FF0000"/>
                </a:solidFill>
                <a:latin typeface="Zapf Dingbats"/>
                <a:ea typeface="Zapf Dingbats"/>
                <a:cs typeface="Zapf Dingbats"/>
                <a:sym typeface="Zapf Dingbats"/>
              </a:rPr>
              <a:t>✔</a:t>
            </a:r>
            <a:endParaRPr lang="en-US" sz="3200" dirty="0">
              <a:solidFill>
                <a:srgbClr val="FF0000"/>
              </a:solidFill>
            </a:endParaRPr>
          </a:p>
        </p:txBody>
      </p:sp>
      <p:pic>
        <p:nvPicPr>
          <p:cNvPr id="17" name="output.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6400800" y="4953000"/>
            <a:ext cx="2438400" cy="1625600"/>
          </a:xfrm>
          <a:prstGeom prst="rect">
            <a:avLst/>
          </a:prstGeom>
          <a:ln>
            <a:solidFill>
              <a:schemeClr val="tx1"/>
            </a:solidFill>
          </a:ln>
        </p:spPr>
      </p:pic>
      <p:sp>
        <p:nvSpPr>
          <p:cNvPr id="22" name="Rectangle 21"/>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11/16</a:t>
            </a:r>
          </a:p>
        </p:txBody>
      </p:sp>
    </p:spTree>
    <p:extLst>
      <p:ext uri="{BB962C8B-B14F-4D97-AF65-F5344CB8AC3E}">
        <p14:creationId xmlns:p14="http://schemas.microsoft.com/office/powerpoint/2010/main" val="333555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790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17"/>
                                        </p:tgtEl>
                                      </p:cBhvr>
                                    </p:cmd>
                                  </p:childTnLst>
                                </p:cTn>
                              </p:par>
                            </p:childTnLst>
                          </p:cTn>
                        </p:par>
                      </p:childTnLst>
                    </p:cTn>
                  </p:par>
                </p:childTnLst>
              </p:cTn>
              <p:nextCondLst>
                <p:cond evt="onClick" delay="0">
                  <p:tgtEl>
                    <p:spTgt spid="17"/>
                  </p:tgtEl>
                </p:cond>
              </p:nextCondLst>
            </p:seq>
            <p:video>
              <p:cMediaNode vol="80000">
                <p:cTn id="36" fill="hold" display="0">
                  <p:stCondLst>
                    <p:cond delay="indefinite"/>
                  </p:stCondLst>
                </p:cTn>
                <p:tgtEl>
                  <p:spTgt spid="17"/>
                </p:tgtEl>
              </p:cMediaNode>
            </p:video>
          </p:childTnLst>
        </p:cTn>
      </p:par>
    </p:tnLst>
    <p:bldLst>
      <p:bldP spid="32" grpId="0" animBg="1"/>
      <p:bldP spid="33" grpId="0" animBg="1"/>
      <p:bldP spid="8" grpId="0"/>
      <p:bldP spid="36" grpId="0"/>
      <p:bldP spid="37" grpId="0"/>
      <p:bldP spid="4" grpId="0"/>
      <p:bldP spid="16"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12/16</a:t>
            </a:r>
            <a:endParaRPr lang="en-US" sz="1000"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4343400" y="990600"/>
            <a:ext cx="6019800"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Observing HAB Trends </a:t>
            </a:r>
            <a:endParaRPr lang="en-US" sz="2800"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0" y="45720"/>
            <a:ext cx="7239000" cy="507831"/>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accent1"/>
                </a:solidFill>
                <a:latin typeface="Arial" panose="020B0604020202020204" pitchFamily="34" charset="0"/>
                <a:cs typeface="Arial" panose="020B0604020202020204" pitchFamily="34" charset="0"/>
              </a:rPr>
              <a:t>| </a:t>
            </a:r>
            <a:r>
              <a:rPr lang="en-US" sz="1400" dirty="0">
                <a:solidFill>
                  <a:schemeClr val="accent1"/>
                </a:solidFill>
                <a:latin typeface="Arial" panose="020B0604020202020204" pitchFamily="34" charset="0"/>
                <a:cs typeface="Arial" panose="020B0604020202020204" pitchFamily="34" charset="0"/>
              </a:rPr>
              <a:t>Observing Systems Research and </a:t>
            </a:r>
            <a:r>
              <a:rPr lang="en-US" sz="1400" dirty="0" smtClean="0">
                <a:solidFill>
                  <a:schemeClr val="accent1"/>
                </a:solidFill>
                <a:latin typeface="Arial" panose="020B0604020202020204" pitchFamily="34" charset="0"/>
                <a:cs typeface="Arial" panose="020B0604020202020204" pitchFamily="34" charset="0"/>
              </a:rPr>
              <a:t>Technology </a:t>
            </a:r>
            <a:r>
              <a:rPr lang="en-US" sz="1400" dirty="0">
                <a:solidFill>
                  <a:schemeClr val="accent1"/>
                </a:solidFill>
                <a:latin typeface="Arial" panose="020B0604020202020204" pitchFamily="34" charset="0"/>
                <a:cs typeface="Arial" panose="020B0604020202020204" pitchFamily="34" charset="0"/>
              </a:rPr>
              <a:t>Transition  </a:t>
            </a:r>
          </a:p>
          <a:p>
            <a:pPr lvl="0"/>
            <a:endParaRPr lang="en-US" sz="1300" dirty="0">
              <a:solidFill>
                <a:schemeClr val="bg1"/>
              </a:solidFill>
              <a:latin typeface="Arial" panose="020B0604020202020204" pitchFamily="34" charset="0"/>
              <a:cs typeface="Arial" panose="020B0604020202020204" pitchFamily="34" charset="0"/>
            </a:endParaRPr>
          </a:p>
        </p:txBody>
      </p:sp>
      <p:pic>
        <p:nvPicPr>
          <p:cNvPr id="3" name="Picture 2" descr="HAB Extent.tif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33003" y="1676400"/>
            <a:ext cx="4758597" cy="281940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2400" y="381000"/>
            <a:ext cx="4103077" cy="6275294"/>
          </a:xfrm>
          <a:prstGeom prst="rect">
            <a:avLst/>
          </a:prstGeom>
        </p:spPr>
      </p:pic>
      <p:pic>
        <p:nvPicPr>
          <p:cNvPr id="14" name="Picture 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8093075" y="371475"/>
            <a:ext cx="10509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95800" y="4724400"/>
            <a:ext cx="4343400" cy="1938992"/>
          </a:xfrm>
          <a:prstGeom prst="rect">
            <a:avLst/>
          </a:prstGeom>
          <a:noFill/>
        </p:spPr>
        <p:txBody>
          <a:bodyPr wrap="square" rtlCol="0">
            <a:spAutoFit/>
          </a:bodyPr>
          <a:lstStyle/>
          <a:p>
            <a:r>
              <a:rPr lang="en-US" sz="2400" u="sng" dirty="0" smtClean="0">
                <a:solidFill>
                  <a:srgbClr val="002060"/>
                </a:solidFill>
                <a:latin typeface="Arial" panose="020B0604020202020204" pitchFamily="34" charset="0"/>
                <a:cs typeface="Arial" panose="020B0604020202020204" pitchFamily="34" charset="0"/>
              </a:rPr>
              <a:t>R2A</a:t>
            </a:r>
            <a:r>
              <a:rPr lang="en-US" sz="2400" dirty="0" smtClean="0">
                <a:solidFill>
                  <a:srgbClr val="002060"/>
                </a:solidFill>
                <a:latin typeface="Arial" panose="020B0604020202020204" pitchFamily="34" charset="0"/>
                <a:cs typeface="Arial" panose="020B0604020202020204" pitchFamily="34" charset="0"/>
              </a:rPr>
              <a:t>: HAB summary provided to EPA for </a:t>
            </a:r>
            <a:r>
              <a:rPr lang="en-US" sz="2400" dirty="0">
                <a:solidFill>
                  <a:srgbClr val="002060"/>
                </a:solidFill>
                <a:latin typeface="Arial" panose="020B0604020202020204" pitchFamily="34" charset="0"/>
                <a:cs typeface="Arial" panose="020B0604020202020204" pitchFamily="34" charset="0"/>
              </a:rPr>
              <a:t>GLRI adaptive management </a:t>
            </a:r>
            <a:r>
              <a:rPr lang="en-US" sz="2400" dirty="0" smtClean="0">
                <a:solidFill>
                  <a:srgbClr val="002060"/>
                </a:solidFill>
                <a:latin typeface="Arial" panose="020B0604020202020204" pitchFamily="34" charset="0"/>
                <a:cs typeface="Arial" panose="020B0604020202020204" pitchFamily="34" charset="0"/>
              </a:rPr>
              <a:t>process and report to Congress</a:t>
            </a:r>
            <a:endParaRPr lang="en-US" sz="2400" dirty="0">
              <a:solidFill>
                <a:srgbClr val="002060"/>
              </a:solidFill>
              <a:latin typeface="Arial" panose="020B0604020202020204" pitchFamily="34" charset="0"/>
              <a:cs typeface="Arial" panose="020B0604020202020204" pitchFamily="34" charset="0"/>
            </a:endParaRPr>
          </a:p>
          <a:p>
            <a:endParaRPr lang="en-US" sz="2400" dirty="0" smtClean="0">
              <a:solidFill>
                <a:srgbClr val="00206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676400" y="5715000"/>
            <a:ext cx="2445068" cy="1164318"/>
          </a:xfrm>
          <a:prstGeom prst="rect">
            <a:avLst/>
          </a:prstGeom>
        </p:spPr>
      </p:pic>
    </p:spTree>
    <p:extLst>
      <p:ext uri="{BB962C8B-B14F-4D97-AF65-F5344CB8AC3E}">
        <p14:creationId xmlns:p14="http://schemas.microsoft.com/office/powerpoint/2010/main" val="290153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9" name="TextBox 8"/>
          <p:cNvSpPr txBox="1"/>
          <p:nvPr/>
        </p:nvSpPr>
        <p:spPr>
          <a:xfrm>
            <a:off x="0" y="45720"/>
            <a:ext cx="7239000" cy="507831"/>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accent1"/>
                </a:solidFill>
                <a:latin typeface="Arial" panose="020B0604020202020204" pitchFamily="34" charset="0"/>
                <a:cs typeface="Arial" panose="020B0604020202020204" pitchFamily="34" charset="0"/>
              </a:rPr>
              <a:t>| </a:t>
            </a:r>
            <a:r>
              <a:rPr lang="en-US" sz="1400" dirty="0">
                <a:solidFill>
                  <a:schemeClr val="accent1"/>
                </a:solidFill>
                <a:latin typeface="Arial" panose="020B0604020202020204" pitchFamily="34" charset="0"/>
                <a:cs typeface="Arial" panose="020B0604020202020204" pitchFamily="34" charset="0"/>
              </a:rPr>
              <a:t>Observing Systems Research and </a:t>
            </a:r>
            <a:r>
              <a:rPr lang="en-US" sz="1400" dirty="0" smtClean="0">
                <a:solidFill>
                  <a:schemeClr val="accent1"/>
                </a:solidFill>
                <a:latin typeface="Arial" panose="020B0604020202020204" pitchFamily="34" charset="0"/>
                <a:cs typeface="Arial" panose="020B0604020202020204" pitchFamily="34" charset="0"/>
              </a:rPr>
              <a:t>Technology </a:t>
            </a:r>
            <a:r>
              <a:rPr lang="en-US" sz="1400" dirty="0">
                <a:solidFill>
                  <a:schemeClr val="accent1"/>
                </a:solidFill>
                <a:latin typeface="Arial" panose="020B0604020202020204" pitchFamily="34" charset="0"/>
                <a:cs typeface="Arial" panose="020B0604020202020204" pitchFamily="34" charset="0"/>
              </a:rPr>
              <a:t>Transition  </a:t>
            </a:r>
          </a:p>
          <a:p>
            <a:pPr lvl="0"/>
            <a:endParaRPr lang="en-US" sz="1300" dirty="0">
              <a:solidFill>
                <a:schemeClr val="bg1"/>
              </a:solidFill>
              <a:latin typeface="Arial" panose="020B0604020202020204" pitchFamily="34" charset="0"/>
              <a:cs typeface="Arial" panose="020B0604020202020204" pitchFamily="34" charset="0"/>
            </a:endParaRPr>
          </a:p>
        </p:txBody>
      </p:sp>
      <p:sp>
        <p:nvSpPr>
          <p:cNvPr id="12" name="Title 1"/>
          <p:cNvSpPr>
            <a:spLocks noGrp="1"/>
          </p:cNvSpPr>
          <p:nvPr>
            <p:ph type="title"/>
          </p:nvPr>
        </p:nvSpPr>
        <p:spPr>
          <a:xfrm>
            <a:off x="304800" y="496669"/>
            <a:ext cx="8229600" cy="639763"/>
          </a:xfrm>
        </p:spPr>
        <p:txBody>
          <a:bodyPr/>
          <a:lstStyle/>
          <a:p>
            <a:r>
              <a:rPr lang="en-US" sz="2400" dirty="0" smtClean="0">
                <a:latin typeface="Tahoma" charset="0"/>
                <a:ea typeface="ＭＳ Ｐゴシック" charset="0"/>
                <a:cs typeface="ＭＳ Ｐゴシック" charset="0"/>
              </a:rPr>
              <a:t>Establishing Western Lake Erie Nutrient Monitoring Capacity</a:t>
            </a:r>
            <a:endParaRPr lang="en-US" sz="2400" dirty="0">
              <a:latin typeface="Tahoma" charset="0"/>
              <a:ea typeface="ＭＳ Ｐゴシック" charset="0"/>
              <a:cs typeface="ＭＳ Ｐゴシック" charset="0"/>
            </a:endParaRPr>
          </a:p>
        </p:txBody>
      </p:sp>
      <p:sp>
        <p:nvSpPr>
          <p:cNvPr id="13" name="TextBox 2"/>
          <p:cNvSpPr txBox="1">
            <a:spLocks noChangeArrowheads="1"/>
          </p:cNvSpPr>
          <p:nvPr/>
        </p:nvSpPr>
        <p:spPr bwMode="auto">
          <a:xfrm>
            <a:off x="304800" y="1182469"/>
            <a:ext cx="83694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dirty="0"/>
              <a:t>Continuous Parameters</a:t>
            </a:r>
            <a:r>
              <a:rPr lang="en-US" sz="1800" dirty="0"/>
              <a:t>:  SRP, Temp, Cond, CHL, PC, </a:t>
            </a:r>
            <a:r>
              <a:rPr lang="en-US" sz="1800" dirty="0" smtClean="0"/>
              <a:t>Turbidity</a:t>
            </a:r>
            <a:r>
              <a:rPr lang="en-US" sz="1800" dirty="0"/>
              <a:t>, CDOM, pH, </a:t>
            </a:r>
            <a:r>
              <a:rPr lang="en-US" sz="1800" dirty="0" smtClean="0"/>
              <a:t>DO</a:t>
            </a:r>
            <a:endParaRPr lang="en-US" sz="1800" dirty="0"/>
          </a:p>
        </p:txBody>
      </p:sp>
      <p:pic>
        <p:nvPicPr>
          <p:cNvPr id="14" name="Picture 13" descr="WLE Sites.tif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7199" y="2163274"/>
            <a:ext cx="5410201" cy="3998270"/>
          </a:xfrm>
          <a:prstGeom prst="rect">
            <a:avLst/>
          </a:prstGeom>
        </p:spPr>
      </p:pic>
      <p:sp>
        <p:nvSpPr>
          <p:cNvPr id="15" name="Oval 14"/>
          <p:cNvSpPr/>
          <p:nvPr/>
        </p:nvSpPr>
        <p:spPr>
          <a:xfrm>
            <a:off x="1295400" y="2925273"/>
            <a:ext cx="533400" cy="457200"/>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429000" y="3915873"/>
            <a:ext cx="533400" cy="457200"/>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600200" y="3763473"/>
            <a:ext cx="533400" cy="457200"/>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819400" y="3077673"/>
            <a:ext cx="533400" cy="457200"/>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953000" y="4114800"/>
            <a:ext cx="3962400" cy="2462213"/>
          </a:xfrm>
          <a:prstGeom prst="rect">
            <a:avLst/>
          </a:prstGeom>
          <a:solidFill>
            <a:schemeClr val="accent6"/>
          </a:solidFill>
          <a:ln>
            <a:solidFill>
              <a:schemeClr val="tx1"/>
            </a:solidFill>
          </a:ln>
        </p:spPr>
        <p:txBody>
          <a:bodyPr wrap="square" rtlCol="0">
            <a:spAutoFit/>
          </a:bodyPr>
          <a:lstStyle/>
          <a:p>
            <a:r>
              <a:rPr lang="en-US" sz="2400" b="1" u="sng" dirty="0" smtClean="0">
                <a:solidFill>
                  <a:srgbClr val="002060"/>
                </a:solidFill>
                <a:latin typeface="Arial" panose="020B0604020202020204" pitchFamily="34" charset="0"/>
                <a:cs typeface="Arial" panose="020B0604020202020204" pitchFamily="34" charset="0"/>
              </a:rPr>
              <a:t>R2A</a:t>
            </a:r>
          </a:p>
          <a:p>
            <a:pPr marL="342900" indent="-342900">
              <a:spcBef>
                <a:spcPts val="600"/>
              </a:spcBef>
              <a:buFont typeface="Arial" panose="020B0604020202020204" pitchFamily="34" charset="0"/>
              <a:buChar char="•"/>
            </a:pPr>
            <a:r>
              <a:rPr lang="en-US" sz="2400" b="1" dirty="0" smtClean="0">
                <a:solidFill>
                  <a:srgbClr val="002060"/>
                </a:solidFill>
                <a:latin typeface="Arial" panose="020B0604020202020204" pitchFamily="34" charset="0"/>
                <a:cs typeface="Arial" panose="020B0604020202020204" pitchFamily="34" charset="0"/>
              </a:rPr>
              <a:t>Optical sensor data transitioned to GLOS HAB </a:t>
            </a:r>
            <a:r>
              <a:rPr lang="en-US" sz="2400" b="1" dirty="0">
                <a:solidFill>
                  <a:srgbClr val="002060"/>
                </a:solidFill>
                <a:latin typeface="Arial" panose="020B0604020202020204" pitchFamily="34" charset="0"/>
                <a:cs typeface="Arial" panose="020B0604020202020204" pitchFamily="34" charset="0"/>
              </a:rPr>
              <a:t>d</a:t>
            </a:r>
            <a:r>
              <a:rPr lang="en-US" sz="2400" b="1" dirty="0" smtClean="0">
                <a:solidFill>
                  <a:srgbClr val="002060"/>
                </a:solidFill>
                <a:latin typeface="Arial" panose="020B0604020202020204" pitchFamily="34" charset="0"/>
                <a:cs typeface="Arial" panose="020B0604020202020204" pitchFamily="34" charset="0"/>
              </a:rPr>
              <a:t>ata portal in 2016</a:t>
            </a:r>
          </a:p>
          <a:p>
            <a:pPr marL="342900" indent="-342900">
              <a:spcBef>
                <a:spcPts val="600"/>
              </a:spcBef>
              <a:buFont typeface="Arial" panose="020B0604020202020204" pitchFamily="34" charset="0"/>
              <a:buChar char="•"/>
            </a:pPr>
            <a:r>
              <a:rPr lang="en-US" sz="2400" b="1" dirty="0" smtClean="0">
                <a:solidFill>
                  <a:srgbClr val="002060"/>
                </a:solidFill>
                <a:latin typeface="Arial" panose="020B0604020202020204" pitchFamily="34" charset="0"/>
                <a:cs typeface="Arial" panose="020B0604020202020204" pitchFamily="34" charset="0"/>
              </a:rPr>
              <a:t>Annex 4 assessment of phosphorus loads</a:t>
            </a:r>
          </a:p>
        </p:txBody>
      </p:sp>
      <p:pic>
        <p:nvPicPr>
          <p:cNvPr id="20" name="Picture 19" descr="WLE Buoy.tif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91200" y="1828800"/>
            <a:ext cx="1983783" cy="2438400"/>
          </a:xfrm>
          <a:prstGeom prst="rect">
            <a:avLst/>
          </a:prstGeom>
          <a:effectLst>
            <a:softEdge rad="114300"/>
          </a:effectLst>
        </p:spPr>
      </p:pic>
      <p:sp>
        <p:nvSpPr>
          <p:cNvPr id="21" name="Rectangle 2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13/16</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12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743200" y="6019800"/>
            <a:ext cx="2686094" cy="369332"/>
          </a:xfrm>
          <a:prstGeom prst="rect">
            <a:avLst/>
          </a:prstGeom>
          <a:noFill/>
        </p:spPr>
        <p:txBody>
          <a:bodyPr wrap="square" rtlCol="0">
            <a:spAutoFit/>
          </a:bodyPr>
          <a:lstStyle/>
          <a:p>
            <a:pPr defTabSz="457200"/>
            <a:r>
              <a:rPr lang="en-US" b="1" dirty="0" smtClean="0">
                <a:solidFill>
                  <a:srgbClr val="002060"/>
                </a:solidFill>
                <a:latin typeface="Arial"/>
              </a:rPr>
              <a:t>Wavelength (nm)</a:t>
            </a:r>
            <a:endParaRPr lang="en-US" b="1" dirty="0">
              <a:solidFill>
                <a:srgbClr val="002060"/>
              </a:solidFill>
              <a:latin typeface="Arial"/>
            </a:endParaRPr>
          </a:p>
        </p:txBody>
      </p:sp>
      <p:sp>
        <p:nvSpPr>
          <p:cNvPr id="43" name="TextBox 42"/>
          <p:cNvSpPr txBox="1"/>
          <p:nvPr/>
        </p:nvSpPr>
        <p:spPr>
          <a:xfrm rot="16200000">
            <a:off x="-1404982" y="3650835"/>
            <a:ext cx="3655042" cy="369332"/>
          </a:xfrm>
          <a:prstGeom prst="rect">
            <a:avLst/>
          </a:prstGeom>
          <a:noFill/>
        </p:spPr>
        <p:txBody>
          <a:bodyPr wrap="none" rtlCol="0">
            <a:spAutoFit/>
          </a:bodyPr>
          <a:lstStyle/>
          <a:p>
            <a:pPr defTabSz="457200"/>
            <a:r>
              <a:rPr lang="en-US" b="1" dirty="0" smtClean="0">
                <a:solidFill>
                  <a:srgbClr val="002060"/>
                </a:solidFill>
                <a:latin typeface="Arial"/>
              </a:rPr>
              <a:t>Water Leaving Radiance (W/m</a:t>
            </a:r>
            <a:r>
              <a:rPr lang="en-US" b="1" baseline="30000" dirty="0" smtClean="0">
                <a:solidFill>
                  <a:srgbClr val="002060"/>
                </a:solidFill>
                <a:latin typeface="Arial"/>
              </a:rPr>
              <a:t>2</a:t>
            </a:r>
            <a:r>
              <a:rPr lang="en-US" b="1" dirty="0" smtClean="0">
                <a:solidFill>
                  <a:srgbClr val="002060"/>
                </a:solidFill>
                <a:latin typeface="Arial"/>
              </a:rPr>
              <a:t>/</a:t>
            </a:r>
            <a:r>
              <a:rPr lang="en-US" b="1" dirty="0" err="1" smtClean="0">
                <a:solidFill>
                  <a:srgbClr val="002060"/>
                </a:solidFill>
                <a:latin typeface="Arial"/>
              </a:rPr>
              <a:t>str</a:t>
            </a:r>
            <a:r>
              <a:rPr lang="en-US" b="1" dirty="0" smtClean="0">
                <a:solidFill>
                  <a:srgbClr val="002060"/>
                </a:solidFill>
                <a:latin typeface="Arial"/>
              </a:rPr>
              <a:t>)</a:t>
            </a:r>
            <a:endParaRPr lang="en-US" b="1" dirty="0">
              <a:solidFill>
                <a:srgbClr val="002060"/>
              </a:solidFill>
              <a:latin typeface="Arial"/>
            </a:endParaRPr>
          </a:p>
        </p:txBody>
      </p:sp>
      <p:graphicFrame>
        <p:nvGraphicFramePr>
          <p:cNvPr id="45" name="Chart 44"/>
          <p:cNvGraphicFramePr>
            <a:graphicFrameLocks/>
          </p:cNvGraphicFramePr>
          <p:nvPr>
            <p:extLst>
              <p:ext uri="{D42A27DB-BD31-4B8C-83A1-F6EECF244321}">
                <p14:modId xmlns:p14="http://schemas.microsoft.com/office/powerpoint/2010/main" val="1878197295"/>
              </p:ext>
            </p:extLst>
          </p:nvPr>
        </p:nvGraphicFramePr>
        <p:xfrm>
          <a:off x="685800" y="1676400"/>
          <a:ext cx="5741519" cy="425969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flipV="1">
            <a:off x="0" y="0"/>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4"/>
            <a:ext cx="300680" cy="30785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200" y="45724"/>
            <a:ext cx="990600" cy="307851"/>
          </a:xfrm>
          <a:prstGeom prst="rect">
            <a:avLst/>
          </a:prstGeom>
        </p:spPr>
      </p:pic>
      <p:sp>
        <p:nvSpPr>
          <p:cNvPr id="11" name="Rectangle 10"/>
          <p:cNvSpPr/>
          <p:nvPr/>
        </p:nvSpPr>
        <p:spPr>
          <a:xfrm>
            <a:off x="0" y="662940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14/16</a:t>
            </a:r>
            <a:endParaRPr lang="en-US" sz="1000"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76200" y="573068"/>
            <a:ext cx="9001801" cy="954107"/>
          </a:xfrm>
          <a:prstGeom prst="rect">
            <a:avLst/>
          </a:prstGeom>
          <a:noFill/>
        </p:spPr>
        <p:txBody>
          <a:bodyPr wrap="square" rtlCol="0">
            <a:spAutoFit/>
          </a:bodyPr>
          <a:lstStyle/>
          <a:p>
            <a:r>
              <a:rPr lang="en-US" sz="2800" dirty="0" err="1" smtClean="0">
                <a:solidFill>
                  <a:srgbClr val="002060"/>
                </a:solidFill>
                <a:latin typeface="Arial" panose="020B0604020202020204" pitchFamily="34" charset="0"/>
                <a:cs typeface="Arial" panose="020B0604020202020204" pitchFamily="34" charset="0"/>
              </a:rPr>
              <a:t>Hyperspectral</a:t>
            </a:r>
            <a:r>
              <a:rPr lang="en-US" sz="2800" dirty="0" smtClean="0">
                <a:solidFill>
                  <a:srgbClr val="002060"/>
                </a:solidFill>
                <a:latin typeface="Arial" panose="020B0604020202020204" pitchFamily="34" charset="0"/>
                <a:cs typeface="Arial" panose="020B0604020202020204" pitchFamily="34" charset="0"/>
              </a:rPr>
              <a:t> Detection of Cyanobacteria</a:t>
            </a:r>
          </a:p>
          <a:p>
            <a:r>
              <a:rPr lang="en-US" sz="2800" dirty="0" smtClean="0">
                <a:solidFill>
                  <a:srgbClr val="002060"/>
                </a:solidFill>
                <a:latin typeface="Arial" panose="020B0604020202020204" pitchFamily="34" charset="0"/>
                <a:cs typeface="Arial" panose="020B0604020202020204" pitchFamily="34" charset="0"/>
              </a:rPr>
              <a:t>Using </a:t>
            </a:r>
            <a:r>
              <a:rPr lang="en-US" sz="2800" dirty="0" err="1" smtClean="0">
                <a:solidFill>
                  <a:srgbClr val="002060"/>
                </a:solidFill>
                <a:latin typeface="Arial" panose="020B0604020202020204" pitchFamily="34" charset="0"/>
                <a:cs typeface="Arial" panose="020B0604020202020204" pitchFamily="34" charset="0"/>
              </a:rPr>
              <a:t>Resonon</a:t>
            </a:r>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Pika</a:t>
            </a:r>
            <a:r>
              <a:rPr lang="en-US" sz="2800" dirty="0" smtClean="0">
                <a:solidFill>
                  <a:srgbClr val="002060"/>
                </a:solidFill>
                <a:latin typeface="Arial" panose="020B0604020202020204" pitchFamily="34" charset="0"/>
                <a:cs typeface="Arial" panose="020B0604020202020204" pitchFamily="34" charset="0"/>
              </a:rPr>
              <a:t> II Sensor</a:t>
            </a:r>
            <a:endParaRPr lang="en-US" sz="2800" dirty="0">
              <a:solidFill>
                <a:srgbClr val="002060"/>
              </a:solidFill>
              <a:latin typeface="Arial" panose="020B0604020202020204" pitchFamily="34" charset="0"/>
              <a:cs typeface="Arial" panose="020B0604020202020204" pitchFamily="34" charset="0"/>
            </a:endParaRPr>
          </a:p>
        </p:txBody>
      </p:sp>
      <p:pic>
        <p:nvPicPr>
          <p:cNvPr id="17" name="Picture 3"/>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920754" y="827517"/>
            <a:ext cx="879607" cy="73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760683" y="1590675"/>
            <a:ext cx="10509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0" y="45724"/>
            <a:ext cx="7239000" cy="507831"/>
          </a:xfrm>
          <a:prstGeom prst="rect">
            <a:avLst/>
          </a:prstGeom>
          <a:noFill/>
        </p:spPr>
        <p:txBody>
          <a:bodyPr wrap="square" rtlCol="0">
            <a:spAutoFit/>
          </a:bodyPr>
          <a:lstStyle/>
          <a:p>
            <a:r>
              <a:rPr lang="en-US" sz="1300" b="1" dirty="0" smtClean="0">
                <a:solidFill>
                  <a:prstClr val="white"/>
                </a:solidFill>
                <a:latin typeface="Arial" panose="020B0604020202020204" pitchFamily="34" charset="0"/>
                <a:cs typeface="Arial" panose="020B0604020202020204" pitchFamily="34" charset="0"/>
              </a:rPr>
              <a:t>OSAT </a:t>
            </a:r>
            <a:r>
              <a:rPr lang="en-US" sz="1300" dirty="0" smtClean="0">
                <a:solidFill>
                  <a:srgbClr val="FFFFFF"/>
                </a:solidFill>
                <a:latin typeface="Arial" panose="020B0604020202020204" pitchFamily="34" charset="0"/>
                <a:cs typeface="Arial" panose="020B0604020202020204" pitchFamily="34" charset="0"/>
              </a:rPr>
              <a:t>| </a:t>
            </a:r>
            <a:r>
              <a:rPr lang="en-US" sz="1400" dirty="0">
                <a:solidFill>
                  <a:srgbClr val="FFFFFF"/>
                </a:solidFill>
                <a:latin typeface="Arial" panose="020B0604020202020204" pitchFamily="34" charset="0"/>
                <a:cs typeface="Arial" panose="020B0604020202020204" pitchFamily="34" charset="0"/>
              </a:rPr>
              <a:t>Observing Systems Research and </a:t>
            </a:r>
            <a:r>
              <a:rPr lang="en-US" sz="1400" dirty="0" smtClean="0">
                <a:solidFill>
                  <a:srgbClr val="FFFFFF"/>
                </a:solidFill>
                <a:latin typeface="Arial" panose="020B0604020202020204" pitchFamily="34" charset="0"/>
                <a:cs typeface="Arial" panose="020B0604020202020204" pitchFamily="34" charset="0"/>
              </a:rPr>
              <a:t>Technology </a:t>
            </a:r>
            <a:r>
              <a:rPr lang="en-US" sz="1400" dirty="0">
                <a:solidFill>
                  <a:srgbClr val="FFFFFF"/>
                </a:solidFill>
                <a:latin typeface="Arial" panose="020B0604020202020204" pitchFamily="34" charset="0"/>
                <a:cs typeface="Arial" panose="020B0604020202020204" pitchFamily="34" charset="0"/>
              </a:rPr>
              <a:t>Transition  </a:t>
            </a:r>
          </a:p>
          <a:p>
            <a:endParaRPr lang="en-US" sz="1300" dirty="0">
              <a:solidFill>
                <a:prstClr val="white"/>
              </a:solidFill>
              <a:latin typeface="Arial" panose="020B0604020202020204" pitchFamily="34" charset="0"/>
              <a:cs typeface="Arial" panose="020B0604020202020204" pitchFamily="34" charset="0"/>
            </a:endParaRPr>
          </a:p>
        </p:txBody>
      </p:sp>
      <p:pic>
        <p:nvPicPr>
          <p:cNvPr id="190" name="Picture 2" descr="C:\Users\mjsayers\Downloads\GLEAMS_Clouds.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04800" y="1752600"/>
            <a:ext cx="7239000" cy="4725785"/>
          </a:xfrm>
          <a:prstGeom prst="rect">
            <a:avLst/>
          </a:prstGeom>
          <a:noFill/>
          <a:extLst>
            <a:ext uri="{909E8E84-426E-40DD-AFC4-6F175D3DCCD1}">
              <a14:hiddenFill xmlns:a14="http://schemas.microsoft.com/office/drawing/2010/main">
                <a:solidFill>
                  <a:srgbClr val="FFFFFF"/>
                </a:solidFill>
              </a14:hiddenFill>
            </a:ext>
          </a:extLst>
        </p:spPr>
      </p:pic>
      <p:pic>
        <p:nvPicPr>
          <p:cNvPr id="189" name="Content Placeholder 3" descr="Aircraft.jpg"/>
          <p:cNvPicPr>
            <a:picLocks noGrp="1" noChangeAspect="1"/>
          </p:cNvPicPr>
          <p:nvPr>
            <p:ph idx="1"/>
          </p:nvPr>
        </p:nvPicPr>
        <p:blipFill>
          <a:blip r:embed="rId9" cstate="screen">
            <a:extLst>
              <a:ext uri="{28A0092B-C50C-407E-A947-70E740481C1C}">
                <a14:useLocalDpi xmlns:a14="http://schemas.microsoft.com/office/drawing/2010/main"/>
              </a:ext>
            </a:extLst>
          </a:blip>
          <a:srcRect/>
          <a:stretch>
            <a:fillRect/>
          </a:stretch>
        </p:blipFill>
        <p:spPr>
          <a:xfrm>
            <a:off x="4572000" y="1752600"/>
            <a:ext cx="2971800" cy="1625403"/>
          </a:xfrm>
        </p:spPr>
      </p:pic>
      <p:pic>
        <p:nvPicPr>
          <p:cNvPr id="48" name="Picture 47" descr="UAS Tempest.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72000" y="4495800"/>
            <a:ext cx="2978632" cy="1981200"/>
          </a:xfrm>
          <a:prstGeom prst="rect">
            <a:avLst/>
          </a:prstGeom>
        </p:spPr>
      </p:pic>
    </p:spTree>
    <p:extLst>
      <p:ext uri="{BB962C8B-B14F-4D97-AF65-F5344CB8AC3E}">
        <p14:creationId xmlns:p14="http://schemas.microsoft.com/office/powerpoint/2010/main" val="390498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eaprism_pic.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6614" y="1143000"/>
            <a:ext cx="1905000" cy="1451672"/>
          </a:xfrm>
          <a:prstGeom prst="rect">
            <a:avLst/>
          </a:prstGeom>
        </p:spPr>
      </p:pic>
      <p:sp>
        <p:nvSpPr>
          <p:cNvPr id="78851" name="TextBox 4"/>
          <p:cNvSpPr txBox="1">
            <a:spLocks noChangeArrowheads="1"/>
          </p:cNvSpPr>
          <p:nvPr/>
        </p:nvSpPr>
        <p:spPr bwMode="auto">
          <a:xfrm>
            <a:off x="228600" y="609600"/>
            <a:ext cx="6858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t>SUMMARY/FUTURE WORK</a:t>
            </a:r>
          </a:p>
          <a:p>
            <a:pPr eaLnBrk="1" hangingPunct="1"/>
            <a:endParaRPr lang="en-US" dirty="0" smtClean="0"/>
          </a:p>
          <a:p>
            <a:pPr marL="342900" indent="-342900" eaLnBrk="1" hangingPunct="1">
              <a:buFont typeface="Arial"/>
              <a:buChar char="•"/>
            </a:pPr>
            <a:r>
              <a:rPr lang="en-US" sz="2000" dirty="0" smtClean="0"/>
              <a:t>SOAR project buoys developed as an extension of the </a:t>
            </a:r>
            <a:r>
              <a:rPr lang="en-US" sz="2000" dirty="0" err="1" smtClean="0"/>
              <a:t>ReCON</a:t>
            </a:r>
            <a:r>
              <a:rPr lang="en-US" sz="2000" dirty="0" smtClean="0"/>
              <a:t> project</a:t>
            </a:r>
          </a:p>
          <a:p>
            <a:pPr marL="342900" indent="-342900" eaLnBrk="1" hangingPunct="1">
              <a:buFont typeface="Arial"/>
              <a:buChar char="•"/>
            </a:pPr>
            <a:endParaRPr lang="en-US" sz="2000" dirty="0"/>
          </a:p>
          <a:p>
            <a:pPr marL="342900" indent="-342900" eaLnBrk="1" hangingPunct="1">
              <a:buFont typeface="Arial"/>
              <a:buChar char="•"/>
            </a:pPr>
            <a:r>
              <a:rPr lang="en-US" sz="2000" dirty="0" smtClean="0"/>
              <a:t>Hypoxia Warning/Monitoring System transitioned into operations through GLOS with industry partner</a:t>
            </a:r>
          </a:p>
          <a:p>
            <a:pPr eaLnBrk="1" hangingPunct="1"/>
            <a:endParaRPr lang="en-US" sz="2000" dirty="0"/>
          </a:p>
          <a:p>
            <a:pPr marL="342900" indent="-342900" eaLnBrk="1" hangingPunct="1">
              <a:buFont typeface="Arial"/>
              <a:buChar char="•"/>
            </a:pPr>
            <a:r>
              <a:rPr lang="en-US" sz="2000" dirty="0" smtClean="0"/>
              <a:t>Hypoxia and nutrient </a:t>
            </a:r>
            <a:r>
              <a:rPr lang="en-US" sz="2000" dirty="0"/>
              <a:t>m</a:t>
            </a:r>
            <a:r>
              <a:rPr lang="en-US" sz="2000" dirty="0" smtClean="0"/>
              <a:t>onitoring buoy data contributing to Annex 4 adaptive </a:t>
            </a:r>
            <a:r>
              <a:rPr lang="en-US" sz="2000" dirty="0"/>
              <a:t>management </a:t>
            </a:r>
            <a:r>
              <a:rPr lang="en-US" sz="2000" dirty="0" smtClean="0"/>
              <a:t>feedback and HABs information for water intake managers</a:t>
            </a:r>
          </a:p>
          <a:p>
            <a:pPr eaLnBrk="1" hangingPunct="1"/>
            <a:endParaRPr lang="en-US" sz="2000" dirty="0" smtClean="0"/>
          </a:p>
          <a:p>
            <a:pPr marL="342900" indent="-342900" eaLnBrk="1" hangingPunct="1">
              <a:buFont typeface="Arial"/>
              <a:buChar char="•"/>
            </a:pPr>
            <a:r>
              <a:rPr lang="en-US" sz="2000" dirty="0" smtClean="0"/>
              <a:t>Continue </a:t>
            </a:r>
            <a:r>
              <a:rPr lang="en-US" sz="2000" dirty="0" err="1" smtClean="0"/>
              <a:t>hyperspectral</a:t>
            </a:r>
            <a:r>
              <a:rPr lang="en-US" sz="2000" dirty="0" smtClean="0"/>
              <a:t> flyovers to detect, map and classify HABs - plan for UAS integration</a:t>
            </a:r>
          </a:p>
          <a:p>
            <a:pPr eaLnBrk="1" hangingPunct="1"/>
            <a:endParaRPr lang="en-US" sz="2000" dirty="0"/>
          </a:p>
          <a:p>
            <a:pPr marL="342900" indent="-342900" eaLnBrk="1" hangingPunct="1">
              <a:buFont typeface="Arial"/>
              <a:buChar char="•"/>
            </a:pPr>
            <a:r>
              <a:rPr lang="en-US" sz="2000" dirty="0" smtClean="0"/>
              <a:t>Continue optical property characterization and begin VIIRS / </a:t>
            </a:r>
            <a:r>
              <a:rPr lang="en-US" sz="2000" dirty="0" err="1" smtClean="0"/>
              <a:t>Sentinal</a:t>
            </a:r>
            <a:r>
              <a:rPr lang="en-US" sz="2000" dirty="0" smtClean="0"/>
              <a:t> 3 calibration/validation</a:t>
            </a:r>
            <a:endParaRPr lang="en-US" sz="2000" dirty="0"/>
          </a:p>
        </p:txBody>
      </p:sp>
      <p:sp>
        <p:nvSpPr>
          <p:cNvPr id="6" name="Rectangle 5"/>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9" name="TextBox 8"/>
          <p:cNvSpPr txBox="1"/>
          <p:nvPr/>
        </p:nvSpPr>
        <p:spPr>
          <a:xfrm>
            <a:off x="0" y="45720"/>
            <a:ext cx="7239000" cy="507831"/>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accent1"/>
                </a:solidFill>
                <a:latin typeface="Arial" panose="020B0604020202020204" pitchFamily="34" charset="0"/>
                <a:cs typeface="Arial" panose="020B0604020202020204" pitchFamily="34" charset="0"/>
              </a:rPr>
              <a:t>| </a:t>
            </a:r>
            <a:r>
              <a:rPr lang="en-US" sz="1400" dirty="0">
                <a:solidFill>
                  <a:schemeClr val="accent1"/>
                </a:solidFill>
                <a:latin typeface="Arial" panose="020B0604020202020204" pitchFamily="34" charset="0"/>
                <a:cs typeface="Arial" panose="020B0604020202020204" pitchFamily="34" charset="0"/>
              </a:rPr>
              <a:t>Observing Systems Research and </a:t>
            </a:r>
            <a:r>
              <a:rPr lang="en-US" sz="1400" dirty="0" smtClean="0">
                <a:solidFill>
                  <a:schemeClr val="accent1"/>
                </a:solidFill>
                <a:latin typeface="Arial" panose="020B0604020202020204" pitchFamily="34" charset="0"/>
                <a:cs typeface="Arial" panose="020B0604020202020204" pitchFamily="34" charset="0"/>
              </a:rPr>
              <a:t>Technology </a:t>
            </a:r>
            <a:r>
              <a:rPr lang="en-US" sz="1400" dirty="0">
                <a:solidFill>
                  <a:schemeClr val="accent1"/>
                </a:solidFill>
                <a:latin typeface="Arial" panose="020B0604020202020204" pitchFamily="34" charset="0"/>
                <a:cs typeface="Arial" panose="020B0604020202020204" pitchFamily="34" charset="0"/>
              </a:rPr>
              <a:t>Transition  </a:t>
            </a:r>
          </a:p>
          <a:p>
            <a:pPr lvl="0"/>
            <a:endParaRPr lang="en-US" sz="1300"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84582" y="2819052"/>
            <a:ext cx="1489065" cy="1985420"/>
          </a:xfrm>
          <a:prstGeom prst="rect">
            <a:avLst/>
          </a:prstGeom>
        </p:spPr>
      </p:pic>
      <p:grpSp>
        <p:nvGrpSpPr>
          <p:cNvPr id="2" name="Group 1"/>
          <p:cNvGrpSpPr/>
          <p:nvPr/>
        </p:nvGrpSpPr>
        <p:grpSpPr>
          <a:xfrm>
            <a:off x="6934200" y="5020819"/>
            <a:ext cx="1989829" cy="1538230"/>
            <a:chOff x="7035800" y="5093147"/>
            <a:chExt cx="1989829" cy="1538230"/>
          </a:xfrm>
        </p:grpSpPr>
        <p:pic>
          <p:nvPicPr>
            <p:cNvPr id="13" name="Picture 4" descr="C:\Users\snre-hpurcell\Desktop\Projects\Docs\Hyperspectral meeting\satlantic-profiler.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35800" y="5384105"/>
              <a:ext cx="1355594" cy="1016695"/>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12" name="Picture 2" descr="C:\Users\snre-hpurcell\Desktop\Projects\Docs\Hyperspectral meeting\ACS-BB9.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00288" y="5093147"/>
              <a:ext cx="925341" cy="153823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3"/>
          <p:cNvSpPr/>
          <p:nvPr/>
        </p:nvSpPr>
        <p:spPr>
          <a:xfrm>
            <a:off x="0" y="662940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15/16</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893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85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endParaRPr lang="en-US">
              <a:latin typeface="Tahoma" charset="0"/>
              <a:ea typeface="ＭＳ Ｐゴシック" charset="0"/>
              <a:cs typeface="ＭＳ Ｐゴシック" charset="0"/>
            </a:endParaRPr>
          </a:p>
        </p:txBody>
      </p:sp>
      <p:pic>
        <p:nvPicPr>
          <p:cNvPr id="78850" name="Content Placeholder 3" descr="WLE4 011415.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524000" y="228600"/>
            <a:ext cx="11512550" cy="6332538"/>
          </a:xfrm>
        </p:spPr>
      </p:pic>
      <p:sp>
        <p:nvSpPr>
          <p:cNvPr id="78851" name="TextBox 4"/>
          <p:cNvSpPr txBox="1">
            <a:spLocks noChangeArrowheads="1"/>
          </p:cNvSpPr>
          <p:nvPr/>
        </p:nvSpPr>
        <p:spPr bwMode="auto">
          <a:xfrm>
            <a:off x="1143000" y="1066800"/>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smtClean="0"/>
              <a:t>Questions</a:t>
            </a:r>
            <a:endParaRPr lang="en-US" sz="3600" b="1" dirty="0"/>
          </a:p>
        </p:txBody>
      </p:sp>
    </p:spTree>
    <p:extLst>
      <p:ext uri="{BB962C8B-B14F-4D97-AF65-F5344CB8AC3E}">
        <p14:creationId xmlns:p14="http://schemas.microsoft.com/office/powerpoint/2010/main" val="2228019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86379"/>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2/16</a:t>
            </a:r>
            <a:endParaRPr lang="en-US" sz="1000"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190500" y="490565"/>
            <a:ext cx="4152900" cy="523220"/>
          </a:xfrm>
          <a:prstGeom prst="rect">
            <a:avLst/>
          </a:prstGeom>
          <a:noFill/>
        </p:spPr>
        <p:txBody>
          <a:bodyPr wrap="square" rtlCol="0">
            <a:spAutoFit/>
          </a:bodyPr>
          <a:lstStyle/>
          <a:p>
            <a:pPr>
              <a:spcBef>
                <a:spcPct val="50000"/>
              </a:spcBef>
              <a:defRPr/>
            </a:pPr>
            <a:r>
              <a:rPr lang="en-US" sz="2800" dirty="0" smtClean="0"/>
              <a:t>Presentation Outline</a:t>
            </a:r>
            <a:endParaRPr lang="en-US" sz="2400" dirty="0"/>
          </a:p>
        </p:txBody>
      </p:sp>
      <p:sp>
        <p:nvSpPr>
          <p:cNvPr id="12" name="TextBox 11"/>
          <p:cNvSpPr txBox="1"/>
          <p:nvPr/>
        </p:nvSpPr>
        <p:spPr>
          <a:xfrm>
            <a:off x="2971800" y="955625"/>
            <a:ext cx="7086600" cy="3616375"/>
          </a:xfrm>
          <a:prstGeom prst="rect">
            <a:avLst/>
          </a:prstGeom>
          <a:noFill/>
        </p:spPr>
        <p:txBody>
          <a:bodyPr wrap="square" rtlCol="0">
            <a:spAutoFit/>
          </a:bodyPr>
          <a:lstStyle/>
          <a:p>
            <a:pPr marL="285750" indent="-285750">
              <a:spcBef>
                <a:spcPct val="50000"/>
              </a:spcBef>
              <a:buFont typeface="Arial"/>
              <a:buChar char="•"/>
            </a:pPr>
            <a:r>
              <a:rPr lang="en-US" sz="1600" dirty="0" smtClean="0"/>
              <a:t>Great Lakes Meteorological Technology Transition</a:t>
            </a:r>
          </a:p>
          <a:p>
            <a:pPr marL="285750" indent="-285750">
              <a:spcBef>
                <a:spcPct val="50000"/>
              </a:spcBef>
              <a:buFont typeface="Arial"/>
              <a:buChar char="•"/>
            </a:pPr>
            <a:r>
              <a:rPr lang="en-US" sz="1600" dirty="0" smtClean="0"/>
              <a:t>SOAR Project</a:t>
            </a:r>
            <a:endParaRPr lang="en-US" sz="1600" dirty="0"/>
          </a:p>
          <a:p>
            <a:pPr marL="742950" lvl="1" indent="-285750">
              <a:spcBef>
                <a:spcPct val="50000"/>
              </a:spcBef>
              <a:buFontTx/>
              <a:buChar char="-"/>
            </a:pPr>
            <a:r>
              <a:rPr lang="en-US" sz="1600" dirty="0" smtClean="0"/>
              <a:t>Enterprise Architecture Study</a:t>
            </a:r>
          </a:p>
          <a:p>
            <a:pPr marL="742950" lvl="1" indent="-285750">
              <a:spcBef>
                <a:spcPct val="50000"/>
              </a:spcBef>
              <a:buFontTx/>
              <a:buChar char="-"/>
            </a:pPr>
            <a:r>
              <a:rPr lang="en-US" sz="1600" dirty="0" smtClean="0"/>
              <a:t>Hypoxia Monitoring/Warning System</a:t>
            </a:r>
          </a:p>
          <a:p>
            <a:pPr marL="742950" lvl="1" indent="-285750">
              <a:spcBef>
                <a:spcPct val="50000"/>
              </a:spcBef>
              <a:buFontTx/>
              <a:buChar char="-"/>
            </a:pPr>
            <a:r>
              <a:rPr lang="en-US" sz="1600" dirty="0" smtClean="0"/>
              <a:t>HABs Project Overview</a:t>
            </a:r>
          </a:p>
          <a:p>
            <a:pPr marL="742950" lvl="1" indent="-285750">
              <a:spcBef>
                <a:spcPct val="50000"/>
              </a:spcBef>
              <a:buFontTx/>
              <a:buChar char="-"/>
            </a:pPr>
            <a:r>
              <a:rPr lang="en-US" sz="1600" dirty="0" smtClean="0"/>
              <a:t>Remote Sensing Time Series</a:t>
            </a:r>
          </a:p>
          <a:p>
            <a:pPr marL="742950" lvl="1" indent="-285750">
              <a:spcBef>
                <a:spcPct val="50000"/>
              </a:spcBef>
              <a:buFontTx/>
              <a:buChar char="-"/>
            </a:pPr>
            <a:r>
              <a:rPr lang="en-US" sz="1600" dirty="0" smtClean="0"/>
              <a:t>Nutrient Monitoring Network (</a:t>
            </a:r>
            <a:r>
              <a:rPr lang="en-US" sz="1600" dirty="0" err="1" smtClean="0"/>
              <a:t>Johengen</a:t>
            </a:r>
            <a:r>
              <a:rPr lang="en-US" sz="1600" dirty="0" smtClean="0"/>
              <a:t> Tour)</a:t>
            </a:r>
          </a:p>
          <a:p>
            <a:pPr marL="742950" lvl="1" indent="-285750">
              <a:spcBef>
                <a:spcPct val="50000"/>
              </a:spcBef>
              <a:buFontTx/>
              <a:buChar char="-"/>
            </a:pPr>
            <a:r>
              <a:rPr lang="en-US" sz="1600" dirty="0" err="1" smtClean="0"/>
              <a:t>Hyperspectral</a:t>
            </a:r>
            <a:r>
              <a:rPr lang="en-US" sz="1600" dirty="0" smtClean="0"/>
              <a:t> Sensor Development (Vander </a:t>
            </a:r>
            <a:r>
              <a:rPr lang="en-US" sz="1600" dirty="0" err="1" smtClean="0"/>
              <a:t>Woude</a:t>
            </a:r>
            <a:r>
              <a:rPr lang="en-US" sz="1600" dirty="0" smtClean="0"/>
              <a:t> Tour)</a:t>
            </a:r>
          </a:p>
          <a:p>
            <a:pPr marL="0" lvl="1" indent="-274320">
              <a:spcBef>
                <a:spcPts val="600"/>
              </a:spcBef>
              <a:buFont typeface="Arial"/>
              <a:buChar char="•"/>
            </a:pPr>
            <a:r>
              <a:rPr lang="en-US" sz="1600" dirty="0" smtClean="0"/>
              <a:t>Summary / Future Plans</a:t>
            </a:r>
          </a:p>
          <a:p>
            <a:pPr marL="742950" lvl="1" indent="-285750">
              <a:spcBef>
                <a:spcPct val="50000"/>
              </a:spcBef>
              <a:buFontTx/>
              <a:buChar char="-"/>
            </a:pPr>
            <a:endParaRPr lang="en-US" sz="1600" dirty="0" smtClean="0"/>
          </a:p>
        </p:txBody>
      </p:sp>
      <p:sp>
        <p:nvSpPr>
          <p:cNvPr id="26" name="TextBox 25"/>
          <p:cNvSpPr txBox="1"/>
          <p:nvPr/>
        </p:nvSpPr>
        <p:spPr>
          <a:xfrm>
            <a:off x="0" y="45720"/>
            <a:ext cx="7239000" cy="507831"/>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accent1"/>
                </a:solidFill>
                <a:latin typeface="Arial" panose="020B0604020202020204" pitchFamily="34" charset="0"/>
                <a:cs typeface="Arial" panose="020B0604020202020204" pitchFamily="34" charset="0"/>
              </a:rPr>
              <a:t>| </a:t>
            </a:r>
            <a:r>
              <a:rPr lang="en-US" sz="1400" dirty="0">
                <a:solidFill>
                  <a:schemeClr val="accent1"/>
                </a:solidFill>
                <a:latin typeface="Arial" panose="020B0604020202020204" pitchFamily="34" charset="0"/>
                <a:cs typeface="Arial" panose="020B0604020202020204" pitchFamily="34" charset="0"/>
              </a:rPr>
              <a:t>Observing Systems Research and </a:t>
            </a:r>
            <a:r>
              <a:rPr lang="en-US" sz="1400" dirty="0" smtClean="0">
                <a:solidFill>
                  <a:schemeClr val="accent1"/>
                </a:solidFill>
                <a:latin typeface="Arial" panose="020B0604020202020204" pitchFamily="34" charset="0"/>
                <a:cs typeface="Arial" panose="020B0604020202020204" pitchFamily="34" charset="0"/>
              </a:rPr>
              <a:t>Technology </a:t>
            </a:r>
            <a:r>
              <a:rPr lang="en-US" sz="1400" dirty="0">
                <a:solidFill>
                  <a:schemeClr val="accent1"/>
                </a:solidFill>
                <a:latin typeface="Arial" panose="020B0604020202020204" pitchFamily="34" charset="0"/>
                <a:cs typeface="Arial" panose="020B0604020202020204" pitchFamily="34" charset="0"/>
              </a:rPr>
              <a:t>Transition  </a:t>
            </a:r>
          </a:p>
          <a:p>
            <a:pPr lvl="0"/>
            <a:endParaRPr lang="en-US" sz="13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1080" y="1137685"/>
            <a:ext cx="2350908" cy="2924288"/>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64913" y="4261022"/>
            <a:ext cx="3840687" cy="2361626"/>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3609" y="4261021"/>
            <a:ext cx="2368379" cy="2368379"/>
          </a:xfrm>
          <a:prstGeom prst="rect">
            <a:avLst/>
          </a:prstGeom>
        </p:spPr>
      </p:pic>
    </p:spTree>
    <p:extLst>
      <p:ext uri="{BB962C8B-B14F-4D97-AF65-F5344CB8AC3E}">
        <p14:creationId xmlns:p14="http://schemas.microsoft.com/office/powerpoint/2010/main" val="1905332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220200" cy="6934200"/>
          </a:xfrm>
          <a:prstGeom prst="rect">
            <a:avLst/>
          </a:prstGeom>
        </p:spPr>
      </p:pic>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2" name="TextBox 1"/>
          <p:cNvSpPr txBox="1"/>
          <p:nvPr/>
        </p:nvSpPr>
        <p:spPr>
          <a:xfrm>
            <a:off x="0" y="45720"/>
            <a:ext cx="7239000" cy="507831"/>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accent1"/>
                </a:solidFill>
                <a:latin typeface="Arial" panose="020B0604020202020204" pitchFamily="34" charset="0"/>
                <a:cs typeface="Arial" panose="020B0604020202020204" pitchFamily="34" charset="0"/>
              </a:rPr>
              <a:t>| </a:t>
            </a:r>
            <a:r>
              <a:rPr lang="en-US" sz="1400" dirty="0">
                <a:solidFill>
                  <a:schemeClr val="accent1"/>
                </a:solidFill>
                <a:latin typeface="Arial" panose="020B0604020202020204" pitchFamily="34" charset="0"/>
                <a:cs typeface="Arial" panose="020B0604020202020204" pitchFamily="34" charset="0"/>
              </a:rPr>
              <a:t>Observing Systems Research and </a:t>
            </a:r>
            <a:r>
              <a:rPr lang="en-US" sz="1400" dirty="0" smtClean="0">
                <a:solidFill>
                  <a:schemeClr val="accent1"/>
                </a:solidFill>
                <a:latin typeface="Arial" panose="020B0604020202020204" pitchFamily="34" charset="0"/>
                <a:cs typeface="Arial" panose="020B0604020202020204" pitchFamily="34" charset="0"/>
              </a:rPr>
              <a:t>Technology </a:t>
            </a:r>
            <a:r>
              <a:rPr lang="en-US" sz="1400" dirty="0">
                <a:solidFill>
                  <a:schemeClr val="accent1"/>
                </a:solidFill>
                <a:latin typeface="Arial" panose="020B0604020202020204" pitchFamily="34" charset="0"/>
                <a:cs typeface="Arial" panose="020B0604020202020204" pitchFamily="34" charset="0"/>
              </a:rPr>
              <a:t>Transition  </a:t>
            </a:r>
          </a:p>
          <a:p>
            <a:pPr lvl="0"/>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1" y="533400"/>
            <a:ext cx="4572000" cy="523220"/>
          </a:xfrm>
          <a:prstGeom prst="rect">
            <a:avLst/>
          </a:prstGeom>
          <a:solidFill>
            <a:schemeClr val="accent1"/>
          </a:solidFill>
          <a:ln w="25400">
            <a:solidFill>
              <a:schemeClr val="tx1"/>
            </a:solidFill>
          </a:ln>
        </p:spPr>
        <p:txBody>
          <a:bodyPr wrap="square" rtlCol="0">
            <a:spAutoFit/>
          </a:bodyPr>
          <a:lstStyle/>
          <a:p>
            <a:r>
              <a:rPr lang="en-US" sz="2800" dirty="0" err="1" smtClean="0">
                <a:solidFill>
                  <a:srgbClr val="002060"/>
                </a:solidFill>
                <a:latin typeface="Arial" panose="020B0604020202020204" pitchFamily="34" charset="0"/>
                <a:cs typeface="Arial" panose="020B0604020202020204" pitchFamily="34" charset="0"/>
              </a:rPr>
              <a:t>ReCON</a:t>
            </a:r>
            <a:r>
              <a:rPr lang="en-US" sz="2800" dirty="0" smtClean="0">
                <a:solidFill>
                  <a:srgbClr val="002060"/>
                </a:solidFill>
                <a:latin typeface="Arial" panose="020B0604020202020204" pitchFamily="34" charset="0"/>
                <a:cs typeface="Arial" panose="020B0604020202020204" pitchFamily="34" charset="0"/>
              </a:rPr>
              <a:t> Station Locations:</a:t>
            </a:r>
            <a:endParaRPr lang="en-US" sz="2800" dirty="0">
              <a:solidFill>
                <a:srgbClr val="002060"/>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74075" y="6046432"/>
            <a:ext cx="293969" cy="118872"/>
          </a:xfrm>
          <a:prstGeom prst="rect">
            <a:avLst/>
          </a:prstGeom>
          <a:scene3d>
            <a:camera prst="orthographicFront">
              <a:rot lat="0" lon="10800000" rev="0"/>
            </a:camera>
            <a:lightRig rig="threePt" dir="t"/>
          </a:scene3d>
        </p:spPr>
      </p:pic>
      <p:sp>
        <p:nvSpPr>
          <p:cNvPr id="12" name="TextBox 11"/>
          <p:cNvSpPr txBox="1"/>
          <p:nvPr/>
        </p:nvSpPr>
        <p:spPr>
          <a:xfrm>
            <a:off x="5558479" y="1305221"/>
            <a:ext cx="3519522" cy="2272311"/>
          </a:xfrm>
          <a:prstGeom prst="rect">
            <a:avLst/>
          </a:prstGeom>
          <a:solidFill>
            <a:schemeClr val="accent1"/>
          </a:solidFill>
          <a:ln w="25400">
            <a:solidFill>
              <a:schemeClr val="tx1"/>
            </a:solidFill>
          </a:ln>
        </p:spPr>
        <p:txBody>
          <a:bodyPr wrap="square" rtlCol="0">
            <a:noAutofit/>
          </a:bodyPr>
          <a:lstStyle/>
          <a:p>
            <a:endParaRPr lang="en-US" sz="400" dirty="0" smtClean="0">
              <a:solidFill>
                <a:srgbClr val="002060"/>
              </a:solidFill>
              <a:latin typeface="Arial"/>
              <a:cs typeface="Arial"/>
            </a:endParaRPr>
          </a:p>
          <a:p>
            <a:r>
              <a:rPr lang="en-US" dirty="0" smtClean="0">
                <a:solidFill>
                  <a:srgbClr val="002060"/>
                </a:solidFill>
                <a:latin typeface="Arial"/>
                <a:cs typeface="Arial"/>
              </a:rPr>
              <a:t>       </a:t>
            </a:r>
            <a:r>
              <a:rPr lang="en-US" dirty="0" smtClean="0">
                <a:solidFill>
                  <a:schemeClr val="tx1">
                    <a:lumMod val="50000"/>
                    <a:lumOff val="50000"/>
                  </a:schemeClr>
                </a:solidFill>
                <a:latin typeface="Arial"/>
                <a:cs typeface="Arial"/>
              </a:rPr>
              <a:t>MET Stations</a:t>
            </a:r>
          </a:p>
          <a:p>
            <a:endParaRPr lang="en-US" sz="1000" dirty="0" smtClean="0">
              <a:solidFill>
                <a:srgbClr val="002060"/>
              </a:solidFill>
              <a:latin typeface="Arial"/>
              <a:cs typeface="Arial"/>
            </a:endParaRPr>
          </a:p>
          <a:p>
            <a:r>
              <a:rPr lang="en-US" dirty="0" smtClean="0">
                <a:solidFill>
                  <a:srgbClr val="002060"/>
                </a:solidFill>
                <a:latin typeface="Arial"/>
                <a:cs typeface="Arial"/>
              </a:rPr>
              <a:t>       </a:t>
            </a:r>
            <a:r>
              <a:rPr lang="en-US" dirty="0" smtClean="0">
                <a:solidFill>
                  <a:srgbClr val="00B050"/>
                </a:solidFill>
                <a:latin typeface="Arial"/>
                <a:cs typeface="Arial"/>
              </a:rPr>
              <a:t>Stations with Webcams</a:t>
            </a:r>
          </a:p>
          <a:p>
            <a:endParaRPr lang="en-US" sz="1600" dirty="0" smtClean="0">
              <a:solidFill>
                <a:srgbClr val="002060"/>
              </a:solidFill>
              <a:cs typeface="Arial"/>
            </a:endParaRPr>
          </a:p>
          <a:p>
            <a:r>
              <a:rPr lang="en-US" dirty="0" smtClean="0">
                <a:solidFill>
                  <a:srgbClr val="002060"/>
                </a:solidFill>
                <a:cs typeface="Arial"/>
              </a:rPr>
              <a:t>       </a:t>
            </a:r>
            <a:r>
              <a:rPr lang="en-US" dirty="0" smtClean="0">
                <a:solidFill>
                  <a:srgbClr val="7030A0"/>
                </a:solidFill>
                <a:cs typeface="Arial"/>
              </a:rPr>
              <a:t>E.C</a:t>
            </a:r>
            <a:r>
              <a:rPr lang="en-US" dirty="0" smtClean="0">
                <a:solidFill>
                  <a:srgbClr val="7030A0"/>
                </a:solidFill>
                <a:latin typeface="Arial"/>
                <a:cs typeface="Arial"/>
              </a:rPr>
              <a:t>. Stations (Evaporation)</a:t>
            </a:r>
          </a:p>
          <a:p>
            <a:endParaRPr lang="en-US" sz="2800" dirty="0" smtClean="0">
              <a:solidFill>
                <a:srgbClr val="002060"/>
              </a:solidFill>
              <a:latin typeface="Arial"/>
              <a:cs typeface="Arial"/>
            </a:endParaRPr>
          </a:p>
          <a:p>
            <a:r>
              <a:rPr lang="en-US" dirty="0" smtClean="0">
                <a:solidFill>
                  <a:srgbClr val="002060"/>
                </a:solidFill>
                <a:latin typeface="Arial"/>
                <a:cs typeface="Arial"/>
              </a:rPr>
              <a:t>       </a:t>
            </a:r>
            <a:r>
              <a:rPr lang="en-US" dirty="0" smtClean="0">
                <a:solidFill>
                  <a:srgbClr val="FF0000"/>
                </a:solidFill>
                <a:latin typeface="Arial"/>
                <a:cs typeface="Arial"/>
              </a:rPr>
              <a:t>GLERL Buoys (seasonal)</a:t>
            </a:r>
          </a:p>
        </p:txBody>
      </p:sp>
      <p:pic>
        <p:nvPicPr>
          <p:cNvPr id="32" name="Picture 3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10879" y="1413205"/>
            <a:ext cx="273016" cy="273016"/>
          </a:xfrm>
          <a:prstGeom prst="rect">
            <a:avLst/>
          </a:prstGeom>
        </p:spPr>
      </p:pic>
      <p:pic>
        <p:nvPicPr>
          <p:cNvPr id="41" name="Picture 4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73101" y="1914821"/>
            <a:ext cx="348572" cy="140952"/>
          </a:xfrm>
          <a:prstGeom prst="rect">
            <a:avLst/>
          </a:prstGeom>
        </p:spPr>
      </p:pic>
      <p:pic>
        <p:nvPicPr>
          <p:cNvPr id="47" name="Picture 4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17847" y="2295821"/>
            <a:ext cx="259080" cy="381000"/>
          </a:xfrm>
          <a:prstGeom prst="rect">
            <a:avLst/>
          </a:prstGeom>
        </p:spPr>
      </p:pic>
      <p:pic>
        <p:nvPicPr>
          <p:cNvPr id="53" name="Picture 5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82943" y="2915646"/>
            <a:ext cx="300952" cy="523175"/>
          </a:xfrm>
          <a:prstGeom prst="rect">
            <a:avLst/>
          </a:prstGeom>
        </p:spPr>
      </p:pic>
      <p:sp>
        <p:nvSpPr>
          <p:cNvPr id="58" name="TextBox 57"/>
          <p:cNvSpPr txBox="1"/>
          <p:nvPr/>
        </p:nvSpPr>
        <p:spPr>
          <a:xfrm>
            <a:off x="1219090" y="5257800"/>
            <a:ext cx="986809" cy="215444"/>
          </a:xfrm>
          <a:prstGeom prst="rect">
            <a:avLst/>
          </a:prstGeom>
          <a:solidFill>
            <a:schemeClr val="accent1"/>
          </a:solidFill>
        </p:spPr>
        <p:txBody>
          <a:bodyPr wrap="none" lIns="0" tIns="0" rIns="91440" bIns="0" rtlCol="0">
            <a:spAutoFit/>
          </a:bodyPr>
          <a:lstStyle/>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Milwaukee</a:t>
            </a:r>
          </a:p>
        </p:txBody>
      </p:sp>
      <p:sp>
        <p:nvSpPr>
          <p:cNvPr id="59" name="TextBox 58"/>
          <p:cNvSpPr txBox="1"/>
          <p:nvPr/>
        </p:nvSpPr>
        <p:spPr>
          <a:xfrm>
            <a:off x="1465493" y="5985284"/>
            <a:ext cx="797655" cy="215444"/>
          </a:xfrm>
          <a:prstGeom prst="rect">
            <a:avLst/>
          </a:prstGeom>
          <a:solidFill>
            <a:schemeClr val="accent1"/>
          </a:solidFill>
        </p:spPr>
        <p:txBody>
          <a:bodyPr wrap="none" lIns="0" tIns="0" rIns="91440" bIns="0" rtlCol="0">
            <a:spAutoFit/>
          </a:bodyPr>
          <a:lstStyle/>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Chicago</a:t>
            </a:r>
          </a:p>
        </p:txBody>
      </p:sp>
      <p:sp>
        <p:nvSpPr>
          <p:cNvPr id="60" name="TextBox 59"/>
          <p:cNvSpPr txBox="1"/>
          <p:nvPr/>
        </p:nvSpPr>
        <p:spPr>
          <a:xfrm>
            <a:off x="2378332" y="6397823"/>
            <a:ext cx="1162177" cy="215444"/>
          </a:xfrm>
          <a:prstGeom prst="rect">
            <a:avLst/>
          </a:prstGeom>
          <a:solidFill>
            <a:schemeClr val="accent1"/>
          </a:solidFill>
        </p:spPr>
        <p:txBody>
          <a:bodyPr wrap="none" lIns="0" tIns="0" rIns="0" bIns="0" rtlCol="0">
            <a:spAutoFit/>
          </a:bodyPr>
          <a:lstStyle/>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Michigan City</a:t>
            </a:r>
          </a:p>
        </p:txBody>
      </p:sp>
      <p:sp>
        <p:nvSpPr>
          <p:cNvPr id="61" name="TextBox 60"/>
          <p:cNvSpPr txBox="1"/>
          <p:nvPr/>
        </p:nvSpPr>
        <p:spPr>
          <a:xfrm>
            <a:off x="3252565" y="5805844"/>
            <a:ext cx="1185582" cy="215444"/>
          </a:xfrm>
          <a:prstGeom prst="rect">
            <a:avLst/>
          </a:prstGeom>
          <a:solidFill>
            <a:schemeClr val="accent1"/>
          </a:solidFill>
        </p:spPr>
        <p:txBody>
          <a:bodyPr wrap="none" lIns="91440" tIns="0" rIns="0" bIns="0" rtlCol="0">
            <a:spAutoFit/>
          </a:bodyPr>
          <a:lstStyle/>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South Haven</a:t>
            </a:r>
          </a:p>
        </p:txBody>
      </p:sp>
      <p:sp>
        <p:nvSpPr>
          <p:cNvPr id="62" name="TextBox 61"/>
          <p:cNvSpPr txBox="1"/>
          <p:nvPr/>
        </p:nvSpPr>
        <p:spPr>
          <a:xfrm>
            <a:off x="3322767" y="5301788"/>
            <a:ext cx="975588" cy="215444"/>
          </a:xfrm>
          <a:prstGeom prst="rect">
            <a:avLst/>
          </a:prstGeom>
          <a:solidFill>
            <a:schemeClr val="accent1"/>
          </a:solidFill>
        </p:spPr>
        <p:txBody>
          <a:bodyPr wrap="none" lIns="91440" tIns="0" rIns="0" bIns="0" rtlCol="0">
            <a:spAutoFit/>
          </a:bodyPr>
          <a:lstStyle/>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Muskegon</a:t>
            </a:r>
          </a:p>
        </p:txBody>
      </p:sp>
      <p:pic>
        <p:nvPicPr>
          <p:cNvPr id="28" name="Picture 2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149492" y="5226016"/>
            <a:ext cx="273016" cy="273016"/>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209800" y="5956232"/>
            <a:ext cx="273016" cy="273016"/>
          </a:xfrm>
          <a:prstGeom prst="rect">
            <a:avLst/>
          </a:prstGeom>
        </p:spPr>
      </p:pic>
      <p:pic>
        <p:nvPicPr>
          <p:cNvPr id="36" name="Picture 3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05898" y="5838088"/>
            <a:ext cx="292165" cy="118143"/>
          </a:xfrm>
          <a:prstGeom prst="rect">
            <a:avLst/>
          </a:prstGeom>
          <a:scene3d>
            <a:camera prst="orthographicFront">
              <a:rot lat="0" lon="10800000" rev="0"/>
            </a:camera>
            <a:lightRig rig="threePt" dir="t"/>
          </a:scene3d>
        </p:spPr>
      </p:pic>
      <p:pic>
        <p:nvPicPr>
          <p:cNvPr id="31" name="Picture 3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016216" y="5756207"/>
            <a:ext cx="273016" cy="273016"/>
          </a:xfrm>
          <a:prstGeom prst="rect">
            <a:avLst/>
          </a:prstGeom>
        </p:spPr>
      </p:pic>
      <p:pic>
        <p:nvPicPr>
          <p:cNvPr id="34" name="Picture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87824" y="5650388"/>
            <a:ext cx="293969" cy="118872"/>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743200" y="6156308"/>
            <a:ext cx="273016" cy="273016"/>
          </a:xfrm>
          <a:prstGeom prst="rect">
            <a:avLst/>
          </a:prstGeom>
        </p:spPr>
      </p:pic>
      <p:sp>
        <p:nvSpPr>
          <p:cNvPr id="63" name="TextBox 62"/>
          <p:cNvSpPr txBox="1"/>
          <p:nvPr/>
        </p:nvSpPr>
        <p:spPr>
          <a:xfrm>
            <a:off x="3743908" y="3886200"/>
            <a:ext cx="688650" cy="215444"/>
          </a:xfrm>
          <a:prstGeom prst="rect">
            <a:avLst/>
          </a:prstGeom>
          <a:solidFill>
            <a:schemeClr val="accent1"/>
          </a:solidFill>
        </p:spPr>
        <p:txBody>
          <a:bodyPr wrap="none" lIns="0" tIns="0" bIns="0" rtlCol="0">
            <a:spAutoFit/>
          </a:bodyPr>
          <a:lstStyle/>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Alpena</a:t>
            </a:r>
          </a:p>
        </p:txBody>
      </p:sp>
      <p:pic>
        <p:nvPicPr>
          <p:cNvPr id="24" name="Picture 2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375184" y="3886200"/>
            <a:ext cx="273016" cy="273016"/>
          </a:xfrm>
          <a:prstGeom prst="rect">
            <a:avLst/>
          </a:prstGeom>
        </p:spPr>
      </p:pic>
      <p:pic>
        <p:nvPicPr>
          <p:cNvPr id="37" name="Picture 3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55976" y="3778180"/>
            <a:ext cx="293969" cy="118872"/>
          </a:xfrm>
          <a:prstGeom prst="rect">
            <a:avLst/>
          </a:prstGeom>
          <a:scene3d>
            <a:camera prst="orthographicFront">
              <a:rot lat="0" lon="10800000" rev="0"/>
            </a:camera>
            <a:lightRig rig="threePt" dir="t"/>
          </a:scene3d>
        </p:spPr>
      </p:pic>
      <p:sp>
        <p:nvSpPr>
          <p:cNvPr id="64" name="TextBox 63"/>
          <p:cNvSpPr txBox="1"/>
          <p:nvPr/>
        </p:nvSpPr>
        <p:spPr>
          <a:xfrm>
            <a:off x="5004048" y="3753036"/>
            <a:ext cx="1434047" cy="215444"/>
          </a:xfrm>
          <a:prstGeom prst="rect">
            <a:avLst/>
          </a:prstGeom>
          <a:solidFill>
            <a:schemeClr val="accent1"/>
          </a:solidFill>
        </p:spPr>
        <p:txBody>
          <a:bodyPr wrap="none" tIns="0" rIns="0" bIns="0" rtlCol="0">
            <a:spAutoFit/>
          </a:bodyPr>
          <a:lstStyle/>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Thunder Bay Is.</a:t>
            </a:r>
          </a:p>
        </p:txBody>
      </p:sp>
      <p:pic>
        <p:nvPicPr>
          <p:cNvPr id="25" name="Picture 2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800600" y="3733800"/>
            <a:ext cx="273016" cy="273016"/>
          </a:xfrm>
          <a:prstGeom prst="rect">
            <a:avLst/>
          </a:prstGeom>
        </p:spPr>
      </p:pic>
      <p:sp>
        <p:nvSpPr>
          <p:cNvPr id="65" name="TextBox 64"/>
          <p:cNvSpPr txBox="1"/>
          <p:nvPr/>
        </p:nvSpPr>
        <p:spPr>
          <a:xfrm>
            <a:off x="4082893" y="6417912"/>
            <a:ext cx="1326773" cy="215444"/>
          </a:xfrm>
          <a:prstGeom prst="rect">
            <a:avLst/>
          </a:prstGeom>
          <a:solidFill>
            <a:schemeClr val="accent1"/>
          </a:solidFill>
        </p:spPr>
        <p:txBody>
          <a:bodyPr wrap="none" lIns="0" tIns="0" rIns="0" bIns="0" rtlCol="0">
            <a:spAutoFit/>
          </a:bodyPr>
          <a:lstStyle/>
          <a:p>
            <a:pPr algn="ctr"/>
            <a:r>
              <a:rPr lang="en-US" sz="1400" b="1" dirty="0" smtClean="0">
                <a:solidFill>
                  <a:schemeClr val="tx1">
                    <a:lumMod val="75000"/>
                    <a:lumOff val="25000"/>
                  </a:schemeClr>
                </a:solidFill>
                <a:latin typeface="Arial" panose="020B0604020202020204" pitchFamily="34" charset="0"/>
                <a:cs typeface="Arial" panose="020B0604020202020204" pitchFamily="34" charset="0"/>
              </a:rPr>
              <a:t>Toledo Channel</a:t>
            </a:r>
          </a:p>
        </p:txBody>
      </p:sp>
      <p:pic>
        <p:nvPicPr>
          <p:cNvPr id="38" name="Picture 3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8024" y="3621024"/>
            <a:ext cx="293969" cy="118872"/>
          </a:xfrm>
          <a:prstGeom prst="rect">
            <a:avLst/>
          </a:prstGeom>
          <a:scene3d>
            <a:camera prst="orthographicFront">
              <a:rot lat="0" lon="10800000" rev="0"/>
            </a:camera>
            <a:lightRig rig="threePt" dir="t"/>
          </a:scene3d>
        </p:spPr>
      </p:pic>
      <p:sp>
        <p:nvSpPr>
          <p:cNvPr id="66" name="TextBox 65"/>
          <p:cNvSpPr txBox="1"/>
          <p:nvPr/>
        </p:nvSpPr>
        <p:spPr>
          <a:xfrm>
            <a:off x="5724128" y="6090046"/>
            <a:ext cx="1406795" cy="215444"/>
          </a:xfrm>
          <a:prstGeom prst="rect">
            <a:avLst/>
          </a:prstGeom>
          <a:solidFill>
            <a:schemeClr val="accent1"/>
          </a:solidFill>
        </p:spPr>
        <p:txBody>
          <a:bodyPr wrap="none" tIns="0" rIns="0" bIns="0" rtlCol="0">
            <a:spAutoFit/>
          </a:bodyPr>
          <a:lstStyle/>
          <a:p>
            <a:pPr algn="ctr"/>
            <a:r>
              <a:rPr lang="en-US" sz="1400" i="1" dirty="0" smtClean="0">
                <a:solidFill>
                  <a:srgbClr val="FF0000"/>
                </a:solidFill>
                <a:latin typeface="Arial" panose="020B0604020202020204" pitchFamily="34" charset="0"/>
                <a:cs typeface="Arial" panose="020B0604020202020204" pitchFamily="34" charset="0"/>
              </a:rPr>
              <a:t>Cleveland (R2X)</a:t>
            </a:r>
          </a:p>
        </p:txBody>
      </p:sp>
      <p:pic>
        <p:nvPicPr>
          <p:cNvPr id="56" name="Picture 5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25772" y="5913408"/>
            <a:ext cx="300952" cy="523175"/>
          </a:xfrm>
          <a:prstGeom prst="rect">
            <a:avLst/>
          </a:prstGeom>
        </p:spPr>
      </p:pic>
      <p:sp>
        <p:nvSpPr>
          <p:cNvPr id="67" name="TextBox 66"/>
          <p:cNvSpPr txBox="1"/>
          <p:nvPr/>
        </p:nvSpPr>
        <p:spPr>
          <a:xfrm>
            <a:off x="4644008" y="4656651"/>
            <a:ext cx="1196801" cy="215444"/>
          </a:xfrm>
          <a:prstGeom prst="rect">
            <a:avLst/>
          </a:prstGeom>
          <a:solidFill>
            <a:schemeClr val="accent1"/>
          </a:solidFill>
        </p:spPr>
        <p:txBody>
          <a:bodyPr wrap="none" tIns="0" rIns="0" bIns="0" rtlCol="0">
            <a:spAutoFit/>
          </a:bodyPr>
          <a:lstStyle/>
          <a:p>
            <a:pPr algn="ctr"/>
            <a:r>
              <a:rPr lang="en-US" sz="1400" b="1" dirty="0" smtClean="0">
                <a:solidFill>
                  <a:srgbClr val="FF0000"/>
                </a:solidFill>
                <a:latin typeface="Arial" panose="020B0604020202020204" pitchFamily="34" charset="0"/>
                <a:cs typeface="Arial" panose="020B0604020202020204" pitchFamily="34" charset="0"/>
              </a:rPr>
              <a:t>Saginaw Bay</a:t>
            </a:r>
          </a:p>
        </p:txBody>
      </p:sp>
      <p:pic>
        <p:nvPicPr>
          <p:cNvPr id="55" name="Picture 5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55876" y="4456167"/>
            <a:ext cx="300952" cy="523175"/>
          </a:xfrm>
          <a:prstGeom prst="rect">
            <a:avLst/>
          </a:prstGeom>
        </p:spPr>
      </p:pic>
      <p:sp>
        <p:nvSpPr>
          <p:cNvPr id="68" name="TextBox 67"/>
          <p:cNvSpPr txBox="1"/>
          <p:nvPr/>
        </p:nvSpPr>
        <p:spPr>
          <a:xfrm>
            <a:off x="3319272" y="5303520"/>
            <a:ext cx="975588" cy="215444"/>
          </a:xfrm>
          <a:prstGeom prst="rect">
            <a:avLst/>
          </a:prstGeom>
          <a:solidFill>
            <a:schemeClr val="accent1"/>
          </a:solidFill>
        </p:spPr>
        <p:txBody>
          <a:bodyPr wrap="none" tIns="0" rIns="0" bIns="0" rtlCol="0">
            <a:spAutoFit/>
          </a:bodyPr>
          <a:lstStyle/>
          <a:p>
            <a:pPr algn="ctr"/>
            <a:r>
              <a:rPr lang="en-US" sz="1400" b="1" dirty="0" smtClean="0">
                <a:solidFill>
                  <a:srgbClr val="FF0000"/>
                </a:solidFill>
                <a:latin typeface="Arial" panose="020B0604020202020204" pitchFamily="34" charset="0"/>
                <a:cs typeface="Arial" panose="020B0604020202020204" pitchFamily="34" charset="0"/>
              </a:rPr>
              <a:t>Muskegon</a:t>
            </a:r>
          </a:p>
        </p:txBody>
      </p:sp>
      <p:pic>
        <p:nvPicPr>
          <p:cNvPr id="52" name="Picture 5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78832" y="4964428"/>
            <a:ext cx="300952" cy="523175"/>
          </a:xfrm>
          <a:prstGeom prst="rect">
            <a:avLst/>
          </a:prstGeom>
        </p:spPr>
      </p:pic>
      <p:sp>
        <p:nvSpPr>
          <p:cNvPr id="69" name="TextBox 68"/>
          <p:cNvSpPr txBox="1"/>
          <p:nvPr/>
        </p:nvSpPr>
        <p:spPr>
          <a:xfrm>
            <a:off x="4752020" y="4114800"/>
            <a:ext cx="1185582" cy="215444"/>
          </a:xfrm>
          <a:prstGeom prst="rect">
            <a:avLst/>
          </a:prstGeom>
          <a:solidFill>
            <a:schemeClr val="accent1"/>
          </a:solidFill>
        </p:spPr>
        <p:txBody>
          <a:bodyPr wrap="none" lIns="91440" tIns="0" rIns="0" bIns="0" rtlCol="0">
            <a:spAutoFit/>
          </a:bodyPr>
          <a:lstStyle/>
          <a:p>
            <a:pPr algn="ctr"/>
            <a:r>
              <a:rPr lang="en-US" sz="1400" b="1" dirty="0" smtClean="0">
                <a:solidFill>
                  <a:srgbClr val="FF0000"/>
                </a:solidFill>
                <a:latin typeface="Arial" panose="020B0604020202020204" pitchFamily="34" charset="0"/>
                <a:cs typeface="Arial" panose="020B0604020202020204" pitchFamily="34" charset="0"/>
              </a:rPr>
              <a:t>Thunder Bay</a:t>
            </a:r>
          </a:p>
        </p:txBody>
      </p:sp>
      <p:pic>
        <p:nvPicPr>
          <p:cNvPr id="54" name="Picture 5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72000" y="3870308"/>
            <a:ext cx="300952" cy="523175"/>
          </a:xfrm>
          <a:prstGeom prst="rect">
            <a:avLst/>
          </a:prstGeom>
        </p:spPr>
      </p:pic>
      <p:pic>
        <p:nvPicPr>
          <p:cNvPr id="46" name="Picture 4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46731" y="3220456"/>
            <a:ext cx="259080" cy="381000"/>
          </a:xfrm>
          <a:prstGeom prst="rect">
            <a:avLst/>
          </a:prstGeom>
        </p:spPr>
      </p:pic>
      <p:sp>
        <p:nvSpPr>
          <p:cNvPr id="71" name="TextBox 70"/>
          <p:cNvSpPr txBox="1"/>
          <p:nvPr/>
        </p:nvSpPr>
        <p:spPr>
          <a:xfrm>
            <a:off x="3976752" y="3033536"/>
            <a:ext cx="1351332" cy="215444"/>
          </a:xfrm>
          <a:prstGeom prst="rect">
            <a:avLst/>
          </a:prstGeom>
          <a:solidFill>
            <a:schemeClr val="accent1"/>
          </a:solidFill>
        </p:spPr>
        <p:txBody>
          <a:bodyPr wrap="none" lIns="0" tIns="0" rIns="0" bIns="0" rtlCol="0">
            <a:spAutoFit/>
          </a:bodyPr>
          <a:lstStyle/>
          <a:p>
            <a:pPr algn="ctr"/>
            <a:r>
              <a:rPr lang="en-US" sz="1400" b="1" dirty="0" smtClean="0">
                <a:solidFill>
                  <a:srgbClr val="7030A0"/>
                </a:solidFill>
                <a:latin typeface="Arial" panose="020B0604020202020204" pitchFamily="34" charset="0"/>
                <a:cs typeface="Arial" panose="020B0604020202020204" pitchFamily="34" charset="0"/>
              </a:rPr>
              <a:t>Spec Reef Light</a:t>
            </a:r>
          </a:p>
        </p:txBody>
      </p:sp>
      <p:pic>
        <p:nvPicPr>
          <p:cNvPr id="48" name="Picture 4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26337" y="3220456"/>
            <a:ext cx="259080" cy="381000"/>
          </a:xfrm>
          <a:prstGeom prst="rect">
            <a:avLst/>
          </a:prstGeom>
        </p:spPr>
      </p:pic>
      <p:pic>
        <p:nvPicPr>
          <p:cNvPr id="49" name="Picture 4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36520" y="2066702"/>
            <a:ext cx="259080" cy="381000"/>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079784" y="5260958"/>
            <a:ext cx="273016" cy="273016"/>
          </a:xfrm>
          <a:prstGeom prst="rect">
            <a:avLst/>
          </a:prstGeom>
        </p:spPr>
      </p:pic>
      <p:pic>
        <p:nvPicPr>
          <p:cNvPr id="33" name="Picture 3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53895" y="5146332"/>
            <a:ext cx="293969" cy="118872"/>
          </a:xfrm>
          <a:prstGeom prst="rect">
            <a:avLst/>
          </a:prstGeom>
        </p:spPr>
      </p:pic>
      <p:sp>
        <p:nvSpPr>
          <p:cNvPr id="74" name="TextBox 73"/>
          <p:cNvSpPr txBox="1"/>
          <p:nvPr/>
        </p:nvSpPr>
        <p:spPr>
          <a:xfrm>
            <a:off x="4087368" y="6419088"/>
            <a:ext cx="1326773" cy="215444"/>
          </a:xfrm>
          <a:prstGeom prst="rect">
            <a:avLst/>
          </a:prstGeom>
          <a:solidFill>
            <a:schemeClr val="accent1"/>
          </a:solidFill>
        </p:spPr>
        <p:txBody>
          <a:bodyPr wrap="none" lIns="0" tIns="0" rIns="0" bIns="0" rtlCol="0">
            <a:spAutoFit/>
          </a:bodyPr>
          <a:lstStyle/>
          <a:p>
            <a:pPr algn="ctr"/>
            <a:r>
              <a:rPr lang="en-US" sz="1400" b="1" dirty="0" smtClean="0">
                <a:solidFill>
                  <a:srgbClr val="7030A0"/>
                </a:solidFill>
                <a:latin typeface="Arial" panose="020B0604020202020204" pitchFamily="34" charset="0"/>
                <a:cs typeface="Arial" panose="020B0604020202020204" pitchFamily="34" charset="0"/>
              </a:rPr>
              <a:t>Toledo Channel</a:t>
            </a:r>
          </a:p>
        </p:txBody>
      </p:sp>
      <p:sp>
        <p:nvSpPr>
          <p:cNvPr id="70" name="TextBox 69"/>
          <p:cNvSpPr txBox="1"/>
          <p:nvPr/>
        </p:nvSpPr>
        <p:spPr>
          <a:xfrm>
            <a:off x="2161871" y="3357572"/>
            <a:ext cx="1510029" cy="215444"/>
          </a:xfrm>
          <a:prstGeom prst="rect">
            <a:avLst/>
          </a:prstGeom>
          <a:solidFill>
            <a:schemeClr val="accent1"/>
          </a:solidFill>
        </p:spPr>
        <p:txBody>
          <a:bodyPr wrap="none" lIns="0" tIns="0" rIns="0" bIns="0" rtlCol="0">
            <a:spAutoFit/>
          </a:bodyPr>
          <a:lstStyle/>
          <a:p>
            <a:pPr algn="ctr"/>
            <a:r>
              <a:rPr lang="en-US" sz="1400" b="1" dirty="0" smtClean="0">
                <a:solidFill>
                  <a:srgbClr val="7030A0"/>
                </a:solidFill>
                <a:latin typeface="Arial" panose="020B0604020202020204" pitchFamily="34" charset="0"/>
                <a:cs typeface="Arial" panose="020B0604020202020204" pitchFamily="34" charset="0"/>
              </a:rPr>
              <a:t>White Shoal Light</a:t>
            </a:r>
          </a:p>
        </p:txBody>
      </p:sp>
      <p:sp>
        <p:nvSpPr>
          <p:cNvPr id="72" name="TextBox 71"/>
          <p:cNvSpPr txBox="1"/>
          <p:nvPr/>
        </p:nvSpPr>
        <p:spPr>
          <a:xfrm>
            <a:off x="2859128" y="2205444"/>
            <a:ext cx="1748876" cy="215444"/>
          </a:xfrm>
          <a:prstGeom prst="rect">
            <a:avLst/>
          </a:prstGeom>
          <a:solidFill>
            <a:schemeClr val="accent1"/>
          </a:solidFill>
        </p:spPr>
        <p:txBody>
          <a:bodyPr wrap="none" lIns="0" tIns="0" rIns="0" bIns="0" rtlCol="0">
            <a:spAutoFit/>
          </a:bodyPr>
          <a:lstStyle/>
          <a:p>
            <a:pPr algn="ctr"/>
            <a:r>
              <a:rPr lang="en-US" sz="1400" b="1" dirty="0" err="1" smtClean="0">
                <a:solidFill>
                  <a:srgbClr val="7030A0"/>
                </a:solidFill>
                <a:latin typeface="Arial" panose="020B0604020202020204" pitchFamily="34" charset="0"/>
                <a:cs typeface="Arial" panose="020B0604020202020204" pitchFamily="34" charset="0"/>
              </a:rPr>
              <a:t>Stannard</a:t>
            </a:r>
            <a:r>
              <a:rPr lang="en-US" sz="1400" b="1" dirty="0" smtClean="0">
                <a:solidFill>
                  <a:srgbClr val="7030A0"/>
                </a:solidFill>
                <a:latin typeface="Arial" panose="020B0604020202020204" pitchFamily="34" charset="0"/>
                <a:cs typeface="Arial" panose="020B0604020202020204" pitchFamily="34" charset="0"/>
              </a:rPr>
              <a:t> Rock Light</a:t>
            </a:r>
          </a:p>
        </p:txBody>
      </p:sp>
      <p:pic>
        <p:nvPicPr>
          <p:cNvPr id="50" name="Picture 4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56133" y="6027804"/>
            <a:ext cx="259080" cy="381000"/>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702192" y="6156308"/>
            <a:ext cx="273016" cy="273016"/>
          </a:xfrm>
          <a:prstGeom prst="rect">
            <a:avLst/>
          </a:prstGeom>
        </p:spPr>
      </p:pic>
      <p:sp>
        <p:nvSpPr>
          <p:cNvPr id="3" name="TextBox 2"/>
          <p:cNvSpPr txBox="1"/>
          <p:nvPr/>
        </p:nvSpPr>
        <p:spPr>
          <a:xfrm>
            <a:off x="2750370" y="5260958"/>
            <a:ext cx="417474" cy="253916"/>
          </a:xfrm>
          <a:prstGeom prst="rect">
            <a:avLst/>
          </a:prstGeom>
          <a:noFill/>
        </p:spPr>
        <p:txBody>
          <a:bodyPr wrap="square" rtlCol="0">
            <a:spAutoFit/>
          </a:bodyPr>
          <a:lstStyle/>
          <a:p>
            <a:r>
              <a:rPr lang="en-US" sz="1050" b="1" dirty="0" smtClean="0">
                <a:solidFill>
                  <a:srgbClr val="FF0000"/>
                </a:solidFill>
                <a:latin typeface="Arial" panose="020B0604020202020204" pitchFamily="34" charset="0"/>
                <a:cs typeface="Arial" panose="020B0604020202020204" pitchFamily="34" charset="0"/>
              </a:rPr>
              <a:t>x2</a:t>
            </a:r>
          </a:p>
        </p:txBody>
      </p:sp>
      <p:pic>
        <p:nvPicPr>
          <p:cNvPr id="35" name="Picture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29859" y="6046432"/>
            <a:ext cx="293969" cy="118872"/>
          </a:xfrm>
          <a:prstGeom prst="rect">
            <a:avLst/>
          </a:prstGeom>
        </p:spPr>
      </p:pic>
      <p:sp>
        <p:nvSpPr>
          <p:cNvPr id="57" name="Rectangle 56"/>
          <p:cNvSpPr/>
          <p:nvPr/>
        </p:nvSpPr>
        <p:spPr>
          <a:xfrm>
            <a:off x="2133600" y="4953000"/>
            <a:ext cx="1371600" cy="16764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4343400" y="5943600"/>
            <a:ext cx="838200" cy="7620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1752600" y="4495800"/>
            <a:ext cx="2133600" cy="400110"/>
          </a:xfrm>
          <a:prstGeom prst="rect">
            <a:avLst/>
          </a:prstGeom>
          <a:solidFill>
            <a:schemeClr val="accent1"/>
          </a:solidFill>
          <a:ln>
            <a:solidFill>
              <a:schemeClr val="tx1"/>
            </a:solidFill>
          </a:ln>
        </p:spPr>
        <p:txBody>
          <a:bodyPr wrap="square" rtlCol="0">
            <a:spAutoFit/>
          </a:bodyPr>
          <a:lstStyle/>
          <a:p>
            <a:pPr algn="ctr"/>
            <a:r>
              <a:rPr lang="en-US" sz="2000" b="1" dirty="0" smtClean="0">
                <a:solidFill>
                  <a:srgbClr val="002060"/>
                </a:solidFill>
                <a:latin typeface="Arial" panose="020B0604020202020204" pitchFamily="34" charset="0"/>
                <a:cs typeface="Arial" panose="020B0604020202020204" pitchFamily="34" charset="0"/>
              </a:rPr>
              <a:t>NWS Transition</a:t>
            </a:r>
          </a:p>
        </p:txBody>
      </p:sp>
      <p:sp>
        <p:nvSpPr>
          <p:cNvPr id="76" name="TextBox 75"/>
          <p:cNvSpPr txBox="1"/>
          <p:nvPr/>
        </p:nvSpPr>
        <p:spPr>
          <a:xfrm>
            <a:off x="3962399" y="5486400"/>
            <a:ext cx="1878409" cy="400110"/>
          </a:xfrm>
          <a:prstGeom prst="rect">
            <a:avLst/>
          </a:prstGeom>
          <a:solidFill>
            <a:schemeClr val="accent1"/>
          </a:solidFill>
          <a:ln>
            <a:solidFill>
              <a:schemeClr val="tx1"/>
            </a:solidFill>
          </a:ln>
        </p:spPr>
        <p:txBody>
          <a:bodyPr wrap="square" rtlCol="0">
            <a:spAutoFit/>
          </a:bodyPr>
          <a:lstStyle/>
          <a:p>
            <a:pPr algn="ctr"/>
            <a:r>
              <a:rPr lang="en-US" sz="2000" b="1" dirty="0" smtClean="0">
                <a:solidFill>
                  <a:srgbClr val="002060"/>
                </a:solidFill>
                <a:latin typeface="Arial" panose="020B0604020202020204" pitchFamily="34" charset="0"/>
                <a:cs typeface="Arial" panose="020B0604020202020204" pitchFamily="34" charset="0"/>
              </a:rPr>
              <a:t>SOAR HABs</a:t>
            </a:r>
          </a:p>
        </p:txBody>
      </p:sp>
      <p:sp>
        <p:nvSpPr>
          <p:cNvPr id="77" name="TextBox 76"/>
          <p:cNvSpPr txBox="1"/>
          <p:nvPr/>
        </p:nvSpPr>
        <p:spPr>
          <a:xfrm>
            <a:off x="6172200" y="6096000"/>
            <a:ext cx="2133600" cy="400110"/>
          </a:xfrm>
          <a:prstGeom prst="rect">
            <a:avLst/>
          </a:prstGeom>
          <a:solidFill>
            <a:schemeClr val="accent1"/>
          </a:solidFill>
          <a:ln>
            <a:solidFill>
              <a:schemeClr val="tx1"/>
            </a:solidFill>
          </a:ln>
        </p:spPr>
        <p:txBody>
          <a:bodyPr wrap="square" rtlCol="0">
            <a:spAutoFit/>
          </a:bodyPr>
          <a:lstStyle/>
          <a:p>
            <a:pPr algn="ctr"/>
            <a:r>
              <a:rPr lang="en-US" sz="2000" b="1" dirty="0" smtClean="0">
                <a:solidFill>
                  <a:srgbClr val="002060"/>
                </a:solidFill>
                <a:latin typeface="Arial" panose="020B0604020202020204" pitchFamily="34" charset="0"/>
                <a:cs typeface="Arial" panose="020B0604020202020204" pitchFamily="34" charset="0"/>
              </a:rPr>
              <a:t>SOAR Hypoxia</a:t>
            </a:r>
          </a:p>
        </p:txBody>
      </p:sp>
      <p:sp>
        <p:nvSpPr>
          <p:cNvPr id="79" name="Rectangle 78"/>
          <p:cNvSpPr/>
          <p:nvPr/>
        </p:nvSpPr>
        <p:spPr>
          <a:xfrm>
            <a:off x="5257800" y="5943600"/>
            <a:ext cx="838200" cy="7620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0" y="6586379"/>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3/16</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68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3" grpId="0" animBg="1"/>
      <p:bldP spid="75" grpId="0" animBg="1"/>
      <p:bldP spid="76" grpId="0" animBg="1"/>
      <p:bldP spid="77" grpId="0" animBg="1"/>
      <p:bldP spid="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4752" y="1069848"/>
            <a:ext cx="7594702" cy="5696712"/>
          </a:xfrm>
          <a:prstGeom prst="rect">
            <a:avLst/>
          </a:prstGeom>
        </p:spPr>
      </p:pic>
      <p:sp>
        <p:nvSpPr>
          <p:cNvPr id="5" name="Rectangle 4"/>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22" name="Isosceles Triangle 21"/>
          <p:cNvSpPr>
            <a:spLocks noChangeAspect="1"/>
          </p:cNvSpPr>
          <p:nvPr/>
        </p:nvSpPr>
        <p:spPr>
          <a:xfrm>
            <a:off x="2591780" y="2240868"/>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556634" y="2353362"/>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45006</a:t>
            </a:r>
            <a:endParaRPr lang="en-US" sz="600" dirty="0">
              <a:latin typeface="Arial" panose="020B0604020202020204" pitchFamily="34" charset="0"/>
              <a:cs typeface="Arial" panose="020B0604020202020204" pitchFamily="34" charset="0"/>
            </a:endParaRPr>
          </a:p>
        </p:txBody>
      </p:sp>
      <p:sp>
        <p:nvSpPr>
          <p:cNvPr id="24" name="Isosceles Triangle 23"/>
          <p:cNvSpPr>
            <a:spLocks noChangeAspect="1"/>
          </p:cNvSpPr>
          <p:nvPr/>
        </p:nvSpPr>
        <p:spPr>
          <a:xfrm>
            <a:off x="3455876" y="1808820"/>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57580" y="1916832"/>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45001</a:t>
            </a:r>
            <a:endParaRPr lang="en-US" sz="600" dirty="0">
              <a:latin typeface="Arial" panose="020B0604020202020204" pitchFamily="34" charset="0"/>
              <a:cs typeface="Arial" panose="020B0604020202020204" pitchFamily="34" charset="0"/>
            </a:endParaRPr>
          </a:p>
        </p:txBody>
      </p:sp>
      <p:sp>
        <p:nvSpPr>
          <p:cNvPr id="26" name="Isosceles Triangle 25"/>
          <p:cNvSpPr>
            <a:spLocks noChangeAspect="1"/>
          </p:cNvSpPr>
          <p:nvPr/>
        </p:nvSpPr>
        <p:spPr>
          <a:xfrm>
            <a:off x="3995936" y="2111602"/>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897640" y="2219614"/>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45004</a:t>
            </a:r>
            <a:endParaRPr lang="en-US" sz="600" dirty="0">
              <a:latin typeface="Arial" panose="020B0604020202020204" pitchFamily="34" charset="0"/>
              <a:cs typeface="Arial" panose="020B0604020202020204" pitchFamily="34" charset="0"/>
            </a:endParaRPr>
          </a:p>
        </p:txBody>
      </p:sp>
      <p:sp>
        <p:nvSpPr>
          <p:cNvPr id="28" name="Isosceles Triangle 27"/>
          <p:cNvSpPr>
            <a:spLocks noChangeAspect="1"/>
          </p:cNvSpPr>
          <p:nvPr/>
        </p:nvSpPr>
        <p:spPr>
          <a:xfrm>
            <a:off x="4007376" y="3566755"/>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909080" y="3681600"/>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45002</a:t>
            </a:r>
            <a:endParaRPr lang="en-US" sz="600" dirty="0">
              <a:latin typeface="Arial" panose="020B0604020202020204" pitchFamily="34" charset="0"/>
              <a:cs typeface="Arial" panose="020B0604020202020204" pitchFamily="34" charset="0"/>
            </a:endParaRPr>
          </a:p>
        </p:txBody>
      </p:sp>
      <p:sp>
        <p:nvSpPr>
          <p:cNvPr id="30" name="Isosceles Triangle 29"/>
          <p:cNvSpPr>
            <a:spLocks noChangeAspect="1"/>
          </p:cNvSpPr>
          <p:nvPr/>
        </p:nvSpPr>
        <p:spPr>
          <a:xfrm>
            <a:off x="3652468" y="5289361"/>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547316" y="5141182"/>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45007</a:t>
            </a:r>
            <a:endParaRPr lang="en-US" sz="600" dirty="0">
              <a:latin typeface="Arial" panose="020B0604020202020204" pitchFamily="34" charset="0"/>
              <a:cs typeface="Arial" panose="020B0604020202020204" pitchFamily="34" charset="0"/>
            </a:endParaRPr>
          </a:p>
        </p:txBody>
      </p:sp>
      <p:sp>
        <p:nvSpPr>
          <p:cNvPr id="32" name="Isosceles Triangle 31"/>
          <p:cNvSpPr>
            <a:spLocks noChangeAspect="1"/>
          </p:cNvSpPr>
          <p:nvPr/>
        </p:nvSpPr>
        <p:spPr>
          <a:xfrm>
            <a:off x="5688124" y="3566755"/>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813092" y="3552334"/>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45003</a:t>
            </a:r>
            <a:endParaRPr lang="en-US" sz="600" dirty="0">
              <a:latin typeface="Arial" panose="020B0604020202020204" pitchFamily="34" charset="0"/>
              <a:cs typeface="Arial" panose="020B0604020202020204" pitchFamily="34" charset="0"/>
            </a:endParaRPr>
          </a:p>
        </p:txBody>
      </p:sp>
      <p:sp>
        <p:nvSpPr>
          <p:cNvPr id="36" name="Isosceles Triangle 35"/>
          <p:cNvSpPr>
            <a:spLocks noChangeAspect="1"/>
          </p:cNvSpPr>
          <p:nvPr/>
        </p:nvSpPr>
        <p:spPr>
          <a:xfrm>
            <a:off x="5886244" y="4273664"/>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787948" y="4387937"/>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45008</a:t>
            </a:r>
            <a:endParaRPr lang="en-US" sz="600" dirty="0">
              <a:latin typeface="Arial" panose="020B0604020202020204" pitchFamily="34" charset="0"/>
              <a:cs typeface="Arial" panose="020B0604020202020204" pitchFamily="34" charset="0"/>
            </a:endParaRPr>
          </a:p>
        </p:txBody>
      </p:sp>
      <p:sp>
        <p:nvSpPr>
          <p:cNvPr id="40" name="Isosceles Triangle 39"/>
          <p:cNvSpPr>
            <a:spLocks noChangeAspect="1"/>
          </p:cNvSpPr>
          <p:nvPr/>
        </p:nvSpPr>
        <p:spPr>
          <a:xfrm>
            <a:off x="5880744" y="5902874"/>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a:spLocks noChangeAspect="1"/>
          </p:cNvSpPr>
          <p:nvPr/>
        </p:nvSpPr>
        <p:spPr>
          <a:xfrm>
            <a:off x="8145780" y="4620064"/>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57748" y="4536518"/>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45012</a:t>
            </a:r>
            <a:endParaRPr lang="en-US" sz="600" dirty="0">
              <a:latin typeface="Arial" panose="020B0604020202020204" pitchFamily="34" charset="0"/>
              <a:cs typeface="Arial" panose="020B0604020202020204" pitchFamily="34" charset="0"/>
            </a:endParaRPr>
          </a:p>
        </p:txBody>
      </p:sp>
      <p:sp>
        <p:nvSpPr>
          <p:cNvPr id="46" name="Rectangle 45"/>
          <p:cNvSpPr/>
          <p:nvPr/>
        </p:nvSpPr>
        <p:spPr>
          <a:xfrm>
            <a:off x="2230596" y="2363495"/>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251580" y="2454571"/>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DISW3</a:t>
            </a:r>
            <a:endParaRPr lang="en-US" sz="600" dirty="0">
              <a:latin typeface="Arial" panose="020B0604020202020204" pitchFamily="34" charset="0"/>
              <a:cs typeface="Arial" panose="020B0604020202020204" pitchFamily="34" charset="0"/>
            </a:endParaRPr>
          </a:p>
        </p:txBody>
      </p:sp>
      <p:sp>
        <p:nvSpPr>
          <p:cNvPr id="48" name="Rectangle 47"/>
          <p:cNvSpPr/>
          <p:nvPr/>
        </p:nvSpPr>
        <p:spPr>
          <a:xfrm>
            <a:off x="2843808" y="1882597"/>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736368" y="1988840"/>
            <a:ext cx="323464"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ROAM4</a:t>
            </a:r>
            <a:endParaRPr lang="en-US" sz="600" dirty="0">
              <a:latin typeface="Arial" panose="020B0604020202020204" pitchFamily="34" charset="0"/>
              <a:cs typeface="Arial" panose="020B0604020202020204" pitchFamily="34" charset="0"/>
            </a:endParaRPr>
          </a:p>
        </p:txBody>
      </p:sp>
      <p:sp>
        <p:nvSpPr>
          <p:cNvPr id="50" name="Rectangle 49"/>
          <p:cNvSpPr/>
          <p:nvPr/>
        </p:nvSpPr>
        <p:spPr>
          <a:xfrm>
            <a:off x="3264328" y="1674570"/>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156888" y="1520788"/>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PILM4</a:t>
            </a:r>
            <a:endParaRPr lang="en-US" sz="600" dirty="0">
              <a:latin typeface="Arial" panose="020B0604020202020204" pitchFamily="34" charset="0"/>
              <a:cs typeface="Arial" panose="020B0604020202020204" pitchFamily="34" charset="0"/>
            </a:endParaRPr>
          </a:p>
        </p:txBody>
      </p:sp>
      <p:sp>
        <p:nvSpPr>
          <p:cNvPr id="52" name="Rectangle 51"/>
          <p:cNvSpPr/>
          <p:nvPr/>
        </p:nvSpPr>
        <p:spPr>
          <a:xfrm>
            <a:off x="3670756" y="2336505"/>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779340" y="2384884"/>
            <a:ext cx="32460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STDM4</a:t>
            </a:r>
            <a:endParaRPr lang="en-US" sz="600" dirty="0">
              <a:latin typeface="Arial" panose="020B0604020202020204" pitchFamily="34" charset="0"/>
              <a:cs typeface="Arial" panose="020B0604020202020204" pitchFamily="34" charset="0"/>
            </a:endParaRPr>
          </a:p>
        </p:txBody>
      </p:sp>
      <p:sp>
        <p:nvSpPr>
          <p:cNvPr id="54" name="Rectangle 53"/>
          <p:cNvSpPr/>
          <p:nvPr/>
        </p:nvSpPr>
        <p:spPr>
          <a:xfrm>
            <a:off x="3409012" y="4524158"/>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3059736" y="4487866"/>
            <a:ext cx="3241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SGNW3</a:t>
            </a:r>
            <a:endParaRPr lang="en-US" sz="600" dirty="0">
              <a:latin typeface="Arial" panose="020B0604020202020204" pitchFamily="34" charset="0"/>
              <a:cs typeface="Arial" panose="020B0604020202020204" pitchFamily="34" charset="0"/>
            </a:endParaRPr>
          </a:p>
        </p:txBody>
      </p:sp>
      <p:sp>
        <p:nvSpPr>
          <p:cNvPr id="56" name="Rectangle 55"/>
          <p:cNvSpPr/>
          <p:nvPr/>
        </p:nvSpPr>
        <p:spPr>
          <a:xfrm>
            <a:off x="5651548" y="5964668"/>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571209" y="5819208"/>
            <a:ext cx="323750"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SBIO1</a:t>
            </a:r>
            <a:endParaRPr lang="en-US" sz="600" dirty="0">
              <a:latin typeface="Arial" panose="020B0604020202020204" pitchFamily="34" charset="0"/>
              <a:cs typeface="Arial" panose="020B0604020202020204" pitchFamily="34" charset="0"/>
            </a:endParaRPr>
          </a:p>
        </p:txBody>
      </p:sp>
      <p:sp>
        <p:nvSpPr>
          <p:cNvPr id="58" name="Rectangle 57"/>
          <p:cNvSpPr/>
          <p:nvPr/>
        </p:nvSpPr>
        <p:spPr>
          <a:xfrm>
            <a:off x="7272300" y="5435455"/>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7393668" y="5432506"/>
            <a:ext cx="31588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DBLN6</a:t>
            </a:r>
            <a:endParaRPr lang="en-US" sz="600" dirty="0">
              <a:latin typeface="Arial" panose="020B0604020202020204" pitchFamily="34" charset="0"/>
              <a:cs typeface="Arial" panose="020B0604020202020204" pitchFamily="34" charset="0"/>
            </a:endParaRPr>
          </a:p>
        </p:txBody>
      </p:sp>
      <p:sp>
        <p:nvSpPr>
          <p:cNvPr id="161" name="TextBox 160"/>
          <p:cNvSpPr txBox="1"/>
          <p:nvPr/>
        </p:nvSpPr>
        <p:spPr>
          <a:xfrm>
            <a:off x="3775066" y="1714372"/>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45136</a:t>
            </a:r>
            <a:endParaRPr lang="en-US" sz="600" dirty="0">
              <a:latin typeface="Arial" panose="020B0604020202020204" pitchFamily="34" charset="0"/>
              <a:cs typeface="Arial" panose="020B0604020202020204" pitchFamily="34" charset="0"/>
            </a:endParaRPr>
          </a:p>
        </p:txBody>
      </p:sp>
      <p:sp>
        <p:nvSpPr>
          <p:cNvPr id="162" name="Isosceles Triangle 161"/>
          <p:cNvSpPr>
            <a:spLocks noChangeAspect="1"/>
          </p:cNvSpPr>
          <p:nvPr/>
        </p:nvSpPr>
        <p:spPr>
          <a:xfrm>
            <a:off x="3909080" y="1585421"/>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5652120" y="2975698"/>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45154</a:t>
            </a:r>
            <a:endParaRPr lang="en-US" sz="600" dirty="0">
              <a:latin typeface="Arial" panose="020B0604020202020204" pitchFamily="34" charset="0"/>
              <a:cs typeface="Arial" panose="020B0604020202020204" pitchFamily="34" charset="0"/>
            </a:endParaRPr>
          </a:p>
        </p:txBody>
      </p:sp>
      <p:sp>
        <p:nvSpPr>
          <p:cNvPr id="164" name="Isosceles Triangle 163"/>
          <p:cNvSpPr>
            <a:spLocks noChangeAspect="1"/>
          </p:cNvSpPr>
          <p:nvPr/>
        </p:nvSpPr>
        <p:spPr>
          <a:xfrm>
            <a:off x="5742228" y="3126252"/>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6347102" y="3574523"/>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45137</a:t>
            </a:r>
            <a:endParaRPr lang="en-US" sz="600" dirty="0">
              <a:latin typeface="Arial" panose="020B0604020202020204" pitchFamily="34" charset="0"/>
              <a:cs typeface="Arial" panose="020B0604020202020204" pitchFamily="34" charset="0"/>
            </a:endParaRPr>
          </a:p>
        </p:txBody>
      </p:sp>
      <p:sp>
        <p:nvSpPr>
          <p:cNvPr id="166" name="Isosceles Triangle 165"/>
          <p:cNvSpPr>
            <a:spLocks noChangeAspect="1"/>
          </p:cNvSpPr>
          <p:nvPr/>
        </p:nvSpPr>
        <p:spPr>
          <a:xfrm>
            <a:off x="6481116" y="3445572"/>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p:cNvSpPr txBox="1"/>
          <p:nvPr/>
        </p:nvSpPr>
        <p:spPr>
          <a:xfrm>
            <a:off x="6524094" y="3939817"/>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45143</a:t>
            </a:r>
            <a:endParaRPr lang="en-US" sz="600" dirty="0">
              <a:latin typeface="Arial" panose="020B0604020202020204" pitchFamily="34" charset="0"/>
              <a:cs typeface="Arial" panose="020B0604020202020204" pitchFamily="34" charset="0"/>
            </a:endParaRPr>
          </a:p>
        </p:txBody>
      </p:sp>
      <p:sp>
        <p:nvSpPr>
          <p:cNvPr id="168" name="Isosceles Triangle 167"/>
          <p:cNvSpPr>
            <a:spLocks noChangeAspect="1"/>
          </p:cNvSpPr>
          <p:nvPr/>
        </p:nvSpPr>
        <p:spPr>
          <a:xfrm>
            <a:off x="6658108" y="3810866"/>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p:cNvSpPr txBox="1"/>
          <p:nvPr/>
        </p:nvSpPr>
        <p:spPr>
          <a:xfrm>
            <a:off x="6111698" y="4581128"/>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45149</a:t>
            </a:r>
            <a:endParaRPr lang="en-US" sz="600" dirty="0">
              <a:latin typeface="Arial" panose="020B0604020202020204" pitchFamily="34" charset="0"/>
              <a:cs typeface="Arial" panose="020B0604020202020204" pitchFamily="34" charset="0"/>
            </a:endParaRPr>
          </a:p>
        </p:txBody>
      </p:sp>
      <p:sp>
        <p:nvSpPr>
          <p:cNvPr id="170" name="Isosceles Triangle 169"/>
          <p:cNvSpPr>
            <a:spLocks noChangeAspect="1"/>
          </p:cNvSpPr>
          <p:nvPr/>
        </p:nvSpPr>
        <p:spPr>
          <a:xfrm>
            <a:off x="5965868" y="4606494"/>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5870720" y="5446766"/>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45147</a:t>
            </a:r>
            <a:endParaRPr lang="en-US" sz="600" dirty="0">
              <a:latin typeface="Arial" panose="020B0604020202020204" pitchFamily="34" charset="0"/>
              <a:cs typeface="Arial" panose="020B0604020202020204" pitchFamily="34" charset="0"/>
            </a:endParaRPr>
          </a:p>
        </p:txBody>
      </p:sp>
      <p:sp>
        <p:nvSpPr>
          <p:cNvPr id="172" name="Isosceles Triangle 171"/>
          <p:cNvSpPr>
            <a:spLocks noChangeAspect="1"/>
          </p:cNvSpPr>
          <p:nvPr/>
        </p:nvSpPr>
        <p:spPr>
          <a:xfrm>
            <a:off x="5733084" y="5462887"/>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6344360" y="5251963"/>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45132</a:t>
            </a:r>
            <a:endParaRPr lang="en-US" sz="600" dirty="0">
              <a:latin typeface="Arial" panose="020B0604020202020204" pitchFamily="34" charset="0"/>
              <a:cs typeface="Arial" panose="020B0604020202020204" pitchFamily="34" charset="0"/>
            </a:endParaRPr>
          </a:p>
        </p:txBody>
      </p:sp>
      <p:sp>
        <p:nvSpPr>
          <p:cNvPr id="174" name="Isosceles Triangle 173"/>
          <p:cNvSpPr>
            <a:spLocks noChangeAspect="1"/>
          </p:cNvSpPr>
          <p:nvPr/>
        </p:nvSpPr>
        <p:spPr>
          <a:xfrm>
            <a:off x="6471166" y="5411908"/>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p:cNvSpPr txBox="1"/>
          <p:nvPr/>
        </p:nvSpPr>
        <p:spPr>
          <a:xfrm>
            <a:off x="6885663" y="5218009"/>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45142</a:t>
            </a:r>
            <a:endParaRPr lang="en-US" sz="600" dirty="0">
              <a:latin typeface="Arial" panose="020B0604020202020204" pitchFamily="34" charset="0"/>
              <a:cs typeface="Arial" panose="020B0604020202020204" pitchFamily="34" charset="0"/>
            </a:endParaRPr>
          </a:p>
        </p:txBody>
      </p:sp>
      <p:sp>
        <p:nvSpPr>
          <p:cNvPr id="176" name="Isosceles Triangle 175"/>
          <p:cNvSpPr>
            <a:spLocks noChangeAspect="1"/>
          </p:cNvSpPr>
          <p:nvPr/>
        </p:nvSpPr>
        <p:spPr>
          <a:xfrm>
            <a:off x="7258768" y="5236922"/>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xtBox 176"/>
          <p:cNvSpPr txBox="1"/>
          <p:nvPr/>
        </p:nvSpPr>
        <p:spPr>
          <a:xfrm>
            <a:off x="7119466" y="4541861"/>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45159</a:t>
            </a:r>
          </a:p>
        </p:txBody>
      </p:sp>
      <p:sp>
        <p:nvSpPr>
          <p:cNvPr id="178" name="Isosceles Triangle 177"/>
          <p:cNvSpPr>
            <a:spLocks noChangeAspect="1"/>
          </p:cNvSpPr>
          <p:nvPr/>
        </p:nvSpPr>
        <p:spPr>
          <a:xfrm>
            <a:off x="7325687" y="4702232"/>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a:off x="6801024" y="4824230"/>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45139</a:t>
            </a:r>
            <a:endParaRPr lang="en-US" sz="600" dirty="0">
              <a:latin typeface="Arial" panose="020B0604020202020204" pitchFamily="34" charset="0"/>
              <a:cs typeface="Arial" panose="020B0604020202020204" pitchFamily="34" charset="0"/>
            </a:endParaRPr>
          </a:p>
        </p:txBody>
      </p:sp>
      <p:sp>
        <p:nvSpPr>
          <p:cNvPr id="180" name="Isosceles Triangle 179"/>
          <p:cNvSpPr>
            <a:spLocks noChangeAspect="1"/>
          </p:cNvSpPr>
          <p:nvPr/>
        </p:nvSpPr>
        <p:spPr>
          <a:xfrm>
            <a:off x="7199411" y="4860084"/>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8547093" y="4506739"/>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45135</a:t>
            </a:r>
            <a:endParaRPr lang="en-US" sz="600" dirty="0">
              <a:latin typeface="Arial" panose="020B0604020202020204" pitchFamily="34" charset="0"/>
              <a:cs typeface="Arial" panose="020B0604020202020204" pitchFamily="34" charset="0"/>
            </a:endParaRPr>
          </a:p>
        </p:txBody>
      </p:sp>
      <p:sp>
        <p:nvSpPr>
          <p:cNvPr id="182" name="Isosceles Triangle 181"/>
          <p:cNvSpPr>
            <a:spLocks noChangeAspect="1"/>
          </p:cNvSpPr>
          <p:nvPr/>
        </p:nvSpPr>
        <p:spPr>
          <a:xfrm>
            <a:off x="8403803" y="4529669"/>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904148" y="5748006"/>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45005</a:t>
            </a:r>
            <a:endParaRPr lang="en-US" sz="600" dirty="0">
              <a:latin typeface="Arial" panose="020B0604020202020204" pitchFamily="34" charset="0"/>
              <a:cs typeface="Arial" panose="020B0604020202020204" pitchFamily="34" charset="0"/>
            </a:endParaRPr>
          </a:p>
        </p:txBody>
      </p:sp>
      <p:sp>
        <p:nvSpPr>
          <p:cNvPr id="321" name="TextBox 320"/>
          <p:cNvSpPr txBox="1"/>
          <p:nvPr/>
        </p:nvSpPr>
        <p:spPr>
          <a:xfrm>
            <a:off x="5295665" y="5373216"/>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LSCM4</a:t>
            </a:r>
            <a:endParaRPr lang="en-US" sz="600" dirty="0">
              <a:latin typeface="Arial" panose="020B0604020202020204" pitchFamily="34" charset="0"/>
              <a:cs typeface="Arial" panose="020B0604020202020204" pitchFamily="34" charset="0"/>
            </a:endParaRPr>
          </a:p>
        </p:txBody>
      </p:sp>
      <p:sp>
        <p:nvSpPr>
          <p:cNvPr id="322" name="Rectangle 321"/>
          <p:cNvSpPr/>
          <p:nvPr/>
        </p:nvSpPr>
        <p:spPr>
          <a:xfrm>
            <a:off x="5645178" y="5395930"/>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a:off x="143508" y="3401366"/>
            <a:ext cx="2523492" cy="1932634"/>
            <a:chOff x="143508" y="3200454"/>
            <a:chExt cx="2340260" cy="1932634"/>
          </a:xfrm>
        </p:grpSpPr>
        <p:grpSp>
          <p:nvGrpSpPr>
            <p:cNvPr id="119" name="Group 118"/>
            <p:cNvGrpSpPr/>
            <p:nvPr/>
          </p:nvGrpSpPr>
          <p:grpSpPr>
            <a:xfrm>
              <a:off x="143508" y="3200454"/>
              <a:ext cx="2340260" cy="1932634"/>
              <a:chOff x="76200" y="3048000"/>
              <a:chExt cx="2340260" cy="1932634"/>
            </a:xfrm>
          </p:grpSpPr>
          <p:sp>
            <p:nvSpPr>
              <p:cNvPr id="123" name="TextBox 122"/>
              <p:cNvSpPr txBox="1"/>
              <p:nvPr/>
            </p:nvSpPr>
            <p:spPr>
              <a:xfrm>
                <a:off x="76200" y="3048000"/>
                <a:ext cx="2340260" cy="1932634"/>
              </a:xfrm>
              <a:prstGeom prst="rect">
                <a:avLst/>
              </a:prstGeom>
              <a:solidFill>
                <a:srgbClr val="E9F0F7"/>
              </a:solidFill>
              <a:ln w="25400">
                <a:solidFill>
                  <a:schemeClr val="tx1"/>
                </a:solidFill>
              </a:ln>
            </p:spPr>
            <p:txBody>
              <a:bodyPr wrap="square" rtlCol="0">
                <a:noAutofit/>
              </a:bodyPr>
              <a:lstStyle/>
              <a:p>
                <a:r>
                  <a:rPr lang="en-US" dirty="0" smtClean="0"/>
                  <a:t>Key:</a:t>
                </a:r>
              </a:p>
              <a:p>
                <a:r>
                  <a:rPr lang="en-US" sz="1400" dirty="0" smtClean="0"/>
                  <a:t>     NDBC Buoys (9)</a:t>
                </a:r>
              </a:p>
              <a:p>
                <a:r>
                  <a:rPr lang="en-US" sz="1400" dirty="0" smtClean="0"/>
                  <a:t>     NDBC C-MAN Stations (7)</a:t>
                </a:r>
              </a:p>
              <a:p>
                <a:r>
                  <a:rPr lang="en-US" sz="1400" dirty="0" smtClean="0"/>
                  <a:t>     Canadian Buoys (11)</a:t>
                </a:r>
              </a:p>
              <a:p>
                <a:r>
                  <a:rPr lang="en-US" sz="1400" dirty="0" smtClean="0"/>
                  <a:t>     GLERL (0)</a:t>
                </a:r>
              </a:p>
              <a:p>
                <a:r>
                  <a:rPr lang="en-US" sz="1400" dirty="0" smtClean="0"/>
                  <a:t>     NWS (0)</a:t>
                </a:r>
              </a:p>
              <a:p>
                <a:r>
                  <a:rPr lang="en-US" sz="1400" dirty="0" smtClean="0"/>
                  <a:t>     </a:t>
                </a:r>
                <a:endParaRPr lang="en-US" sz="1000" dirty="0" smtClean="0"/>
              </a:p>
              <a:p>
                <a:r>
                  <a:rPr lang="en-US" sz="1400" dirty="0" smtClean="0"/>
                  <a:t>Total Stations = 27</a:t>
                </a:r>
                <a:endParaRPr lang="en-US" sz="1400" dirty="0"/>
              </a:p>
            </p:txBody>
          </p:sp>
          <p:sp>
            <p:nvSpPr>
              <p:cNvPr id="124" name="Isosceles Triangle 123"/>
              <p:cNvSpPr>
                <a:spLocks noChangeAspect="1"/>
              </p:cNvSpPr>
              <p:nvPr/>
            </p:nvSpPr>
            <p:spPr>
              <a:xfrm>
                <a:off x="213360" y="3429000"/>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a:spLocks noChangeAspect="1"/>
              </p:cNvSpPr>
              <p:nvPr/>
            </p:nvSpPr>
            <p:spPr>
              <a:xfrm>
                <a:off x="213360" y="3861048"/>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22504" y="4276564"/>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221604" y="3645024"/>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Oval 119"/>
            <p:cNvSpPr/>
            <p:nvPr/>
          </p:nvSpPr>
          <p:spPr>
            <a:xfrm>
              <a:off x="288836" y="4221088"/>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p:cNvSpPr txBox="1"/>
          <p:nvPr/>
        </p:nvSpPr>
        <p:spPr>
          <a:xfrm>
            <a:off x="76200" y="457200"/>
            <a:ext cx="8963254" cy="523220"/>
          </a:xfrm>
          <a:prstGeom prst="rect">
            <a:avLst/>
          </a:prstGeom>
          <a:noFill/>
        </p:spPr>
        <p:txBody>
          <a:bodyPr wrap="square" rtlCol="0">
            <a:spAutoFit/>
          </a:bodyPr>
          <a:lstStyle/>
          <a:p>
            <a:pPr>
              <a:spcBef>
                <a:spcPct val="50000"/>
              </a:spcBef>
              <a:defRPr/>
            </a:pPr>
            <a:r>
              <a:rPr lang="en-US" sz="2800" dirty="0" smtClean="0"/>
              <a:t>Filling Observational Gaps: Minimal coastal coverage </a:t>
            </a:r>
          </a:p>
        </p:txBody>
      </p:sp>
      <p:sp>
        <p:nvSpPr>
          <p:cNvPr id="75" name="TextBox 74"/>
          <p:cNvSpPr txBox="1"/>
          <p:nvPr/>
        </p:nvSpPr>
        <p:spPr>
          <a:xfrm>
            <a:off x="0" y="45720"/>
            <a:ext cx="7239000" cy="507831"/>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accent1"/>
                </a:solidFill>
                <a:latin typeface="Arial" panose="020B0604020202020204" pitchFamily="34" charset="0"/>
                <a:cs typeface="Arial" panose="020B0604020202020204" pitchFamily="34" charset="0"/>
              </a:rPr>
              <a:t>| </a:t>
            </a:r>
            <a:r>
              <a:rPr lang="en-US" sz="1400" dirty="0">
                <a:solidFill>
                  <a:schemeClr val="accent1"/>
                </a:solidFill>
                <a:latin typeface="Arial" panose="020B0604020202020204" pitchFamily="34" charset="0"/>
                <a:cs typeface="Arial" panose="020B0604020202020204" pitchFamily="34" charset="0"/>
              </a:rPr>
              <a:t>Observing Systems Research and </a:t>
            </a:r>
            <a:r>
              <a:rPr lang="en-US" sz="1400" dirty="0" smtClean="0">
                <a:solidFill>
                  <a:schemeClr val="accent1"/>
                </a:solidFill>
                <a:latin typeface="Arial" panose="020B0604020202020204" pitchFamily="34" charset="0"/>
                <a:cs typeface="Arial" panose="020B0604020202020204" pitchFamily="34" charset="0"/>
              </a:rPr>
              <a:t>Technology </a:t>
            </a:r>
            <a:r>
              <a:rPr lang="en-US" sz="1400" dirty="0">
                <a:solidFill>
                  <a:schemeClr val="accent1"/>
                </a:solidFill>
                <a:latin typeface="Arial" panose="020B0604020202020204" pitchFamily="34" charset="0"/>
                <a:cs typeface="Arial" panose="020B0604020202020204" pitchFamily="34" charset="0"/>
              </a:rPr>
              <a:t>Transition  </a:t>
            </a:r>
          </a:p>
          <a:p>
            <a:pPr lvl="0"/>
            <a:endParaRPr lang="en-US" sz="13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152400" y="2844225"/>
            <a:ext cx="1600200" cy="584775"/>
          </a:xfrm>
          <a:prstGeom prst="rect">
            <a:avLst/>
          </a:prstGeom>
          <a:noFill/>
        </p:spPr>
        <p:txBody>
          <a:bodyPr wrap="square" rtlCol="0">
            <a:spAutoFit/>
          </a:bodyPr>
          <a:lstStyle/>
          <a:p>
            <a:r>
              <a:rPr lang="en-US" sz="3200" dirty="0" smtClean="0">
                <a:solidFill>
                  <a:srgbClr val="002060"/>
                </a:solidFill>
                <a:latin typeface="Arial" panose="020B0604020202020204" pitchFamily="34" charset="0"/>
                <a:cs typeface="Arial" panose="020B0604020202020204" pitchFamily="34" charset="0"/>
              </a:rPr>
              <a:t>~ 1998</a:t>
            </a:r>
          </a:p>
        </p:txBody>
      </p:sp>
      <p:sp>
        <p:nvSpPr>
          <p:cNvPr id="73" name="Rectangle 72"/>
          <p:cNvSpPr/>
          <p:nvPr/>
        </p:nvSpPr>
        <p:spPr>
          <a:xfrm>
            <a:off x="0" y="6586379"/>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4/16</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097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4752" y="1069848"/>
            <a:ext cx="7594702" cy="5696712"/>
          </a:xfrm>
          <a:prstGeom prst="rect">
            <a:avLst/>
          </a:prstGeom>
        </p:spPr>
      </p:pic>
      <p:sp>
        <p:nvSpPr>
          <p:cNvPr id="5" name="Rectangle 4"/>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9" name="TextBox 8"/>
          <p:cNvSpPr txBox="1"/>
          <p:nvPr/>
        </p:nvSpPr>
        <p:spPr>
          <a:xfrm>
            <a:off x="76200" y="3011269"/>
            <a:ext cx="3261273" cy="646331"/>
          </a:xfrm>
          <a:prstGeom prst="rect">
            <a:avLst/>
          </a:prstGeom>
          <a:noFill/>
        </p:spPr>
        <p:txBody>
          <a:bodyPr wrap="square" rtlCol="0">
            <a:spAutoFit/>
          </a:bodyPr>
          <a:lstStyle/>
          <a:p>
            <a:r>
              <a:rPr lang="en-US" b="1" dirty="0" smtClean="0">
                <a:solidFill>
                  <a:srgbClr val="002060"/>
                </a:solidFill>
                <a:latin typeface="Arial" panose="020B0604020202020204" pitchFamily="34" charset="0"/>
                <a:cs typeface="Arial" panose="020B0604020202020204" pitchFamily="34" charset="0"/>
              </a:rPr>
              <a:t>Real-time Observation Stations ~ 2004</a:t>
            </a:r>
            <a:endParaRPr lang="en-US" b="1" dirty="0">
              <a:solidFill>
                <a:srgbClr val="002060"/>
              </a:solidFill>
              <a:latin typeface="Arial" panose="020B0604020202020204" pitchFamily="34" charset="0"/>
              <a:cs typeface="Arial" panose="020B0604020202020204" pitchFamily="34" charset="0"/>
            </a:endParaRPr>
          </a:p>
        </p:txBody>
      </p:sp>
      <p:sp>
        <p:nvSpPr>
          <p:cNvPr id="22" name="Isosceles Triangle 21"/>
          <p:cNvSpPr>
            <a:spLocks noChangeAspect="1"/>
          </p:cNvSpPr>
          <p:nvPr/>
        </p:nvSpPr>
        <p:spPr>
          <a:xfrm>
            <a:off x="2591780" y="2240868"/>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556634" y="2353362"/>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45006</a:t>
            </a:r>
            <a:endParaRPr lang="en-US" sz="600" dirty="0">
              <a:latin typeface="Arial" panose="020B0604020202020204" pitchFamily="34" charset="0"/>
              <a:cs typeface="Arial" panose="020B0604020202020204" pitchFamily="34" charset="0"/>
            </a:endParaRPr>
          </a:p>
        </p:txBody>
      </p:sp>
      <p:sp>
        <p:nvSpPr>
          <p:cNvPr id="24" name="Isosceles Triangle 23"/>
          <p:cNvSpPr>
            <a:spLocks noChangeAspect="1"/>
          </p:cNvSpPr>
          <p:nvPr/>
        </p:nvSpPr>
        <p:spPr>
          <a:xfrm>
            <a:off x="3455876" y="1808820"/>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57580" y="1916832"/>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45001</a:t>
            </a:r>
            <a:endParaRPr lang="en-US" sz="600" dirty="0">
              <a:latin typeface="Arial" panose="020B0604020202020204" pitchFamily="34" charset="0"/>
              <a:cs typeface="Arial" panose="020B0604020202020204" pitchFamily="34" charset="0"/>
            </a:endParaRPr>
          </a:p>
        </p:txBody>
      </p:sp>
      <p:sp>
        <p:nvSpPr>
          <p:cNvPr id="26" name="Isosceles Triangle 25"/>
          <p:cNvSpPr>
            <a:spLocks noChangeAspect="1"/>
          </p:cNvSpPr>
          <p:nvPr/>
        </p:nvSpPr>
        <p:spPr>
          <a:xfrm>
            <a:off x="3995936" y="2111602"/>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897640" y="2219614"/>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45004</a:t>
            </a:r>
            <a:endParaRPr lang="en-US" sz="600" dirty="0">
              <a:latin typeface="Arial" panose="020B0604020202020204" pitchFamily="34" charset="0"/>
              <a:cs typeface="Arial" panose="020B0604020202020204" pitchFamily="34" charset="0"/>
            </a:endParaRPr>
          </a:p>
        </p:txBody>
      </p:sp>
      <p:sp>
        <p:nvSpPr>
          <p:cNvPr id="28" name="Isosceles Triangle 27"/>
          <p:cNvSpPr>
            <a:spLocks noChangeAspect="1"/>
          </p:cNvSpPr>
          <p:nvPr/>
        </p:nvSpPr>
        <p:spPr>
          <a:xfrm>
            <a:off x="4007376" y="3566755"/>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909080" y="3681600"/>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45002</a:t>
            </a:r>
            <a:endParaRPr lang="en-US" sz="600" dirty="0">
              <a:latin typeface="Arial" panose="020B0604020202020204" pitchFamily="34" charset="0"/>
              <a:cs typeface="Arial" panose="020B0604020202020204" pitchFamily="34" charset="0"/>
            </a:endParaRPr>
          </a:p>
        </p:txBody>
      </p:sp>
      <p:sp>
        <p:nvSpPr>
          <p:cNvPr id="30" name="Isosceles Triangle 29"/>
          <p:cNvSpPr>
            <a:spLocks noChangeAspect="1"/>
          </p:cNvSpPr>
          <p:nvPr/>
        </p:nvSpPr>
        <p:spPr>
          <a:xfrm>
            <a:off x="3652468" y="5289361"/>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547316" y="5141182"/>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45007</a:t>
            </a:r>
            <a:endParaRPr lang="en-US" sz="600" dirty="0">
              <a:latin typeface="Arial" panose="020B0604020202020204" pitchFamily="34" charset="0"/>
              <a:cs typeface="Arial" panose="020B0604020202020204" pitchFamily="34" charset="0"/>
            </a:endParaRPr>
          </a:p>
        </p:txBody>
      </p:sp>
      <p:sp>
        <p:nvSpPr>
          <p:cNvPr id="32" name="Isosceles Triangle 31"/>
          <p:cNvSpPr>
            <a:spLocks noChangeAspect="1"/>
          </p:cNvSpPr>
          <p:nvPr/>
        </p:nvSpPr>
        <p:spPr>
          <a:xfrm>
            <a:off x="5688124" y="3566755"/>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813092" y="3552334"/>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45003</a:t>
            </a:r>
            <a:endParaRPr lang="en-US" sz="600" dirty="0">
              <a:latin typeface="Arial" panose="020B0604020202020204" pitchFamily="34" charset="0"/>
              <a:cs typeface="Arial" panose="020B0604020202020204" pitchFamily="34" charset="0"/>
            </a:endParaRPr>
          </a:p>
        </p:txBody>
      </p:sp>
      <p:sp>
        <p:nvSpPr>
          <p:cNvPr id="36" name="Isosceles Triangle 35"/>
          <p:cNvSpPr>
            <a:spLocks noChangeAspect="1"/>
          </p:cNvSpPr>
          <p:nvPr/>
        </p:nvSpPr>
        <p:spPr>
          <a:xfrm>
            <a:off x="5886244" y="4273664"/>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787948" y="4387937"/>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45008</a:t>
            </a:r>
            <a:endParaRPr lang="en-US" sz="600" dirty="0">
              <a:latin typeface="Arial" panose="020B0604020202020204" pitchFamily="34" charset="0"/>
              <a:cs typeface="Arial" panose="020B0604020202020204" pitchFamily="34" charset="0"/>
            </a:endParaRPr>
          </a:p>
        </p:txBody>
      </p:sp>
      <p:sp>
        <p:nvSpPr>
          <p:cNvPr id="40" name="Isosceles Triangle 39"/>
          <p:cNvSpPr>
            <a:spLocks noChangeAspect="1"/>
          </p:cNvSpPr>
          <p:nvPr/>
        </p:nvSpPr>
        <p:spPr>
          <a:xfrm>
            <a:off x="5880744" y="5902874"/>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a:spLocks noChangeAspect="1"/>
          </p:cNvSpPr>
          <p:nvPr/>
        </p:nvSpPr>
        <p:spPr>
          <a:xfrm>
            <a:off x="8145780" y="4620064"/>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57748" y="4536518"/>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45012</a:t>
            </a:r>
            <a:endParaRPr lang="en-US" sz="600" dirty="0">
              <a:latin typeface="Arial" panose="020B0604020202020204" pitchFamily="34" charset="0"/>
              <a:cs typeface="Arial" panose="020B0604020202020204" pitchFamily="34" charset="0"/>
            </a:endParaRPr>
          </a:p>
        </p:txBody>
      </p:sp>
      <p:sp>
        <p:nvSpPr>
          <p:cNvPr id="46" name="Rectangle 45"/>
          <p:cNvSpPr/>
          <p:nvPr/>
        </p:nvSpPr>
        <p:spPr>
          <a:xfrm>
            <a:off x="2230596" y="2363495"/>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251580" y="2454571"/>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DISW3</a:t>
            </a:r>
            <a:endParaRPr lang="en-US" sz="600" dirty="0">
              <a:latin typeface="Arial" panose="020B0604020202020204" pitchFamily="34" charset="0"/>
              <a:cs typeface="Arial" panose="020B0604020202020204" pitchFamily="34" charset="0"/>
            </a:endParaRPr>
          </a:p>
        </p:txBody>
      </p:sp>
      <p:sp>
        <p:nvSpPr>
          <p:cNvPr id="48" name="Rectangle 47"/>
          <p:cNvSpPr/>
          <p:nvPr/>
        </p:nvSpPr>
        <p:spPr>
          <a:xfrm>
            <a:off x="2843808" y="1882597"/>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736368" y="1988840"/>
            <a:ext cx="323464"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ROAM4</a:t>
            </a:r>
            <a:endParaRPr lang="en-US" sz="600" dirty="0">
              <a:latin typeface="Arial" panose="020B0604020202020204" pitchFamily="34" charset="0"/>
              <a:cs typeface="Arial" panose="020B0604020202020204" pitchFamily="34" charset="0"/>
            </a:endParaRPr>
          </a:p>
        </p:txBody>
      </p:sp>
      <p:sp>
        <p:nvSpPr>
          <p:cNvPr id="50" name="Rectangle 49"/>
          <p:cNvSpPr/>
          <p:nvPr/>
        </p:nvSpPr>
        <p:spPr>
          <a:xfrm>
            <a:off x="3264328" y="1674570"/>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156888" y="1520788"/>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PILM4</a:t>
            </a:r>
            <a:endParaRPr lang="en-US" sz="600" dirty="0">
              <a:latin typeface="Arial" panose="020B0604020202020204" pitchFamily="34" charset="0"/>
              <a:cs typeface="Arial" panose="020B0604020202020204" pitchFamily="34" charset="0"/>
            </a:endParaRPr>
          </a:p>
        </p:txBody>
      </p:sp>
      <p:sp>
        <p:nvSpPr>
          <p:cNvPr id="52" name="Rectangle 51"/>
          <p:cNvSpPr/>
          <p:nvPr/>
        </p:nvSpPr>
        <p:spPr>
          <a:xfrm>
            <a:off x="3670756" y="2336505"/>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779340" y="2384884"/>
            <a:ext cx="32460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STDM4</a:t>
            </a:r>
            <a:endParaRPr lang="en-US" sz="600" dirty="0">
              <a:latin typeface="Arial" panose="020B0604020202020204" pitchFamily="34" charset="0"/>
              <a:cs typeface="Arial" panose="020B0604020202020204" pitchFamily="34" charset="0"/>
            </a:endParaRPr>
          </a:p>
        </p:txBody>
      </p:sp>
      <p:sp>
        <p:nvSpPr>
          <p:cNvPr id="54" name="Rectangle 53"/>
          <p:cNvSpPr/>
          <p:nvPr/>
        </p:nvSpPr>
        <p:spPr>
          <a:xfrm>
            <a:off x="3409012" y="4524158"/>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3059736" y="4487866"/>
            <a:ext cx="3241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SGNW3</a:t>
            </a:r>
            <a:endParaRPr lang="en-US" sz="600" dirty="0">
              <a:latin typeface="Arial" panose="020B0604020202020204" pitchFamily="34" charset="0"/>
              <a:cs typeface="Arial" panose="020B0604020202020204" pitchFamily="34" charset="0"/>
            </a:endParaRPr>
          </a:p>
        </p:txBody>
      </p:sp>
      <p:sp>
        <p:nvSpPr>
          <p:cNvPr id="56" name="Rectangle 55"/>
          <p:cNvSpPr/>
          <p:nvPr/>
        </p:nvSpPr>
        <p:spPr>
          <a:xfrm>
            <a:off x="5651548" y="5964668"/>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571209" y="5819208"/>
            <a:ext cx="323750"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SBIO1</a:t>
            </a:r>
            <a:endParaRPr lang="en-US" sz="600" dirty="0">
              <a:latin typeface="Arial" panose="020B0604020202020204" pitchFamily="34" charset="0"/>
              <a:cs typeface="Arial" panose="020B0604020202020204" pitchFamily="34" charset="0"/>
            </a:endParaRPr>
          </a:p>
        </p:txBody>
      </p:sp>
      <p:sp>
        <p:nvSpPr>
          <p:cNvPr id="58" name="Rectangle 57"/>
          <p:cNvSpPr/>
          <p:nvPr/>
        </p:nvSpPr>
        <p:spPr>
          <a:xfrm>
            <a:off x="7272300" y="5435455"/>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7393668" y="5432506"/>
            <a:ext cx="31588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DBLN6</a:t>
            </a:r>
            <a:endParaRPr lang="en-US" sz="600" dirty="0">
              <a:latin typeface="Arial" panose="020B0604020202020204" pitchFamily="34" charset="0"/>
              <a:cs typeface="Arial" panose="020B0604020202020204" pitchFamily="34" charset="0"/>
            </a:endParaRPr>
          </a:p>
        </p:txBody>
      </p:sp>
      <p:sp>
        <p:nvSpPr>
          <p:cNvPr id="138" name="TextBox 137"/>
          <p:cNvSpPr txBox="1"/>
          <p:nvPr/>
        </p:nvSpPr>
        <p:spPr>
          <a:xfrm>
            <a:off x="4188195" y="4951524"/>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MKGM4</a:t>
            </a:r>
            <a:endParaRPr lang="en-US" sz="600" dirty="0">
              <a:latin typeface="Arial" panose="020B0604020202020204" pitchFamily="34" charset="0"/>
              <a:cs typeface="Arial" panose="020B0604020202020204" pitchFamily="34" charset="0"/>
            </a:endParaRPr>
          </a:p>
        </p:txBody>
      </p:sp>
      <p:sp>
        <p:nvSpPr>
          <p:cNvPr id="161" name="TextBox 160"/>
          <p:cNvSpPr txBox="1"/>
          <p:nvPr/>
        </p:nvSpPr>
        <p:spPr>
          <a:xfrm>
            <a:off x="3775066" y="1714372"/>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45136</a:t>
            </a:r>
            <a:endParaRPr lang="en-US" sz="600" dirty="0">
              <a:latin typeface="Arial" panose="020B0604020202020204" pitchFamily="34" charset="0"/>
              <a:cs typeface="Arial" panose="020B0604020202020204" pitchFamily="34" charset="0"/>
            </a:endParaRPr>
          </a:p>
        </p:txBody>
      </p:sp>
      <p:sp>
        <p:nvSpPr>
          <p:cNvPr id="162" name="Isosceles Triangle 161"/>
          <p:cNvSpPr>
            <a:spLocks noChangeAspect="1"/>
          </p:cNvSpPr>
          <p:nvPr/>
        </p:nvSpPr>
        <p:spPr>
          <a:xfrm>
            <a:off x="3909080" y="1585421"/>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5652120" y="2975698"/>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45154</a:t>
            </a:r>
            <a:endParaRPr lang="en-US" sz="600" dirty="0">
              <a:latin typeface="Arial" panose="020B0604020202020204" pitchFamily="34" charset="0"/>
              <a:cs typeface="Arial" panose="020B0604020202020204" pitchFamily="34" charset="0"/>
            </a:endParaRPr>
          </a:p>
        </p:txBody>
      </p:sp>
      <p:sp>
        <p:nvSpPr>
          <p:cNvPr id="164" name="Isosceles Triangle 163"/>
          <p:cNvSpPr>
            <a:spLocks noChangeAspect="1"/>
          </p:cNvSpPr>
          <p:nvPr/>
        </p:nvSpPr>
        <p:spPr>
          <a:xfrm>
            <a:off x="5742228" y="3126252"/>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6347102" y="3574523"/>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45137</a:t>
            </a:r>
            <a:endParaRPr lang="en-US" sz="600" dirty="0">
              <a:latin typeface="Arial" panose="020B0604020202020204" pitchFamily="34" charset="0"/>
              <a:cs typeface="Arial" panose="020B0604020202020204" pitchFamily="34" charset="0"/>
            </a:endParaRPr>
          </a:p>
        </p:txBody>
      </p:sp>
      <p:sp>
        <p:nvSpPr>
          <p:cNvPr id="166" name="Isosceles Triangle 165"/>
          <p:cNvSpPr>
            <a:spLocks noChangeAspect="1"/>
          </p:cNvSpPr>
          <p:nvPr/>
        </p:nvSpPr>
        <p:spPr>
          <a:xfrm>
            <a:off x="6481116" y="3445572"/>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p:cNvSpPr txBox="1"/>
          <p:nvPr/>
        </p:nvSpPr>
        <p:spPr>
          <a:xfrm>
            <a:off x="6524094" y="3939817"/>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45143</a:t>
            </a:r>
            <a:endParaRPr lang="en-US" sz="600" dirty="0">
              <a:latin typeface="Arial" panose="020B0604020202020204" pitchFamily="34" charset="0"/>
              <a:cs typeface="Arial" panose="020B0604020202020204" pitchFamily="34" charset="0"/>
            </a:endParaRPr>
          </a:p>
        </p:txBody>
      </p:sp>
      <p:sp>
        <p:nvSpPr>
          <p:cNvPr id="168" name="Isosceles Triangle 167"/>
          <p:cNvSpPr>
            <a:spLocks noChangeAspect="1"/>
          </p:cNvSpPr>
          <p:nvPr/>
        </p:nvSpPr>
        <p:spPr>
          <a:xfrm>
            <a:off x="6658108" y="3810866"/>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p:cNvSpPr txBox="1"/>
          <p:nvPr/>
        </p:nvSpPr>
        <p:spPr>
          <a:xfrm>
            <a:off x="6111698" y="4581128"/>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45149</a:t>
            </a:r>
            <a:endParaRPr lang="en-US" sz="600" dirty="0">
              <a:latin typeface="Arial" panose="020B0604020202020204" pitchFamily="34" charset="0"/>
              <a:cs typeface="Arial" panose="020B0604020202020204" pitchFamily="34" charset="0"/>
            </a:endParaRPr>
          </a:p>
        </p:txBody>
      </p:sp>
      <p:sp>
        <p:nvSpPr>
          <p:cNvPr id="170" name="Isosceles Triangle 169"/>
          <p:cNvSpPr>
            <a:spLocks noChangeAspect="1"/>
          </p:cNvSpPr>
          <p:nvPr/>
        </p:nvSpPr>
        <p:spPr>
          <a:xfrm>
            <a:off x="5965868" y="4606494"/>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5870720" y="5446766"/>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45147</a:t>
            </a:r>
            <a:endParaRPr lang="en-US" sz="600" dirty="0">
              <a:latin typeface="Arial" panose="020B0604020202020204" pitchFamily="34" charset="0"/>
              <a:cs typeface="Arial" panose="020B0604020202020204" pitchFamily="34" charset="0"/>
            </a:endParaRPr>
          </a:p>
        </p:txBody>
      </p:sp>
      <p:sp>
        <p:nvSpPr>
          <p:cNvPr id="172" name="Isosceles Triangle 171"/>
          <p:cNvSpPr>
            <a:spLocks noChangeAspect="1"/>
          </p:cNvSpPr>
          <p:nvPr/>
        </p:nvSpPr>
        <p:spPr>
          <a:xfrm>
            <a:off x="5733084" y="5462887"/>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6344360" y="5251963"/>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45132</a:t>
            </a:r>
            <a:endParaRPr lang="en-US" sz="600" dirty="0">
              <a:latin typeface="Arial" panose="020B0604020202020204" pitchFamily="34" charset="0"/>
              <a:cs typeface="Arial" panose="020B0604020202020204" pitchFamily="34" charset="0"/>
            </a:endParaRPr>
          </a:p>
        </p:txBody>
      </p:sp>
      <p:sp>
        <p:nvSpPr>
          <p:cNvPr id="174" name="Isosceles Triangle 173"/>
          <p:cNvSpPr>
            <a:spLocks noChangeAspect="1"/>
          </p:cNvSpPr>
          <p:nvPr/>
        </p:nvSpPr>
        <p:spPr>
          <a:xfrm>
            <a:off x="6471166" y="5411908"/>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p:cNvSpPr txBox="1"/>
          <p:nvPr/>
        </p:nvSpPr>
        <p:spPr>
          <a:xfrm>
            <a:off x="6885663" y="5218009"/>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45142</a:t>
            </a:r>
            <a:endParaRPr lang="en-US" sz="600" dirty="0">
              <a:latin typeface="Arial" panose="020B0604020202020204" pitchFamily="34" charset="0"/>
              <a:cs typeface="Arial" panose="020B0604020202020204" pitchFamily="34" charset="0"/>
            </a:endParaRPr>
          </a:p>
        </p:txBody>
      </p:sp>
      <p:sp>
        <p:nvSpPr>
          <p:cNvPr id="176" name="Isosceles Triangle 175"/>
          <p:cNvSpPr>
            <a:spLocks noChangeAspect="1"/>
          </p:cNvSpPr>
          <p:nvPr/>
        </p:nvSpPr>
        <p:spPr>
          <a:xfrm>
            <a:off x="7258768" y="5236922"/>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xtBox 176"/>
          <p:cNvSpPr txBox="1"/>
          <p:nvPr/>
        </p:nvSpPr>
        <p:spPr>
          <a:xfrm>
            <a:off x="7119466" y="4541861"/>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45159</a:t>
            </a:r>
          </a:p>
        </p:txBody>
      </p:sp>
      <p:sp>
        <p:nvSpPr>
          <p:cNvPr id="178" name="Isosceles Triangle 177"/>
          <p:cNvSpPr>
            <a:spLocks noChangeAspect="1"/>
          </p:cNvSpPr>
          <p:nvPr/>
        </p:nvSpPr>
        <p:spPr>
          <a:xfrm>
            <a:off x="7325687" y="4702232"/>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a:off x="6801024" y="4824230"/>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45139</a:t>
            </a:r>
            <a:endParaRPr lang="en-US" sz="600" dirty="0">
              <a:latin typeface="Arial" panose="020B0604020202020204" pitchFamily="34" charset="0"/>
              <a:cs typeface="Arial" panose="020B0604020202020204" pitchFamily="34" charset="0"/>
            </a:endParaRPr>
          </a:p>
        </p:txBody>
      </p:sp>
      <p:sp>
        <p:nvSpPr>
          <p:cNvPr id="180" name="Isosceles Triangle 179"/>
          <p:cNvSpPr>
            <a:spLocks noChangeAspect="1"/>
          </p:cNvSpPr>
          <p:nvPr/>
        </p:nvSpPr>
        <p:spPr>
          <a:xfrm>
            <a:off x="7199411" y="4860084"/>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8547093" y="4506739"/>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45135</a:t>
            </a:r>
            <a:endParaRPr lang="en-US" sz="600" dirty="0">
              <a:latin typeface="Arial" panose="020B0604020202020204" pitchFamily="34" charset="0"/>
              <a:cs typeface="Arial" panose="020B0604020202020204" pitchFamily="34" charset="0"/>
            </a:endParaRPr>
          </a:p>
        </p:txBody>
      </p:sp>
      <p:sp>
        <p:nvSpPr>
          <p:cNvPr id="182" name="Isosceles Triangle 181"/>
          <p:cNvSpPr>
            <a:spLocks noChangeAspect="1"/>
          </p:cNvSpPr>
          <p:nvPr/>
        </p:nvSpPr>
        <p:spPr>
          <a:xfrm>
            <a:off x="8403803" y="4529669"/>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904148" y="5748006"/>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45005</a:t>
            </a:r>
            <a:endParaRPr lang="en-US" sz="600" dirty="0">
              <a:latin typeface="Arial" panose="020B0604020202020204" pitchFamily="34" charset="0"/>
              <a:cs typeface="Arial" panose="020B0604020202020204" pitchFamily="34" charset="0"/>
            </a:endParaRPr>
          </a:p>
        </p:txBody>
      </p:sp>
      <p:sp>
        <p:nvSpPr>
          <p:cNvPr id="321" name="TextBox 320"/>
          <p:cNvSpPr txBox="1"/>
          <p:nvPr/>
        </p:nvSpPr>
        <p:spPr>
          <a:xfrm>
            <a:off x="5295665" y="5373216"/>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LSCM4</a:t>
            </a:r>
            <a:endParaRPr lang="en-US" sz="600" dirty="0">
              <a:latin typeface="Arial" panose="020B0604020202020204" pitchFamily="34" charset="0"/>
              <a:cs typeface="Arial" panose="020B0604020202020204" pitchFamily="34" charset="0"/>
            </a:endParaRPr>
          </a:p>
        </p:txBody>
      </p:sp>
      <p:sp>
        <p:nvSpPr>
          <p:cNvPr id="322" name="Rectangle 321"/>
          <p:cNvSpPr/>
          <p:nvPr/>
        </p:nvSpPr>
        <p:spPr>
          <a:xfrm>
            <a:off x="5645178" y="5395930"/>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extBox 342"/>
          <p:cNvSpPr txBox="1"/>
          <p:nvPr/>
        </p:nvSpPr>
        <p:spPr>
          <a:xfrm>
            <a:off x="2916674" y="4960127"/>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MLWW3</a:t>
            </a:r>
            <a:endParaRPr lang="en-US" sz="600" dirty="0">
              <a:latin typeface="Arial" panose="020B0604020202020204" pitchFamily="34" charset="0"/>
              <a:cs typeface="Arial" panose="020B0604020202020204" pitchFamily="34" charset="0"/>
            </a:endParaRPr>
          </a:p>
        </p:txBody>
      </p:sp>
      <p:sp>
        <p:nvSpPr>
          <p:cNvPr id="345" name="TextBox 344"/>
          <p:cNvSpPr txBox="1"/>
          <p:nvPr/>
        </p:nvSpPr>
        <p:spPr>
          <a:xfrm>
            <a:off x="3023828" y="5639735"/>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CHII2</a:t>
            </a:r>
            <a:endParaRPr lang="en-US" sz="600" dirty="0">
              <a:latin typeface="Arial" panose="020B0604020202020204" pitchFamily="34" charset="0"/>
              <a:cs typeface="Arial" panose="020B0604020202020204" pitchFamily="34" charset="0"/>
            </a:endParaRPr>
          </a:p>
        </p:txBody>
      </p:sp>
      <p:sp>
        <p:nvSpPr>
          <p:cNvPr id="347" name="TextBox 346"/>
          <p:cNvSpPr txBox="1"/>
          <p:nvPr/>
        </p:nvSpPr>
        <p:spPr>
          <a:xfrm>
            <a:off x="3924500" y="5913276"/>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MCYI3</a:t>
            </a:r>
            <a:endParaRPr lang="en-US" sz="600" dirty="0">
              <a:latin typeface="Arial" panose="020B0604020202020204" pitchFamily="34" charset="0"/>
              <a:cs typeface="Arial" panose="020B0604020202020204" pitchFamily="34" charset="0"/>
            </a:endParaRPr>
          </a:p>
        </p:txBody>
      </p:sp>
      <p:sp>
        <p:nvSpPr>
          <p:cNvPr id="349" name="TextBox 348"/>
          <p:cNvSpPr txBox="1"/>
          <p:nvPr/>
        </p:nvSpPr>
        <p:spPr>
          <a:xfrm>
            <a:off x="4135392" y="5580902"/>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SVNM4</a:t>
            </a:r>
            <a:endParaRPr lang="en-US" sz="600" dirty="0">
              <a:latin typeface="Arial" panose="020B0604020202020204" pitchFamily="34" charset="0"/>
              <a:cs typeface="Arial" panose="020B0604020202020204" pitchFamily="34" charset="0"/>
            </a:endParaRPr>
          </a:p>
        </p:txBody>
      </p:sp>
      <p:sp>
        <p:nvSpPr>
          <p:cNvPr id="351" name="TextBox 350"/>
          <p:cNvSpPr txBox="1"/>
          <p:nvPr/>
        </p:nvSpPr>
        <p:spPr>
          <a:xfrm>
            <a:off x="2969710" y="5268397"/>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KNSW3</a:t>
            </a:r>
            <a:endParaRPr lang="en-US" sz="600" dirty="0">
              <a:latin typeface="Arial" panose="020B0604020202020204" pitchFamily="34" charset="0"/>
              <a:cs typeface="Arial" panose="020B0604020202020204" pitchFamily="34" charset="0"/>
            </a:endParaRPr>
          </a:p>
        </p:txBody>
      </p:sp>
      <p:sp>
        <p:nvSpPr>
          <p:cNvPr id="117" name="TextBox 116"/>
          <p:cNvSpPr txBox="1"/>
          <p:nvPr/>
        </p:nvSpPr>
        <p:spPr>
          <a:xfrm>
            <a:off x="4186067" y="5228450"/>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SAUM4</a:t>
            </a:r>
            <a:endParaRPr lang="en-US" sz="600" dirty="0">
              <a:latin typeface="Arial" panose="020B0604020202020204" pitchFamily="34" charset="0"/>
              <a:cs typeface="Arial" panose="020B0604020202020204" pitchFamily="34" charset="0"/>
            </a:endParaRPr>
          </a:p>
        </p:txBody>
      </p:sp>
      <p:sp>
        <p:nvSpPr>
          <p:cNvPr id="128" name="Oval 127"/>
          <p:cNvSpPr/>
          <p:nvPr/>
        </p:nvSpPr>
        <p:spPr>
          <a:xfrm>
            <a:off x="3301858" y="4986369"/>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3317572" y="5279097"/>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448658" y="5677561"/>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804884" y="5838121"/>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976332" y="5575702"/>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4061451" y="5247363"/>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053096" y="4967456"/>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43508" y="3706166"/>
            <a:ext cx="2523492" cy="1932634"/>
            <a:chOff x="143508" y="3200454"/>
            <a:chExt cx="2340260" cy="1932634"/>
          </a:xfrm>
        </p:grpSpPr>
        <p:grpSp>
          <p:nvGrpSpPr>
            <p:cNvPr id="119" name="Group 118"/>
            <p:cNvGrpSpPr/>
            <p:nvPr/>
          </p:nvGrpSpPr>
          <p:grpSpPr>
            <a:xfrm>
              <a:off x="143508" y="3200454"/>
              <a:ext cx="2340260" cy="1932634"/>
              <a:chOff x="76200" y="3048000"/>
              <a:chExt cx="2340260" cy="1932634"/>
            </a:xfrm>
          </p:grpSpPr>
          <p:sp>
            <p:nvSpPr>
              <p:cNvPr id="120" name="TextBox 119"/>
              <p:cNvSpPr txBox="1"/>
              <p:nvPr/>
            </p:nvSpPr>
            <p:spPr>
              <a:xfrm>
                <a:off x="76200" y="3048000"/>
                <a:ext cx="2340260" cy="1932634"/>
              </a:xfrm>
              <a:prstGeom prst="rect">
                <a:avLst/>
              </a:prstGeom>
              <a:solidFill>
                <a:srgbClr val="E9F0F7"/>
              </a:solidFill>
              <a:ln w="25400">
                <a:solidFill>
                  <a:schemeClr val="tx1"/>
                </a:solidFill>
              </a:ln>
            </p:spPr>
            <p:txBody>
              <a:bodyPr wrap="square" rtlCol="0">
                <a:noAutofit/>
              </a:bodyPr>
              <a:lstStyle/>
              <a:p>
                <a:r>
                  <a:rPr lang="en-US" dirty="0" smtClean="0"/>
                  <a:t>Key:</a:t>
                </a:r>
              </a:p>
              <a:p>
                <a:r>
                  <a:rPr lang="en-US" sz="1400" dirty="0" smtClean="0"/>
                  <a:t>     NDBC Buoys (9)</a:t>
                </a:r>
              </a:p>
              <a:p>
                <a:r>
                  <a:rPr lang="en-US" sz="1400" dirty="0" smtClean="0"/>
                  <a:t>     NDBC C-MAN Stations (7)</a:t>
                </a:r>
              </a:p>
              <a:p>
                <a:r>
                  <a:rPr lang="en-US" sz="1400" dirty="0" smtClean="0"/>
                  <a:t>     Canadian Buoys (11)</a:t>
                </a:r>
              </a:p>
              <a:p>
                <a:r>
                  <a:rPr lang="en-US" sz="1400" dirty="0" smtClean="0"/>
                  <a:t>     GLERL (7)</a:t>
                </a:r>
              </a:p>
              <a:p>
                <a:r>
                  <a:rPr lang="en-US" sz="1400" dirty="0" smtClean="0"/>
                  <a:t>     NWS (0)</a:t>
                </a:r>
              </a:p>
              <a:p>
                <a:r>
                  <a:rPr lang="en-US" sz="1400" dirty="0" smtClean="0"/>
                  <a:t>     </a:t>
                </a:r>
                <a:endParaRPr lang="en-US" sz="1000" dirty="0" smtClean="0"/>
              </a:p>
              <a:p>
                <a:r>
                  <a:rPr lang="en-US" sz="1400" dirty="0" smtClean="0"/>
                  <a:t>Total Stations = 34</a:t>
                </a:r>
                <a:endParaRPr lang="en-US" sz="1400" dirty="0"/>
              </a:p>
            </p:txBody>
          </p:sp>
          <p:sp>
            <p:nvSpPr>
              <p:cNvPr id="123" name="Isosceles Triangle 122"/>
              <p:cNvSpPr>
                <a:spLocks noChangeAspect="1"/>
              </p:cNvSpPr>
              <p:nvPr/>
            </p:nvSpPr>
            <p:spPr>
              <a:xfrm>
                <a:off x="213360" y="3429000"/>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a:spLocks noChangeAspect="1"/>
              </p:cNvSpPr>
              <p:nvPr/>
            </p:nvSpPr>
            <p:spPr>
              <a:xfrm>
                <a:off x="213360" y="3861048"/>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22504" y="4276564"/>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221604" y="3645024"/>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Oval 134"/>
            <p:cNvSpPr/>
            <p:nvPr/>
          </p:nvSpPr>
          <p:spPr>
            <a:xfrm>
              <a:off x="288836" y="4221088"/>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p:cNvSpPr txBox="1"/>
          <p:nvPr/>
        </p:nvSpPr>
        <p:spPr>
          <a:xfrm>
            <a:off x="5264496" y="1219200"/>
            <a:ext cx="3774958" cy="1015663"/>
          </a:xfrm>
          <a:prstGeom prst="rect">
            <a:avLst/>
          </a:prstGeom>
          <a:noFill/>
        </p:spPr>
        <p:txBody>
          <a:bodyPr wrap="square" rtlCol="0">
            <a:spAutoFit/>
          </a:bodyPr>
          <a:lstStyle/>
          <a:p>
            <a:r>
              <a:rPr lang="en-US" sz="2000" b="1" dirty="0" smtClean="0">
                <a:solidFill>
                  <a:srgbClr val="002060"/>
                </a:solidFill>
                <a:cs typeface="Arial"/>
              </a:rPr>
              <a:t>Improved forecast </a:t>
            </a:r>
            <a:r>
              <a:rPr lang="en-US" sz="2000" b="1" dirty="0">
                <a:solidFill>
                  <a:srgbClr val="002060"/>
                </a:solidFill>
                <a:cs typeface="Arial"/>
              </a:rPr>
              <a:t>validation, </a:t>
            </a:r>
            <a:r>
              <a:rPr lang="en-US" sz="2000" b="1" dirty="0" smtClean="0">
                <a:solidFill>
                  <a:srgbClr val="002060"/>
                </a:solidFill>
                <a:cs typeface="Arial"/>
              </a:rPr>
              <a:t>wave </a:t>
            </a:r>
            <a:r>
              <a:rPr lang="en-US" sz="2000" b="1" dirty="0">
                <a:solidFill>
                  <a:srgbClr val="002060"/>
                </a:solidFill>
                <a:cs typeface="Arial"/>
              </a:rPr>
              <a:t>and circulation model wind </a:t>
            </a:r>
            <a:r>
              <a:rPr lang="en-US" sz="2000" b="1" dirty="0" smtClean="0">
                <a:solidFill>
                  <a:srgbClr val="002060"/>
                </a:solidFill>
                <a:cs typeface="Arial"/>
              </a:rPr>
              <a:t>inputs</a:t>
            </a:r>
            <a:endParaRPr lang="en-US" sz="2000" b="1" dirty="0">
              <a:solidFill>
                <a:srgbClr val="000000"/>
              </a:solidFill>
            </a:endParaRPr>
          </a:p>
        </p:txBody>
      </p:sp>
      <p:sp>
        <p:nvSpPr>
          <p:cNvPr id="87" name="TextBox 86"/>
          <p:cNvSpPr txBox="1"/>
          <p:nvPr/>
        </p:nvSpPr>
        <p:spPr>
          <a:xfrm>
            <a:off x="0" y="45720"/>
            <a:ext cx="7239000" cy="507831"/>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accent1"/>
                </a:solidFill>
                <a:latin typeface="Arial" panose="020B0604020202020204" pitchFamily="34" charset="0"/>
                <a:cs typeface="Arial" panose="020B0604020202020204" pitchFamily="34" charset="0"/>
              </a:rPr>
              <a:t>| </a:t>
            </a:r>
            <a:r>
              <a:rPr lang="en-US" sz="1400" dirty="0">
                <a:solidFill>
                  <a:schemeClr val="accent1"/>
                </a:solidFill>
                <a:latin typeface="Arial" panose="020B0604020202020204" pitchFamily="34" charset="0"/>
                <a:cs typeface="Arial" panose="020B0604020202020204" pitchFamily="34" charset="0"/>
              </a:rPr>
              <a:t>Observing Systems Research and </a:t>
            </a:r>
            <a:r>
              <a:rPr lang="en-US" sz="1400" dirty="0" smtClean="0">
                <a:solidFill>
                  <a:schemeClr val="accent1"/>
                </a:solidFill>
                <a:latin typeface="Arial" panose="020B0604020202020204" pitchFamily="34" charset="0"/>
                <a:cs typeface="Arial" panose="020B0604020202020204" pitchFamily="34" charset="0"/>
              </a:rPr>
              <a:t>Technology </a:t>
            </a:r>
            <a:r>
              <a:rPr lang="en-US" sz="1400" dirty="0">
                <a:solidFill>
                  <a:schemeClr val="accent1"/>
                </a:solidFill>
                <a:latin typeface="Arial" panose="020B0604020202020204" pitchFamily="34" charset="0"/>
                <a:cs typeface="Arial" panose="020B0604020202020204" pitchFamily="34" charset="0"/>
              </a:rPr>
              <a:t>Transition  </a:t>
            </a:r>
          </a:p>
          <a:p>
            <a:pPr lvl="0"/>
            <a:endParaRPr lang="en-US" sz="1300" dirty="0">
              <a:solidFill>
                <a:schemeClr val="bg1"/>
              </a:solidFill>
              <a:latin typeface="Arial" panose="020B0604020202020204" pitchFamily="34" charset="0"/>
              <a:cs typeface="Arial" panose="020B0604020202020204" pitchFamily="34" charset="0"/>
            </a:endParaRPr>
          </a:p>
        </p:txBody>
      </p:sp>
      <p:sp>
        <p:nvSpPr>
          <p:cNvPr id="88" name="TextBox 87"/>
          <p:cNvSpPr txBox="1"/>
          <p:nvPr/>
        </p:nvSpPr>
        <p:spPr>
          <a:xfrm>
            <a:off x="76200" y="457200"/>
            <a:ext cx="7924800" cy="523220"/>
          </a:xfrm>
          <a:prstGeom prst="rect">
            <a:avLst/>
          </a:prstGeom>
          <a:noFill/>
        </p:spPr>
        <p:txBody>
          <a:bodyPr wrap="square" rtlCol="0">
            <a:spAutoFit/>
          </a:bodyPr>
          <a:lstStyle/>
          <a:p>
            <a:pPr>
              <a:spcBef>
                <a:spcPct val="50000"/>
              </a:spcBef>
              <a:defRPr/>
            </a:pPr>
            <a:r>
              <a:rPr lang="en-US" sz="2800" dirty="0" smtClean="0"/>
              <a:t>Filling Observational Gaps: NWS collaboration </a:t>
            </a:r>
          </a:p>
        </p:txBody>
      </p:sp>
      <p:sp>
        <p:nvSpPr>
          <p:cNvPr id="89" name="Rectangle 88"/>
          <p:cNvSpPr/>
          <p:nvPr/>
        </p:nvSpPr>
        <p:spPr>
          <a:xfrm>
            <a:off x="0" y="6586379"/>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5/16</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57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44752" y="1069848"/>
            <a:ext cx="7594702" cy="5559552"/>
          </a:xfrm>
          <a:prstGeom prst="rect">
            <a:avLst/>
          </a:prstGeom>
        </p:spPr>
      </p:pic>
      <p:sp>
        <p:nvSpPr>
          <p:cNvPr id="5" name="Rectangle 4"/>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9" name="TextBox 8"/>
          <p:cNvSpPr txBox="1"/>
          <p:nvPr/>
        </p:nvSpPr>
        <p:spPr>
          <a:xfrm>
            <a:off x="76200" y="457200"/>
            <a:ext cx="9001801" cy="523220"/>
          </a:xfrm>
          <a:prstGeom prst="rect">
            <a:avLst/>
          </a:prstGeom>
          <a:noFill/>
        </p:spPr>
        <p:txBody>
          <a:bodyPr wrap="square" rtlCol="0">
            <a:spAutoFit/>
          </a:bodyPr>
          <a:lstStyle/>
          <a:p>
            <a:pPr>
              <a:spcBef>
                <a:spcPct val="50000"/>
              </a:spcBef>
              <a:defRPr/>
            </a:pPr>
            <a:r>
              <a:rPr lang="en-US" sz="2800" dirty="0"/>
              <a:t>Filling Observational Gaps: </a:t>
            </a:r>
            <a:r>
              <a:rPr lang="en-US" sz="2800" dirty="0" smtClean="0"/>
              <a:t>Technology Transition</a:t>
            </a:r>
            <a:endParaRPr lang="en-US" sz="2800" dirty="0"/>
          </a:p>
        </p:txBody>
      </p:sp>
      <p:sp>
        <p:nvSpPr>
          <p:cNvPr id="22" name="Isosceles Triangle 21"/>
          <p:cNvSpPr>
            <a:spLocks noChangeAspect="1"/>
          </p:cNvSpPr>
          <p:nvPr/>
        </p:nvSpPr>
        <p:spPr>
          <a:xfrm>
            <a:off x="2591780" y="2240868"/>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556634" y="2353362"/>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45006</a:t>
            </a:r>
            <a:endParaRPr lang="en-US" sz="600" dirty="0">
              <a:latin typeface="Arial" panose="020B0604020202020204" pitchFamily="34" charset="0"/>
              <a:cs typeface="Arial" panose="020B0604020202020204" pitchFamily="34" charset="0"/>
            </a:endParaRPr>
          </a:p>
        </p:txBody>
      </p:sp>
      <p:sp>
        <p:nvSpPr>
          <p:cNvPr id="24" name="Isosceles Triangle 23"/>
          <p:cNvSpPr>
            <a:spLocks noChangeAspect="1"/>
          </p:cNvSpPr>
          <p:nvPr/>
        </p:nvSpPr>
        <p:spPr>
          <a:xfrm>
            <a:off x="3455876" y="1808820"/>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57580" y="1916832"/>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45001</a:t>
            </a:r>
            <a:endParaRPr lang="en-US" sz="600" dirty="0">
              <a:latin typeface="Arial" panose="020B0604020202020204" pitchFamily="34" charset="0"/>
              <a:cs typeface="Arial" panose="020B0604020202020204" pitchFamily="34" charset="0"/>
            </a:endParaRPr>
          </a:p>
        </p:txBody>
      </p:sp>
      <p:sp>
        <p:nvSpPr>
          <p:cNvPr id="26" name="Isosceles Triangle 25"/>
          <p:cNvSpPr>
            <a:spLocks noChangeAspect="1"/>
          </p:cNvSpPr>
          <p:nvPr/>
        </p:nvSpPr>
        <p:spPr>
          <a:xfrm>
            <a:off x="3995936" y="2111602"/>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897640" y="2219614"/>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45004</a:t>
            </a:r>
            <a:endParaRPr lang="en-US" sz="600" dirty="0">
              <a:latin typeface="Arial" panose="020B0604020202020204" pitchFamily="34" charset="0"/>
              <a:cs typeface="Arial" panose="020B0604020202020204" pitchFamily="34" charset="0"/>
            </a:endParaRPr>
          </a:p>
        </p:txBody>
      </p:sp>
      <p:sp>
        <p:nvSpPr>
          <p:cNvPr id="28" name="Isosceles Triangle 27"/>
          <p:cNvSpPr>
            <a:spLocks noChangeAspect="1"/>
          </p:cNvSpPr>
          <p:nvPr/>
        </p:nvSpPr>
        <p:spPr>
          <a:xfrm>
            <a:off x="4007376" y="3566755"/>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909080" y="3681600"/>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45002</a:t>
            </a:r>
            <a:endParaRPr lang="en-US" sz="600" dirty="0">
              <a:latin typeface="Arial" panose="020B0604020202020204" pitchFamily="34" charset="0"/>
              <a:cs typeface="Arial" panose="020B0604020202020204" pitchFamily="34" charset="0"/>
            </a:endParaRPr>
          </a:p>
        </p:txBody>
      </p:sp>
      <p:sp>
        <p:nvSpPr>
          <p:cNvPr id="30" name="Isosceles Triangle 29"/>
          <p:cNvSpPr>
            <a:spLocks noChangeAspect="1"/>
          </p:cNvSpPr>
          <p:nvPr/>
        </p:nvSpPr>
        <p:spPr>
          <a:xfrm>
            <a:off x="3652468" y="5289361"/>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547316" y="5141182"/>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45007</a:t>
            </a:r>
            <a:endParaRPr lang="en-US" sz="600" dirty="0">
              <a:latin typeface="Arial" panose="020B0604020202020204" pitchFamily="34" charset="0"/>
              <a:cs typeface="Arial" panose="020B0604020202020204" pitchFamily="34" charset="0"/>
            </a:endParaRPr>
          </a:p>
        </p:txBody>
      </p:sp>
      <p:sp>
        <p:nvSpPr>
          <p:cNvPr id="32" name="Isosceles Triangle 31"/>
          <p:cNvSpPr>
            <a:spLocks noChangeAspect="1"/>
          </p:cNvSpPr>
          <p:nvPr/>
        </p:nvSpPr>
        <p:spPr>
          <a:xfrm>
            <a:off x="5688124" y="3566755"/>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813092" y="3552334"/>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45003</a:t>
            </a:r>
            <a:endParaRPr lang="en-US" sz="600" dirty="0">
              <a:latin typeface="Arial" panose="020B0604020202020204" pitchFamily="34" charset="0"/>
              <a:cs typeface="Arial" panose="020B0604020202020204" pitchFamily="34" charset="0"/>
            </a:endParaRPr>
          </a:p>
        </p:txBody>
      </p:sp>
      <p:sp>
        <p:nvSpPr>
          <p:cNvPr id="36" name="Isosceles Triangle 35"/>
          <p:cNvSpPr>
            <a:spLocks noChangeAspect="1"/>
          </p:cNvSpPr>
          <p:nvPr/>
        </p:nvSpPr>
        <p:spPr>
          <a:xfrm>
            <a:off x="5886244" y="4273664"/>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787948" y="4387937"/>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45008</a:t>
            </a:r>
            <a:endParaRPr lang="en-US" sz="600" dirty="0">
              <a:latin typeface="Arial" panose="020B0604020202020204" pitchFamily="34" charset="0"/>
              <a:cs typeface="Arial" panose="020B0604020202020204" pitchFamily="34" charset="0"/>
            </a:endParaRPr>
          </a:p>
        </p:txBody>
      </p:sp>
      <p:sp>
        <p:nvSpPr>
          <p:cNvPr id="40" name="Isosceles Triangle 39"/>
          <p:cNvSpPr>
            <a:spLocks noChangeAspect="1"/>
          </p:cNvSpPr>
          <p:nvPr/>
        </p:nvSpPr>
        <p:spPr>
          <a:xfrm>
            <a:off x="5880744" y="5902874"/>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a:spLocks noChangeAspect="1"/>
          </p:cNvSpPr>
          <p:nvPr/>
        </p:nvSpPr>
        <p:spPr>
          <a:xfrm>
            <a:off x="8145780" y="4620064"/>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57748" y="4536518"/>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45012</a:t>
            </a:r>
            <a:endParaRPr lang="en-US" sz="600" dirty="0">
              <a:latin typeface="Arial" panose="020B0604020202020204" pitchFamily="34" charset="0"/>
              <a:cs typeface="Arial" panose="020B0604020202020204" pitchFamily="34" charset="0"/>
            </a:endParaRPr>
          </a:p>
        </p:txBody>
      </p:sp>
      <p:sp>
        <p:nvSpPr>
          <p:cNvPr id="46" name="Rectangle 45"/>
          <p:cNvSpPr/>
          <p:nvPr/>
        </p:nvSpPr>
        <p:spPr>
          <a:xfrm>
            <a:off x="2230596" y="2363495"/>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251580" y="2454571"/>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DISW3</a:t>
            </a:r>
            <a:endParaRPr lang="en-US" sz="600" dirty="0">
              <a:latin typeface="Arial" panose="020B0604020202020204" pitchFamily="34" charset="0"/>
              <a:cs typeface="Arial" panose="020B0604020202020204" pitchFamily="34" charset="0"/>
            </a:endParaRPr>
          </a:p>
        </p:txBody>
      </p:sp>
      <p:sp>
        <p:nvSpPr>
          <p:cNvPr id="48" name="Rectangle 47"/>
          <p:cNvSpPr/>
          <p:nvPr/>
        </p:nvSpPr>
        <p:spPr>
          <a:xfrm>
            <a:off x="2843808" y="1882597"/>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736368" y="1988840"/>
            <a:ext cx="323464"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ROAM4</a:t>
            </a:r>
            <a:endParaRPr lang="en-US" sz="600" dirty="0">
              <a:latin typeface="Arial" panose="020B0604020202020204" pitchFamily="34" charset="0"/>
              <a:cs typeface="Arial" panose="020B0604020202020204" pitchFamily="34" charset="0"/>
            </a:endParaRPr>
          </a:p>
        </p:txBody>
      </p:sp>
      <p:sp>
        <p:nvSpPr>
          <p:cNvPr id="50" name="Rectangle 49"/>
          <p:cNvSpPr/>
          <p:nvPr/>
        </p:nvSpPr>
        <p:spPr>
          <a:xfrm>
            <a:off x="3264328" y="1674570"/>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156888" y="1520788"/>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PILM4</a:t>
            </a:r>
            <a:endParaRPr lang="en-US" sz="600" dirty="0">
              <a:latin typeface="Arial" panose="020B0604020202020204" pitchFamily="34" charset="0"/>
              <a:cs typeface="Arial" panose="020B0604020202020204" pitchFamily="34" charset="0"/>
            </a:endParaRPr>
          </a:p>
        </p:txBody>
      </p:sp>
      <p:sp>
        <p:nvSpPr>
          <p:cNvPr id="52" name="Rectangle 51"/>
          <p:cNvSpPr/>
          <p:nvPr/>
        </p:nvSpPr>
        <p:spPr>
          <a:xfrm>
            <a:off x="3670756" y="2336505"/>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779340" y="2384884"/>
            <a:ext cx="32460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STDM4</a:t>
            </a:r>
            <a:endParaRPr lang="en-US" sz="600" dirty="0">
              <a:latin typeface="Arial" panose="020B0604020202020204" pitchFamily="34" charset="0"/>
              <a:cs typeface="Arial" panose="020B0604020202020204" pitchFamily="34" charset="0"/>
            </a:endParaRPr>
          </a:p>
        </p:txBody>
      </p:sp>
      <p:sp>
        <p:nvSpPr>
          <p:cNvPr id="54" name="Rectangle 53"/>
          <p:cNvSpPr/>
          <p:nvPr/>
        </p:nvSpPr>
        <p:spPr>
          <a:xfrm>
            <a:off x="3409012" y="4524158"/>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3059736" y="4487866"/>
            <a:ext cx="3241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SGNW3</a:t>
            </a:r>
            <a:endParaRPr lang="en-US" sz="600" dirty="0">
              <a:latin typeface="Arial" panose="020B0604020202020204" pitchFamily="34" charset="0"/>
              <a:cs typeface="Arial" panose="020B0604020202020204" pitchFamily="34" charset="0"/>
            </a:endParaRPr>
          </a:p>
        </p:txBody>
      </p:sp>
      <p:sp>
        <p:nvSpPr>
          <p:cNvPr id="56" name="Rectangle 55"/>
          <p:cNvSpPr/>
          <p:nvPr/>
        </p:nvSpPr>
        <p:spPr>
          <a:xfrm>
            <a:off x="5651548" y="5964668"/>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571209" y="5819208"/>
            <a:ext cx="323750"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SBIO1</a:t>
            </a:r>
            <a:endParaRPr lang="en-US" sz="600" dirty="0">
              <a:latin typeface="Arial" panose="020B0604020202020204" pitchFamily="34" charset="0"/>
              <a:cs typeface="Arial" panose="020B0604020202020204" pitchFamily="34" charset="0"/>
            </a:endParaRPr>
          </a:p>
        </p:txBody>
      </p:sp>
      <p:sp>
        <p:nvSpPr>
          <p:cNvPr id="58" name="Rectangle 57"/>
          <p:cNvSpPr/>
          <p:nvPr/>
        </p:nvSpPr>
        <p:spPr>
          <a:xfrm>
            <a:off x="7272300" y="5435455"/>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7393668" y="5432506"/>
            <a:ext cx="31588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DBLN6</a:t>
            </a:r>
            <a:endParaRPr lang="en-US" sz="600" dirty="0">
              <a:latin typeface="Arial" panose="020B0604020202020204" pitchFamily="34" charset="0"/>
              <a:cs typeface="Arial" panose="020B0604020202020204" pitchFamily="34" charset="0"/>
            </a:endParaRPr>
          </a:p>
        </p:txBody>
      </p:sp>
      <p:sp>
        <p:nvSpPr>
          <p:cNvPr id="118" name="TextBox 117"/>
          <p:cNvSpPr txBox="1"/>
          <p:nvPr/>
        </p:nvSpPr>
        <p:spPr>
          <a:xfrm>
            <a:off x="7059266" y="4992934"/>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NIAN6</a:t>
            </a:r>
            <a:endParaRPr lang="en-US" sz="600" dirty="0">
              <a:latin typeface="Arial" panose="020B0604020202020204" pitchFamily="34" charset="0"/>
              <a:cs typeface="Arial" panose="020B0604020202020204" pitchFamily="34" charset="0"/>
            </a:endParaRPr>
          </a:p>
        </p:txBody>
      </p:sp>
      <p:sp>
        <p:nvSpPr>
          <p:cNvPr id="128" name="TextBox 127"/>
          <p:cNvSpPr txBox="1"/>
          <p:nvPr/>
        </p:nvSpPr>
        <p:spPr>
          <a:xfrm>
            <a:off x="2916674" y="4960127"/>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MLWW3</a:t>
            </a:r>
            <a:endParaRPr lang="en-US" sz="600" dirty="0">
              <a:latin typeface="Arial" panose="020B0604020202020204" pitchFamily="34" charset="0"/>
              <a:cs typeface="Arial" panose="020B0604020202020204" pitchFamily="34" charset="0"/>
            </a:endParaRPr>
          </a:p>
        </p:txBody>
      </p:sp>
      <p:sp>
        <p:nvSpPr>
          <p:cNvPr id="130" name="TextBox 129"/>
          <p:cNvSpPr txBox="1"/>
          <p:nvPr/>
        </p:nvSpPr>
        <p:spPr>
          <a:xfrm>
            <a:off x="3023828" y="5639735"/>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CHII2</a:t>
            </a:r>
            <a:endParaRPr lang="en-US" sz="600" dirty="0">
              <a:latin typeface="Arial" panose="020B0604020202020204" pitchFamily="34" charset="0"/>
              <a:cs typeface="Arial" panose="020B0604020202020204" pitchFamily="34" charset="0"/>
            </a:endParaRPr>
          </a:p>
        </p:txBody>
      </p:sp>
      <p:sp>
        <p:nvSpPr>
          <p:cNvPr id="132" name="TextBox 131"/>
          <p:cNvSpPr txBox="1"/>
          <p:nvPr/>
        </p:nvSpPr>
        <p:spPr>
          <a:xfrm>
            <a:off x="3924500" y="5913276"/>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MCYI3</a:t>
            </a:r>
            <a:endParaRPr lang="en-US" sz="600" dirty="0">
              <a:latin typeface="Arial" panose="020B0604020202020204" pitchFamily="34" charset="0"/>
              <a:cs typeface="Arial" panose="020B0604020202020204" pitchFamily="34" charset="0"/>
            </a:endParaRPr>
          </a:p>
        </p:txBody>
      </p:sp>
      <p:sp>
        <p:nvSpPr>
          <p:cNvPr id="134" name="TextBox 133"/>
          <p:cNvSpPr txBox="1"/>
          <p:nvPr/>
        </p:nvSpPr>
        <p:spPr>
          <a:xfrm>
            <a:off x="4135392" y="5580902"/>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SVNM4</a:t>
            </a:r>
            <a:endParaRPr lang="en-US" sz="600" dirty="0">
              <a:latin typeface="Arial" panose="020B0604020202020204" pitchFamily="34" charset="0"/>
              <a:cs typeface="Arial" panose="020B0604020202020204" pitchFamily="34" charset="0"/>
            </a:endParaRPr>
          </a:p>
        </p:txBody>
      </p:sp>
      <p:sp>
        <p:nvSpPr>
          <p:cNvPr id="136" name="TextBox 135"/>
          <p:cNvSpPr txBox="1"/>
          <p:nvPr/>
        </p:nvSpPr>
        <p:spPr>
          <a:xfrm>
            <a:off x="3696305" y="4826307"/>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45161</a:t>
            </a:r>
            <a:endParaRPr lang="en-US" sz="600" dirty="0">
              <a:latin typeface="Arial" panose="020B0604020202020204" pitchFamily="34" charset="0"/>
              <a:cs typeface="Arial" panose="020B0604020202020204" pitchFamily="34" charset="0"/>
            </a:endParaRPr>
          </a:p>
        </p:txBody>
      </p:sp>
      <p:sp>
        <p:nvSpPr>
          <p:cNvPr id="138" name="TextBox 137"/>
          <p:cNvSpPr txBox="1"/>
          <p:nvPr/>
        </p:nvSpPr>
        <p:spPr>
          <a:xfrm>
            <a:off x="4188195" y="4951524"/>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MKGM4</a:t>
            </a:r>
            <a:endParaRPr lang="en-US" sz="600" dirty="0">
              <a:latin typeface="Arial" panose="020B0604020202020204" pitchFamily="34" charset="0"/>
              <a:cs typeface="Arial" panose="020B0604020202020204" pitchFamily="34" charset="0"/>
            </a:endParaRPr>
          </a:p>
        </p:txBody>
      </p:sp>
      <p:sp>
        <p:nvSpPr>
          <p:cNvPr id="140" name="TextBox 139"/>
          <p:cNvSpPr txBox="1"/>
          <p:nvPr/>
        </p:nvSpPr>
        <p:spPr>
          <a:xfrm>
            <a:off x="5004048" y="3690119"/>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APNM4</a:t>
            </a:r>
            <a:endParaRPr lang="en-US" sz="600" dirty="0">
              <a:latin typeface="Arial" panose="020B0604020202020204" pitchFamily="34" charset="0"/>
              <a:cs typeface="Arial" panose="020B0604020202020204" pitchFamily="34" charset="0"/>
            </a:endParaRPr>
          </a:p>
        </p:txBody>
      </p:sp>
      <p:sp>
        <p:nvSpPr>
          <p:cNvPr id="142" name="TextBox 141"/>
          <p:cNvSpPr txBox="1"/>
          <p:nvPr/>
        </p:nvSpPr>
        <p:spPr>
          <a:xfrm>
            <a:off x="5617340" y="3756030"/>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TBIM4</a:t>
            </a:r>
            <a:endParaRPr lang="en-US" sz="600" dirty="0">
              <a:latin typeface="Arial" panose="020B0604020202020204" pitchFamily="34" charset="0"/>
              <a:cs typeface="Arial" panose="020B0604020202020204" pitchFamily="34" charset="0"/>
            </a:endParaRPr>
          </a:p>
        </p:txBody>
      </p:sp>
      <p:sp>
        <p:nvSpPr>
          <p:cNvPr id="144" name="TextBox 143"/>
          <p:cNvSpPr txBox="1"/>
          <p:nvPr/>
        </p:nvSpPr>
        <p:spPr>
          <a:xfrm>
            <a:off x="5554110" y="3909686"/>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45162</a:t>
            </a:r>
            <a:endParaRPr lang="en-US" sz="600" dirty="0">
              <a:latin typeface="Arial" panose="020B0604020202020204" pitchFamily="34" charset="0"/>
              <a:cs typeface="Arial" panose="020B0604020202020204" pitchFamily="34" charset="0"/>
            </a:endParaRPr>
          </a:p>
        </p:txBody>
      </p:sp>
      <p:sp>
        <p:nvSpPr>
          <p:cNvPr id="146" name="TextBox 145"/>
          <p:cNvSpPr txBox="1"/>
          <p:nvPr/>
        </p:nvSpPr>
        <p:spPr>
          <a:xfrm>
            <a:off x="5427140" y="4559874"/>
            <a:ext cx="29698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45163</a:t>
            </a:r>
            <a:endParaRPr lang="en-US" sz="600" dirty="0">
              <a:latin typeface="Arial" panose="020B0604020202020204" pitchFamily="34" charset="0"/>
              <a:cs typeface="Arial" panose="020B0604020202020204" pitchFamily="34" charset="0"/>
            </a:endParaRPr>
          </a:p>
        </p:txBody>
      </p:sp>
      <p:sp>
        <p:nvSpPr>
          <p:cNvPr id="148" name="TextBox 147"/>
          <p:cNvSpPr txBox="1"/>
          <p:nvPr/>
        </p:nvSpPr>
        <p:spPr>
          <a:xfrm>
            <a:off x="5271759" y="5677563"/>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THLO1</a:t>
            </a:r>
            <a:endParaRPr lang="en-US" sz="600" dirty="0">
              <a:latin typeface="Arial" panose="020B0604020202020204" pitchFamily="34" charset="0"/>
              <a:cs typeface="Arial" panose="020B0604020202020204" pitchFamily="34" charset="0"/>
            </a:endParaRPr>
          </a:p>
        </p:txBody>
      </p:sp>
      <p:sp>
        <p:nvSpPr>
          <p:cNvPr id="152" name="TextBox 151"/>
          <p:cNvSpPr txBox="1"/>
          <p:nvPr/>
        </p:nvSpPr>
        <p:spPr>
          <a:xfrm>
            <a:off x="5181502" y="3354964"/>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SRLM4</a:t>
            </a:r>
            <a:endParaRPr lang="en-US" sz="600" dirty="0">
              <a:latin typeface="Arial" panose="020B0604020202020204" pitchFamily="34" charset="0"/>
              <a:cs typeface="Arial" panose="020B0604020202020204" pitchFamily="34" charset="0"/>
            </a:endParaRPr>
          </a:p>
        </p:txBody>
      </p:sp>
      <p:sp>
        <p:nvSpPr>
          <p:cNvPr id="154" name="TextBox 153"/>
          <p:cNvSpPr txBox="1"/>
          <p:nvPr/>
        </p:nvSpPr>
        <p:spPr>
          <a:xfrm>
            <a:off x="4241972" y="3332102"/>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WSLM4</a:t>
            </a:r>
            <a:endParaRPr lang="en-US" sz="600" dirty="0">
              <a:latin typeface="Arial" panose="020B0604020202020204" pitchFamily="34" charset="0"/>
              <a:cs typeface="Arial" panose="020B0604020202020204" pitchFamily="34" charset="0"/>
            </a:endParaRPr>
          </a:p>
        </p:txBody>
      </p:sp>
      <p:sp>
        <p:nvSpPr>
          <p:cNvPr id="156" name="TextBox 155"/>
          <p:cNvSpPr txBox="1"/>
          <p:nvPr/>
        </p:nvSpPr>
        <p:spPr>
          <a:xfrm>
            <a:off x="3461264" y="2138409"/>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STDEC</a:t>
            </a:r>
            <a:endParaRPr lang="en-US" sz="600" dirty="0">
              <a:latin typeface="Arial" panose="020B0604020202020204" pitchFamily="34" charset="0"/>
              <a:cs typeface="Arial" panose="020B0604020202020204" pitchFamily="34" charset="0"/>
            </a:endParaRPr>
          </a:p>
        </p:txBody>
      </p:sp>
      <p:sp>
        <p:nvSpPr>
          <p:cNvPr id="161" name="TextBox 160"/>
          <p:cNvSpPr txBox="1"/>
          <p:nvPr/>
        </p:nvSpPr>
        <p:spPr>
          <a:xfrm>
            <a:off x="3775066" y="1714372"/>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45136</a:t>
            </a:r>
            <a:endParaRPr lang="en-US" sz="600" dirty="0">
              <a:latin typeface="Arial" panose="020B0604020202020204" pitchFamily="34" charset="0"/>
              <a:cs typeface="Arial" panose="020B0604020202020204" pitchFamily="34" charset="0"/>
            </a:endParaRPr>
          </a:p>
        </p:txBody>
      </p:sp>
      <p:sp>
        <p:nvSpPr>
          <p:cNvPr id="162" name="Isosceles Triangle 161"/>
          <p:cNvSpPr>
            <a:spLocks noChangeAspect="1"/>
          </p:cNvSpPr>
          <p:nvPr/>
        </p:nvSpPr>
        <p:spPr>
          <a:xfrm>
            <a:off x="3909080" y="1585421"/>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5652120" y="2975698"/>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45154</a:t>
            </a:r>
            <a:endParaRPr lang="en-US" sz="600" dirty="0">
              <a:latin typeface="Arial" panose="020B0604020202020204" pitchFamily="34" charset="0"/>
              <a:cs typeface="Arial" panose="020B0604020202020204" pitchFamily="34" charset="0"/>
            </a:endParaRPr>
          </a:p>
        </p:txBody>
      </p:sp>
      <p:sp>
        <p:nvSpPr>
          <p:cNvPr id="164" name="Isosceles Triangle 163"/>
          <p:cNvSpPr>
            <a:spLocks noChangeAspect="1"/>
          </p:cNvSpPr>
          <p:nvPr/>
        </p:nvSpPr>
        <p:spPr>
          <a:xfrm>
            <a:off x="5742228" y="3126252"/>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6347102" y="3574523"/>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45137</a:t>
            </a:r>
            <a:endParaRPr lang="en-US" sz="600" dirty="0">
              <a:latin typeface="Arial" panose="020B0604020202020204" pitchFamily="34" charset="0"/>
              <a:cs typeface="Arial" panose="020B0604020202020204" pitchFamily="34" charset="0"/>
            </a:endParaRPr>
          </a:p>
        </p:txBody>
      </p:sp>
      <p:sp>
        <p:nvSpPr>
          <p:cNvPr id="166" name="Isosceles Triangle 165"/>
          <p:cNvSpPr>
            <a:spLocks noChangeAspect="1"/>
          </p:cNvSpPr>
          <p:nvPr/>
        </p:nvSpPr>
        <p:spPr>
          <a:xfrm>
            <a:off x="6481116" y="3445572"/>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p:cNvSpPr txBox="1"/>
          <p:nvPr/>
        </p:nvSpPr>
        <p:spPr>
          <a:xfrm>
            <a:off x="6524094" y="3939817"/>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45143</a:t>
            </a:r>
            <a:endParaRPr lang="en-US" sz="600" dirty="0">
              <a:latin typeface="Arial" panose="020B0604020202020204" pitchFamily="34" charset="0"/>
              <a:cs typeface="Arial" panose="020B0604020202020204" pitchFamily="34" charset="0"/>
            </a:endParaRPr>
          </a:p>
        </p:txBody>
      </p:sp>
      <p:sp>
        <p:nvSpPr>
          <p:cNvPr id="168" name="Isosceles Triangle 167"/>
          <p:cNvSpPr>
            <a:spLocks noChangeAspect="1"/>
          </p:cNvSpPr>
          <p:nvPr/>
        </p:nvSpPr>
        <p:spPr>
          <a:xfrm>
            <a:off x="6658108" y="3810866"/>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p:cNvSpPr txBox="1"/>
          <p:nvPr/>
        </p:nvSpPr>
        <p:spPr>
          <a:xfrm>
            <a:off x="6111698" y="4581128"/>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45149</a:t>
            </a:r>
            <a:endParaRPr lang="en-US" sz="600" dirty="0">
              <a:latin typeface="Arial" panose="020B0604020202020204" pitchFamily="34" charset="0"/>
              <a:cs typeface="Arial" panose="020B0604020202020204" pitchFamily="34" charset="0"/>
            </a:endParaRPr>
          </a:p>
        </p:txBody>
      </p:sp>
      <p:sp>
        <p:nvSpPr>
          <p:cNvPr id="170" name="Isosceles Triangle 169"/>
          <p:cNvSpPr>
            <a:spLocks noChangeAspect="1"/>
          </p:cNvSpPr>
          <p:nvPr/>
        </p:nvSpPr>
        <p:spPr>
          <a:xfrm>
            <a:off x="5965868" y="4606494"/>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5870720" y="5446766"/>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45147</a:t>
            </a:r>
            <a:endParaRPr lang="en-US" sz="600" dirty="0">
              <a:latin typeface="Arial" panose="020B0604020202020204" pitchFamily="34" charset="0"/>
              <a:cs typeface="Arial" panose="020B0604020202020204" pitchFamily="34" charset="0"/>
            </a:endParaRPr>
          </a:p>
        </p:txBody>
      </p:sp>
      <p:sp>
        <p:nvSpPr>
          <p:cNvPr id="172" name="Isosceles Triangle 171"/>
          <p:cNvSpPr>
            <a:spLocks noChangeAspect="1"/>
          </p:cNvSpPr>
          <p:nvPr/>
        </p:nvSpPr>
        <p:spPr>
          <a:xfrm>
            <a:off x="5733084" y="5462887"/>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6344360" y="5251963"/>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45132</a:t>
            </a:r>
            <a:endParaRPr lang="en-US" sz="600" dirty="0">
              <a:latin typeface="Arial" panose="020B0604020202020204" pitchFamily="34" charset="0"/>
              <a:cs typeface="Arial" panose="020B0604020202020204" pitchFamily="34" charset="0"/>
            </a:endParaRPr>
          </a:p>
        </p:txBody>
      </p:sp>
      <p:sp>
        <p:nvSpPr>
          <p:cNvPr id="174" name="Isosceles Triangle 173"/>
          <p:cNvSpPr>
            <a:spLocks noChangeAspect="1"/>
          </p:cNvSpPr>
          <p:nvPr/>
        </p:nvSpPr>
        <p:spPr>
          <a:xfrm>
            <a:off x="6471166" y="5411908"/>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p:cNvSpPr txBox="1"/>
          <p:nvPr/>
        </p:nvSpPr>
        <p:spPr>
          <a:xfrm>
            <a:off x="6885663" y="5218009"/>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45142</a:t>
            </a:r>
            <a:endParaRPr lang="en-US" sz="600" dirty="0">
              <a:latin typeface="Arial" panose="020B0604020202020204" pitchFamily="34" charset="0"/>
              <a:cs typeface="Arial" panose="020B0604020202020204" pitchFamily="34" charset="0"/>
            </a:endParaRPr>
          </a:p>
        </p:txBody>
      </p:sp>
      <p:sp>
        <p:nvSpPr>
          <p:cNvPr id="176" name="Isosceles Triangle 175"/>
          <p:cNvSpPr>
            <a:spLocks noChangeAspect="1"/>
          </p:cNvSpPr>
          <p:nvPr/>
        </p:nvSpPr>
        <p:spPr>
          <a:xfrm>
            <a:off x="7258768" y="5236922"/>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xtBox 176"/>
          <p:cNvSpPr txBox="1"/>
          <p:nvPr/>
        </p:nvSpPr>
        <p:spPr>
          <a:xfrm>
            <a:off x="7119466" y="4541861"/>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45159</a:t>
            </a:r>
          </a:p>
        </p:txBody>
      </p:sp>
      <p:sp>
        <p:nvSpPr>
          <p:cNvPr id="178" name="Isosceles Triangle 177"/>
          <p:cNvSpPr>
            <a:spLocks noChangeAspect="1"/>
          </p:cNvSpPr>
          <p:nvPr/>
        </p:nvSpPr>
        <p:spPr>
          <a:xfrm>
            <a:off x="7325687" y="4702232"/>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a:off x="6801024" y="4824230"/>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45139</a:t>
            </a:r>
            <a:endParaRPr lang="en-US" sz="600" dirty="0">
              <a:latin typeface="Arial" panose="020B0604020202020204" pitchFamily="34" charset="0"/>
              <a:cs typeface="Arial" panose="020B0604020202020204" pitchFamily="34" charset="0"/>
            </a:endParaRPr>
          </a:p>
        </p:txBody>
      </p:sp>
      <p:sp>
        <p:nvSpPr>
          <p:cNvPr id="180" name="Isosceles Triangle 179"/>
          <p:cNvSpPr>
            <a:spLocks noChangeAspect="1"/>
          </p:cNvSpPr>
          <p:nvPr/>
        </p:nvSpPr>
        <p:spPr>
          <a:xfrm>
            <a:off x="7199411" y="4860084"/>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8547093" y="4506739"/>
            <a:ext cx="3594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45135</a:t>
            </a:r>
            <a:endParaRPr lang="en-US" sz="600" dirty="0">
              <a:latin typeface="Arial" panose="020B0604020202020204" pitchFamily="34" charset="0"/>
              <a:cs typeface="Arial" panose="020B0604020202020204" pitchFamily="34" charset="0"/>
            </a:endParaRPr>
          </a:p>
        </p:txBody>
      </p:sp>
      <p:sp>
        <p:nvSpPr>
          <p:cNvPr id="182" name="Isosceles Triangle 181"/>
          <p:cNvSpPr>
            <a:spLocks noChangeAspect="1"/>
          </p:cNvSpPr>
          <p:nvPr/>
        </p:nvSpPr>
        <p:spPr>
          <a:xfrm>
            <a:off x="8403803" y="4529669"/>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904148" y="5748006"/>
            <a:ext cx="28803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45005</a:t>
            </a:r>
            <a:endParaRPr lang="en-US" sz="600" dirty="0">
              <a:latin typeface="Arial" panose="020B0604020202020204" pitchFamily="34" charset="0"/>
              <a:cs typeface="Arial" panose="020B0604020202020204" pitchFamily="34" charset="0"/>
            </a:endParaRPr>
          </a:p>
        </p:txBody>
      </p:sp>
      <p:sp>
        <p:nvSpPr>
          <p:cNvPr id="243" name="TextBox 242"/>
          <p:cNvSpPr txBox="1"/>
          <p:nvPr/>
        </p:nvSpPr>
        <p:spPr>
          <a:xfrm>
            <a:off x="1938318" y="1932408"/>
            <a:ext cx="31326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SLVM5</a:t>
            </a:r>
            <a:endParaRPr lang="en-US" sz="600" dirty="0">
              <a:latin typeface="Arial" panose="020B0604020202020204" pitchFamily="34" charset="0"/>
              <a:cs typeface="Arial" panose="020B0604020202020204" pitchFamily="34" charset="0"/>
            </a:endParaRPr>
          </a:p>
        </p:txBody>
      </p:sp>
      <p:sp>
        <p:nvSpPr>
          <p:cNvPr id="244" name="Rectangle 243"/>
          <p:cNvSpPr/>
          <p:nvPr/>
        </p:nvSpPr>
        <p:spPr>
          <a:xfrm>
            <a:off x="2058373" y="2101833"/>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p:cNvSpPr txBox="1"/>
          <p:nvPr/>
        </p:nvSpPr>
        <p:spPr>
          <a:xfrm>
            <a:off x="1908284" y="2586528"/>
            <a:ext cx="322312"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PNGW3</a:t>
            </a:r>
            <a:endParaRPr lang="en-US" sz="600" dirty="0">
              <a:latin typeface="Arial" panose="020B0604020202020204" pitchFamily="34" charset="0"/>
              <a:cs typeface="Arial" panose="020B0604020202020204" pitchFamily="34" charset="0"/>
            </a:endParaRPr>
          </a:p>
        </p:txBody>
      </p:sp>
      <p:sp>
        <p:nvSpPr>
          <p:cNvPr id="246" name="Rectangle 245"/>
          <p:cNvSpPr/>
          <p:nvPr/>
        </p:nvSpPr>
        <p:spPr>
          <a:xfrm>
            <a:off x="2012747" y="2482628"/>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extBox 248"/>
          <p:cNvSpPr txBox="1"/>
          <p:nvPr/>
        </p:nvSpPr>
        <p:spPr>
          <a:xfrm>
            <a:off x="2170169" y="2762632"/>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SXHW3</a:t>
            </a:r>
            <a:endParaRPr lang="en-US" sz="600" dirty="0">
              <a:latin typeface="Arial" panose="020B0604020202020204" pitchFamily="34" charset="0"/>
              <a:cs typeface="Arial" panose="020B0604020202020204" pitchFamily="34" charset="0"/>
            </a:endParaRPr>
          </a:p>
        </p:txBody>
      </p:sp>
      <p:sp>
        <p:nvSpPr>
          <p:cNvPr id="250" name="Rectangle 249"/>
          <p:cNvSpPr/>
          <p:nvPr/>
        </p:nvSpPr>
        <p:spPr>
          <a:xfrm>
            <a:off x="2289415" y="2665323"/>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extBox 250"/>
          <p:cNvSpPr txBox="1"/>
          <p:nvPr/>
        </p:nvSpPr>
        <p:spPr>
          <a:xfrm>
            <a:off x="2603361" y="2631158"/>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OTNM4</a:t>
            </a:r>
            <a:endParaRPr lang="en-US" sz="600" dirty="0">
              <a:latin typeface="Arial" panose="020B0604020202020204" pitchFamily="34" charset="0"/>
              <a:cs typeface="Arial" panose="020B0604020202020204" pitchFamily="34" charset="0"/>
            </a:endParaRPr>
          </a:p>
        </p:txBody>
      </p:sp>
      <p:sp>
        <p:nvSpPr>
          <p:cNvPr id="252" name="Rectangle 251"/>
          <p:cNvSpPr/>
          <p:nvPr/>
        </p:nvSpPr>
        <p:spPr>
          <a:xfrm>
            <a:off x="2722607" y="2533849"/>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p:cNvSpPr txBox="1"/>
          <p:nvPr/>
        </p:nvSpPr>
        <p:spPr>
          <a:xfrm>
            <a:off x="2316128" y="2033109"/>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KGNA</a:t>
            </a:r>
            <a:endParaRPr lang="en-US" sz="600" dirty="0">
              <a:latin typeface="Arial" panose="020B0604020202020204" pitchFamily="34" charset="0"/>
              <a:cs typeface="Arial" panose="020B0604020202020204" pitchFamily="34" charset="0"/>
            </a:endParaRPr>
          </a:p>
        </p:txBody>
      </p:sp>
      <p:sp>
        <p:nvSpPr>
          <p:cNvPr id="254" name="Rectangle 253"/>
          <p:cNvSpPr/>
          <p:nvPr/>
        </p:nvSpPr>
        <p:spPr>
          <a:xfrm>
            <a:off x="2348125" y="1935800"/>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extBox 254"/>
          <p:cNvSpPr txBox="1"/>
          <p:nvPr/>
        </p:nvSpPr>
        <p:spPr>
          <a:xfrm>
            <a:off x="2878603" y="2375687"/>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PCLM4</a:t>
            </a:r>
            <a:endParaRPr lang="en-US" sz="600" dirty="0">
              <a:latin typeface="Arial" panose="020B0604020202020204" pitchFamily="34" charset="0"/>
              <a:cs typeface="Arial" panose="020B0604020202020204" pitchFamily="34" charset="0"/>
            </a:endParaRPr>
          </a:p>
        </p:txBody>
      </p:sp>
      <p:sp>
        <p:nvSpPr>
          <p:cNvPr id="256" name="Rectangle 255"/>
          <p:cNvSpPr/>
          <p:nvPr/>
        </p:nvSpPr>
        <p:spPr>
          <a:xfrm>
            <a:off x="3161032" y="2286588"/>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extBox 256"/>
          <p:cNvSpPr txBox="1"/>
          <p:nvPr/>
        </p:nvSpPr>
        <p:spPr>
          <a:xfrm>
            <a:off x="3093669" y="2044372"/>
            <a:ext cx="23726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KP59</a:t>
            </a:r>
            <a:endParaRPr lang="en-US" sz="600" dirty="0">
              <a:latin typeface="Arial" panose="020B0604020202020204" pitchFamily="34" charset="0"/>
              <a:cs typeface="Arial" panose="020B0604020202020204" pitchFamily="34" charset="0"/>
            </a:endParaRPr>
          </a:p>
        </p:txBody>
      </p:sp>
      <p:sp>
        <p:nvSpPr>
          <p:cNvPr id="258" name="Rectangle 257"/>
          <p:cNvSpPr/>
          <p:nvPr/>
        </p:nvSpPr>
        <p:spPr>
          <a:xfrm>
            <a:off x="3347578" y="2153546"/>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extBox 258"/>
          <p:cNvSpPr txBox="1"/>
          <p:nvPr/>
        </p:nvSpPr>
        <p:spPr>
          <a:xfrm>
            <a:off x="3311860" y="2420888"/>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GTRM4</a:t>
            </a:r>
            <a:endParaRPr lang="en-US" sz="600" dirty="0">
              <a:latin typeface="Arial" panose="020B0604020202020204" pitchFamily="34" charset="0"/>
              <a:cs typeface="Arial" panose="020B0604020202020204" pitchFamily="34" charset="0"/>
            </a:endParaRPr>
          </a:p>
        </p:txBody>
      </p:sp>
      <p:sp>
        <p:nvSpPr>
          <p:cNvPr id="260" name="Rectangle 259"/>
          <p:cNvSpPr/>
          <p:nvPr/>
        </p:nvSpPr>
        <p:spPr>
          <a:xfrm>
            <a:off x="3329606" y="2320956"/>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extBox 260"/>
          <p:cNvSpPr txBox="1"/>
          <p:nvPr/>
        </p:nvSpPr>
        <p:spPr>
          <a:xfrm>
            <a:off x="3612272" y="2579654"/>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BIGM4</a:t>
            </a:r>
            <a:endParaRPr lang="en-US" sz="600" dirty="0">
              <a:latin typeface="Arial" panose="020B0604020202020204" pitchFamily="34" charset="0"/>
              <a:cs typeface="Arial" panose="020B0604020202020204" pitchFamily="34" charset="0"/>
            </a:endParaRPr>
          </a:p>
        </p:txBody>
      </p:sp>
      <p:sp>
        <p:nvSpPr>
          <p:cNvPr id="262" name="Rectangle 261"/>
          <p:cNvSpPr/>
          <p:nvPr/>
        </p:nvSpPr>
        <p:spPr>
          <a:xfrm>
            <a:off x="3503122" y="2586528"/>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p:cNvSpPr txBox="1"/>
          <p:nvPr/>
        </p:nvSpPr>
        <p:spPr>
          <a:xfrm>
            <a:off x="4098816" y="2826510"/>
            <a:ext cx="33556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GRMM4</a:t>
            </a:r>
            <a:endParaRPr lang="en-US" sz="600" dirty="0">
              <a:latin typeface="Arial" panose="020B0604020202020204" pitchFamily="34" charset="0"/>
              <a:cs typeface="Arial" panose="020B0604020202020204" pitchFamily="34" charset="0"/>
            </a:endParaRPr>
          </a:p>
        </p:txBody>
      </p:sp>
      <p:sp>
        <p:nvSpPr>
          <p:cNvPr id="264" name="Rectangle 263"/>
          <p:cNvSpPr/>
          <p:nvPr/>
        </p:nvSpPr>
        <p:spPr>
          <a:xfrm>
            <a:off x="4241972" y="2729201"/>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extBox 264"/>
          <p:cNvSpPr txBox="1"/>
          <p:nvPr/>
        </p:nvSpPr>
        <p:spPr>
          <a:xfrm>
            <a:off x="3750764" y="2910591"/>
            <a:ext cx="266134"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KP53</a:t>
            </a:r>
            <a:endParaRPr lang="en-US" sz="600" dirty="0">
              <a:latin typeface="Arial" panose="020B0604020202020204" pitchFamily="34" charset="0"/>
              <a:cs typeface="Arial" panose="020B0604020202020204" pitchFamily="34" charset="0"/>
            </a:endParaRPr>
          </a:p>
        </p:txBody>
      </p:sp>
      <p:sp>
        <p:nvSpPr>
          <p:cNvPr id="266" name="Rectangle 265"/>
          <p:cNvSpPr/>
          <p:nvPr/>
        </p:nvSpPr>
        <p:spPr>
          <a:xfrm>
            <a:off x="3824488" y="2813282"/>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extBox 266"/>
          <p:cNvSpPr txBox="1"/>
          <p:nvPr/>
        </p:nvSpPr>
        <p:spPr>
          <a:xfrm>
            <a:off x="4528006" y="2519204"/>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WFPM4</a:t>
            </a:r>
            <a:endParaRPr lang="en-US" sz="600" dirty="0">
              <a:latin typeface="Arial" panose="020B0604020202020204" pitchFamily="34" charset="0"/>
              <a:cs typeface="Arial" panose="020B0604020202020204" pitchFamily="34" charset="0"/>
            </a:endParaRPr>
          </a:p>
        </p:txBody>
      </p:sp>
      <p:sp>
        <p:nvSpPr>
          <p:cNvPr id="268" name="Rectangle 267"/>
          <p:cNvSpPr/>
          <p:nvPr/>
        </p:nvSpPr>
        <p:spPr>
          <a:xfrm>
            <a:off x="4725251" y="2677719"/>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extBox 268"/>
          <p:cNvSpPr txBox="1"/>
          <p:nvPr/>
        </p:nvSpPr>
        <p:spPr>
          <a:xfrm>
            <a:off x="4246749" y="2982143"/>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NABM4</a:t>
            </a:r>
            <a:endParaRPr lang="en-US" sz="600" dirty="0">
              <a:latin typeface="Arial" panose="020B0604020202020204" pitchFamily="34" charset="0"/>
              <a:cs typeface="Arial" panose="020B0604020202020204" pitchFamily="34" charset="0"/>
            </a:endParaRPr>
          </a:p>
        </p:txBody>
      </p:sp>
      <p:sp>
        <p:nvSpPr>
          <p:cNvPr id="270" name="Rectangle 269"/>
          <p:cNvSpPr/>
          <p:nvPr/>
        </p:nvSpPr>
        <p:spPr>
          <a:xfrm>
            <a:off x="4476109" y="3135396"/>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extBox 270"/>
          <p:cNvSpPr txBox="1"/>
          <p:nvPr/>
        </p:nvSpPr>
        <p:spPr>
          <a:xfrm>
            <a:off x="3623512" y="3290331"/>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FPTM4</a:t>
            </a:r>
            <a:endParaRPr lang="en-US" sz="600" dirty="0">
              <a:latin typeface="Arial" panose="020B0604020202020204" pitchFamily="34" charset="0"/>
              <a:cs typeface="Arial" panose="020B0604020202020204" pitchFamily="34" charset="0"/>
            </a:endParaRPr>
          </a:p>
        </p:txBody>
      </p:sp>
      <p:sp>
        <p:nvSpPr>
          <p:cNvPr id="272" name="Rectangle 271"/>
          <p:cNvSpPr/>
          <p:nvPr/>
        </p:nvSpPr>
        <p:spPr>
          <a:xfrm>
            <a:off x="3950257" y="3344308"/>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extBox 272"/>
          <p:cNvSpPr txBox="1"/>
          <p:nvPr/>
        </p:nvSpPr>
        <p:spPr>
          <a:xfrm>
            <a:off x="3738490" y="3437489"/>
            <a:ext cx="353274"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NPDW3</a:t>
            </a:r>
            <a:endParaRPr lang="en-US" sz="600" dirty="0">
              <a:latin typeface="Arial" panose="020B0604020202020204" pitchFamily="34" charset="0"/>
              <a:cs typeface="Arial" panose="020B0604020202020204" pitchFamily="34" charset="0"/>
            </a:endParaRPr>
          </a:p>
        </p:txBody>
      </p:sp>
      <p:sp>
        <p:nvSpPr>
          <p:cNvPr id="274" name="Rectangle 273"/>
          <p:cNvSpPr/>
          <p:nvPr/>
        </p:nvSpPr>
        <p:spPr>
          <a:xfrm>
            <a:off x="3753071" y="3579214"/>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extBox 274"/>
          <p:cNvSpPr txBox="1"/>
          <p:nvPr/>
        </p:nvSpPr>
        <p:spPr>
          <a:xfrm>
            <a:off x="3534416" y="3783312"/>
            <a:ext cx="337913"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SYWW3</a:t>
            </a:r>
            <a:endParaRPr lang="en-US" sz="600" dirty="0">
              <a:latin typeface="Arial" panose="020B0604020202020204" pitchFamily="34" charset="0"/>
              <a:cs typeface="Arial" panose="020B0604020202020204" pitchFamily="34" charset="0"/>
            </a:endParaRPr>
          </a:p>
        </p:txBody>
      </p:sp>
      <p:sp>
        <p:nvSpPr>
          <p:cNvPr id="276" name="Rectangle 275"/>
          <p:cNvSpPr/>
          <p:nvPr/>
        </p:nvSpPr>
        <p:spPr>
          <a:xfrm>
            <a:off x="3679919" y="3686003"/>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extBox 276"/>
          <p:cNvSpPr txBox="1"/>
          <p:nvPr/>
        </p:nvSpPr>
        <p:spPr>
          <a:xfrm>
            <a:off x="3294171" y="3443750"/>
            <a:ext cx="341725"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CBRW3</a:t>
            </a:r>
            <a:endParaRPr lang="en-US" sz="600" dirty="0">
              <a:latin typeface="Arial" panose="020B0604020202020204" pitchFamily="34" charset="0"/>
              <a:cs typeface="Arial" panose="020B0604020202020204" pitchFamily="34" charset="0"/>
            </a:endParaRPr>
          </a:p>
        </p:txBody>
      </p:sp>
      <p:sp>
        <p:nvSpPr>
          <p:cNvPr id="278" name="Rectangle 277"/>
          <p:cNvSpPr/>
          <p:nvPr/>
        </p:nvSpPr>
        <p:spPr>
          <a:xfrm>
            <a:off x="3592207" y="3602580"/>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extBox 278"/>
          <p:cNvSpPr txBox="1"/>
          <p:nvPr/>
        </p:nvSpPr>
        <p:spPr>
          <a:xfrm>
            <a:off x="2986382" y="3969316"/>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GBLW3</a:t>
            </a:r>
            <a:endParaRPr lang="en-US" sz="600" dirty="0">
              <a:latin typeface="Arial" panose="020B0604020202020204" pitchFamily="34" charset="0"/>
              <a:cs typeface="Arial" panose="020B0604020202020204" pitchFamily="34" charset="0"/>
            </a:endParaRPr>
          </a:p>
        </p:txBody>
      </p:sp>
      <p:sp>
        <p:nvSpPr>
          <p:cNvPr id="280" name="Rectangle 279"/>
          <p:cNvSpPr/>
          <p:nvPr/>
        </p:nvSpPr>
        <p:spPr>
          <a:xfrm>
            <a:off x="3325032" y="4002376"/>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Box 280"/>
          <p:cNvSpPr txBox="1"/>
          <p:nvPr/>
        </p:nvSpPr>
        <p:spPr>
          <a:xfrm>
            <a:off x="3652468" y="4019781"/>
            <a:ext cx="366808"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AGMW3</a:t>
            </a:r>
            <a:endParaRPr lang="en-US" sz="600" dirty="0">
              <a:latin typeface="Arial" panose="020B0604020202020204" pitchFamily="34" charset="0"/>
              <a:cs typeface="Arial" panose="020B0604020202020204" pitchFamily="34" charset="0"/>
            </a:endParaRPr>
          </a:p>
        </p:txBody>
      </p:sp>
      <p:sp>
        <p:nvSpPr>
          <p:cNvPr id="282" name="Rectangle 281"/>
          <p:cNvSpPr/>
          <p:nvPr/>
        </p:nvSpPr>
        <p:spPr>
          <a:xfrm>
            <a:off x="3542085" y="4047838"/>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extBox 282"/>
          <p:cNvSpPr txBox="1"/>
          <p:nvPr/>
        </p:nvSpPr>
        <p:spPr>
          <a:xfrm>
            <a:off x="2969710" y="4715172"/>
            <a:ext cx="345000"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PWAW3</a:t>
            </a:r>
            <a:endParaRPr lang="en-US" sz="600" dirty="0">
              <a:latin typeface="Arial" panose="020B0604020202020204" pitchFamily="34" charset="0"/>
              <a:cs typeface="Arial" panose="020B0604020202020204" pitchFamily="34" charset="0"/>
            </a:endParaRPr>
          </a:p>
        </p:txBody>
      </p:sp>
      <p:sp>
        <p:nvSpPr>
          <p:cNvPr id="284" name="Rectangle 283"/>
          <p:cNvSpPr/>
          <p:nvPr/>
        </p:nvSpPr>
        <p:spPr>
          <a:xfrm>
            <a:off x="3342849" y="4726926"/>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extBox 288"/>
          <p:cNvSpPr txBox="1"/>
          <p:nvPr/>
        </p:nvSpPr>
        <p:spPr>
          <a:xfrm>
            <a:off x="3059736" y="5819328"/>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CNII2</a:t>
            </a:r>
            <a:endParaRPr lang="en-US" sz="600" dirty="0">
              <a:latin typeface="Arial" panose="020B0604020202020204" pitchFamily="34" charset="0"/>
              <a:cs typeface="Arial" panose="020B0604020202020204" pitchFamily="34" charset="0"/>
            </a:endParaRPr>
          </a:p>
        </p:txBody>
      </p:sp>
      <p:sp>
        <p:nvSpPr>
          <p:cNvPr id="290" name="Rectangle 289"/>
          <p:cNvSpPr/>
          <p:nvPr/>
        </p:nvSpPr>
        <p:spPr>
          <a:xfrm>
            <a:off x="3412824" y="5778347"/>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p:cNvSpPr txBox="1"/>
          <p:nvPr/>
        </p:nvSpPr>
        <p:spPr>
          <a:xfrm>
            <a:off x="2969710" y="5441374"/>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WHRI2</a:t>
            </a:r>
            <a:endParaRPr lang="en-US" sz="600" dirty="0">
              <a:latin typeface="Arial" panose="020B0604020202020204" pitchFamily="34" charset="0"/>
              <a:cs typeface="Arial" panose="020B0604020202020204" pitchFamily="34" charset="0"/>
            </a:endParaRPr>
          </a:p>
        </p:txBody>
      </p:sp>
      <p:sp>
        <p:nvSpPr>
          <p:cNvPr id="292" name="Rectangle 291"/>
          <p:cNvSpPr/>
          <p:nvPr/>
        </p:nvSpPr>
        <p:spPr>
          <a:xfrm>
            <a:off x="3300904" y="5469431"/>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extBox 292"/>
          <p:cNvSpPr txBox="1"/>
          <p:nvPr/>
        </p:nvSpPr>
        <p:spPr>
          <a:xfrm>
            <a:off x="2969710" y="5268397"/>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KNSW3</a:t>
            </a:r>
            <a:endParaRPr lang="en-US" sz="600" dirty="0">
              <a:latin typeface="Arial" panose="020B0604020202020204" pitchFamily="34" charset="0"/>
              <a:cs typeface="Arial" panose="020B0604020202020204" pitchFamily="34" charset="0"/>
            </a:endParaRPr>
          </a:p>
        </p:txBody>
      </p:sp>
      <p:sp>
        <p:nvSpPr>
          <p:cNvPr id="294" name="Rectangle 293"/>
          <p:cNvSpPr/>
          <p:nvPr/>
        </p:nvSpPr>
        <p:spPr>
          <a:xfrm>
            <a:off x="3309044" y="5323208"/>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extBox 294"/>
          <p:cNvSpPr txBox="1"/>
          <p:nvPr/>
        </p:nvSpPr>
        <p:spPr>
          <a:xfrm>
            <a:off x="3566316" y="6021288"/>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BHRI3</a:t>
            </a:r>
            <a:endParaRPr lang="en-US" sz="600" dirty="0">
              <a:latin typeface="Arial" panose="020B0604020202020204" pitchFamily="34" charset="0"/>
              <a:cs typeface="Arial" panose="020B0604020202020204" pitchFamily="34" charset="0"/>
            </a:endParaRPr>
          </a:p>
        </p:txBody>
      </p:sp>
      <p:sp>
        <p:nvSpPr>
          <p:cNvPr id="296" name="Rectangle 295"/>
          <p:cNvSpPr/>
          <p:nvPr/>
        </p:nvSpPr>
        <p:spPr>
          <a:xfrm>
            <a:off x="3685562" y="5903352"/>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TextBox 296"/>
          <p:cNvSpPr txBox="1"/>
          <p:nvPr/>
        </p:nvSpPr>
        <p:spPr>
          <a:xfrm>
            <a:off x="4067944" y="5741327"/>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SJOM4</a:t>
            </a:r>
            <a:endParaRPr lang="en-US" sz="600" dirty="0">
              <a:latin typeface="Arial" panose="020B0604020202020204" pitchFamily="34" charset="0"/>
              <a:cs typeface="Arial" panose="020B0604020202020204" pitchFamily="34" charset="0"/>
            </a:endParaRPr>
          </a:p>
        </p:txBody>
      </p:sp>
      <p:sp>
        <p:nvSpPr>
          <p:cNvPr id="298" name="Rectangle 297"/>
          <p:cNvSpPr/>
          <p:nvPr/>
        </p:nvSpPr>
        <p:spPr>
          <a:xfrm>
            <a:off x="3950257" y="5638394"/>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extBox 298"/>
          <p:cNvSpPr txBox="1"/>
          <p:nvPr/>
        </p:nvSpPr>
        <p:spPr>
          <a:xfrm>
            <a:off x="4099982" y="4388766"/>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BSBM4</a:t>
            </a:r>
            <a:endParaRPr lang="en-US" sz="600" dirty="0">
              <a:latin typeface="Arial" panose="020B0604020202020204" pitchFamily="34" charset="0"/>
              <a:cs typeface="Arial" panose="020B0604020202020204" pitchFamily="34" charset="0"/>
            </a:endParaRPr>
          </a:p>
        </p:txBody>
      </p:sp>
      <p:sp>
        <p:nvSpPr>
          <p:cNvPr id="300" name="Rectangle 299"/>
          <p:cNvSpPr/>
          <p:nvPr/>
        </p:nvSpPr>
        <p:spPr>
          <a:xfrm>
            <a:off x="3989088" y="4438894"/>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extBox 300"/>
          <p:cNvSpPr txBox="1"/>
          <p:nvPr/>
        </p:nvSpPr>
        <p:spPr>
          <a:xfrm>
            <a:off x="4124994" y="4232320"/>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MEBM4</a:t>
            </a:r>
            <a:endParaRPr lang="en-US" sz="600" dirty="0">
              <a:latin typeface="Arial" panose="020B0604020202020204" pitchFamily="34" charset="0"/>
              <a:cs typeface="Arial" panose="020B0604020202020204" pitchFamily="34" charset="0"/>
            </a:endParaRPr>
          </a:p>
        </p:txBody>
      </p:sp>
      <p:sp>
        <p:nvSpPr>
          <p:cNvPr id="302" name="Rectangle 301"/>
          <p:cNvSpPr/>
          <p:nvPr/>
        </p:nvSpPr>
        <p:spPr>
          <a:xfrm>
            <a:off x="4019276" y="4309046"/>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extBox 302"/>
          <p:cNvSpPr txBox="1"/>
          <p:nvPr/>
        </p:nvSpPr>
        <p:spPr>
          <a:xfrm>
            <a:off x="4181917" y="3515758"/>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GTLM4</a:t>
            </a:r>
            <a:endParaRPr lang="en-US" sz="600" dirty="0">
              <a:latin typeface="Arial" panose="020B0604020202020204" pitchFamily="34" charset="0"/>
              <a:cs typeface="Arial" panose="020B0604020202020204" pitchFamily="34" charset="0"/>
            </a:endParaRPr>
          </a:p>
        </p:txBody>
      </p:sp>
      <p:sp>
        <p:nvSpPr>
          <p:cNvPr id="304" name="Rectangle 303"/>
          <p:cNvSpPr/>
          <p:nvPr/>
        </p:nvSpPr>
        <p:spPr>
          <a:xfrm>
            <a:off x="4461864" y="3658195"/>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extBox 304"/>
          <p:cNvSpPr txBox="1"/>
          <p:nvPr/>
        </p:nvSpPr>
        <p:spPr>
          <a:xfrm>
            <a:off x="5280268" y="3499096"/>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PRIM4</a:t>
            </a:r>
            <a:endParaRPr lang="en-US" sz="600" dirty="0">
              <a:latin typeface="Arial" panose="020B0604020202020204" pitchFamily="34" charset="0"/>
              <a:cs typeface="Arial" panose="020B0604020202020204" pitchFamily="34" charset="0"/>
            </a:endParaRPr>
          </a:p>
        </p:txBody>
      </p:sp>
      <p:sp>
        <p:nvSpPr>
          <p:cNvPr id="306" name="Rectangle 305"/>
          <p:cNvSpPr/>
          <p:nvPr/>
        </p:nvSpPr>
        <p:spPr>
          <a:xfrm>
            <a:off x="5389232" y="3653543"/>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p:cNvSpPr txBox="1"/>
          <p:nvPr/>
        </p:nvSpPr>
        <p:spPr>
          <a:xfrm>
            <a:off x="5148064" y="4080069"/>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SPTM4</a:t>
            </a:r>
            <a:endParaRPr lang="en-US" sz="600" dirty="0">
              <a:latin typeface="Arial" panose="020B0604020202020204" pitchFamily="34" charset="0"/>
              <a:cs typeface="Arial" panose="020B0604020202020204" pitchFamily="34" charset="0"/>
            </a:endParaRPr>
          </a:p>
        </p:txBody>
      </p:sp>
      <p:sp>
        <p:nvSpPr>
          <p:cNvPr id="310" name="Rectangle 309"/>
          <p:cNvSpPr/>
          <p:nvPr/>
        </p:nvSpPr>
        <p:spPr>
          <a:xfrm>
            <a:off x="5436096" y="3982760"/>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extBox 310"/>
          <p:cNvSpPr txBox="1"/>
          <p:nvPr/>
        </p:nvSpPr>
        <p:spPr>
          <a:xfrm>
            <a:off x="5532296" y="4149080"/>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TAWM4</a:t>
            </a:r>
            <a:endParaRPr lang="en-US" sz="600" dirty="0">
              <a:latin typeface="Arial" panose="020B0604020202020204" pitchFamily="34" charset="0"/>
              <a:cs typeface="Arial" panose="020B0604020202020204" pitchFamily="34" charset="0"/>
            </a:endParaRPr>
          </a:p>
        </p:txBody>
      </p:sp>
      <p:sp>
        <p:nvSpPr>
          <p:cNvPr id="312" name="Rectangle 311"/>
          <p:cNvSpPr/>
          <p:nvPr/>
        </p:nvSpPr>
        <p:spPr>
          <a:xfrm>
            <a:off x="5427591" y="4225565"/>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xtBox 312"/>
          <p:cNvSpPr txBox="1"/>
          <p:nvPr/>
        </p:nvSpPr>
        <p:spPr>
          <a:xfrm>
            <a:off x="5062799" y="4323048"/>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GSLM4</a:t>
            </a:r>
            <a:endParaRPr lang="en-US" sz="600" dirty="0">
              <a:latin typeface="Arial" panose="020B0604020202020204" pitchFamily="34" charset="0"/>
              <a:cs typeface="Arial" panose="020B0604020202020204" pitchFamily="34" charset="0"/>
            </a:endParaRPr>
          </a:p>
        </p:txBody>
      </p:sp>
      <p:sp>
        <p:nvSpPr>
          <p:cNvPr id="314" name="Rectangle 313"/>
          <p:cNvSpPr/>
          <p:nvPr/>
        </p:nvSpPr>
        <p:spPr>
          <a:xfrm>
            <a:off x="5391015" y="4402318"/>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p:cNvSpPr txBox="1"/>
          <p:nvPr/>
        </p:nvSpPr>
        <p:spPr>
          <a:xfrm>
            <a:off x="4909747" y="4597310"/>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SBLM4</a:t>
            </a:r>
            <a:endParaRPr lang="en-US" sz="600" dirty="0">
              <a:latin typeface="Arial" panose="020B0604020202020204" pitchFamily="34" charset="0"/>
              <a:cs typeface="Arial" panose="020B0604020202020204" pitchFamily="34" charset="0"/>
            </a:endParaRPr>
          </a:p>
        </p:txBody>
      </p:sp>
      <p:sp>
        <p:nvSpPr>
          <p:cNvPr id="316" name="Rectangle 315"/>
          <p:cNvSpPr/>
          <p:nvPr/>
        </p:nvSpPr>
        <p:spPr>
          <a:xfrm>
            <a:off x="5266225" y="4611093"/>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xtBox 316"/>
          <p:cNvSpPr txBox="1"/>
          <p:nvPr/>
        </p:nvSpPr>
        <p:spPr>
          <a:xfrm>
            <a:off x="5527536" y="4317565"/>
            <a:ext cx="246299"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KP58</a:t>
            </a:r>
            <a:endParaRPr lang="en-US" sz="600" dirty="0">
              <a:latin typeface="Arial" panose="020B0604020202020204" pitchFamily="34" charset="0"/>
              <a:cs typeface="Arial" panose="020B0604020202020204" pitchFamily="34" charset="0"/>
            </a:endParaRPr>
          </a:p>
        </p:txBody>
      </p:sp>
      <p:sp>
        <p:nvSpPr>
          <p:cNvPr id="318" name="Rectangle 317"/>
          <p:cNvSpPr/>
          <p:nvPr/>
        </p:nvSpPr>
        <p:spPr>
          <a:xfrm>
            <a:off x="5655460" y="4458363"/>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extBox 318"/>
          <p:cNvSpPr txBox="1"/>
          <p:nvPr/>
        </p:nvSpPr>
        <p:spPr>
          <a:xfrm>
            <a:off x="5916252" y="4856824"/>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PSCM4</a:t>
            </a:r>
            <a:endParaRPr lang="en-US" sz="600" dirty="0">
              <a:latin typeface="Arial" panose="020B0604020202020204" pitchFamily="34" charset="0"/>
              <a:cs typeface="Arial" panose="020B0604020202020204" pitchFamily="34" charset="0"/>
            </a:endParaRPr>
          </a:p>
        </p:txBody>
      </p:sp>
      <p:sp>
        <p:nvSpPr>
          <p:cNvPr id="320" name="Rectangle 319"/>
          <p:cNvSpPr/>
          <p:nvPr/>
        </p:nvSpPr>
        <p:spPr>
          <a:xfrm>
            <a:off x="5795879" y="4871331"/>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extBox 320"/>
          <p:cNvSpPr txBox="1"/>
          <p:nvPr/>
        </p:nvSpPr>
        <p:spPr>
          <a:xfrm>
            <a:off x="5295665" y="5373216"/>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LSCM4</a:t>
            </a:r>
            <a:endParaRPr lang="en-US" sz="600" dirty="0">
              <a:latin typeface="Arial" panose="020B0604020202020204" pitchFamily="34" charset="0"/>
              <a:cs typeface="Arial" panose="020B0604020202020204" pitchFamily="34" charset="0"/>
            </a:endParaRPr>
          </a:p>
        </p:txBody>
      </p:sp>
      <p:sp>
        <p:nvSpPr>
          <p:cNvPr id="322" name="Rectangle 321"/>
          <p:cNvSpPr/>
          <p:nvPr/>
        </p:nvSpPr>
        <p:spPr>
          <a:xfrm>
            <a:off x="5645178" y="5395930"/>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extBox 328"/>
          <p:cNvSpPr txBox="1"/>
          <p:nvPr/>
        </p:nvSpPr>
        <p:spPr>
          <a:xfrm>
            <a:off x="5579813" y="6339710"/>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HHLO1</a:t>
            </a:r>
            <a:endParaRPr lang="en-US" sz="600" dirty="0">
              <a:latin typeface="Arial" panose="020B0604020202020204" pitchFamily="34" charset="0"/>
              <a:cs typeface="Arial" panose="020B0604020202020204" pitchFamily="34" charset="0"/>
            </a:endParaRPr>
          </a:p>
        </p:txBody>
      </p:sp>
      <p:sp>
        <p:nvSpPr>
          <p:cNvPr id="330" name="Rectangle 329"/>
          <p:cNvSpPr/>
          <p:nvPr/>
        </p:nvSpPr>
        <p:spPr>
          <a:xfrm>
            <a:off x="5774023" y="6139029"/>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extBox 330"/>
          <p:cNvSpPr txBox="1"/>
          <p:nvPr/>
        </p:nvSpPr>
        <p:spPr>
          <a:xfrm>
            <a:off x="6420116" y="5579644"/>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GELO1</a:t>
            </a:r>
            <a:endParaRPr lang="en-US" sz="600" dirty="0">
              <a:latin typeface="Arial" panose="020B0604020202020204" pitchFamily="34" charset="0"/>
              <a:cs typeface="Arial" panose="020B0604020202020204" pitchFamily="34" charset="0"/>
            </a:endParaRPr>
          </a:p>
        </p:txBody>
      </p:sp>
      <p:sp>
        <p:nvSpPr>
          <p:cNvPr id="332" name="Rectangle 331"/>
          <p:cNvSpPr/>
          <p:nvPr/>
        </p:nvSpPr>
        <p:spPr>
          <a:xfrm>
            <a:off x="6617498" y="5797317"/>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xtBox 332"/>
          <p:cNvSpPr txBox="1"/>
          <p:nvPr/>
        </p:nvSpPr>
        <p:spPr>
          <a:xfrm>
            <a:off x="6880962" y="5769403"/>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CBLO1</a:t>
            </a:r>
            <a:endParaRPr lang="en-US" sz="600" dirty="0">
              <a:latin typeface="Arial" panose="020B0604020202020204" pitchFamily="34" charset="0"/>
              <a:cs typeface="Arial" panose="020B0604020202020204" pitchFamily="34" charset="0"/>
            </a:endParaRPr>
          </a:p>
        </p:txBody>
      </p:sp>
      <p:sp>
        <p:nvSpPr>
          <p:cNvPr id="334" name="Rectangle 333"/>
          <p:cNvSpPr/>
          <p:nvPr/>
        </p:nvSpPr>
        <p:spPr>
          <a:xfrm>
            <a:off x="6766528" y="5719586"/>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p:cNvSpPr/>
          <p:nvPr/>
        </p:nvSpPr>
        <p:spPr>
          <a:xfrm>
            <a:off x="7393668" y="4895133"/>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extBox 336"/>
          <p:cNvSpPr txBox="1"/>
          <p:nvPr/>
        </p:nvSpPr>
        <p:spPr>
          <a:xfrm>
            <a:off x="7523250" y="4680970"/>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OLCN6</a:t>
            </a:r>
            <a:endParaRPr lang="en-US" sz="600" dirty="0">
              <a:latin typeface="Arial" panose="020B0604020202020204" pitchFamily="34" charset="0"/>
              <a:cs typeface="Arial" panose="020B0604020202020204" pitchFamily="34" charset="0"/>
            </a:endParaRPr>
          </a:p>
        </p:txBody>
      </p:sp>
      <p:sp>
        <p:nvSpPr>
          <p:cNvPr id="338" name="Rectangle 337"/>
          <p:cNvSpPr/>
          <p:nvPr/>
        </p:nvSpPr>
        <p:spPr>
          <a:xfrm>
            <a:off x="7679078" y="4830171"/>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extBox 338"/>
          <p:cNvSpPr txBox="1"/>
          <p:nvPr/>
        </p:nvSpPr>
        <p:spPr>
          <a:xfrm>
            <a:off x="8293695" y="4982380"/>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RPRN6</a:t>
            </a:r>
            <a:endParaRPr lang="en-US" sz="600" dirty="0">
              <a:latin typeface="Arial" panose="020B0604020202020204" pitchFamily="34" charset="0"/>
              <a:cs typeface="Arial" panose="020B0604020202020204" pitchFamily="34" charset="0"/>
            </a:endParaRPr>
          </a:p>
        </p:txBody>
      </p:sp>
      <p:sp>
        <p:nvSpPr>
          <p:cNvPr id="340" name="Rectangle 339"/>
          <p:cNvSpPr/>
          <p:nvPr/>
        </p:nvSpPr>
        <p:spPr>
          <a:xfrm>
            <a:off x="8264083" y="4843169"/>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extBox 340"/>
          <p:cNvSpPr txBox="1"/>
          <p:nvPr/>
        </p:nvSpPr>
        <p:spPr>
          <a:xfrm>
            <a:off x="7119466" y="5612550"/>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BARN6</a:t>
            </a:r>
            <a:endParaRPr lang="en-US" sz="600" dirty="0">
              <a:latin typeface="Arial" panose="020B0604020202020204" pitchFamily="34" charset="0"/>
              <a:cs typeface="Arial" panose="020B0604020202020204" pitchFamily="34" charset="0"/>
            </a:endParaRPr>
          </a:p>
        </p:txBody>
      </p:sp>
      <p:sp>
        <p:nvSpPr>
          <p:cNvPr id="342" name="Rectangle 341"/>
          <p:cNvSpPr/>
          <p:nvPr/>
        </p:nvSpPr>
        <p:spPr>
          <a:xfrm>
            <a:off x="7156042" y="5515241"/>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3301858" y="4986369"/>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3448658" y="5677561"/>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3804884" y="5838121"/>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3976332" y="5575702"/>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4061451" y="5247363"/>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4053096" y="4967456"/>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3930612" y="4987289"/>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4633811" y="3344308"/>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5038795" y="3279838"/>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5458408" y="3835904"/>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5464358" y="3773665"/>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5414917" y="3777515"/>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5320164" y="4501695"/>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5465297" y="5825964"/>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3612871" y="2286588"/>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3" name="Group 352"/>
          <p:cNvGrpSpPr/>
          <p:nvPr/>
        </p:nvGrpSpPr>
        <p:grpSpPr>
          <a:xfrm>
            <a:off x="143508" y="3553766"/>
            <a:ext cx="2599692" cy="1932634"/>
            <a:chOff x="143508" y="3200454"/>
            <a:chExt cx="2340260" cy="1932634"/>
          </a:xfrm>
        </p:grpSpPr>
        <p:grpSp>
          <p:nvGrpSpPr>
            <p:cNvPr id="354" name="Group 353"/>
            <p:cNvGrpSpPr/>
            <p:nvPr/>
          </p:nvGrpSpPr>
          <p:grpSpPr>
            <a:xfrm>
              <a:off x="143508" y="3200454"/>
              <a:ext cx="2340260" cy="1932634"/>
              <a:chOff x="76200" y="3048000"/>
              <a:chExt cx="2340260" cy="1932634"/>
            </a:xfrm>
          </p:grpSpPr>
          <p:sp>
            <p:nvSpPr>
              <p:cNvPr id="356" name="TextBox 355"/>
              <p:cNvSpPr txBox="1"/>
              <p:nvPr/>
            </p:nvSpPr>
            <p:spPr>
              <a:xfrm>
                <a:off x="76200" y="3048000"/>
                <a:ext cx="2340260" cy="1932634"/>
              </a:xfrm>
              <a:prstGeom prst="rect">
                <a:avLst/>
              </a:prstGeom>
              <a:solidFill>
                <a:srgbClr val="E9F0F7"/>
              </a:solidFill>
              <a:ln w="25400">
                <a:solidFill>
                  <a:schemeClr val="tx1"/>
                </a:solidFill>
              </a:ln>
            </p:spPr>
            <p:txBody>
              <a:bodyPr wrap="square" rtlCol="0">
                <a:noAutofit/>
              </a:bodyPr>
              <a:lstStyle/>
              <a:p>
                <a:r>
                  <a:rPr lang="en-US" dirty="0" smtClean="0"/>
                  <a:t>Key:</a:t>
                </a:r>
              </a:p>
              <a:p>
                <a:r>
                  <a:rPr lang="en-US" sz="1400" dirty="0" smtClean="0"/>
                  <a:t>     NDBC Buoys (9)</a:t>
                </a:r>
              </a:p>
              <a:p>
                <a:r>
                  <a:rPr lang="en-US" sz="1400" dirty="0" smtClean="0"/>
                  <a:t>     NDBC C-MAN Stations (7)</a:t>
                </a:r>
              </a:p>
              <a:p>
                <a:r>
                  <a:rPr lang="en-US" sz="1400" dirty="0" smtClean="0"/>
                  <a:t>     Canadian Buoys (11)</a:t>
                </a:r>
              </a:p>
              <a:p>
                <a:r>
                  <a:rPr lang="en-US" sz="1400" dirty="0" smtClean="0"/>
                  <a:t>     GLERL (15)</a:t>
                </a:r>
              </a:p>
              <a:p>
                <a:r>
                  <a:rPr lang="en-US" sz="1400" dirty="0" smtClean="0"/>
                  <a:t>     NWS (43)</a:t>
                </a:r>
              </a:p>
              <a:p>
                <a:r>
                  <a:rPr lang="en-US" sz="1400" dirty="0" smtClean="0"/>
                  <a:t>     </a:t>
                </a:r>
                <a:endParaRPr lang="en-US" sz="1000" dirty="0" smtClean="0"/>
              </a:p>
              <a:p>
                <a:r>
                  <a:rPr lang="en-US" sz="1400" dirty="0" smtClean="0"/>
                  <a:t>Total Stations = 85</a:t>
                </a:r>
                <a:endParaRPr lang="en-US" sz="1400" dirty="0"/>
              </a:p>
            </p:txBody>
          </p:sp>
          <p:sp>
            <p:nvSpPr>
              <p:cNvPr id="357" name="Isosceles Triangle 356"/>
              <p:cNvSpPr>
                <a:spLocks noChangeAspect="1"/>
              </p:cNvSpPr>
              <p:nvPr/>
            </p:nvSpPr>
            <p:spPr>
              <a:xfrm>
                <a:off x="213360" y="3429000"/>
                <a:ext cx="91440" cy="91440"/>
              </a:xfrm>
              <a:prstGeom prst="triangle">
                <a:avLst/>
              </a:prstGeom>
              <a:solidFill>
                <a:srgbClr val="00B0F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Isosceles Triangle 357"/>
              <p:cNvSpPr>
                <a:spLocks noChangeAspect="1"/>
              </p:cNvSpPr>
              <p:nvPr/>
            </p:nvSpPr>
            <p:spPr>
              <a:xfrm>
                <a:off x="213360" y="3861048"/>
                <a:ext cx="91440" cy="91440"/>
              </a:xfrm>
              <a:prstGeom prst="triangle">
                <a:avLst/>
              </a:prstGeom>
              <a:solidFill>
                <a:srgbClr val="00B05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p:cNvSpPr/>
              <p:nvPr/>
            </p:nvSpPr>
            <p:spPr>
              <a:xfrm>
                <a:off x="222504" y="4276564"/>
                <a:ext cx="73152" cy="73152"/>
              </a:xfrm>
              <a:prstGeom prst="rect">
                <a:avLst/>
              </a:prstGeom>
              <a:solidFill>
                <a:srgbClr val="FFFF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p:cNvSpPr/>
              <p:nvPr/>
            </p:nvSpPr>
            <p:spPr>
              <a:xfrm>
                <a:off x="221604" y="3645024"/>
                <a:ext cx="73152" cy="73152"/>
              </a:xfrm>
              <a:prstGeom prst="rect">
                <a:avLst/>
              </a:prstGeom>
              <a:solidFill>
                <a:srgbClr val="FF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5" name="Oval 354"/>
            <p:cNvSpPr/>
            <p:nvPr/>
          </p:nvSpPr>
          <p:spPr>
            <a:xfrm>
              <a:off x="288836" y="4221088"/>
              <a:ext cx="91440" cy="91440"/>
            </a:xfrm>
            <a:prstGeom prst="ellipse">
              <a:avLst/>
            </a:prstGeom>
            <a:solidFill>
              <a:srgbClr val="FFC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1" name="TextBox 360"/>
          <p:cNvSpPr txBox="1"/>
          <p:nvPr/>
        </p:nvSpPr>
        <p:spPr>
          <a:xfrm>
            <a:off x="4186067" y="5228450"/>
            <a:ext cx="311656" cy="129266"/>
          </a:xfrm>
          <a:prstGeom prst="rect">
            <a:avLst/>
          </a:prstGeom>
          <a:solidFill>
            <a:srgbClr val="FFFFFF"/>
          </a:solidFill>
          <a:ln w="6350">
            <a:solidFill>
              <a:srgbClr val="000000"/>
            </a:solidFill>
          </a:ln>
        </p:spPr>
        <p:txBody>
          <a:bodyPr wrap="square" lIns="18288" tIns="18288" rIns="18288" bIns="18288" rtlCol="0">
            <a:spAutoFit/>
          </a:bodyPr>
          <a:lstStyle/>
          <a:p>
            <a:pPr algn="ctr"/>
            <a:r>
              <a:rPr lang="en-US" sz="600" dirty="0" smtClean="0">
                <a:latin typeface="Arial" panose="020B0604020202020204" pitchFamily="34" charset="0"/>
                <a:cs typeface="Arial" panose="020B0604020202020204" pitchFamily="34" charset="0"/>
              </a:rPr>
              <a:t>SAUM4</a:t>
            </a:r>
            <a:endParaRPr lang="en-US" sz="600" dirty="0">
              <a:latin typeface="Arial" panose="020B0604020202020204" pitchFamily="34" charset="0"/>
              <a:cs typeface="Arial" panose="020B0604020202020204" pitchFamily="34" charset="0"/>
            </a:endParaRPr>
          </a:p>
        </p:txBody>
      </p:sp>
      <p:sp>
        <p:nvSpPr>
          <p:cNvPr id="186" name="TextBox 185"/>
          <p:cNvSpPr txBox="1"/>
          <p:nvPr/>
        </p:nvSpPr>
        <p:spPr>
          <a:xfrm>
            <a:off x="5443740" y="1402140"/>
            <a:ext cx="3624060" cy="1323439"/>
          </a:xfrm>
          <a:prstGeom prst="rect">
            <a:avLst/>
          </a:prstGeom>
          <a:noFill/>
        </p:spPr>
        <p:txBody>
          <a:bodyPr wrap="square" rtlCol="0">
            <a:spAutoFit/>
          </a:bodyPr>
          <a:lstStyle/>
          <a:p>
            <a:r>
              <a:rPr lang="en-US" sz="2000" b="1" dirty="0" smtClean="0">
                <a:solidFill>
                  <a:srgbClr val="002060"/>
                </a:solidFill>
                <a:cs typeface="Arial"/>
              </a:rPr>
              <a:t>GLERL transitions to </a:t>
            </a:r>
            <a:r>
              <a:rPr lang="en-US" sz="2000" b="1" dirty="0">
                <a:solidFill>
                  <a:srgbClr val="002060"/>
                </a:solidFill>
                <a:cs typeface="Arial"/>
              </a:rPr>
              <a:t>regional </a:t>
            </a:r>
            <a:r>
              <a:rPr lang="en-US" sz="2000" b="1" dirty="0" smtClean="0">
                <a:solidFill>
                  <a:srgbClr val="002060"/>
                </a:solidFill>
                <a:cs typeface="Arial"/>
              </a:rPr>
              <a:t>NWS Weather Forecast Offices</a:t>
            </a:r>
            <a:endParaRPr lang="en-US" sz="2000" b="1" dirty="0">
              <a:solidFill>
                <a:srgbClr val="002060"/>
              </a:solidFill>
              <a:cs typeface="Arial"/>
            </a:endParaRPr>
          </a:p>
          <a:p>
            <a:r>
              <a:rPr lang="en-US" sz="2000" dirty="0" smtClean="0">
                <a:solidFill>
                  <a:srgbClr val="002060"/>
                </a:solidFill>
                <a:latin typeface="Arial" panose="020B0604020202020204" pitchFamily="34" charset="0"/>
                <a:cs typeface="Arial" panose="020B0604020202020204" pitchFamily="34" charset="0"/>
              </a:rPr>
              <a:t> </a:t>
            </a:r>
          </a:p>
        </p:txBody>
      </p:sp>
      <p:sp>
        <p:nvSpPr>
          <p:cNvPr id="187" name="TextBox 186"/>
          <p:cNvSpPr txBox="1"/>
          <p:nvPr/>
        </p:nvSpPr>
        <p:spPr>
          <a:xfrm>
            <a:off x="0" y="45720"/>
            <a:ext cx="7239000" cy="507831"/>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accent1"/>
                </a:solidFill>
                <a:latin typeface="Arial" panose="020B0604020202020204" pitchFamily="34" charset="0"/>
                <a:cs typeface="Arial" panose="020B0604020202020204" pitchFamily="34" charset="0"/>
              </a:rPr>
              <a:t>| </a:t>
            </a:r>
            <a:r>
              <a:rPr lang="en-US" sz="1400" dirty="0">
                <a:solidFill>
                  <a:schemeClr val="accent1"/>
                </a:solidFill>
                <a:latin typeface="Arial" panose="020B0604020202020204" pitchFamily="34" charset="0"/>
                <a:cs typeface="Arial" panose="020B0604020202020204" pitchFamily="34" charset="0"/>
              </a:rPr>
              <a:t>Observing Systems Research and </a:t>
            </a:r>
            <a:r>
              <a:rPr lang="en-US" sz="1400" dirty="0" smtClean="0">
                <a:solidFill>
                  <a:schemeClr val="accent1"/>
                </a:solidFill>
                <a:latin typeface="Arial" panose="020B0604020202020204" pitchFamily="34" charset="0"/>
                <a:cs typeface="Arial" panose="020B0604020202020204" pitchFamily="34" charset="0"/>
              </a:rPr>
              <a:t>Technology </a:t>
            </a:r>
            <a:r>
              <a:rPr lang="en-US" sz="1400" dirty="0">
                <a:solidFill>
                  <a:schemeClr val="accent1"/>
                </a:solidFill>
                <a:latin typeface="Arial" panose="020B0604020202020204" pitchFamily="34" charset="0"/>
                <a:cs typeface="Arial" panose="020B0604020202020204" pitchFamily="34" charset="0"/>
              </a:rPr>
              <a:t>Transition  </a:t>
            </a:r>
          </a:p>
          <a:p>
            <a:pPr lvl="0"/>
            <a:endParaRPr lang="en-US" sz="13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76200" y="5534561"/>
            <a:ext cx="8991600" cy="1323439"/>
          </a:xfrm>
          <a:prstGeom prst="rect">
            <a:avLst/>
          </a:prstGeom>
          <a:solidFill>
            <a:schemeClr val="accent1"/>
          </a:solidFill>
        </p:spPr>
        <p:txBody>
          <a:bodyPr wrap="square">
            <a:spAutoFit/>
          </a:bodyPr>
          <a:lstStyle/>
          <a:p>
            <a:pPr>
              <a:defRPr/>
            </a:pPr>
            <a:r>
              <a:rPr lang="en-US" sz="1600" b="1" dirty="0" smtClean="0"/>
              <a:t>“NWS views the GLERL Demonstration Network as a tremendous success.  The demo network was actually a catalyst for NWS expanding the Great Lakes coastal observation network. NWS put quite a bit of money into duplicating the GLERL network. The sensors and data acquisition systems turned out to be exceptionally robust.” </a:t>
            </a:r>
            <a:endParaRPr lang="en-US" sz="1600" b="1" dirty="0" smtClean="0"/>
          </a:p>
          <a:p>
            <a:pPr>
              <a:defRPr/>
            </a:pPr>
            <a:r>
              <a:rPr lang="en-US" sz="1600" b="1" dirty="0"/>
              <a:t>	</a:t>
            </a:r>
            <a:r>
              <a:rPr lang="en-US" sz="1600" b="1" dirty="0" smtClean="0"/>
              <a:t> </a:t>
            </a:r>
            <a:r>
              <a:rPr lang="en-US" sz="1600" b="1" dirty="0" smtClean="0"/>
              <a:t>- </a:t>
            </a:r>
            <a:r>
              <a:rPr lang="en-US" sz="1600" b="1" i="1" dirty="0" smtClean="0"/>
              <a:t>Richard </a:t>
            </a:r>
            <a:r>
              <a:rPr lang="en-US" sz="1600" b="1" i="1" dirty="0" err="1" smtClean="0"/>
              <a:t>Wagenmaker</a:t>
            </a:r>
            <a:r>
              <a:rPr lang="en-US" sz="1600" b="1" i="1" dirty="0" smtClean="0"/>
              <a:t>, Meteorologist in Charge, Detroit</a:t>
            </a:r>
            <a:endParaRPr lang="en-US" sz="1600" b="1" i="1" dirty="0"/>
          </a:p>
        </p:txBody>
      </p:sp>
      <p:sp>
        <p:nvSpPr>
          <p:cNvPr id="188" name="TextBox 187"/>
          <p:cNvSpPr txBox="1"/>
          <p:nvPr/>
        </p:nvSpPr>
        <p:spPr>
          <a:xfrm>
            <a:off x="95250" y="2895600"/>
            <a:ext cx="3261273" cy="646331"/>
          </a:xfrm>
          <a:prstGeom prst="rect">
            <a:avLst/>
          </a:prstGeom>
          <a:noFill/>
        </p:spPr>
        <p:txBody>
          <a:bodyPr wrap="square" rtlCol="0">
            <a:spAutoFit/>
          </a:bodyPr>
          <a:lstStyle/>
          <a:p>
            <a:r>
              <a:rPr lang="en-US" b="1" dirty="0" smtClean="0">
                <a:solidFill>
                  <a:srgbClr val="002060"/>
                </a:solidFill>
                <a:latin typeface="Arial" panose="020B0604020202020204" pitchFamily="34" charset="0"/>
                <a:cs typeface="Arial" panose="020B0604020202020204" pitchFamily="34" charset="0"/>
              </a:rPr>
              <a:t>Real-time Observation Stations ~ 2015</a:t>
            </a:r>
            <a:endParaRPr lang="en-US" b="1" dirty="0">
              <a:solidFill>
                <a:srgbClr val="002060"/>
              </a:solidFill>
              <a:latin typeface="Arial" panose="020B0604020202020204" pitchFamily="34" charset="0"/>
              <a:cs typeface="Arial" panose="020B0604020202020204" pitchFamily="34" charset="0"/>
            </a:endParaRPr>
          </a:p>
        </p:txBody>
      </p:sp>
      <p:sp>
        <p:nvSpPr>
          <p:cNvPr id="189" name="Rectangle 188"/>
          <p:cNvSpPr/>
          <p:nvPr/>
        </p:nvSpPr>
        <p:spPr>
          <a:xfrm>
            <a:off x="0" y="6586379"/>
            <a:ext cx="9144000" cy="246221"/>
          </a:xfrm>
          <a:prstGeom prst="rect">
            <a:avLst/>
          </a:prstGeom>
        </p:spPr>
        <p:txBody>
          <a:bodyPr wrap="square">
            <a:spAutoFit/>
          </a:bodyPr>
          <a:lstStyle/>
          <a:p>
            <a:pPr algn="r"/>
            <a:r>
              <a:rPr lang="en-US" sz="1000" dirty="0">
                <a:solidFill>
                  <a:srgbClr val="002060"/>
                </a:solidFill>
                <a:latin typeface="Arial" panose="020B0604020202020204" pitchFamily="34" charset="0"/>
                <a:cs typeface="Arial" panose="020B0604020202020204" pitchFamily="34" charset="0"/>
              </a:rPr>
              <a:t>6</a:t>
            </a:r>
            <a:r>
              <a:rPr lang="en-US" sz="1000" dirty="0" smtClean="0">
                <a:solidFill>
                  <a:srgbClr val="002060"/>
                </a:solidFill>
                <a:latin typeface="Arial" panose="020B0604020202020204" pitchFamily="34" charset="0"/>
                <a:cs typeface="Arial" panose="020B0604020202020204" pitchFamily="34" charset="0"/>
              </a:rPr>
              <a:t>/16</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3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0" name="Straight Connector 13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315200" y="0"/>
            <a:ext cx="18288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7" name="Rectangle 26"/>
          <p:cNvSpPr/>
          <p:nvPr/>
        </p:nvSpPr>
        <p:spPr>
          <a:xfrm>
            <a:off x="1828800" y="0"/>
            <a:ext cx="18288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6" name="Rectangle 25"/>
          <p:cNvSpPr/>
          <p:nvPr/>
        </p:nvSpPr>
        <p:spPr>
          <a:xfrm>
            <a:off x="3657600" y="0"/>
            <a:ext cx="18288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25" name="Rectangle 24"/>
          <p:cNvSpPr/>
          <p:nvPr/>
        </p:nvSpPr>
        <p:spPr>
          <a:xfrm>
            <a:off x="5486400" y="0"/>
            <a:ext cx="1828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latin typeface="Calibri"/>
            </a:endParaRPr>
          </a:p>
        </p:txBody>
      </p:sp>
      <p:sp>
        <p:nvSpPr>
          <p:cNvPr id="24" name="Rectangle 23"/>
          <p:cNvSpPr/>
          <p:nvPr/>
        </p:nvSpPr>
        <p:spPr>
          <a:xfrm>
            <a:off x="0" y="0"/>
            <a:ext cx="1828800"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latin typeface="Calibri"/>
            </a:endParaRPr>
          </a:p>
        </p:txBody>
      </p:sp>
      <p:pic>
        <p:nvPicPr>
          <p:cNvPr id="18440" name="Picture 84" descr="ppiD57.tmp"/>
          <p:cNvPicPr>
            <a:picLocks/>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52800" y="2132013"/>
            <a:ext cx="243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60363" y="1390774"/>
            <a:ext cx="1311275" cy="339725"/>
          </a:xfrm>
          <a:prstGeom prst="rect">
            <a:avLst/>
          </a:prstGeom>
          <a:noFill/>
        </p:spPr>
        <p:txBody>
          <a:bodyPr wrap="none">
            <a:spAutoFit/>
          </a:bodyPr>
          <a:lstStyle/>
          <a:p>
            <a:pPr defTabSz="457200">
              <a:defRPr/>
            </a:pPr>
            <a:r>
              <a:rPr lang="en-US" sz="1600" b="1" dirty="0">
                <a:solidFill>
                  <a:srgbClr val="4F81BD">
                    <a:lumMod val="50000"/>
                  </a:srgbClr>
                </a:solidFill>
                <a:latin typeface="Calibri"/>
                <a:ea typeface="ＭＳ Ｐゴシック" pitchFamily="-83" charset="-128"/>
                <a:cs typeface="ＭＳ Ｐゴシック" pitchFamily="-83" charset="-128"/>
              </a:rPr>
              <a:t>Observations</a:t>
            </a:r>
          </a:p>
        </p:txBody>
      </p:sp>
      <p:sp>
        <p:nvSpPr>
          <p:cNvPr id="6" name="TextBox 5"/>
          <p:cNvSpPr txBox="1"/>
          <p:nvPr/>
        </p:nvSpPr>
        <p:spPr>
          <a:xfrm>
            <a:off x="1979613" y="1390774"/>
            <a:ext cx="1479550" cy="339725"/>
          </a:xfrm>
          <a:prstGeom prst="rect">
            <a:avLst/>
          </a:prstGeom>
          <a:noFill/>
        </p:spPr>
        <p:txBody>
          <a:bodyPr wrap="none">
            <a:spAutoFit/>
          </a:bodyPr>
          <a:lstStyle/>
          <a:p>
            <a:pPr defTabSz="457200">
              <a:defRPr/>
            </a:pPr>
            <a:r>
              <a:rPr lang="en-US" sz="1600" b="1" dirty="0">
                <a:solidFill>
                  <a:srgbClr val="4F81BD">
                    <a:lumMod val="50000"/>
                  </a:srgbClr>
                </a:solidFill>
                <a:latin typeface="Calibri"/>
                <a:ea typeface="ＭＳ Ｐゴシック" pitchFamily="-83" charset="-128"/>
                <a:cs typeface="ＭＳ Ｐゴシック" pitchFamily="-83" charset="-128"/>
              </a:rPr>
              <a:t>Data Telemetry</a:t>
            </a:r>
          </a:p>
        </p:txBody>
      </p:sp>
      <p:sp>
        <p:nvSpPr>
          <p:cNvPr id="7" name="TextBox 6"/>
          <p:cNvSpPr txBox="1"/>
          <p:nvPr/>
        </p:nvSpPr>
        <p:spPr>
          <a:xfrm>
            <a:off x="3657600" y="1268536"/>
            <a:ext cx="1752600" cy="584200"/>
          </a:xfrm>
          <a:prstGeom prst="rect">
            <a:avLst/>
          </a:prstGeom>
          <a:noFill/>
        </p:spPr>
        <p:txBody>
          <a:bodyPr>
            <a:spAutoFit/>
          </a:bodyPr>
          <a:lstStyle/>
          <a:p>
            <a:pPr defTabSz="457200">
              <a:defRPr/>
            </a:pPr>
            <a:r>
              <a:rPr lang="en-US" sz="1600" b="1" dirty="0">
                <a:solidFill>
                  <a:srgbClr val="4F81BD">
                    <a:lumMod val="50000"/>
                  </a:srgbClr>
                </a:solidFill>
                <a:latin typeface="Calibri"/>
                <a:ea typeface="ＭＳ Ｐゴシック" pitchFamily="-83" charset="-128"/>
                <a:cs typeface="ＭＳ Ｐゴシック" pitchFamily="-83" charset="-128"/>
              </a:rPr>
              <a:t>Data Mgmt and Communications</a:t>
            </a:r>
          </a:p>
        </p:txBody>
      </p:sp>
      <p:sp>
        <p:nvSpPr>
          <p:cNvPr id="8" name="TextBox 7"/>
          <p:cNvSpPr txBox="1"/>
          <p:nvPr/>
        </p:nvSpPr>
        <p:spPr>
          <a:xfrm>
            <a:off x="5543550" y="1268536"/>
            <a:ext cx="1828800" cy="584200"/>
          </a:xfrm>
          <a:prstGeom prst="rect">
            <a:avLst/>
          </a:prstGeom>
          <a:noFill/>
        </p:spPr>
        <p:txBody>
          <a:bodyPr>
            <a:spAutoFit/>
          </a:bodyPr>
          <a:lstStyle/>
          <a:p>
            <a:pPr defTabSz="457200">
              <a:defRPr/>
            </a:pPr>
            <a:r>
              <a:rPr lang="en-US" sz="1600" b="1" dirty="0">
                <a:solidFill>
                  <a:srgbClr val="4F81BD">
                    <a:lumMod val="50000"/>
                  </a:srgbClr>
                </a:solidFill>
                <a:latin typeface="Calibri"/>
                <a:ea typeface="ＭＳ Ｐゴシック" pitchFamily="-83" charset="-128"/>
                <a:cs typeface="ＭＳ Ｐゴシック" pitchFamily="-83" charset="-128"/>
              </a:rPr>
              <a:t>Modeling and Analysis</a:t>
            </a:r>
          </a:p>
        </p:txBody>
      </p:sp>
      <p:sp>
        <p:nvSpPr>
          <p:cNvPr id="9" name="TextBox 8"/>
          <p:cNvSpPr txBox="1"/>
          <p:nvPr/>
        </p:nvSpPr>
        <p:spPr>
          <a:xfrm>
            <a:off x="7315200" y="1073150"/>
            <a:ext cx="1828800" cy="831850"/>
          </a:xfrm>
          <a:prstGeom prst="rect">
            <a:avLst/>
          </a:prstGeom>
          <a:noFill/>
        </p:spPr>
        <p:txBody>
          <a:bodyPr>
            <a:spAutoFit/>
          </a:bodyPr>
          <a:lstStyle/>
          <a:p>
            <a:pPr defTabSz="457200">
              <a:defRPr/>
            </a:pPr>
            <a:r>
              <a:rPr lang="en-US" sz="1600" b="1" dirty="0">
                <a:solidFill>
                  <a:srgbClr val="4F81BD">
                    <a:lumMod val="50000"/>
                  </a:srgbClr>
                </a:solidFill>
                <a:latin typeface="Calibri"/>
                <a:ea typeface="ＭＳ Ｐゴシック" pitchFamily="-83" charset="-128"/>
                <a:cs typeface="ＭＳ Ｐゴシック" pitchFamily="-83" charset="-128"/>
              </a:rPr>
              <a:t>Data / Information Products and Services</a:t>
            </a:r>
          </a:p>
        </p:txBody>
      </p:sp>
      <p:sp>
        <p:nvSpPr>
          <p:cNvPr id="17" name="Rectangle 16"/>
          <p:cNvSpPr/>
          <p:nvPr/>
        </p:nvSpPr>
        <p:spPr>
          <a:xfrm>
            <a:off x="304800" y="2132013"/>
            <a:ext cx="1295400" cy="381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1600" b="1" dirty="0">
                <a:solidFill>
                  <a:prstClr val="white"/>
                </a:solidFill>
                <a:latin typeface="Calibri"/>
              </a:rPr>
              <a:t>Satellites</a:t>
            </a:r>
          </a:p>
        </p:txBody>
      </p:sp>
      <p:sp>
        <p:nvSpPr>
          <p:cNvPr id="18" name="Rectangle 17"/>
          <p:cNvSpPr/>
          <p:nvPr/>
        </p:nvSpPr>
        <p:spPr>
          <a:xfrm>
            <a:off x="304800" y="2832100"/>
            <a:ext cx="1295400" cy="381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1600" b="1" dirty="0">
                <a:solidFill>
                  <a:prstClr val="white"/>
                </a:solidFill>
                <a:latin typeface="Calibri"/>
              </a:rPr>
              <a:t>Aircraft</a:t>
            </a:r>
          </a:p>
        </p:txBody>
      </p:sp>
      <p:sp>
        <p:nvSpPr>
          <p:cNvPr id="19" name="Rectangle 18"/>
          <p:cNvSpPr/>
          <p:nvPr/>
        </p:nvSpPr>
        <p:spPr>
          <a:xfrm>
            <a:off x="304800" y="3533775"/>
            <a:ext cx="1295400" cy="381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1200" b="1" dirty="0">
                <a:solidFill>
                  <a:prstClr val="white"/>
                </a:solidFill>
                <a:latin typeface="Calibri"/>
              </a:rPr>
              <a:t>Fixed Platforms</a:t>
            </a:r>
          </a:p>
        </p:txBody>
      </p:sp>
      <p:sp>
        <p:nvSpPr>
          <p:cNvPr id="20" name="Rectangle 19"/>
          <p:cNvSpPr/>
          <p:nvPr/>
        </p:nvSpPr>
        <p:spPr>
          <a:xfrm>
            <a:off x="304800" y="4235450"/>
            <a:ext cx="1295400" cy="381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1600" b="1" dirty="0">
                <a:solidFill>
                  <a:prstClr val="white"/>
                </a:solidFill>
                <a:latin typeface="Calibri"/>
              </a:rPr>
              <a:t>Ships</a:t>
            </a:r>
          </a:p>
        </p:txBody>
      </p:sp>
      <p:sp>
        <p:nvSpPr>
          <p:cNvPr id="21" name="Rectangle 20"/>
          <p:cNvSpPr/>
          <p:nvPr/>
        </p:nvSpPr>
        <p:spPr>
          <a:xfrm>
            <a:off x="304800" y="5637213"/>
            <a:ext cx="1295400" cy="381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1600" b="1" dirty="0">
                <a:solidFill>
                  <a:prstClr val="white"/>
                </a:solidFill>
                <a:latin typeface="Calibri"/>
              </a:rPr>
              <a:t>AUVs</a:t>
            </a:r>
          </a:p>
        </p:txBody>
      </p:sp>
      <p:sp>
        <p:nvSpPr>
          <p:cNvPr id="22" name="Rectangle 21"/>
          <p:cNvSpPr/>
          <p:nvPr/>
        </p:nvSpPr>
        <p:spPr>
          <a:xfrm>
            <a:off x="304800" y="4935538"/>
            <a:ext cx="1295400" cy="381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1200" b="1" dirty="0">
                <a:solidFill>
                  <a:prstClr val="white"/>
                </a:solidFill>
                <a:latin typeface="Calibri"/>
              </a:rPr>
              <a:t>Drifters and Floats</a:t>
            </a:r>
          </a:p>
        </p:txBody>
      </p:sp>
      <p:sp>
        <p:nvSpPr>
          <p:cNvPr id="29" name="TextBox 28"/>
          <p:cNvSpPr txBox="1"/>
          <p:nvPr/>
        </p:nvSpPr>
        <p:spPr>
          <a:xfrm>
            <a:off x="3352800" y="2132013"/>
            <a:ext cx="790575" cy="368300"/>
          </a:xfrm>
          <a:prstGeom prst="rect">
            <a:avLst/>
          </a:prstGeom>
          <a:noFill/>
        </p:spPr>
        <p:txBody>
          <a:bodyPr wrap="none">
            <a:spAutoFit/>
          </a:bodyPr>
          <a:lstStyle/>
          <a:p>
            <a:pPr defTabSz="457200">
              <a:defRPr/>
            </a:pPr>
            <a:r>
              <a:rPr lang="en-US" b="1" dirty="0">
                <a:solidFill>
                  <a:srgbClr val="4F81BD">
                    <a:lumMod val="75000"/>
                  </a:srgbClr>
                </a:solidFill>
                <a:latin typeface="Calibri"/>
                <a:ea typeface="ＭＳ Ｐゴシック" pitchFamily="-83" charset="-128"/>
                <a:cs typeface="ＭＳ Ｐゴシック" pitchFamily="-83" charset="-128"/>
              </a:rPr>
              <a:t>DMAC</a:t>
            </a:r>
          </a:p>
        </p:txBody>
      </p:sp>
      <p:sp>
        <p:nvSpPr>
          <p:cNvPr id="18453" name="TextBox 29"/>
          <p:cNvSpPr txBox="1">
            <a:spLocks noChangeArrowheads="1"/>
          </p:cNvSpPr>
          <p:nvPr/>
        </p:nvSpPr>
        <p:spPr bwMode="auto">
          <a:xfrm>
            <a:off x="3352800" y="2817813"/>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sz="1400" dirty="0">
                <a:solidFill>
                  <a:prstClr val="black"/>
                </a:solidFill>
                <a:latin typeface="Calibri" pitchFamily="34" charset="0"/>
                <a:ea typeface="ＭＳ Ｐゴシック" pitchFamily="-83" charset="-128"/>
              </a:rPr>
              <a:t>Metadata standards</a:t>
            </a:r>
          </a:p>
        </p:txBody>
      </p:sp>
      <p:sp>
        <p:nvSpPr>
          <p:cNvPr id="18454" name="TextBox 30"/>
          <p:cNvSpPr txBox="1">
            <a:spLocks noChangeArrowheads="1"/>
          </p:cNvSpPr>
          <p:nvPr/>
        </p:nvSpPr>
        <p:spPr bwMode="auto">
          <a:xfrm>
            <a:off x="3857625" y="3389313"/>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sz="1400" dirty="0">
                <a:solidFill>
                  <a:prstClr val="black"/>
                </a:solidFill>
                <a:latin typeface="Calibri" pitchFamily="34" charset="0"/>
                <a:ea typeface="ＭＳ Ｐゴシック" pitchFamily="-83" charset="-128"/>
              </a:rPr>
              <a:t>Data discovery</a:t>
            </a:r>
          </a:p>
        </p:txBody>
      </p:sp>
      <p:sp>
        <p:nvSpPr>
          <p:cNvPr id="18455" name="TextBox 31"/>
          <p:cNvSpPr txBox="1">
            <a:spLocks noChangeArrowheads="1"/>
          </p:cNvSpPr>
          <p:nvPr/>
        </p:nvSpPr>
        <p:spPr bwMode="auto">
          <a:xfrm>
            <a:off x="3857625" y="3960813"/>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sz="1400">
                <a:solidFill>
                  <a:prstClr val="black"/>
                </a:solidFill>
                <a:latin typeface="Calibri" pitchFamily="34" charset="0"/>
                <a:ea typeface="ＭＳ Ｐゴシック" pitchFamily="-83" charset="-128"/>
              </a:rPr>
              <a:t>Data transport</a:t>
            </a:r>
          </a:p>
        </p:txBody>
      </p:sp>
      <p:sp>
        <p:nvSpPr>
          <p:cNvPr id="18456" name="TextBox 32"/>
          <p:cNvSpPr txBox="1">
            <a:spLocks noChangeArrowheads="1"/>
          </p:cNvSpPr>
          <p:nvPr/>
        </p:nvSpPr>
        <p:spPr bwMode="auto">
          <a:xfrm>
            <a:off x="4038600" y="4579938"/>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457200" eaLnBrk="1" hangingPunct="1"/>
            <a:r>
              <a:rPr lang="en-US" sz="1400">
                <a:solidFill>
                  <a:prstClr val="black"/>
                </a:solidFill>
                <a:latin typeface="Calibri" pitchFamily="34" charset="0"/>
                <a:ea typeface="ＭＳ Ｐゴシック" pitchFamily="-83" charset="-128"/>
              </a:rPr>
              <a:t>Online browsing</a:t>
            </a:r>
          </a:p>
        </p:txBody>
      </p:sp>
      <p:sp>
        <p:nvSpPr>
          <p:cNvPr id="18457" name="TextBox 34"/>
          <p:cNvSpPr txBox="1">
            <a:spLocks noChangeArrowheads="1"/>
          </p:cNvSpPr>
          <p:nvPr/>
        </p:nvSpPr>
        <p:spPr bwMode="auto">
          <a:xfrm>
            <a:off x="4038600" y="5151438"/>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457200" eaLnBrk="1" hangingPunct="1"/>
            <a:r>
              <a:rPr lang="en-US" sz="1400">
                <a:solidFill>
                  <a:prstClr val="black"/>
                </a:solidFill>
                <a:latin typeface="Calibri" pitchFamily="34" charset="0"/>
                <a:ea typeface="ＭＳ Ｐゴシック" pitchFamily="-83" charset="-128"/>
              </a:rPr>
              <a:t>Data Archival</a:t>
            </a:r>
          </a:p>
        </p:txBody>
      </p:sp>
      <p:sp>
        <p:nvSpPr>
          <p:cNvPr id="37" name="Rectangle 36"/>
          <p:cNvSpPr/>
          <p:nvPr/>
        </p:nvSpPr>
        <p:spPr>
          <a:xfrm>
            <a:off x="7581900" y="1903413"/>
            <a:ext cx="1295400" cy="381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900" b="1" dirty="0" smtClean="0">
                <a:solidFill>
                  <a:prstClr val="white"/>
                </a:solidFill>
                <a:latin typeface="Calibri"/>
              </a:rPr>
              <a:t>Hypoxia Monitoring and Warning</a:t>
            </a:r>
            <a:endParaRPr lang="en-US" sz="900" b="1" dirty="0">
              <a:solidFill>
                <a:prstClr val="white"/>
              </a:solidFill>
              <a:latin typeface="Calibri"/>
            </a:endParaRPr>
          </a:p>
        </p:txBody>
      </p:sp>
      <p:sp>
        <p:nvSpPr>
          <p:cNvPr id="38" name="Rectangle 37"/>
          <p:cNvSpPr/>
          <p:nvPr/>
        </p:nvSpPr>
        <p:spPr>
          <a:xfrm>
            <a:off x="7581900" y="2538413"/>
            <a:ext cx="1295400" cy="381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1050" b="1" dirty="0" smtClean="0">
                <a:solidFill>
                  <a:prstClr val="white"/>
                </a:solidFill>
                <a:latin typeface="Calibri"/>
              </a:rPr>
              <a:t>HAB Seasonal Forecasting</a:t>
            </a:r>
            <a:endParaRPr lang="en-US" sz="1050" b="1" dirty="0">
              <a:solidFill>
                <a:prstClr val="white"/>
              </a:solidFill>
              <a:latin typeface="Calibri"/>
            </a:endParaRPr>
          </a:p>
        </p:txBody>
      </p:sp>
      <p:sp>
        <p:nvSpPr>
          <p:cNvPr id="39" name="Rectangle 38"/>
          <p:cNvSpPr/>
          <p:nvPr/>
        </p:nvSpPr>
        <p:spPr>
          <a:xfrm>
            <a:off x="7581900" y="3352800"/>
            <a:ext cx="1295400" cy="381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1050" b="1" dirty="0" smtClean="0">
                <a:solidFill>
                  <a:prstClr val="white"/>
                </a:solidFill>
                <a:latin typeface="Calibri"/>
              </a:rPr>
              <a:t> HAB Monitoring</a:t>
            </a:r>
          </a:p>
        </p:txBody>
      </p:sp>
      <p:sp>
        <p:nvSpPr>
          <p:cNvPr id="41" name="Rectangle 40"/>
          <p:cNvSpPr/>
          <p:nvPr/>
        </p:nvSpPr>
        <p:spPr>
          <a:xfrm>
            <a:off x="7581900" y="4191000"/>
            <a:ext cx="1295400" cy="5095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1050" b="1" dirty="0" err="1" smtClean="0">
                <a:solidFill>
                  <a:prstClr val="white"/>
                </a:solidFill>
                <a:latin typeface="Calibri"/>
              </a:rPr>
              <a:t>Hyperspectral</a:t>
            </a:r>
            <a:r>
              <a:rPr lang="en-US" sz="1050" b="1" dirty="0" smtClean="0">
                <a:solidFill>
                  <a:prstClr val="white"/>
                </a:solidFill>
                <a:latin typeface="Calibri"/>
              </a:rPr>
              <a:t> HAB Detection &amp; Mapping</a:t>
            </a:r>
            <a:endParaRPr lang="en-US" sz="1050" b="1" dirty="0">
              <a:solidFill>
                <a:prstClr val="white"/>
              </a:solidFill>
              <a:latin typeface="Calibri"/>
            </a:endParaRPr>
          </a:p>
        </p:txBody>
      </p:sp>
      <p:sp>
        <p:nvSpPr>
          <p:cNvPr id="42" name="Rectangle 41"/>
          <p:cNvSpPr/>
          <p:nvPr/>
        </p:nvSpPr>
        <p:spPr>
          <a:xfrm>
            <a:off x="7581900" y="5078412"/>
            <a:ext cx="1295400" cy="48418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1050" b="1" dirty="0" smtClean="0">
                <a:solidFill>
                  <a:prstClr val="white"/>
                </a:solidFill>
                <a:latin typeface="Calibri"/>
              </a:rPr>
              <a:t>Nutrient Monitoring Network</a:t>
            </a:r>
            <a:endParaRPr lang="en-US" sz="1050" b="1" dirty="0">
              <a:solidFill>
                <a:prstClr val="white"/>
              </a:solidFill>
              <a:latin typeface="Calibri"/>
            </a:endParaRPr>
          </a:p>
        </p:txBody>
      </p:sp>
      <p:sp>
        <p:nvSpPr>
          <p:cNvPr id="43" name="Rectangle 42"/>
          <p:cNvSpPr/>
          <p:nvPr/>
        </p:nvSpPr>
        <p:spPr>
          <a:xfrm>
            <a:off x="7581900" y="5713413"/>
            <a:ext cx="1295400" cy="381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sz="1050" b="1" dirty="0" smtClean="0">
                <a:solidFill>
                  <a:prstClr val="white"/>
                </a:solidFill>
                <a:latin typeface="Calibri"/>
              </a:rPr>
              <a:t>Adaptive </a:t>
            </a:r>
            <a:r>
              <a:rPr lang="en-US" sz="1050" b="1" dirty="0">
                <a:solidFill>
                  <a:prstClr val="white"/>
                </a:solidFill>
                <a:latin typeface="Calibri"/>
              </a:rPr>
              <a:t>Management</a:t>
            </a:r>
          </a:p>
        </p:txBody>
      </p:sp>
      <p:cxnSp>
        <p:nvCxnSpPr>
          <p:cNvPr id="49" name="Straight Arrow Connector 48"/>
          <p:cNvCxnSpPr/>
          <p:nvPr/>
        </p:nvCxnSpPr>
        <p:spPr>
          <a:xfrm>
            <a:off x="1600200" y="2322513"/>
            <a:ext cx="1724025" cy="1587"/>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590675" y="3027363"/>
            <a:ext cx="1724025" cy="1587"/>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581150" y="3722688"/>
            <a:ext cx="1724025" cy="1587"/>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600200" y="4427538"/>
            <a:ext cx="1724025" cy="1587"/>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609725" y="5122863"/>
            <a:ext cx="1724025" cy="1587"/>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600200" y="5827713"/>
            <a:ext cx="1724025" cy="1587"/>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657350" y="1576511"/>
            <a:ext cx="342900" cy="1588"/>
          </a:xfrm>
          <a:prstGeom prst="straightConnector1">
            <a:avLst/>
          </a:prstGeom>
          <a:ln w="190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390900" y="1566986"/>
            <a:ext cx="342900" cy="1588"/>
          </a:xfrm>
          <a:prstGeom prst="straightConnector1">
            <a:avLst/>
          </a:prstGeom>
          <a:ln w="190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162550" y="1557461"/>
            <a:ext cx="342900" cy="1588"/>
          </a:xfrm>
          <a:prstGeom prst="straightConnector1">
            <a:avLst/>
          </a:prstGeom>
          <a:ln w="190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905625" y="1566986"/>
            <a:ext cx="342900" cy="1588"/>
          </a:xfrm>
          <a:prstGeom prst="straightConnector1">
            <a:avLst/>
          </a:prstGeom>
          <a:ln w="1905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41" idx="1"/>
          </p:cNvCxnSpPr>
          <p:nvPr/>
        </p:nvCxnSpPr>
        <p:spPr>
          <a:xfrm>
            <a:off x="5791200" y="4038600"/>
            <a:ext cx="1790700" cy="407194"/>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42" idx="1"/>
          </p:cNvCxnSpPr>
          <p:nvPr/>
        </p:nvCxnSpPr>
        <p:spPr>
          <a:xfrm>
            <a:off x="5810250" y="4189413"/>
            <a:ext cx="1771650" cy="1131093"/>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43" idx="1"/>
          </p:cNvCxnSpPr>
          <p:nvPr/>
        </p:nvCxnSpPr>
        <p:spPr>
          <a:xfrm>
            <a:off x="5819775" y="4294188"/>
            <a:ext cx="1762125" cy="1609725"/>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39" idx="1"/>
          </p:cNvCxnSpPr>
          <p:nvPr/>
        </p:nvCxnSpPr>
        <p:spPr>
          <a:xfrm flipV="1">
            <a:off x="5791200" y="3543300"/>
            <a:ext cx="1790700" cy="3429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38" idx="1"/>
          </p:cNvCxnSpPr>
          <p:nvPr/>
        </p:nvCxnSpPr>
        <p:spPr>
          <a:xfrm flipV="1">
            <a:off x="5800725" y="2728913"/>
            <a:ext cx="1781175" cy="10795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endCxn id="37" idx="1"/>
          </p:cNvCxnSpPr>
          <p:nvPr/>
        </p:nvCxnSpPr>
        <p:spPr>
          <a:xfrm flipV="1">
            <a:off x="5800725" y="2093913"/>
            <a:ext cx="1781175" cy="1609725"/>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0" y="0"/>
            <a:ext cx="9144000" cy="1068511"/>
          </a:xfrm>
          <a:prstGeom prst="rect">
            <a:avLst/>
          </a:prstGeom>
          <a:solidFill>
            <a:srgbClr val="BFBFB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18483" name="TextBox 55"/>
          <p:cNvSpPr txBox="1">
            <a:spLocks noChangeArrowheads="1"/>
          </p:cNvSpPr>
          <p:nvPr/>
        </p:nvSpPr>
        <p:spPr bwMode="auto">
          <a:xfrm>
            <a:off x="304800" y="742890"/>
            <a:ext cx="58272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sz="2000" dirty="0">
                <a:solidFill>
                  <a:prstClr val="black"/>
                </a:solidFill>
                <a:latin typeface="Calibri" pitchFamily="34" charset="0"/>
                <a:ea typeface="ＭＳ Ｐゴシック" pitchFamily="-83" charset="-128"/>
              </a:rPr>
              <a:t>Synthesis Observations and Response (SOAR</a:t>
            </a:r>
            <a:r>
              <a:rPr lang="en-US" sz="2000" dirty="0" smtClean="0">
                <a:solidFill>
                  <a:prstClr val="black"/>
                </a:solidFill>
                <a:latin typeface="Calibri" pitchFamily="34" charset="0"/>
                <a:ea typeface="ＭＳ Ｐゴシック" pitchFamily="-83" charset="-128"/>
              </a:rPr>
              <a:t>) Project</a:t>
            </a:r>
            <a:endParaRPr lang="en-US" sz="2000" dirty="0">
              <a:solidFill>
                <a:prstClr val="black"/>
              </a:solidFill>
              <a:latin typeface="Calibri" pitchFamily="34" charset="0"/>
              <a:ea typeface="ＭＳ Ｐゴシック" pitchFamily="-83" charset="-128"/>
            </a:endParaRPr>
          </a:p>
        </p:txBody>
      </p:sp>
      <p:sp>
        <p:nvSpPr>
          <p:cNvPr id="18484" name="TextBox 56"/>
          <p:cNvSpPr txBox="1">
            <a:spLocks noChangeArrowheads="1"/>
          </p:cNvSpPr>
          <p:nvPr/>
        </p:nvSpPr>
        <p:spPr bwMode="auto">
          <a:xfrm>
            <a:off x="304800" y="361890"/>
            <a:ext cx="845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eaLnBrk="1" hangingPunct="1"/>
            <a:r>
              <a:rPr lang="en-US" sz="2400" b="1" dirty="0" smtClean="0">
                <a:solidFill>
                  <a:prstClr val="black"/>
                </a:solidFill>
                <a:latin typeface="Calibri" pitchFamily="34" charset="0"/>
                <a:ea typeface="ＭＳ Ｐゴシック" pitchFamily="-83" charset="-128"/>
              </a:rPr>
              <a:t>Developing Observing Systems Capacity for HABs and Hypoxia </a:t>
            </a:r>
            <a:endParaRPr lang="en-US" sz="2400" b="1" dirty="0">
              <a:solidFill>
                <a:prstClr val="black"/>
              </a:solidFill>
              <a:latin typeface="Calibri" pitchFamily="34" charset="0"/>
              <a:ea typeface="ＭＳ Ｐゴシック" pitchFamily="-83" charset="-128"/>
            </a:endParaRPr>
          </a:p>
        </p:txBody>
      </p:sp>
      <p:sp>
        <p:nvSpPr>
          <p:cNvPr id="142" name="Rectangle 141"/>
          <p:cNvSpPr/>
          <p:nvPr/>
        </p:nvSpPr>
        <p:spPr>
          <a:xfrm>
            <a:off x="0" y="6196013"/>
            <a:ext cx="9144000" cy="661987"/>
          </a:xfrm>
          <a:prstGeom prst="rect">
            <a:avLst/>
          </a:prstGeom>
          <a:solidFill>
            <a:srgbClr val="BFBFB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prstClr val="white"/>
              </a:solidFill>
              <a:latin typeface="Calibri"/>
            </a:endParaRPr>
          </a:p>
        </p:txBody>
      </p:sp>
      <p:sp>
        <p:nvSpPr>
          <p:cNvPr id="59" name="TextBox 58"/>
          <p:cNvSpPr txBox="1"/>
          <p:nvPr/>
        </p:nvSpPr>
        <p:spPr>
          <a:xfrm>
            <a:off x="252413" y="6435725"/>
            <a:ext cx="2246312" cy="339725"/>
          </a:xfrm>
          <a:prstGeom prst="rect">
            <a:avLst/>
          </a:prstGeom>
          <a:noFill/>
        </p:spPr>
        <p:txBody>
          <a:bodyPr wrap="none">
            <a:spAutoFit/>
          </a:bodyPr>
          <a:lstStyle/>
          <a:p>
            <a:pPr defTabSz="457200">
              <a:defRPr/>
            </a:pPr>
            <a:r>
              <a:rPr lang="en-US" sz="1600" b="1" dirty="0">
                <a:solidFill>
                  <a:srgbClr val="F79646">
                    <a:lumMod val="75000"/>
                  </a:srgbClr>
                </a:solidFill>
                <a:latin typeface="Calibri"/>
                <a:ea typeface="ＭＳ Ｐゴシック" pitchFamily="-83" charset="-128"/>
                <a:cs typeface="ＭＳ Ｐゴシック" pitchFamily="-83" charset="-128"/>
              </a:rPr>
              <a:t>Technology Architecture</a:t>
            </a:r>
          </a:p>
        </p:txBody>
      </p:sp>
      <p:sp>
        <p:nvSpPr>
          <p:cNvPr id="61" name="TextBox 60"/>
          <p:cNvSpPr txBox="1"/>
          <p:nvPr/>
        </p:nvSpPr>
        <p:spPr>
          <a:xfrm>
            <a:off x="2886075" y="6435725"/>
            <a:ext cx="1684338" cy="339725"/>
          </a:xfrm>
          <a:prstGeom prst="rect">
            <a:avLst/>
          </a:prstGeom>
          <a:noFill/>
        </p:spPr>
        <p:txBody>
          <a:bodyPr wrap="none">
            <a:spAutoFit/>
          </a:bodyPr>
          <a:lstStyle/>
          <a:p>
            <a:pPr defTabSz="457200">
              <a:defRPr/>
            </a:pPr>
            <a:r>
              <a:rPr lang="en-US" sz="1600" b="1" dirty="0">
                <a:solidFill>
                  <a:srgbClr val="F79646">
                    <a:lumMod val="75000"/>
                  </a:srgbClr>
                </a:solidFill>
                <a:latin typeface="Calibri"/>
                <a:ea typeface="ＭＳ Ｐゴシック" pitchFamily="-83" charset="-128"/>
                <a:cs typeface="ＭＳ Ｐゴシック" pitchFamily="-83" charset="-128"/>
              </a:rPr>
              <a:t>Data Architecture</a:t>
            </a:r>
          </a:p>
        </p:txBody>
      </p:sp>
      <p:sp>
        <p:nvSpPr>
          <p:cNvPr id="66" name="TextBox 65"/>
          <p:cNvSpPr txBox="1"/>
          <p:nvPr/>
        </p:nvSpPr>
        <p:spPr>
          <a:xfrm>
            <a:off x="4891088" y="6435725"/>
            <a:ext cx="2339975" cy="339725"/>
          </a:xfrm>
          <a:prstGeom prst="rect">
            <a:avLst/>
          </a:prstGeom>
          <a:noFill/>
        </p:spPr>
        <p:txBody>
          <a:bodyPr wrap="none">
            <a:spAutoFit/>
          </a:bodyPr>
          <a:lstStyle/>
          <a:p>
            <a:pPr defTabSz="457200">
              <a:defRPr/>
            </a:pPr>
            <a:r>
              <a:rPr lang="en-US" sz="1600" b="1" dirty="0">
                <a:solidFill>
                  <a:srgbClr val="F79646">
                    <a:lumMod val="75000"/>
                  </a:srgbClr>
                </a:solidFill>
                <a:latin typeface="Calibri"/>
                <a:ea typeface="ＭＳ Ｐゴシック" pitchFamily="-83" charset="-128"/>
                <a:cs typeface="ＭＳ Ｐゴシック" pitchFamily="-83" charset="-128"/>
              </a:rPr>
              <a:t>Applications Architecture</a:t>
            </a:r>
          </a:p>
        </p:txBody>
      </p:sp>
      <p:sp>
        <p:nvSpPr>
          <p:cNvPr id="68" name="TextBox 67"/>
          <p:cNvSpPr txBox="1"/>
          <p:nvPr/>
        </p:nvSpPr>
        <p:spPr>
          <a:xfrm>
            <a:off x="60325" y="6151563"/>
            <a:ext cx="3168650" cy="338137"/>
          </a:xfrm>
          <a:prstGeom prst="rect">
            <a:avLst/>
          </a:prstGeom>
          <a:noFill/>
        </p:spPr>
        <p:txBody>
          <a:bodyPr wrap="none">
            <a:spAutoFit/>
          </a:bodyPr>
          <a:lstStyle/>
          <a:p>
            <a:pPr defTabSz="457200">
              <a:defRPr/>
            </a:pPr>
            <a:r>
              <a:rPr lang="en-US" sz="1600" b="1" dirty="0">
                <a:solidFill>
                  <a:srgbClr val="F79646">
                    <a:lumMod val="50000"/>
                  </a:srgbClr>
                </a:solidFill>
                <a:latin typeface="Calibri"/>
                <a:ea typeface="ＭＳ Ｐゴシック" pitchFamily="-83" charset="-128"/>
                <a:cs typeface="ＭＳ Ｐゴシック" pitchFamily="-83" charset="-128"/>
              </a:rPr>
              <a:t>Enterprise Architecture Framework</a:t>
            </a:r>
          </a:p>
        </p:txBody>
      </p:sp>
      <p:cxnSp>
        <p:nvCxnSpPr>
          <p:cNvPr id="72" name="Straight Arrow Connector 71"/>
          <p:cNvCxnSpPr/>
          <p:nvPr/>
        </p:nvCxnSpPr>
        <p:spPr>
          <a:xfrm>
            <a:off x="2533650" y="6611938"/>
            <a:ext cx="342900" cy="158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586288" y="6608763"/>
            <a:ext cx="342900" cy="158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flipV="1">
            <a:off x="0" y="-4"/>
            <a:ext cx="9144000"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70" name="Picture 6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74" name="TextBox 73"/>
          <p:cNvSpPr txBox="1"/>
          <p:nvPr/>
        </p:nvSpPr>
        <p:spPr>
          <a:xfrm>
            <a:off x="0" y="45720"/>
            <a:ext cx="7239000" cy="507831"/>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Observing Systems Research and </a:t>
            </a:r>
            <a:r>
              <a:rPr lang="en-US" sz="1400" dirty="0" smtClean="0">
                <a:solidFill>
                  <a:schemeClr val="bg1"/>
                </a:solidFill>
                <a:latin typeface="Arial" panose="020B0604020202020204" pitchFamily="34" charset="0"/>
                <a:cs typeface="Arial" panose="020B0604020202020204" pitchFamily="34" charset="0"/>
              </a:rPr>
              <a:t>Technology </a:t>
            </a:r>
            <a:r>
              <a:rPr lang="en-US" sz="1400" dirty="0">
                <a:solidFill>
                  <a:schemeClr val="bg1"/>
                </a:solidFill>
                <a:latin typeface="Arial" panose="020B0604020202020204" pitchFamily="34" charset="0"/>
                <a:cs typeface="Arial" panose="020B0604020202020204" pitchFamily="34" charset="0"/>
              </a:rPr>
              <a:t>Transition  </a:t>
            </a:r>
          </a:p>
          <a:p>
            <a:pPr lvl="0"/>
            <a:endParaRPr lang="en-US" sz="1300" dirty="0">
              <a:solidFill>
                <a:schemeClr val="bg1"/>
              </a:solidFill>
              <a:latin typeface="Arial" panose="020B0604020202020204" pitchFamily="34" charset="0"/>
              <a:cs typeface="Arial" panose="020B0604020202020204" pitchFamily="34" charset="0"/>
            </a:endParaRPr>
          </a:p>
        </p:txBody>
      </p:sp>
      <p:sp>
        <p:nvSpPr>
          <p:cNvPr id="75" name="Rectangle 74"/>
          <p:cNvSpPr/>
          <p:nvPr/>
        </p:nvSpPr>
        <p:spPr>
          <a:xfrm>
            <a:off x="0" y="6586379"/>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7/16</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668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8/16</a:t>
            </a:r>
            <a:endParaRPr lang="en-US" sz="1000"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pPr>
              <a:spcBef>
                <a:spcPct val="50000"/>
              </a:spcBef>
              <a:defRPr/>
            </a:pPr>
            <a:r>
              <a:rPr lang="en-US" sz="2800" dirty="0" smtClean="0"/>
              <a:t>Development of a Hypoxia </a:t>
            </a:r>
            <a:r>
              <a:rPr lang="en-US" sz="2800" dirty="0"/>
              <a:t>Warning/Monitoring System</a:t>
            </a:r>
            <a:endParaRPr lang="en-US" sz="2400" dirty="0"/>
          </a:p>
        </p:txBody>
      </p:sp>
      <p:sp>
        <p:nvSpPr>
          <p:cNvPr id="12" name="TextBox 11"/>
          <p:cNvSpPr txBox="1"/>
          <p:nvPr/>
        </p:nvSpPr>
        <p:spPr>
          <a:xfrm>
            <a:off x="228600" y="2983974"/>
            <a:ext cx="4556150" cy="1892826"/>
          </a:xfrm>
          <a:prstGeom prst="rect">
            <a:avLst/>
          </a:prstGeom>
          <a:noFill/>
        </p:spPr>
        <p:txBody>
          <a:bodyPr wrap="square" rtlCol="0">
            <a:spAutoFit/>
          </a:bodyPr>
          <a:lstStyle/>
          <a:p>
            <a:pPr>
              <a:spcBef>
                <a:spcPct val="50000"/>
              </a:spcBef>
            </a:pPr>
            <a:r>
              <a:rPr lang="en-US" dirty="0"/>
              <a:t>Partial upwelling combined with hypoxic water can impact drinking water processing for about 2 million coastal residents </a:t>
            </a:r>
          </a:p>
          <a:p>
            <a:pPr>
              <a:spcBef>
                <a:spcPct val="50000"/>
              </a:spcBef>
            </a:pPr>
            <a:r>
              <a:rPr lang="en-US" dirty="0"/>
              <a:t>Real-time observations allow managers time to implement alternative processing</a:t>
            </a:r>
            <a:endParaRPr lang="en-US" b="1" dirty="0"/>
          </a:p>
        </p:txBody>
      </p:sp>
      <p:pic>
        <p:nvPicPr>
          <p:cNvPr id="15" name="Picture 2" descr="Dead Zone"/>
          <p:cNvPicPr>
            <a:picLocks noChangeAspect="1" noChangeArrowheads="1"/>
          </p:cNvPicPr>
          <p:nvPr/>
        </p:nvPicPr>
        <p:blipFill>
          <a:blip r:embed="rId5"/>
          <a:srcRect/>
          <a:stretch>
            <a:fillRect/>
          </a:stretch>
        </p:blipFill>
        <p:spPr bwMode="auto">
          <a:xfrm>
            <a:off x="152400" y="1066800"/>
            <a:ext cx="4084638" cy="191452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6"/>
          <a:srcRect/>
          <a:stretch>
            <a:fillRect/>
          </a:stretch>
        </p:blipFill>
        <p:spPr bwMode="auto">
          <a:xfrm>
            <a:off x="4648200" y="1066800"/>
            <a:ext cx="4191000" cy="357187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7" name="Oval 4"/>
          <p:cNvSpPr>
            <a:spLocks noChangeArrowheads="1"/>
          </p:cNvSpPr>
          <p:nvPr/>
        </p:nvSpPr>
        <p:spPr bwMode="auto">
          <a:xfrm>
            <a:off x="5867400" y="3505200"/>
            <a:ext cx="152400" cy="152400"/>
          </a:xfrm>
          <a:prstGeom prst="ellipse">
            <a:avLst/>
          </a:prstGeom>
          <a:solidFill>
            <a:srgbClr val="FF0000"/>
          </a:solidFill>
          <a:ln w="9525">
            <a:solidFill>
              <a:schemeClr val="bg1">
                <a:lumMod val="85000"/>
              </a:schemeClr>
            </a:solidFill>
            <a:round/>
            <a:headEnd/>
            <a:tailEnd/>
          </a:ln>
        </p:spPr>
        <p:txBody>
          <a:bodyPr wrap="none" anchor="ctr"/>
          <a:lstStyle/>
          <a:p>
            <a:pPr>
              <a:defRPr/>
            </a:pPr>
            <a:endParaRPr lang="en-US">
              <a:solidFill>
                <a:srgbClr val="000000"/>
              </a:solidFill>
            </a:endParaRPr>
          </a:p>
        </p:txBody>
      </p:sp>
      <p:sp>
        <p:nvSpPr>
          <p:cNvPr id="18" name="Oval 5"/>
          <p:cNvSpPr>
            <a:spLocks noChangeArrowheads="1"/>
          </p:cNvSpPr>
          <p:nvPr/>
        </p:nvSpPr>
        <p:spPr bwMode="auto">
          <a:xfrm>
            <a:off x="6400800" y="3276600"/>
            <a:ext cx="152400" cy="152400"/>
          </a:xfrm>
          <a:prstGeom prst="ellipse">
            <a:avLst/>
          </a:prstGeom>
          <a:solidFill>
            <a:srgbClr val="FF0000"/>
          </a:solidFill>
          <a:ln w="9525">
            <a:solidFill>
              <a:schemeClr val="bg1">
                <a:lumMod val="85000"/>
              </a:schemeClr>
            </a:solidFill>
            <a:round/>
            <a:headEnd/>
            <a:tailEnd/>
          </a:ln>
        </p:spPr>
        <p:txBody>
          <a:bodyPr wrap="none" anchor="ctr"/>
          <a:lstStyle/>
          <a:p>
            <a:pPr>
              <a:defRPr/>
            </a:pPr>
            <a:endParaRPr lang="en-US">
              <a:solidFill>
                <a:srgbClr val="000000"/>
              </a:solidFill>
            </a:endParaRPr>
          </a:p>
        </p:txBody>
      </p:sp>
      <p:sp>
        <p:nvSpPr>
          <p:cNvPr id="19" name="Oval 6"/>
          <p:cNvSpPr>
            <a:spLocks noChangeArrowheads="1"/>
          </p:cNvSpPr>
          <p:nvPr/>
        </p:nvSpPr>
        <p:spPr bwMode="auto">
          <a:xfrm>
            <a:off x="6629400" y="3124200"/>
            <a:ext cx="152400" cy="152400"/>
          </a:xfrm>
          <a:prstGeom prst="ellipse">
            <a:avLst/>
          </a:prstGeom>
          <a:solidFill>
            <a:srgbClr val="FF0000"/>
          </a:solidFill>
          <a:ln w="9525">
            <a:solidFill>
              <a:schemeClr val="bg1">
                <a:lumMod val="85000"/>
              </a:schemeClr>
            </a:solidFill>
            <a:round/>
            <a:headEnd/>
            <a:tailEnd/>
          </a:ln>
        </p:spPr>
        <p:txBody>
          <a:bodyPr wrap="none" anchor="ctr"/>
          <a:lstStyle/>
          <a:p>
            <a:pPr>
              <a:defRPr/>
            </a:pPr>
            <a:endParaRPr lang="en-US">
              <a:solidFill>
                <a:srgbClr val="000000"/>
              </a:solidFill>
            </a:endParaRPr>
          </a:p>
        </p:txBody>
      </p:sp>
      <p:sp>
        <p:nvSpPr>
          <p:cNvPr id="20" name="Oval 7"/>
          <p:cNvSpPr>
            <a:spLocks noChangeArrowheads="1"/>
          </p:cNvSpPr>
          <p:nvPr/>
        </p:nvSpPr>
        <p:spPr bwMode="auto">
          <a:xfrm>
            <a:off x="7620000" y="2362200"/>
            <a:ext cx="152400" cy="152400"/>
          </a:xfrm>
          <a:prstGeom prst="ellipse">
            <a:avLst/>
          </a:prstGeom>
          <a:solidFill>
            <a:srgbClr val="FF0000"/>
          </a:solidFill>
          <a:ln w="9525">
            <a:solidFill>
              <a:schemeClr val="bg1">
                <a:lumMod val="85000"/>
              </a:schemeClr>
            </a:solidFill>
            <a:round/>
            <a:headEnd/>
            <a:tailEnd/>
          </a:ln>
        </p:spPr>
        <p:txBody>
          <a:bodyPr wrap="none" anchor="ctr"/>
          <a:lstStyle/>
          <a:p>
            <a:pPr>
              <a:defRPr/>
            </a:pPr>
            <a:endParaRPr lang="en-US">
              <a:solidFill>
                <a:srgbClr val="000000"/>
              </a:solidFill>
            </a:endParaRPr>
          </a:p>
        </p:txBody>
      </p:sp>
      <p:sp>
        <p:nvSpPr>
          <p:cNvPr id="21" name="Oval 8"/>
          <p:cNvSpPr>
            <a:spLocks noChangeArrowheads="1"/>
          </p:cNvSpPr>
          <p:nvPr/>
        </p:nvSpPr>
        <p:spPr bwMode="auto">
          <a:xfrm>
            <a:off x="6629400" y="2362200"/>
            <a:ext cx="152400" cy="152400"/>
          </a:xfrm>
          <a:prstGeom prst="ellipse">
            <a:avLst/>
          </a:prstGeom>
          <a:solidFill>
            <a:srgbClr val="FFFF00"/>
          </a:solidFill>
          <a:ln w="9525">
            <a:solidFill>
              <a:schemeClr val="bg1">
                <a:lumMod val="85000"/>
              </a:schemeClr>
            </a:solidFill>
            <a:round/>
            <a:headEnd/>
            <a:tailEnd/>
          </a:ln>
        </p:spPr>
        <p:txBody>
          <a:bodyPr wrap="none" anchor="ctr"/>
          <a:lstStyle/>
          <a:p>
            <a:pPr>
              <a:defRPr/>
            </a:pPr>
            <a:endParaRPr lang="en-US">
              <a:solidFill>
                <a:srgbClr val="000000"/>
              </a:solidFill>
            </a:endParaRPr>
          </a:p>
        </p:txBody>
      </p:sp>
      <p:grpSp>
        <p:nvGrpSpPr>
          <p:cNvPr id="22" name="Group 1"/>
          <p:cNvGrpSpPr>
            <a:grpSpLocks/>
          </p:cNvGrpSpPr>
          <p:nvPr/>
        </p:nvGrpSpPr>
        <p:grpSpPr bwMode="auto">
          <a:xfrm>
            <a:off x="6934200" y="3886200"/>
            <a:ext cx="2286000" cy="779463"/>
            <a:chOff x="609599" y="3657600"/>
            <a:chExt cx="2667000" cy="779463"/>
          </a:xfrm>
        </p:grpSpPr>
        <p:sp>
          <p:nvSpPr>
            <p:cNvPr id="23" name="Text Box 11"/>
            <p:cNvSpPr txBox="1">
              <a:spLocks noChangeArrowheads="1"/>
            </p:cNvSpPr>
            <p:nvPr/>
          </p:nvSpPr>
          <p:spPr bwMode="auto">
            <a:xfrm>
              <a:off x="609599" y="3657600"/>
              <a:ext cx="2667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solidFill>
                    <a:srgbClr val="000000"/>
                  </a:solidFill>
                </a:rPr>
                <a:t>     </a:t>
              </a:r>
              <a:r>
                <a:rPr lang="en-US" sz="1800" b="1" dirty="0" err="1">
                  <a:solidFill>
                    <a:srgbClr val="000000"/>
                  </a:solidFill>
                </a:rPr>
                <a:t>ReCON</a:t>
              </a:r>
              <a:r>
                <a:rPr lang="en-US" sz="1800" b="1" dirty="0">
                  <a:solidFill>
                    <a:srgbClr val="000000"/>
                  </a:solidFill>
                </a:rPr>
                <a:t> Buoy</a:t>
              </a:r>
            </a:p>
            <a:p>
              <a:pPr eaLnBrk="1" hangingPunct="1">
                <a:spcBef>
                  <a:spcPct val="50000"/>
                </a:spcBef>
              </a:pPr>
              <a:r>
                <a:rPr lang="en-US" sz="1800" b="1" dirty="0">
                  <a:solidFill>
                    <a:srgbClr val="000000"/>
                  </a:solidFill>
                </a:rPr>
                <a:t>     Water Intakes</a:t>
              </a:r>
              <a:endParaRPr lang="en-US" sz="1800" dirty="0">
                <a:solidFill>
                  <a:srgbClr val="000000"/>
                </a:solidFill>
              </a:endParaRPr>
            </a:p>
          </p:txBody>
        </p:sp>
        <p:sp>
          <p:nvSpPr>
            <p:cNvPr id="24" name="Oval 12"/>
            <p:cNvSpPr>
              <a:spLocks noChangeArrowheads="1"/>
            </p:cNvSpPr>
            <p:nvPr/>
          </p:nvSpPr>
          <p:spPr bwMode="auto">
            <a:xfrm>
              <a:off x="762000" y="3746500"/>
              <a:ext cx="152400" cy="1524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5" name="Oval 13"/>
            <p:cNvSpPr>
              <a:spLocks noChangeArrowheads="1"/>
            </p:cNvSpPr>
            <p:nvPr/>
          </p:nvSpPr>
          <p:spPr bwMode="auto">
            <a:xfrm>
              <a:off x="762000" y="4191000"/>
              <a:ext cx="152400" cy="1524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grpSp>
      <p:sp>
        <p:nvSpPr>
          <p:cNvPr id="27" name="TextBox 26"/>
          <p:cNvSpPr txBox="1"/>
          <p:nvPr/>
        </p:nvSpPr>
        <p:spPr>
          <a:xfrm>
            <a:off x="0" y="45720"/>
            <a:ext cx="7239000" cy="507831"/>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accent1"/>
                </a:solidFill>
                <a:latin typeface="Arial" panose="020B0604020202020204" pitchFamily="34" charset="0"/>
                <a:cs typeface="Arial" panose="020B0604020202020204" pitchFamily="34" charset="0"/>
              </a:rPr>
              <a:t>| </a:t>
            </a:r>
            <a:r>
              <a:rPr lang="en-US" sz="1400" dirty="0">
                <a:solidFill>
                  <a:schemeClr val="accent1"/>
                </a:solidFill>
                <a:latin typeface="Arial" panose="020B0604020202020204" pitchFamily="34" charset="0"/>
                <a:cs typeface="Arial" panose="020B0604020202020204" pitchFamily="34" charset="0"/>
              </a:rPr>
              <a:t>Observing Systems Research and </a:t>
            </a:r>
            <a:r>
              <a:rPr lang="en-US" sz="1400" dirty="0" smtClean="0">
                <a:solidFill>
                  <a:schemeClr val="accent1"/>
                </a:solidFill>
                <a:latin typeface="Arial" panose="020B0604020202020204" pitchFamily="34" charset="0"/>
                <a:cs typeface="Arial" panose="020B0604020202020204" pitchFamily="34" charset="0"/>
              </a:rPr>
              <a:t>Technology </a:t>
            </a:r>
            <a:r>
              <a:rPr lang="en-US" sz="1400" dirty="0">
                <a:solidFill>
                  <a:schemeClr val="accent1"/>
                </a:solidFill>
                <a:latin typeface="Arial" panose="020B0604020202020204" pitchFamily="34" charset="0"/>
                <a:cs typeface="Arial" panose="020B0604020202020204" pitchFamily="34" charset="0"/>
              </a:rPr>
              <a:t>Transition  </a:t>
            </a:r>
          </a:p>
          <a:p>
            <a:pPr lvl="0"/>
            <a:endParaRPr lang="en-US" sz="1300"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638800" y="3991531"/>
            <a:ext cx="1295400" cy="646331"/>
          </a:xfrm>
          <a:prstGeom prst="rect">
            <a:avLst/>
          </a:prstGeom>
          <a:noFill/>
        </p:spPr>
        <p:txBody>
          <a:bodyPr wrap="square" rtlCol="0">
            <a:spAutoFit/>
          </a:bodyPr>
          <a:lstStyle/>
          <a:p>
            <a:pPr algn="ctr"/>
            <a:r>
              <a:rPr lang="en-US" b="1" dirty="0" smtClean="0">
                <a:solidFill>
                  <a:srgbClr val="002060"/>
                </a:solidFill>
                <a:latin typeface="Arial" panose="020B0604020202020204" pitchFamily="34" charset="0"/>
                <a:cs typeface="Arial" panose="020B0604020202020204" pitchFamily="34" charset="0"/>
              </a:rPr>
              <a:t>Cleveland</a:t>
            </a:r>
          </a:p>
          <a:p>
            <a:pPr algn="ctr"/>
            <a:r>
              <a:rPr lang="en-US" b="1" dirty="0" smtClean="0">
                <a:solidFill>
                  <a:srgbClr val="002060"/>
                </a:solidFill>
                <a:latin typeface="Arial" panose="020B0604020202020204" pitchFamily="34" charset="0"/>
                <a:cs typeface="Arial" panose="020B0604020202020204" pitchFamily="34" charset="0"/>
              </a:rPr>
              <a:t>OH</a:t>
            </a:r>
          </a:p>
        </p:txBody>
      </p:sp>
      <p:sp>
        <p:nvSpPr>
          <p:cNvPr id="5" name="TextBox 4"/>
          <p:cNvSpPr txBox="1"/>
          <p:nvPr/>
        </p:nvSpPr>
        <p:spPr>
          <a:xfrm>
            <a:off x="2667000" y="1143000"/>
            <a:ext cx="1981200" cy="646331"/>
          </a:xfrm>
          <a:prstGeom prst="rect">
            <a:avLst/>
          </a:prstGeom>
          <a:solidFill>
            <a:schemeClr val="accent1"/>
          </a:solidFill>
        </p:spPr>
        <p:txBody>
          <a:bodyPr wrap="square" rtlCol="0">
            <a:spAutoFit/>
          </a:bodyPr>
          <a:lstStyle/>
          <a:p>
            <a:pPr algn="ctr"/>
            <a:r>
              <a:rPr lang="en-US" b="1" dirty="0" smtClean="0">
                <a:solidFill>
                  <a:srgbClr val="002060"/>
                </a:solidFill>
                <a:latin typeface="Arial" panose="020B0604020202020204" pitchFamily="34" charset="0"/>
                <a:cs typeface="Arial" panose="020B0604020202020204" pitchFamily="34" charset="0"/>
              </a:rPr>
              <a:t>Lower oxygen </a:t>
            </a:r>
          </a:p>
          <a:p>
            <a:pPr algn="ctr"/>
            <a:r>
              <a:rPr lang="en-US" b="1" dirty="0" smtClean="0">
                <a:solidFill>
                  <a:srgbClr val="002060"/>
                </a:solidFill>
                <a:latin typeface="Arial" panose="020B0604020202020204" pitchFamily="34" charset="0"/>
                <a:cs typeface="Arial" panose="020B0604020202020204" pitchFamily="34" charset="0"/>
              </a:rPr>
              <a:t>levels</a:t>
            </a:r>
          </a:p>
        </p:txBody>
      </p:sp>
      <p:sp>
        <p:nvSpPr>
          <p:cNvPr id="26" name="Down Arrow 25"/>
          <p:cNvSpPr/>
          <p:nvPr/>
        </p:nvSpPr>
        <p:spPr>
          <a:xfrm>
            <a:off x="3429000" y="1752600"/>
            <a:ext cx="352213" cy="944880"/>
          </a:xfrm>
          <a:prstGeom prst="downArrow">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8" name="Group 7"/>
          <p:cNvGrpSpPr/>
          <p:nvPr/>
        </p:nvGrpSpPr>
        <p:grpSpPr>
          <a:xfrm>
            <a:off x="666751" y="4946007"/>
            <a:ext cx="5048249" cy="1835793"/>
            <a:chOff x="666751" y="4946007"/>
            <a:chExt cx="5048249" cy="1835793"/>
          </a:xfrm>
        </p:grpSpPr>
        <p:pic>
          <p:nvPicPr>
            <p:cNvPr id="3" name="Picture 2" descr="Yellow Water.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6751" y="4946007"/>
              <a:ext cx="2381250" cy="1788168"/>
            </a:xfrm>
            <a:prstGeom prst="rect">
              <a:avLst/>
            </a:prstGeom>
          </p:spPr>
        </p:pic>
        <p:sp>
          <p:nvSpPr>
            <p:cNvPr id="6" name="TextBox 5"/>
            <p:cNvSpPr txBox="1"/>
            <p:nvPr/>
          </p:nvSpPr>
          <p:spPr>
            <a:xfrm>
              <a:off x="3124200" y="6443246"/>
              <a:ext cx="2590800" cy="338554"/>
            </a:xfrm>
            <a:prstGeom prst="rect">
              <a:avLst/>
            </a:prstGeom>
            <a:noFill/>
          </p:spPr>
          <p:txBody>
            <a:bodyPr wrap="square" rtlCol="0">
              <a:spAutoFit/>
            </a:bodyPr>
            <a:lstStyle/>
            <a:p>
              <a:r>
                <a:rPr lang="en-US" sz="1600" dirty="0" smtClean="0">
                  <a:solidFill>
                    <a:srgbClr val="002060"/>
                  </a:solidFill>
                  <a:latin typeface="Arial" panose="020B0604020202020204" pitchFamily="34" charset="0"/>
                  <a:cs typeface="Arial" panose="020B0604020202020204" pitchFamily="34" charset="0"/>
                </a:rPr>
                <a:t>Example of yellow water </a:t>
              </a:r>
            </a:p>
          </p:txBody>
        </p:sp>
      </p:grpSp>
    </p:spTree>
    <p:extLst>
      <p:ext uri="{BB962C8B-B14F-4D97-AF65-F5344CB8AC3E}">
        <p14:creationId xmlns:p14="http://schemas.microsoft.com/office/powerpoint/2010/main" val="37450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9/16</a:t>
            </a:r>
          </a:p>
        </p:txBody>
      </p:sp>
      <p:sp>
        <p:nvSpPr>
          <p:cNvPr id="4" name="TextBox 3"/>
          <p:cNvSpPr txBox="1"/>
          <p:nvPr/>
        </p:nvSpPr>
        <p:spPr>
          <a:xfrm>
            <a:off x="142199" y="457200"/>
            <a:ext cx="9001801" cy="523220"/>
          </a:xfrm>
          <a:prstGeom prst="rect">
            <a:avLst/>
          </a:prstGeom>
          <a:noFill/>
        </p:spPr>
        <p:txBody>
          <a:bodyPr wrap="square" rtlCol="0">
            <a:spAutoFit/>
          </a:bodyPr>
          <a:lstStyle/>
          <a:p>
            <a:pPr>
              <a:spcBef>
                <a:spcPct val="50000"/>
              </a:spcBef>
              <a:defRPr/>
            </a:pPr>
            <a:r>
              <a:rPr lang="en-US" sz="2800" dirty="0"/>
              <a:t>Hypoxia Warning/Monitoring System</a:t>
            </a:r>
            <a:endParaRPr lang="en-US" sz="2400" dirty="0"/>
          </a:p>
        </p:txBody>
      </p:sp>
      <p:sp>
        <p:nvSpPr>
          <p:cNvPr id="12" name="TextBox 11"/>
          <p:cNvSpPr txBox="1"/>
          <p:nvPr/>
        </p:nvSpPr>
        <p:spPr>
          <a:xfrm>
            <a:off x="4572000" y="1085433"/>
            <a:ext cx="4572000" cy="2923877"/>
          </a:xfrm>
          <a:prstGeom prst="rect">
            <a:avLst/>
          </a:prstGeom>
          <a:solidFill>
            <a:schemeClr val="bg1"/>
          </a:solidFill>
          <a:ln>
            <a:noFill/>
          </a:ln>
        </p:spPr>
        <p:txBody>
          <a:bodyPr wrap="square" rtlCol="0">
            <a:spAutoFit/>
          </a:bodyPr>
          <a:lstStyle/>
          <a:p>
            <a:r>
              <a:rPr lang="en-US" sz="1600" u="sng" dirty="0" smtClean="0"/>
              <a:t>Cleveland Water Dept. (CWD) Decision </a:t>
            </a:r>
            <a:r>
              <a:rPr lang="en-US" sz="1600" u="sng" dirty="0"/>
              <a:t>C</a:t>
            </a:r>
            <a:r>
              <a:rPr lang="en-US" sz="1600" u="sng" dirty="0" smtClean="0"/>
              <a:t>riteria</a:t>
            </a:r>
            <a:r>
              <a:rPr lang="en-US" sz="1600" u="sng" dirty="0" smtClean="0"/>
              <a:t>:</a:t>
            </a:r>
          </a:p>
          <a:p>
            <a:endParaRPr lang="en-US" sz="600" u="sng" dirty="0" smtClean="0"/>
          </a:p>
          <a:p>
            <a:pPr marL="342900" indent="-342900">
              <a:buFont typeface="+mj-lt"/>
              <a:buAutoNum type="arabicPeriod"/>
            </a:pPr>
            <a:r>
              <a:rPr lang="en-US" sz="1600" dirty="0" smtClean="0"/>
              <a:t>Real-time </a:t>
            </a:r>
            <a:r>
              <a:rPr lang="en-US" sz="1600" dirty="0"/>
              <a:t>buoy indicates </a:t>
            </a:r>
            <a:r>
              <a:rPr lang="en-US" sz="1600" dirty="0" smtClean="0"/>
              <a:t>hypolimnion oxygen </a:t>
            </a:r>
            <a:r>
              <a:rPr lang="en-US" sz="1600" dirty="0"/>
              <a:t>levels </a:t>
            </a:r>
            <a:r>
              <a:rPr lang="en-US" sz="1600" dirty="0" smtClean="0"/>
              <a:t>below </a:t>
            </a:r>
            <a:r>
              <a:rPr lang="en-US" sz="1600" dirty="0"/>
              <a:t>2 mg/l</a:t>
            </a:r>
            <a:r>
              <a:rPr lang="en-US" sz="1600" dirty="0" smtClean="0"/>
              <a:t>.</a:t>
            </a:r>
          </a:p>
          <a:p>
            <a:pPr marL="342900" indent="-342900">
              <a:buFont typeface="+mj-lt"/>
              <a:buAutoNum type="arabicPeriod"/>
            </a:pPr>
            <a:endParaRPr lang="en-US" sz="800" dirty="0"/>
          </a:p>
          <a:p>
            <a:pPr marL="352425" lvl="1"/>
            <a:r>
              <a:rPr lang="en-US" sz="1600" u="sng" dirty="0"/>
              <a:t>Decision</a:t>
            </a:r>
            <a:r>
              <a:rPr lang="en-US" sz="1600" dirty="0"/>
              <a:t>: stage KMnO4 and increase monitoring from 2 hours to 30 minutes.</a:t>
            </a:r>
          </a:p>
          <a:p>
            <a:endParaRPr lang="en-US" sz="1600" dirty="0"/>
          </a:p>
          <a:p>
            <a:pPr marL="342900" indent="-342900">
              <a:buFont typeface="+mj-lt"/>
              <a:buAutoNum type="arabicPeriod" startAt="2"/>
            </a:pPr>
            <a:r>
              <a:rPr lang="en-US" sz="1600" dirty="0" smtClean="0"/>
              <a:t>Coastal </a:t>
            </a:r>
            <a:r>
              <a:rPr lang="en-US" sz="1600" dirty="0"/>
              <a:t>surface currents forecast or detection of </a:t>
            </a:r>
            <a:r>
              <a:rPr lang="en-US" sz="1600" dirty="0" err="1"/>
              <a:t>Mn</a:t>
            </a:r>
            <a:r>
              <a:rPr lang="en-US" sz="1600" dirty="0"/>
              <a:t> at </a:t>
            </a:r>
            <a:r>
              <a:rPr lang="en-US" sz="1600" dirty="0" smtClean="0"/>
              <a:t>intake</a:t>
            </a:r>
          </a:p>
          <a:p>
            <a:pPr marL="342900" indent="-342900">
              <a:buFont typeface="+mj-lt"/>
              <a:buAutoNum type="arabicPeriod" startAt="2"/>
            </a:pPr>
            <a:endParaRPr lang="en-US" sz="800" dirty="0"/>
          </a:p>
          <a:p>
            <a:pPr marL="347663"/>
            <a:r>
              <a:rPr lang="en-US" sz="1600" u="sng" dirty="0"/>
              <a:t>Decision</a:t>
            </a:r>
            <a:r>
              <a:rPr lang="en-US" sz="1600" dirty="0"/>
              <a:t>: change treatment technique to include pre-oxidation with KMnO4</a:t>
            </a:r>
          </a:p>
        </p:txBody>
      </p:sp>
      <p:sp>
        <p:nvSpPr>
          <p:cNvPr id="3" name="TextBox 2"/>
          <p:cNvSpPr txBox="1"/>
          <p:nvPr/>
        </p:nvSpPr>
        <p:spPr>
          <a:xfrm>
            <a:off x="4648199" y="4138642"/>
            <a:ext cx="4429801" cy="2262158"/>
          </a:xfrm>
          <a:prstGeom prst="rect">
            <a:avLst/>
          </a:prstGeom>
          <a:noFill/>
        </p:spPr>
        <p:txBody>
          <a:bodyPr wrap="square" rtlCol="0">
            <a:spAutoFit/>
          </a:bodyPr>
          <a:lstStyle/>
          <a:p>
            <a:pPr marL="231775" indent="-231775">
              <a:spcBef>
                <a:spcPts val="600"/>
              </a:spcBef>
              <a:buFont typeface="Arial"/>
              <a:buChar char="•"/>
            </a:pPr>
            <a:r>
              <a:rPr lang="en-US" b="1" dirty="0" smtClean="0">
                <a:solidFill>
                  <a:srgbClr val="002060"/>
                </a:solidFill>
                <a:latin typeface="Arial" panose="020B0604020202020204" pitchFamily="34" charset="0"/>
                <a:cs typeface="Arial" panose="020B0604020202020204" pitchFamily="34" charset="0"/>
              </a:rPr>
              <a:t>Transitioned to GLOS Regional Association for operations </a:t>
            </a:r>
          </a:p>
          <a:p>
            <a:pPr marL="231775" indent="-231775">
              <a:spcBef>
                <a:spcPts val="600"/>
              </a:spcBef>
              <a:buFont typeface="Arial"/>
              <a:buChar char="•"/>
            </a:pPr>
            <a:r>
              <a:rPr lang="en-US" b="1" dirty="0" smtClean="0">
                <a:solidFill>
                  <a:srgbClr val="002060"/>
                </a:solidFill>
                <a:latin typeface="Arial" panose="020B0604020202020204" pitchFamily="34" charset="0"/>
                <a:cs typeface="Arial" panose="020B0604020202020204" pitchFamily="34" charset="0"/>
              </a:rPr>
              <a:t>Funded by CWD </a:t>
            </a:r>
          </a:p>
          <a:p>
            <a:pPr marL="231775" indent="-231775">
              <a:spcBef>
                <a:spcPts val="600"/>
              </a:spcBef>
              <a:buFont typeface="Arial"/>
              <a:buChar char="•"/>
            </a:pPr>
            <a:r>
              <a:rPr lang="en-US" b="1" dirty="0" smtClean="0">
                <a:solidFill>
                  <a:srgbClr val="002060"/>
                </a:solidFill>
                <a:latin typeface="Arial" panose="020B0604020202020204" pitchFamily="34" charset="0"/>
                <a:cs typeface="Arial" panose="020B0604020202020204" pitchFamily="34" charset="0"/>
              </a:rPr>
              <a:t>Buoy deployed by </a:t>
            </a:r>
            <a:r>
              <a:rPr lang="en-US" b="1" dirty="0" err="1" smtClean="0">
                <a:solidFill>
                  <a:srgbClr val="002060"/>
                </a:solidFill>
                <a:latin typeface="Arial" panose="020B0604020202020204" pitchFamily="34" charset="0"/>
                <a:cs typeface="Arial" panose="020B0604020202020204" pitchFamily="34" charset="0"/>
              </a:rPr>
              <a:t>LimnoTech</a:t>
            </a:r>
            <a:endParaRPr lang="en-US" b="1" dirty="0" smtClean="0">
              <a:solidFill>
                <a:srgbClr val="002060"/>
              </a:solidFill>
              <a:latin typeface="Arial" panose="020B0604020202020204" pitchFamily="34" charset="0"/>
              <a:cs typeface="Arial" panose="020B0604020202020204" pitchFamily="34" charset="0"/>
            </a:endParaRPr>
          </a:p>
          <a:p>
            <a:pPr marL="231775" indent="-231775">
              <a:spcBef>
                <a:spcPts val="600"/>
              </a:spcBef>
              <a:buFont typeface="Arial"/>
              <a:buChar char="•"/>
            </a:pPr>
            <a:r>
              <a:rPr lang="en-US" b="1" dirty="0" smtClean="0">
                <a:solidFill>
                  <a:srgbClr val="002060"/>
                </a:solidFill>
                <a:latin typeface="Arial" panose="020B0604020202020204" pitchFamily="34" charset="0"/>
                <a:cs typeface="Arial" panose="020B0604020202020204" pitchFamily="34" charset="0"/>
              </a:rPr>
              <a:t>Sustainable ecosystem monitoring for Great Lakes Restoration Initiative Adaptive Management Process</a:t>
            </a:r>
          </a:p>
        </p:txBody>
      </p:sp>
      <p:sp>
        <p:nvSpPr>
          <p:cNvPr id="16" name="TextBox 15"/>
          <p:cNvSpPr txBox="1"/>
          <p:nvPr/>
        </p:nvSpPr>
        <p:spPr>
          <a:xfrm>
            <a:off x="0" y="45720"/>
            <a:ext cx="7239000" cy="507831"/>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accent1"/>
                </a:solidFill>
                <a:latin typeface="Arial" panose="020B0604020202020204" pitchFamily="34" charset="0"/>
                <a:cs typeface="Arial" panose="020B0604020202020204" pitchFamily="34" charset="0"/>
              </a:rPr>
              <a:t>| </a:t>
            </a:r>
            <a:r>
              <a:rPr lang="en-US" sz="1400" dirty="0">
                <a:solidFill>
                  <a:schemeClr val="accent1"/>
                </a:solidFill>
                <a:latin typeface="Arial" panose="020B0604020202020204" pitchFamily="34" charset="0"/>
                <a:cs typeface="Arial" panose="020B0604020202020204" pitchFamily="34" charset="0"/>
              </a:rPr>
              <a:t>Observing Systems Research and </a:t>
            </a:r>
            <a:r>
              <a:rPr lang="en-US" sz="1400" dirty="0" smtClean="0">
                <a:solidFill>
                  <a:schemeClr val="accent1"/>
                </a:solidFill>
                <a:latin typeface="Arial" panose="020B0604020202020204" pitchFamily="34" charset="0"/>
                <a:cs typeface="Arial" panose="020B0604020202020204" pitchFamily="34" charset="0"/>
              </a:rPr>
              <a:t>Technology </a:t>
            </a:r>
            <a:r>
              <a:rPr lang="en-US" sz="1400" dirty="0">
                <a:solidFill>
                  <a:schemeClr val="accent1"/>
                </a:solidFill>
                <a:latin typeface="Arial" panose="020B0604020202020204" pitchFamily="34" charset="0"/>
                <a:cs typeface="Arial" panose="020B0604020202020204" pitchFamily="34" charset="0"/>
              </a:rPr>
              <a:t>Transition  </a:t>
            </a:r>
          </a:p>
          <a:p>
            <a:pPr lvl="0"/>
            <a:endParaRPr lang="en-US" sz="1300" dirty="0">
              <a:solidFill>
                <a:schemeClr val="bg1"/>
              </a:solidFill>
              <a:latin typeface="Arial" panose="020B0604020202020204" pitchFamily="34" charset="0"/>
              <a:cs typeface="Arial" panose="020B0604020202020204" pitchFamily="34" charset="0"/>
            </a:endParaRPr>
          </a:p>
        </p:txBody>
      </p:sp>
      <p:pic>
        <p:nvPicPr>
          <p:cNvPr id="5" name="Picture 4" descr="DO 2013.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775" y="1143000"/>
            <a:ext cx="4433225" cy="2667000"/>
          </a:xfrm>
          <a:prstGeom prst="rect">
            <a:avLst/>
          </a:prstGeom>
        </p:spPr>
      </p:pic>
      <p:pic>
        <p:nvPicPr>
          <p:cNvPr id="17" name="Picture 16" descr="East Currents Short 0514.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4114800"/>
            <a:ext cx="4728252" cy="2659642"/>
          </a:xfrm>
          <a:prstGeom prst="rect">
            <a:avLst/>
          </a:prstGeom>
          <a:solidFill>
            <a:srgbClr val="0CFF03"/>
          </a:solidFill>
        </p:spPr>
      </p:pic>
      <p:sp>
        <p:nvSpPr>
          <p:cNvPr id="6" name="TextBox 5"/>
          <p:cNvSpPr txBox="1"/>
          <p:nvPr/>
        </p:nvSpPr>
        <p:spPr>
          <a:xfrm>
            <a:off x="76200" y="3886200"/>
            <a:ext cx="4572000" cy="304800"/>
          </a:xfrm>
          <a:prstGeom prst="rect">
            <a:avLst/>
          </a:prstGeom>
          <a:solidFill>
            <a:schemeClr val="accent1"/>
          </a:solidFill>
        </p:spPr>
        <p:txBody>
          <a:bodyPr wrap="square" rtlCol="0">
            <a:spAutoFit/>
          </a:bodyPr>
          <a:lstStyle/>
          <a:p>
            <a:r>
              <a:rPr lang="en-US" sz="1400" b="1" dirty="0" smtClean="0">
                <a:solidFill>
                  <a:srgbClr val="002060"/>
                </a:solidFill>
                <a:latin typeface="Arial" panose="020B0604020202020204" pitchFamily="34" charset="0"/>
                <a:cs typeface="Arial" panose="020B0604020202020204" pitchFamily="34" charset="0"/>
              </a:rPr>
              <a:t>Currents: Great Lakes Coastal Forecasting System </a:t>
            </a:r>
          </a:p>
        </p:txBody>
      </p:sp>
      <p:sp>
        <p:nvSpPr>
          <p:cNvPr id="15" name="Down Arrow 14"/>
          <p:cNvSpPr/>
          <p:nvPr/>
        </p:nvSpPr>
        <p:spPr>
          <a:xfrm rot="3817794">
            <a:off x="3095462" y="5241860"/>
            <a:ext cx="220561" cy="412881"/>
          </a:xfrm>
          <a:prstGeom prst="downArrow">
            <a:avLst/>
          </a:prstGeom>
          <a:solidFill>
            <a:srgbClr val="0CFF03"/>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Down Arrow 17"/>
          <p:cNvSpPr/>
          <p:nvPr/>
        </p:nvSpPr>
        <p:spPr>
          <a:xfrm rot="4239894">
            <a:off x="2635629" y="5412348"/>
            <a:ext cx="220561" cy="412881"/>
          </a:xfrm>
          <a:prstGeom prst="downArrow">
            <a:avLst/>
          </a:prstGeom>
          <a:solidFill>
            <a:srgbClr val="0CFF03"/>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Down Arrow 18"/>
          <p:cNvSpPr/>
          <p:nvPr/>
        </p:nvSpPr>
        <p:spPr>
          <a:xfrm rot="5843689">
            <a:off x="2166037" y="5492092"/>
            <a:ext cx="220561" cy="412881"/>
          </a:xfrm>
          <a:prstGeom prst="downArrow">
            <a:avLst/>
          </a:prstGeom>
          <a:solidFill>
            <a:srgbClr val="0CFF03"/>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Down Arrow 19"/>
          <p:cNvSpPr/>
          <p:nvPr/>
        </p:nvSpPr>
        <p:spPr>
          <a:xfrm rot="8043029">
            <a:off x="1798267" y="5274158"/>
            <a:ext cx="220561" cy="412881"/>
          </a:xfrm>
          <a:prstGeom prst="downArrow">
            <a:avLst/>
          </a:prstGeom>
          <a:solidFill>
            <a:srgbClr val="0CFF03"/>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9740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Custom 1">
      <a:dk1>
        <a:srgbClr val="002060"/>
      </a:dk1>
      <a:lt1>
        <a:sysClr val="window" lastClr="FFFFFF"/>
      </a:lt1>
      <a:dk2>
        <a:srgbClr val="00206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7545</TotalTime>
  <Words>2751</Words>
  <Application>Microsoft Office PowerPoint</Application>
  <PresentationFormat>On-screen Show (4:3)</PresentationFormat>
  <Paragraphs>515</Paragraphs>
  <Slides>16</Slides>
  <Notes>16</Notes>
  <HiddenSlides>0</HiddenSlides>
  <MMClips>1</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Establishing Western Lake Erie Nutrient Monitoring Capacity</vt:lpstr>
      <vt:lpstr>PowerPoint Presentation</vt:lpstr>
      <vt:lpstr>PowerPoint Presentation</vt:lpstr>
      <vt:lpstr>PowerPoint Presentation</vt:lpstr>
    </vt:vector>
  </TitlesOfParts>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NOAA GLERL</dc:creator>
  <cp:lastModifiedBy>Laura Newlin</cp:lastModifiedBy>
  <cp:revision>182</cp:revision>
  <cp:lastPrinted>2016-03-11T15:38:05Z</cp:lastPrinted>
  <dcterms:created xsi:type="dcterms:W3CDTF">2016-01-05T12:37:24Z</dcterms:created>
  <dcterms:modified xsi:type="dcterms:W3CDTF">2016-03-12T22:30:59Z</dcterms:modified>
</cp:coreProperties>
</file>