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mp4" ContentType="video/unknown"/>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7" r:id="rId2"/>
    <p:sldId id="267" r:id="rId3"/>
    <p:sldId id="259" r:id="rId4"/>
    <p:sldId id="260" r:id="rId5"/>
    <p:sldId id="258" r:id="rId6"/>
    <p:sldId id="268" r:id="rId7"/>
    <p:sldId id="270" r:id="rId8"/>
    <p:sldId id="271" r:id="rId9"/>
    <p:sldId id="269" r:id="rId10"/>
    <p:sldId id="272" r:id="rId11"/>
    <p:sldId id="273"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256">
          <p15:clr>
            <a:srgbClr val="A4A3A4"/>
          </p15:clr>
        </p15:guide>
        <p15:guide id="2" pos="31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999"/>
    <a:srgbClr val="003399"/>
    <a:srgbClr val="33CC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2067" autoAdjust="0"/>
  </p:normalViewPr>
  <p:slideViewPr>
    <p:cSldViewPr>
      <p:cViewPr varScale="1">
        <p:scale>
          <a:sx n="189" d="100"/>
          <a:sy n="189" d="100"/>
        </p:scale>
        <p:origin x="-976" y="-112"/>
      </p:cViewPr>
      <p:guideLst>
        <p:guide orient="horz" pos="2256"/>
        <p:guide pos="3120"/>
      </p:guideLst>
    </p:cSldViewPr>
  </p:slideViewPr>
  <p:notesTextViewPr>
    <p:cViewPr>
      <p:scale>
        <a:sx n="1" d="1"/>
        <a:sy n="1" d="1"/>
      </p:scale>
      <p:origin x="0" y="0"/>
    </p:cViewPr>
  </p:notesTextViewPr>
  <p:sorterViewPr>
    <p:cViewPr>
      <p:scale>
        <a:sx n="200" d="100"/>
        <a:sy n="200" d="100"/>
      </p:scale>
      <p:origin x="0" y="-7524"/>
    </p:cViewPr>
  </p:sorterViewPr>
  <p:notesViewPr>
    <p:cSldViewPr snapToGrid="0" snapToObjects="1" showGuides="1">
      <p:cViewPr varScale="1">
        <p:scale>
          <a:sx n="80" d="100"/>
          <a:sy n="80" d="100"/>
        </p:scale>
        <p:origin x="-2148"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printerSettings" Target="printerSettings/printerSettings1.bin"/><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3AC1EC7-B1E4-4BF2-BEFD-6780F5F2C6B8}" type="datetimeFigureOut">
              <a:rPr lang="en-US" smtClean="0"/>
              <a:pPr/>
              <a:t>3/18/16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3898A3F-0685-4583-B1A9-B32BB6EA74F3}" type="slidenum">
              <a:rPr lang="en-US" smtClean="0"/>
              <a:pPr/>
              <a:t>‹#›</a:t>
            </a:fld>
            <a:endParaRPr lang="en-US"/>
          </a:p>
        </p:txBody>
      </p:sp>
    </p:spTree>
    <p:extLst>
      <p:ext uri="{BB962C8B-B14F-4D97-AF65-F5344CB8AC3E}">
        <p14:creationId xmlns:p14="http://schemas.microsoft.com/office/powerpoint/2010/main" val="130575257"/>
      </p:ext>
    </p:extLst>
  </p:cSld>
  <p:clrMap bg1="lt1" tx1="dk1" bg2="lt2" tx2="dk2" accent1="accent1" accent2="accent2" accent3="accent3" accent4="accent4" accent5="accent5" accent6="accent6" hlink="hlink" folHlink="folHlink"/>
  <p:notesStyle>
    <a:lvl1pPr marL="0" algn="l" defTabSz="914400" rtl="0" eaLnBrk="1" latinLnBrk="0" hangingPunct="1">
      <a:defRPr sz="800" kern="1200">
        <a:solidFill>
          <a:schemeClr val="tx1"/>
        </a:solidFill>
        <a:latin typeface="Arial"/>
        <a:ea typeface="+mn-ea"/>
        <a:cs typeface="+mn-cs"/>
      </a:defRPr>
    </a:lvl1pPr>
    <a:lvl2pPr marL="457200" algn="l" defTabSz="914400" rtl="0" eaLnBrk="1" latinLnBrk="0" hangingPunct="1">
      <a:defRPr sz="800" kern="1200">
        <a:solidFill>
          <a:schemeClr val="tx1"/>
        </a:solidFill>
        <a:latin typeface="Arial"/>
        <a:ea typeface="+mn-ea"/>
        <a:cs typeface="+mn-cs"/>
      </a:defRPr>
    </a:lvl2pPr>
    <a:lvl3pPr marL="914400" algn="l" defTabSz="914400" rtl="0" eaLnBrk="1" latinLnBrk="0" hangingPunct="1">
      <a:defRPr sz="800" kern="1200">
        <a:solidFill>
          <a:schemeClr val="tx1"/>
        </a:solidFill>
        <a:latin typeface="Arial"/>
        <a:ea typeface="+mn-ea"/>
        <a:cs typeface="+mn-cs"/>
      </a:defRPr>
    </a:lvl3pPr>
    <a:lvl4pPr marL="1371600" algn="l" defTabSz="914400" rtl="0" eaLnBrk="1" latinLnBrk="0" hangingPunct="1">
      <a:defRPr sz="800" kern="1200">
        <a:solidFill>
          <a:schemeClr val="tx1"/>
        </a:solidFill>
        <a:latin typeface="Arial"/>
        <a:ea typeface="+mn-ea"/>
        <a:cs typeface="+mn-cs"/>
      </a:defRPr>
    </a:lvl4pPr>
    <a:lvl5pPr marL="1828800" algn="l" defTabSz="914400" rtl="0" eaLnBrk="1" latinLnBrk="0" hangingPunct="1">
      <a:defRPr sz="800" kern="1200">
        <a:solidFill>
          <a:schemeClr val="tx1"/>
        </a:solidFill>
        <a:latin typeface="Arial"/>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53898A3F-0685-4583-B1A9-B32BB6EA74F3}" type="slidenum">
              <a:rPr lang="en-US" smtClean="0"/>
              <a:pPr/>
              <a:t>1</a:t>
            </a:fld>
            <a:endParaRPr lang="en-US"/>
          </a:p>
        </p:txBody>
      </p:sp>
      <p:sp>
        <p:nvSpPr>
          <p:cNvPr id="6" name="Slide Image Placeholder 5"/>
          <p:cNvSpPr>
            <a:spLocks noGrp="1" noRot="1" noChangeAspect="1"/>
          </p:cNvSpPr>
          <p:nvPr>
            <p:ph type="sldImg"/>
          </p:nvPr>
        </p:nvSpPr>
        <p:spPr/>
      </p:sp>
      <p:sp>
        <p:nvSpPr>
          <p:cNvPr id="7" name="Notes Placeholder 6"/>
          <p:cNvSpPr>
            <a:spLocks noGrp="1"/>
          </p:cNvSpPr>
          <p:nvPr>
            <p:ph type="body" idx="1"/>
          </p:nvPr>
        </p:nvSpPr>
        <p:spPr/>
        <p:txBody>
          <a:bodyPr/>
          <a:lstStyle/>
          <a:p>
            <a:endParaRPr lang="en-US"/>
          </a:p>
        </p:txBody>
      </p:sp>
    </p:spTree>
    <p:extLst>
      <p:ext uri="{BB962C8B-B14F-4D97-AF65-F5344CB8AC3E}">
        <p14:creationId xmlns:p14="http://schemas.microsoft.com/office/powerpoint/2010/main" val="35937528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898A3F-0685-4583-B1A9-B32BB6EA74F3}" type="slidenum">
              <a:rPr lang="en-US" smtClean="0"/>
              <a:pPr/>
              <a:t>10</a:t>
            </a:fld>
            <a:endParaRPr lang="en-US"/>
          </a:p>
        </p:txBody>
      </p:sp>
    </p:spTree>
    <p:extLst>
      <p:ext uri="{BB962C8B-B14F-4D97-AF65-F5344CB8AC3E}">
        <p14:creationId xmlns:p14="http://schemas.microsoft.com/office/powerpoint/2010/main" val="554991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898A3F-0685-4583-B1A9-B32BB6EA74F3}" type="slidenum">
              <a:rPr lang="en-US" smtClean="0"/>
              <a:pPr/>
              <a:t>11</a:t>
            </a:fld>
            <a:endParaRPr lang="en-US"/>
          </a:p>
        </p:txBody>
      </p:sp>
    </p:spTree>
    <p:extLst>
      <p:ext uri="{BB962C8B-B14F-4D97-AF65-F5344CB8AC3E}">
        <p14:creationId xmlns:p14="http://schemas.microsoft.com/office/powerpoint/2010/main" val="2592793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This material is based upon work supported by the National Science Foundation Water Sustainability and Climate program under Grant No. 1039043 &amp; 1313897, Extreme events impacts on water quality in the Great Lakes: Prediction and management of nutrient loading in a changing climate</a:t>
            </a:r>
          </a:p>
          <a:p>
            <a:endParaRPr lang="en-US" smtClean="0"/>
          </a:p>
          <a:p>
            <a:r>
              <a:rPr lang="en-US" smtClean="0"/>
              <a:t>Michalak, A.M., E.J. Anderson, D. Beletsky, et al. (2013) “Record-setting algal bloom in Lake Erie caused by agricultural and meteorological trends consistent with expected future conditions”, Proceedings of the National Academy of Sciences, 110:16, 6448-6452, 10.1073/pnas.1216006110.</a:t>
            </a:r>
          </a:p>
          <a:p>
            <a:r>
              <a:rPr lang="en-US" smtClean="0"/>
              <a:t>- ISI Web of Science highly cited paper (top 1% in its field)</a:t>
            </a:r>
          </a:p>
          <a:p>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2</a:t>
            </a:fld>
            <a:endParaRPr lang="en-US"/>
          </a:p>
        </p:txBody>
      </p:sp>
      <p:sp>
        <p:nvSpPr>
          <p:cNvPr id="7" name="Slide Image Placeholder 6"/>
          <p:cNvSpPr>
            <a:spLocks noGrp="1" noRot="1" noChangeAspect="1"/>
          </p:cNvSpPr>
          <p:nvPr>
            <p:ph type="sldImg"/>
          </p:nvPr>
        </p:nvSpPr>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3</a:t>
            </a:fld>
            <a:endParaRPr lang="en-US"/>
          </a:p>
        </p:txBody>
      </p:sp>
    </p:spTree>
    <p:extLst>
      <p:ext uri="{BB962C8B-B14F-4D97-AF65-F5344CB8AC3E}">
        <p14:creationId xmlns:p14="http://schemas.microsoft.com/office/powerpoint/2010/main" val="2344581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Residence Time: The average amount of time that a particle spends</a:t>
            </a:r>
            <a:r>
              <a:rPr lang="en-US" baseline="0" dirty="0" smtClean="0"/>
              <a:t> in a particular system. </a:t>
            </a:r>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4</a:t>
            </a:fld>
            <a:endParaRPr lang="en-US"/>
          </a:p>
        </p:txBody>
      </p:sp>
    </p:spTree>
    <p:extLst>
      <p:ext uri="{BB962C8B-B14F-4D97-AF65-F5344CB8AC3E}">
        <p14:creationId xmlns:p14="http://schemas.microsoft.com/office/powerpoint/2010/main" val="7547775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Central Basin (CB) is prone to late summer hypoxia.</a:t>
            </a:r>
          </a:p>
          <a:p>
            <a:r>
              <a:rPr lang="en-US" dirty="0" smtClean="0"/>
              <a:t>Most large lakes have a dome-shaped summer thermocline (deep </a:t>
            </a:r>
            <a:r>
              <a:rPr lang="en-US" dirty="0" err="1" smtClean="0"/>
              <a:t>nearshore</a:t>
            </a:r>
            <a:r>
              <a:rPr lang="en-US" dirty="0" smtClean="0"/>
              <a:t>,  shallow offshore) accompanied  by cyclonic circulation.</a:t>
            </a:r>
          </a:p>
          <a:p>
            <a:r>
              <a:rPr lang="en-US" dirty="0" smtClean="0"/>
              <a:t>Observations and modeling showed that CB thermocline is atypical: it is  bowl-shaped (depressed offshore) and circulation is </a:t>
            </a:r>
            <a:r>
              <a:rPr lang="en-US" dirty="0" err="1" smtClean="0"/>
              <a:t>anticyclonic</a:t>
            </a:r>
            <a:r>
              <a:rPr lang="en-US" dirty="0" smtClean="0"/>
              <a:t> due to </a:t>
            </a:r>
            <a:r>
              <a:rPr lang="en-US" dirty="0" err="1" smtClean="0"/>
              <a:t>anticyclonic</a:t>
            </a:r>
            <a:r>
              <a:rPr lang="en-US" dirty="0" smtClean="0"/>
              <a:t> wind </a:t>
            </a:r>
            <a:r>
              <a:rPr lang="en-US" dirty="0" err="1" smtClean="0"/>
              <a:t>vorticity</a:t>
            </a:r>
            <a:r>
              <a:rPr lang="en-US" dirty="0" smtClean="0"/>
              <a:t>.</a:t>
            </a:r>
          </a:p>
          <a:p>
            <a:r>
              <a:rPr lang="en-US" dirty="0" smtClean="0"/>
              <a:t>Thinning of the bottom layer is conducive to the CB hypoxia because of faster oxygen depletion</a:t>
            </a:r>
          </a:p>
          <a:p>
            <a:endParaRPr lang="en-US" dirty="0" smtClean="0"/>
          </a:p>
          <a:p>
            <a:r>
              <a:rPr lang="en-US" dirty="0" smtClean="0"/>
              <a:t>This material is based upon work supported by the NOAA grant NA07OAR4320006: Forecasting the Causes, Consequences and Remedies for Hypoxia in Lake Erie and NSF Water Sustainability and Climate program under Grant No. 1039043 &amp; 1313897, Extreme events impacts on water quality in the Great Lakes: Prediction and management of nutrient loading in a changing climate</a:t>
            </a:r>
          </a:p>
          <a:p>
            <a:endParaRPr lang="en-US" dirty="0" smtClean="0"/>
          </a:p>
          <a:p>
            <a:r>
              <a:rPr lang="en-US" dirty="0" err="1" smtClean="0"/>
              <a:t>Beletsky</a:t>
            </a:r>
            <a:r>
              <a:rPr lang="en-US" dirty="0" smtClean="0"/>
              <a:t>, D.,</a:t>
            </a:r>
            <a:r>
              <a:rPr lang="de-DE" dirty="0" smtClean="0"/>
              <a:t> N. </a:t>
            </a:r>
            <a:r>
              <a:rPr lang="de-DE" dirty="0" err="1" smtClean="0"/>
              <a:t>Hawley</a:t>
            </a:r>
            <a:r>
              <a:rPr lang="de-DE" dirty="0" smtClean="0"/>
              <a:t>, Y.R. Rao,</a:t>
            </a:r>
            <a:r>
              <a:rPr lang="en-US" dirty="0" smtClean="0"/>
              <a:t> H. A. </a:t>
            </a:r>
            <a:r>
              <a:rPr lang="en-US" dirty="0" err="1" smtClean="0"/>
              <a:t>Vanderploeg</a:t>
            </a:r>
            <a:r>
              <a:rPr lang="en-US" dirty="0" smtClean="0"/>
              <a:t>, R. </a:t>
            </a:r>
            <a:r>
              <a:rPr lang="en-US" dirty="0" err="1" smtClean="0"/>
              <a:t>Beletsky</a:t>
            </a:r>
            <a:r>
              <a:rPr lang="en-US" dirty="0" smtClean="0"/>
              <a:t>, D. J. Schwab and S.A. Ruberg. 2012. Summer thermal structure and </a:t>
            </a:r>
            <a:r>
              <a:rPr lang="en-US" dirty="0" err="1" smtClean="0"/>
              <a:t>anticyclonic</a:t>
            </a:r>
            <a:r>
              <a:rPr lang="en-US" dirty="0" smtClean="0"/>
              <a:t> circulation of Lake Erie, </a:t>
            </a:r>
            <a:r>
              <a:rPr lang="en-US" dirty="0" err="1" smtClean="0"/>
              <a:t>Geophys</a:t>
            </a:r>
            <a:r>
              <a:rPr lang="en-US" dirty="0" smtClean="0"/>
              <a:t>. Res. </a:t>
            </a:r>
            <a:r>
              <a:rPr lang="en-US" dirty="0" err="1" smtClean="0"/>
              <a:t>Lett</a:t>
            </a:r>
            <a:r>
              <a:rPr lang="en-US" dirty="0" smtClean="0"/>
              <a:t>., 39, L06605, doi:10.1029/2012GL051002</a:t>
            </a:r>
          </a:p>
          <a:p>
            <a:r>
              <a:rPr lang="en-US" dirty="0" smtClean="0"/>
              <a:t>- AGU Editor’s Highlight paper, 2012  </a:t>
            </a:r>
          </a:p>
          <a:p>
            <a:endParaRPr lang="en-US" dirty="0" smtClean="0"/>
          </a:p>
          <a:p>
            <a:r>
              <a:rPr lang="en-US" dirty="0" err="1" smtClean="0"/>
              <a:t>Beletsky</a:t>
            </a:r>
            <a:r>
              <a:rPr lang="en-US" dirty="0" smtClean="0"/>
              <a:t>, D.,</a:t>
            </a:r>
            <a:r>
              <a:rPr lang="de-DE" dirty="0" smtClean="0"/>
              <a:t> N. </a:t>
            </a:r>
            <a:r>
              <a:rPr lang="de-DE" dirty="0" err="1" smtClean="0"/>
              <a:t>Hawley</a:t>
            </a:r>
            <a:r>
              <a:rPr lang="de-DE" dirty="0" smtClean="0"/>
              <a:t>, Y.R. Rao</a:t>
            </a:r>
            <a:r>
              <a:rPr lang="en-US" dirty="0" smtClean="0"/>
              <a:t>. 2013. Modeling summer circulation and thermal structure in Lake Erie. J. </a:t>
            </a:r>
            <a:r>
              <a:rPr lang="en-US" dirty="0" err="1" smtClean="0"/>
              <a:t>Geophys</a:t>
            </a:r>
            <a:r>
              <a:rPr lang="en-US" dirty="0" smtClean="0"/>
              <a:t>. Res. 118, </a:t>
            </a:r>
            <a:r>
              <a:rPr lang="en-US" dirty="0" err="1" smtClean="0"/>
              <a:t>doi</a:t>
            </a:r>
            <a:r>
              <a:rPr lang="en-US" dirty="0" smtClean="0"/>
              <a:t>: 10:1002/jgrc.20419 </a:t>
            </a:r>
          </a:p>
          <a:p>
            <a:endParaRPr lang="en-US" dirty="0" smtClean="0"/>
          </a:p>
          <a:p>
            <a:r>
              <a:rPr lang="en-US" dirty="0" err="1" smtClean="0"/>
              <a:t>Scavia</a:t>
            </a:r>
            <a:r>
              <a:rPr lang="en-US" dirty="0" smtClean="0"/>
              <a:t>, D., J. D. Allan, K. K. </a:t>
            </a:r>
            <a:r>
              <a:rPr lang="en-US" dirty="0" err="1" smtClean="0"/>
              <a:t>Arend</a:t>
            </a:r>
            <a:r>
              <a:rPr lang="en-US" dirty="0" smtClean="0"/>
              <a:t>, S. Bartell, D. </a:t>
            </a:r>
            <a:r>
              <a:rPr lang="en-US" dirty="0" err="1" smtClean="0"/>
              <a:t>Beletsky</a:t>
            </a:r>
            <a:r>
              <a:rPr lang="en-US" dirty="0" smtClean="0"/>
              <a:t>, N. S. Bosch, S. B. Brandt, R.D. </a:t>
            </a:r>
            <a:r>
              <a:rPr lang="en-US" dirty="0" err="1" smtClean="0"/>
              <a:t>Briland</a:t>
            </a:r>
            <a:r>
              <a:rPr lang="en-US" dirty="0" smtClean="0"/>
              <a:t>, I. </a:t>
            </a:r>
            <a:r>
              <a:rPr lang="en-US" dirty="0" err="1" smtClean="0"/>
              <a:t>Daloglu</a:t>
            </a:r>
            <a:r>
              <a:rPr lang="en-US" dirty="0" smtClean="0"/>
              <a:t>, J. V. </a:t>
            </a:r>
            <a:r>
              <a:rPr lang="en-US" dirty="0" err="1" smtClean="0"/>
              <a:t>DePinto</a:t>
            </a:r>
            <a:r>
              <a:rPr lang="en-US" dirty="0" smtClean="0"/>
              <a:t>, D. M. Dolan, M. Anne Evans, D. </a:t>
            </a:r>
            <a:r>
              <a:rPr lang="en-US" dirty="0" err="1" smtClean="0"/>
              <a:t>Goto</a:t>
            </a:r>
            <a:r>
              <a:rPr lang="en-US" dirty="0" smtClean="0"/>
              <a:t>, H. Han, T. O. Hook, R. Knight, S. A. </a:t>
            </a:r>
            <a:r>
              <a:rPr lang="en-US" dirty="0" err="1" smtClean="0"/>
              <a:t>Ludsin</a:t>
            </a:r>
            <a:r>
              <a:rPr lang="en-US" dirty="0" smtClean="0"/>
              <a:t>, D. Mason, A. M. </a:t>
            </a:r>
            <a:r>
              <a:rPr lang="en-US" dirty="0" err="1" smtClean="0"/>
              <a:t>Michalak</a:t>
            </a:r>
            <a:r>
              <a:rPr lang="en-US" dirty="0" smtClean="0"/>
              <a:t>, P. R. Richards, J. J. Roberts, D. K. </a:t>
            </a:r>
            <a:r>
              <a:rPr lang="en-US" dirty="0" err="1" smtClean="0"/>
              <a:t>Rucinski</a:t>
            </a:r>
            <a:r>
              <a:rPr lang="en-US" dirty="0" smtClean="0"/>
              <a:t>, E. Rutherford, D. J. Schwab, T. </a:t>
            </a:r>
            <a:r>
              <a:rPr lang="en-US" dirty="0" err="1" smtClean="0"/>
              <a:t>Sesterhenn</a:t>
            </a:r>
            <a:r>
              <a:rPr lang="en-US" dirty="0" smtClean="0"/>
              <a:t>, H. Zhang, Y. Zhou. 2014. Assessing and addressing the re-eutrophication of Lake Erie.  J. Great Lakes Res. 40, 226-246   </a:t>
            </a:r>
          </a:p>
          <a:p>
            <a:r>
              <a:rPr lang="en-US" dirty="0" smtClean="0"/>
              <a:t>- ISI Web of Science highly cited paper (top 1% in its field)</a:t>
            </a:r>
          </a:p>
          <a:p>
            <a:r>
              <a:rPr lang="en-US" dirty="0" smtClean="0"/>
              <a:t>- 2014 Chandler-</a:t>
            </a:r>
            <a:r>
              <a:rPr lang="en-US" dirty="0" err="1" smtClean="0"/>
              <a:t>Misener</a:t>
            </a:r>
            <a:r>
              <a:rPr lang="en-US" dirty="0" smtClean="0"/>
              <a:t> Award (for most notable paper), International Association for Great Lakes  Research</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5</a:t>
            </a:fld>
            <a:endParaRPr lang="en-US"/>
          </a:p>
        </p:txBody>
      </p:sp>
      <p:sp>
        <p:nvSpPr>
          <p:cNvPr id="7" name="Slide Image Placeholder 6"/>
          <p:cNvSpPr>
            <a:spLocks noGrp="1" noRot="1" noChangeAspect="1"/>
          </p:cNvSpPr>
          <p:nvPr>
            <p:ph type="sldImg"/>
          </p:nvPr>
        </p:nvSpPr>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3898A3F-0685-4583-B1A9-B32BB6EA74F3}" type="slidenum">
              <a:rPr lang="en-US" smtClean="0"/>
              <a:pPr/>
              <a:t>6</a:t>
            </a:fld>
            <a:endParaRPr lang="en-US"/>
          </a:p>
        </p:txBody>
      </p:sp>
    </p:spTree>
    <p:extLst>
      <p:ext uri="{BB962C8B-B14F-4D97-AF65-F5344CB8AC3E}">
        <p14:creationId xmlns:p14="http://schemas.microsoft.com/office/powerpoint/2010/main" val="29795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7</a:t>
            </a:fld>
            <a:endParaRPr lang="en-US"/>
          </a:p>
        </p:txBody>
      </p:sp>
    </p:spTree>
    <p:extLst>
      <p:ext uri="{BB962C8B-B14F-4D97-AF65-F5344CB8AC3E}">
        <p14:creationId xmlns:p14="http://schemas.microsoft.com/office/powerpoint/2010/main" val="41185042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This material is based upon work supported by the EPA GLRI via NOAA Center for Sponsored Coastal Ocean Research, grant NA10NOS4780218 Forecasting spread and bioeconomic impacts of aquatic invasive species from multiple pathways to improve management and policy in the Great Lakes. </a:t>
            </a:r>
          </a:p>
          <a:p>
            <a:endParaRPr lang="en-US" smtClean="0"/>
          </a:p>
          <a:p>
            <a:r>
              <a:rPr lang="en-US" smtClean="0"/>
              <a:t>D. Beletsky, R. Beletsky, E. S. Rutherford , J.L. Sieracki, J. M. Bossenbroek</a:t>
            </a:r>
            <a:r>
              <a:rPr lang="en-GB" smtClean="0"/>
              <a:t>, </a:t>
            </a:r>
            <a:r>
              <a:rPr lang="en-US" smtClean="0"/>
              <a:t>W. </a:t>
            </a:r>
            <a:r>
              <a:rPr lang="en-GB" smtClean="0"/>
              <a:t>L. Chadderton, M</a:t>
            </a:r>
            <a:r>
              <a:rPr lang="en-US" smtClean="0"/>
              <a:t>. E. Wittmann, </a:t>
            </a:r>
            <a:r>
              <a:rPr lang="en-GB" smtClean="0"/>
              <a:t>and  D. Lodge. 2016. </a:t>
            </a:r>
            <a:r>
              <a:rPr lang="en-US" smtClean="0"/>
              <a:t>Spread of aquatic invasive species by lake currents. J. Great Lakes Res. (in review )</a:t>
            </a:r>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8</a:t>
            </a:fld>
            <a:endParaRPr lang="en-US"/>
          </a:p>
        </p:txBody>
      </p:sp>
      <p:sp>
        <p:nvSpPr>
          <p:cNvPr id="7" name="Slide Image Placeholder 6"/>
          <p:cNvSpPr>
            <a:spLocks noGrp="1" noRot="1" noChangeAspect="1"/>
          </p:cNvSpPr>
          <p:nvPr>
            <p:ph type="sldImg"/>
          </p:nvPr>
        </p:nvSpPr>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3898A3F-0685-4583-B1A9-B32BB6EA74F3}" type="slidenum">
              <a:rPr lang="en-US" smtClean="0"/>
              <a:pPr/>
              <a:t>9</a:t>
            </a:fld>
            <a:endParaRPr lang="en-US"/>
          </a:p>
        </p:txBody>
      </p:sp>
    </p:spTree>
    <p:extLst>
      <p:ext uri="{BB962C8B-B14F-4D97-AF65-F5344CB8AC3E}">
        <p14:creationId xmlns:p14="http://schemas.microsoft.com/office/powerpoint/2010/main" val="41575766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3599A0-FA52-4883-93AD-B75C459FDEF3}" type="datetimeFigureOut">
              <a:rPr lang="en-US" smtClean="0"/>
              <a:pPr/>
              <a:t>3/18/16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27246999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599A0-FA52-4883-93AD-B75C459FDEF3}" type="datetimeFigureOut">
              <a:rPr lang="en-US" smtClean="0"/>
              <a:pPr/>
              <a:t>3/18/16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1144634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599A0-FA52-4883-93AD-B75C459FDEF3}" type="datetimeFigureOut">
              <a:rPr lang="en-US" smtClean="0"/>
              <a:pPr/>
              <a:t>3/18/16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2368086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599A0-FA52-4883-93AD-B75C459FDEF3}" type="datetimeFigureOut">
              <a:rPr lang="en-US" smtClean="0"/>
              <a:pPr/>
              <a:t>3/18/16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15863444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3599A0-FA52-4883-93AD-B75C459FDEF3}" type="datetimeFigureOut">
              <a:rPr lang="en-US" smtClean="0"/>
              <a:pPr/>
              <a:t>3/18/16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7589926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3599A0-FA52-4883-93AD-B75C459FDEF3}" type="datetimeFigureOut">
              <a:rPr lang="en-US" smtClean="0"/>
              <a:pPr/>
              <a:t>3/18/16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3929537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3599A0-FA52-4883-93AD-B75C459FDEF3}" type="datetimeFigureOut">
              <a:rPr lang="en-US" smtClean="0"/>
              <a:pPr/>
              <a:t>3/18/16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144008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3599A0-FA52-4883-93AD-B75C459FDEF3}" type="datetimeFigureOut">
              <a:rPr lang="en-US" smtClean="0"/>
              <a:pPr/>
              <a:t>3/18/16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1954444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3599A0-FA52-4883-93AD-B75C459FDEF3}" type="datetimeFigureOut">
              <a:rPr lang="en-US" smtClean="0"/>
              <a:pPr/>
              <a:t>3/18/16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701336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3599A0-FA52-4883-93AD-B75C459FDEF3}" type="datetimeFigureOut">
              <a:rPr lang="en-US" smtClean="0"/>
              <a:pPr/>
              <a:t>3/18/16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2631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3599A0-FA52-4883-93AD-B75C459FDEF3}" type="datetimeFigureOut">
              <a:rPr lang="en-US" smtClean="0"/>
              <a:pPr/>
              <a:t>3/18/16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5025505-F4B5-423E-98FF-22ADE53B6DBE}" type="slidenum">
              <a:rPr lang="en-US" smtClean="0"/>
              <a:pPr/>
              <a:t>‹#›</a:t>
            </a:fld>
            <a:endParaRPr lang="en-US"/>
          </a:p>
        </p:txBody>
      </p:sp>
    </p:spTree>
    <p:extLst>
      <p:ext uri="{BB962C8B-B14F-4D97-AF65-F5344CB8AC3E}">
        <p14:creationId xmlns:p14="http://schemas.microsoft.com/office/powerpoint/2010/main" val="205847418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3599A0-FA52-4883-93AD-B75C459FDEF3}" type="datetimeFigureOut">
              <a:rPr lang="en-US" smtClean="0"/>
              <a:pPr/>
              <a:t>3/18/16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5025505-F4B5-423E-98FF-22ADE53B6DBE}" type="slidenum">
              <a:rPr lang="en-US" smtClean="0"/>
              <a:pPr/>
              <a:t>‹#›</a:t>
            </a:fld>
            <a:endParaRPr lang="en-US"/>
          </a:p>
        </p:txBody>
      </p:sp>
    </p:spTree>
    <p:extLst>
      <p:ext uri="{BB962C8B-B14F-4D97-AF65-F5344CB8AC3E}">
        <p14:creationId xmlns:p14="http://schemas.microsoft.com/office/powerpoint/2010/main" val="21616385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microsoft.com/office/2007/relationships/hdphoto" Target="../media/hdphoto1.wdp"/><Relationship Id="rId7"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6.png"/><Relationship Id="rId5" Type="http://schemas.openxmlformats.org/officeDocument/2006/relationships/image" Target="../media/image7.png"/><Relationship Id="rId6"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microsoft.com/office/2007/relationships/hdphoto" Target="../media/hdphoto4.wdp"/><Relationship Id="rId6"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3.xml"/><Relationship Id="rId5" Type="http://schemas.openxmlformats.org/officeDocument/2006/relationships/image" Target="../media/image8.png"/><Relationship Id="rId6" Type="http://schemas.openxmlformats.org/officeDocument/2006/relationships/image" Target="../media/image6.png"/><Relationship Id="rId7" Type="http://schemas.openxmlformats.org/officeDocument/2006/relationships/image" Target="../media/image7.png"/><Relationship Id="rId8" Type="http://schemas.microsoft.com/office/2007/relationships/hdphoto" Target="../media/hdphoto3.wdp"/><Relationship Id="rId1" Type="http://schemas.microsoft.com/office/2007/relationships/media" Target="../media/media1.mp4"/><Relationship Id="rId2" Type="http://schemas.openxmlformats.org/officeDocument/2006/relationships/video" Target="../media/media1.mp4"/></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7.png"/><Relationship Id="rId6"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7.png"/><Relationship Id="rId7"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1" Type="http://schemas.openxmlformats.org/officeDocument/2006/relationships/image" Target="../media/image13.png"/><Relationship Id="rId12" Type="http://schemas.openxmlformats.org/officeDocument/2006/relationships/image" Target="../media/image14.png"/><Relationship Id="rId1" Type="http://schemas.microsoft.com/office/2007/relationships/media" Target="../media/media2.mp4"/><Relationship Id="rId2" Type="http://schemas.openxmlformats.org/officeDocument/2006/relationships/video" Target="../media/media2.mp4"/><Relationship Id="rId3" Type="http://schemas.microsoft.com/office/2007/relationships/media" Target="../media/media3.mp4"/><Relationship Id="rId4" Type="http://schemas.openxmlformats.org/officeDocument/2006/relationships/video" Target="../media/media3.mp4"/><Relationship Id="rId5" Type="http://schemas.openxmlformats.org/officeDocument/2006/relationships/slideLayout" Target="../slideLayouts/slideLayout2.xml"/><Relationship Id="rId6" Type="http://schemas.openxmlformats.org/officeDocument/2006/relationships/notesSlide" Target="../notesSlides/notesSlide6.xml"/><Relationship Id="rId7" Type="http://schemas.openxmlformats.org/officeDocument/2006/relationships/image" Target="../media/image6.png"/><Relationship Id="rId8" Type="http://schemas.openxmlformats.org/officeDocument/2006/relationships/image" Target="../media/image7.png"/><Relationship Id="rId9" Type="http://schemas.microsoft.com/office/2007/relationships/hdphoto" Target="../media/hdphoto4.wdp"/><Relationship Id="rId10"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6.png"/><Relationship Id="rId5" Type="http://schemas.openxmlformats.org/officeDocument/2006/relationships/image" Target="../media/image7.png"/><Relationship Id="rId6" Type="http://schemas.microsoft.com/office/2007/relationships/hdphoto" Target="../media/hdphoto6.wdp"/><Relationship Id="rId7" Type="http://schemas.openxmlformats.org/officeDocument/2006/relationships/image" Target="../media/image16.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microsoft.com/office/2007/relationships/hdphoto" Target="../media/hdphoto7.wdp"/><Relationship Id="rId6" Type="http://schemas.openxmlformats.org/officeDocument/2006/relationships/image" Target="../media/image17.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notesSlide" Target="../notesSlides/notesSlide9.xml"/><Relationship Id="rId5" Type="http://schemas.openxmlformats.org/officeDocument/2006/relationships/image" Target="../media/image18.png"/><Relationship Id="rId6" Type="http://schemas.openxmlformats.org/officeDocument/2006/relationships/image" Target="../media/image6.png"/><Relationship Id="rId7" Type="http://schemas.openxmlformats.org/officeDocument/2006/relationships/image" Target="../media/image7.png"/><Relationship Id="rId8" Type="http://schemas.microsoft.com/office/2007/relationships/hdphoto" Target="../media/hdphoto8.wdp"/><Relationship Id="rId9" Type="http://schemas.openxmlformats.org/officeDocument/2006/relationships/image" Target="../media/image19.jpeg"/><Relationship Id="rId1" Type="http://schemas.microsoft.com/office/2007/relationships/media" Target="file:///\\atoz\datastore\2016%20Lab%20Review\Laura\PresentationsForBeautificationByLaura\PhysicalBiologicalCouplingintheGreatLakes\clim_ruffe-8ballast.mov" TargetMode="External"/><Relationship Id="rId2" Type="http://schemas.openxmlformats.org/officeDocument/2006/relationships/video" Target="file:///\\atoz\datastore\2016%20Lab%20Review\Laura\PresentationsForBeautificationByLaura\PhysicalBiologicalCouplingintheGreatLakes\clim_ruffe-8ballast.mov"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a:xfrm flipV="1">
            <a:off x="0" y="0"/>
            <a:ext cx="9144000" cy="9144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1/10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1219200" y="1066800"/>
            <a:ext cx="7696200" cy="1323439"/>
          </a:xfrm>
          <a:prstGeom prst="rect">
            <a:avLst/>
          </a:prstGeom>
          <a:noFill/>
        </p:spPr>
        <p:txBody>
          <a:bodyPr wrap="square" rtlCol="0">
            <a:spAutoFit/>
          </a:bodyPr>
          <a:lstStyle/>
          <a:p>
            <a:r>
              <a:rPr lang="en-US" sz="2400" b="1" dirty="0" smtClean="0">
                <a:latin typeface="+mj-lt"/>
              </a:rPr>
              <a:t>Physical-Biological Coupling in the Great Lakes</a:t>
            </a:r>
            <a:endParaRPr lang="en-US" sz="2400" b="1" dirty="0" smtClean="0">
              <a:solidFill>
                <a:srgbClr val="002060"/>
              </a:solidFill>
              <a:latin typeface="+mj-lt"/>
              <a:cs typeface="Arial" panose="020B0604020202020204" pitchFamily="34" charset="0"/>
            </a:endParaRPr>
          </a:p>
          <a:p>
            <a:pPr lvl="0"/>
            <a:endParaRPr lang="en-US" sz="1600" dirty="0" smtClean="0">
              <a:solidFill>
                <a:srgbClr val="002060"/>
              </a:solidFill>
              <a:latin typeface="Arial" panose="020B0604020202020204" pitchFamily="34" charset="0"/>
              <a:cs typeface="Arial" panose="020B0604020202020204" pitchFamily="34" charset="0"/>
            </a:endParaRPr>
          </a:p>
          <a:p>
            <a:pPr lvl="0"/>
            <a:r>
              <a:rPr lang="en-US" sz="1600" dirty="0" smtClean="0">
                <a:solidFill>
                  <a:srgbClr val="002060"/>
                </a:solidFill>
                <a:latin typeface="Arial" panose="020B0604020202020204" pitchFamily="34" charset="0"/>
                <a:cs typeface="Arial" panose="020B0604020202020204" pitchFamily="34" charset="0"/>
              </a:rPr>
              <a:t>Dmitry Beletsky</a:t>
            </a:r>
            <a:endParaRPr lang="en-US" sz="1600" dirty="0">
              <a:solidFill>
                <a:srgbClr val="002060"/>
              </a:solidFill>
              <a:latin typeface="Arial" panose="020B0604020202020204" pitchFamily="34" charset="0"/>
              <a:cs typeface="Arial" panose="020B0604020202020204" pitchFamily="34" charset="0"/>
            </a:endParaRPr>
          </a:p>
          <a:p>
            <a:pPr lvl="0"/>
            <a:r>
              <a:rPr lang="en-US" sz="1200" dirty="0" smtClean="0">
                <a:solidFill>
                  <a:srgbClr val="002060"/>
                </a:solidFill>
                <a:latin typeface="Arial" panose="020B0604020202020204" pitchFamily="34" charset="0"/>
                <a:cs typeface="Arial" panose="020B0604020202020204" pitchFamily="34" charset="0"/>
              </a:rPr>
              <a:t>Integrated Physical &amp; Ecological Modeling &amp; Forecasting</a:t>
            </a:r>
          </a:p>
          <a:p>
            <a:pPr lvl="0"/>
            <a:r>
              <a:rPr lang="en-US" sz="1200" dirty="0" smtClean="0">
                <a:solidFill>
                  <a:srgbClr val="002060"/>
                </a:solidFill>
                <a:latin typeface="Arial" panose="020B0604020202020204" pitchFamily="34" charset="0"/>
                <a:cs typeface="Arial" panose="020B0604020202020204" pitchFamily="34" charset="0"/>
              </a:rPr>
              <a:t>Research Scientist, CILER</a:t>
            </a:r>
          </a:p>
        </p:txBody>
      </p:sp>
      <p:sp>
        <p:nvSpPr>
          <p:cNvPr id="10" name="TextBox 9"/>
          <p:cNvSpPr txBox="1"/>
          <p:nvPr/>
        </p:nvSpPr>
        <p:spPr>
          <a:xfrm>
            <a:off x="1981199" y="4191000"/>
            <a:ext cx="5257801" cy="646331"/>
          </a:xfrm>
          <a:prstGeom prst="rect">
            <a:avLst/>
          </a:prstGeom>
          <a:noFill/>
        </p:spPr>
        <p:txBody>
          <a:bodyPr wrap="square" rtlCol="0">
            <a:spAutoFit/>
          </a:bodyPr>
          <a:lstStyle/>
          <a:p>
            <a:pPr algn="ctr"/>
            <a:r>
              <a:rPr lang="en-US" sz="3600" dirty="0" smtClean="0">
                <a:solidFill>
                  <a:schemeClr val="accent6"/>
                </a:solidFill>
                <a:latin typeface="Arial" panose="020B0604020202020204" pitchFamily="34" charset="0"/>
                <a:cs typeface="Arial" panose="020B0604020202020204" pitchFamily="34" charset="0"/>
              </a:rPr>
              <a:t>Place Photo Here</a:t>
            </a:r>
          </a:p>
        </p:txBody>
      </p:sp>
      <p:pic>
        <p:nvPicPr>
          <p:cNvPr id="11" name="Picture 1" descr="NSF Climate Lake Erie Algal Bloom-rev6.tif"/>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bwMode="auto">
          <a:xfrm>
            <a:off x="3276600" y="3124200"/>
            <a:ext cx="5070488" cy="334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Box 11"/>
          <p:cNvSpPr txBox="1"/>
          <p:nvPr/>
        </p:nvSpPr>
        <p:spPr>
          <a:xfrm>
            <a:off x="3276600" y="5029200"/>
            <a:ext cx="1339479" cy="369332"/>
          </a:xfrm>
          <a:prstGeom prst="rect">
            <a:avLst/>
          </a:prstGeom>
          <a:noFill/>
        </p:spPr>
        <p:txBody>
          <a:bodyPr wrap="none" rtlCol="0">
            <a:spAutoFit/>
          </a:bodyPr>
          <a:lstStyle/>
          <a:p>
            <a:r>
              <a:rPr lang="en-US" dirty="0" smtClean="0">
                <a:solidFill>
                  <a:srgbClr val="002060"/>
                </a:solidFill>
                <a:latin typeface="Arial" panose="020B0604020202020204" pitchFamily="34" charset="0"/>
                <a:cs typeface="Arial" panose="020B0604020202020204" pitchFamily="34" charset="0"/>
              </a:rPr>
              <a:t>AIS spread</a:t>
            </a:r>
          </a:p>
        </p:txBody>
      </p:sp>
      <p:sp>
        <p:nvSpPr>
          <p:cNvPr id="14" name="Rectangle 13"/>
          <p:cNvSpPr/>
          <p:nvPr/>
        </p:nvSpPr>
        <p:spPr>
          <a:xfrm>
            <a:off x="6934200" y="4724400"/>
            <a:ext cx="1339479"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AIS spread</a:t>
            </a:r>
          </a:p>
        </p:txBody>
      </p:sp>
      <p:sp>
        <p:nvSpPr>
          <p:cNvPr id="16" name="Rectangle 15"/>
          <p:cNvSpPr/>
          <p:nvPr/>
        </p:nvSpPr>
        <p:spPr>
          <a:xfrm>
            <a:off x="5638800" y="3962400"/>
            <a:ext cx="1339479"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AIS spread</a:t>
            </a:r>
          </a:p>
        </p:txBody>
      </p:sp>
      <p:sp>
        <p:nvSpPr>
          <p:cNvPr id="17" name="Rectangle 16"/>
          <p:cNvSpPr/>
          <p:nvPr/>
        </p:nvSpPr>
        <p:spPr>
          <a:xfrm>
            <a:off x="7010400" y="5791200"/>
            <a:ext cx="1339479"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AIS spread</a:t>
            </a:r>
          </a:p>
        </p:txBody>
      </p:sp>
      <p:sp>
        <p:nvSpPr>
          <p:cNvPr id="18" name="Rectangle 17"/>
          <p:cNvSpPr/>
          <p:nvPr/>
        </p:nvSpPr>
        <p:spPr>
          <a:xfrm>
            <a:off x="5105400" y="6019800"/>
            <a:ext cx="774709" cy="369332"/>
          </a:xfrm>
          <a:prstGeom prst="rect">
            <a:avLst/>
          </a:prstGeom>
        </p:spPr>
        <p:txBody>
          <a:bodyPr wrap="none">
            <a:spAutoFit/>
          </a:bodyPr>
          <a:lstStyle/>
          <a:p>
            <a:r>
              <a:rPr lang="en-US" dirty="0" err="1" smtClean="0">
                <a:solidFill>
                  <a:srgbClr val="002060"/>
                </a:solidFill>
                <a:latin typeface="Arial" panose="020B0604020202020204" pitchFamily="34" charset="0"/>
                <a:cs typeface="Arial" panose="020B0604020202020204" pitchFamily="34" charset="0"/>
              </a:rPr>
              <a:t>HABs</a:t>
            </a:r>
            <a:endParaRPr lang="en-US" dirty="0" smtClean="0">
              <a:solidFill>
                <a:srgbClr val="002060"/>
              </a:solidFill>
              <a:latin typeface="Arial" panose="020B0604020202020204" pitchFamily="34" charset="0"/>
              <a:cs typeface="Arial" panose="020B0604020202020204" pitchFamily="34" charset="0"/>
            </a:endParaRPr>
          </a:p>
        </p:txBody>
      </p:sp>
      <p:sp>
        <p:nvSpPr>
          <p:cNvPr id="19" name="Rectangle 18"/>
          <p:cNvSpPr/>
          <p:nvPr/>
        </p:nvSpPr>
        <p:spPr>
          <a:xfrm>
            <a:off x="2819400" y="3276600"/>
            <a:ext cx="1403299"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Future work</a:t>
            </a:r>
          </a:p>
        </p:txBody>
      </p:sp>
      <p:sp>
        <p:nvSpPr>
          <p:cNvPr id="20" name="Rectangle 19"/>
          <p:cNvSpPr/>
          <p:nvPr/>
        </p:nvSpPr>
        <p:spPr>
          <a:xfrm>
            <a:off x="5943600" y="5486400"/>
            <a:ext cx="1018616"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Hypoxia</a:t>
            </a:r>
          </a:p>
        </p:txBody>
      </p:sp>
      <p:pic>
        <p:nvPicPr>
          <p:cNvPr id="21" name="Picture 2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043600" y="154344"/>
            <a:ext cx="623400" cy="638264"/>
          </a:xfrm>
          <a:prstGeom prst="rect">
            <a:avLst/>
          </a:prstGeom>
        </p:spPr>
      </p:pic>
      <p:pic>
        <p:nvPicPr>
          <p:cNvPr id="22" name="Picture 21"/>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tretch>
            <a:fillRect/>
          </a:stretch>
        </p:blipFill>
        <p:spPr>
          <a:xfrm>
            <a:off x="228600" y="148062"/>
            <a:ext cx="1524000" cy="613938"/>
          </a:xfrm>
          <a:prstGeom prst="rect">
            <a:avLst/>
          </a:prstGeom>
        </p:spPr>
      </p:pic>
      <p:pic>
        <p:nvPicPr>
          <p:cNvPr id="3" name="Picture 2" descr="beletsky.jp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52400" y="1100409"/>
            <a:ext cx="1035876" cy="1414191"/>
          </a:xfrm>
          <a:prstGeom prst="rect">
            <a:avLst/>
          </a:prstGeom>
        </p:spPr>
      </p:pic>
    </p:spTree>
    <p:extLst>
      <p:ext uri="{BB962C8B-B14F-4D97-AF65-F5344CB8AC3E}">
        <p14:creationId xmlns:p14="http://schemas.microsoft.com/office/powerpoint/2010/main" val="4074691824"/>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10/10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400110"/>
          </a:xfrm>
          <a:prstGeom prst="rect">
            <a:avLst/>
          </a:prstGeom>
          <a:noFill/>
        </p:spPr>
        <p:txBody>
          <a:bodyPr wrap="square" rtlCol="0">
            <a:spAutoFit/>
          </a:bodyPr>
          <a:lstStyle/>
          <a:p>
            <a:r>
              <a:rPr lang="en-US" sz="2000" b="1" dirty="0" smtClean="0">
                <a:solidFill>
                  <a:srgbClr val="002060"/>
                </a:solidFill>
                <a:latin typeface="Arial" panose="020B0604020202020204" pitchFamily="34" charset="0"/>
                <a:cs typeface="Arial" panose="020B0604020202020204" pitchFamily="34" charset="0"/>
              </a:rPr>
              <a:t>Future Research: Predicting the spread of Aquatic Invasive Species</a:t>
            </a:r>
            <a:endParaRPr lang="en-US" sz="2000" b="1" dirty="0">
              <a:solidFill>
                <a:srgbClr val="002060"/>
              </a:solidFill>
              <a:latin typeface="Arial" panose="020B0604020202020204" pitchFamily="34" charset="0"/>
              <a:cs typeface="Arial" panose="020B0604020202020204" pitchFamily="34" charset="0"/>
            </a:endParaRPr>
          </a:p>
        </p:txBody>
      </p:sp>
      <p:sp>
        <p:nvSpPr>
          <p:cNvPr id="12" name="TextBox 11"/>
          <p:cNvSpPr txBox="1"/>
          <p:nvPr/>
        </p:nvSpPr>
        <p:spPr>
          <a:xfrm>
            <a:off x="92050" y="1066800"/>
            <a:ext cx="8518550" cy="2585323"/>
          </a:xfrm>
          <a:prstGeom prst="rect">
            <a:avLst/>
          </a:prstGeom>
          <a:noFill/>
        </p:spPr>
        <p:txBody>
          <a:bodyPr wrap="square" rtlCol="0">
            <a:spAutoFit/>
          </a:bodyPr>
          <a:lstStyle/>
          <a:p>
            <a:r>
              <a:rPr lang="en-US" dirty="0" smtClean="0">
                <a:solidFill>
                  <a:srgbClr val="002060"/>
                </a:solidFill>
                <a:latin typeface="Arial"/>
                <a:cs typeface="Arial"/>
              </a:rPr>
              <a:t>Developing predictive models for Lake Superior (GLFC proposal submitted)</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r>
              <a:rPr lang="en-US" dirty="0" smtClean="0">
                <a:solidFill>
                  <a:srgbClr val="002060"/>
                </a:solidFill>
                <a:latin typeface="Arial"/>
                <a:cs typeface="Arial"/>
              </a:rPr>
              <a:t>   </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p:txBody>
      </p:sp>
      <p:pic>
        <p:nvPicPr>
          <p:cNvPr id="10" name="Picture 9" descr="ruffe_LS_USGS.png"/>
          <p:cNvPicPr>
            <a:picLocks noChangeAspect="1"/>
          </p:cNvPicPr>
          <p:nvPr/>
        </p:nvPicPr>
        <p:blipFill>
          <a:blip r:embed="rId3"/>
          <a:stretch>
            <a:fillRect/>
          </a:stretch>
        </p:blipFill>
        <p:spPr>
          <a:xfrm>
            <a:off x="457199" y="1752600"/>
            <a:ext cx="8116037" cy="4034064"/>
          </a:xfrm>
          <a:prstGeom prst="rect">
            <a:avLst/>
          </a:prstGeom>
        </p:spPr>
      </p:pic>
      <p:sp>
        <p:nvSpPr>
          <p:cNvPr id="15" name="TextBox 14"/>
          <p:cNvSpPr txBox="1"/>
          <p:nvPr/>
        </p:nvSpPr>
        <p:spPr>
          <a:xfrm>
            <a:off x="401240" y="5943600"/>
            <a:ext cx="8593681" cy="738664"/>
          </a:xfrm>
          <a:prstGeom prst="rect">
            <a:avLst/>
          </a:prstGeom>
          <a:noFill/>
        </p:spPr>
        <p:txBody>
          <a:bodyPr wrap="none" rtlCol="0">
            <a:spAutoFit/>
          </a:bodyPr>
          <a:lstStyle/>
          <a:p>
            <a:pPr algn="ctr"/>
            <a:r>
              <a:rPr lang="en-US" sz="1400" dirty="0" smtClean="0">
                <a:solidFill>
                  <a:srgbClr val="002060"/>
                </a:solidFill>
                <a:cs typeface="Arial"/>
              </a:rPr>
              <a:t>Spread of Invasive Eurasian </a:t>
            </a:r>
            <a:r>
              <a:rPr lang="en-US" sz="1400" dirty="0" err="1" smtClean="0">
                <a:solidFill>
                  <a:srgbClr val="002060"/>
                </a:solidFill>
                <a:cs typeface="Arial"/>
              </a:rPr>
              <a:t>Ruffe</a:t>
            </a:r>
            <a:r>
              <a:rPr lang="en-US" sz="1400" dirty="0" smtClean="0">
                <a:solidFill>
                  <a:srgbClr val="002060"/>
                </a:solidFill>
                <a:cs typeface="Arial"/>
              </a:rPr>
              <a:t> in Lake Superior from introduction point in Duluth, MN (source: USGS).</a:t>
            </a:r>
          </a:p>
          <a:p>
            <a:pPr algn="ctr"/>
            <a:r>
              <a:rPr lang="en-US" sz="1400" dirty="0" smtClean="0">
                <a:solidFill>
                  <a:srgbClr val="002060"/>
                </a:solidFill>
                <a:cs typeface="Arial"/>
              </a:rPr>
              <a:t>Circle size indicates frequency of occurrence. </a:t>
            </a:r>
          </a:p>
          <a:p>
            <a:endParaRPr lang="en-US" sz="1400" dirty="0" smtClean="0">
              <a:solidFill>
                <a:srgbClr val="002060"/>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6" name="Picture 15"/>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400110"/>
          </a:xfrm>
          <a:prstGeom prst="rect">
            <a:avLst/>
          </a:prstGeom>
          <a:noFill/>
        </p:spPr>
        <p:txBody>
          <a:bodyPr wrap="square" rtlCol="0">
            <a:spAutoFit/>
          </a:bodyPr>
          <a:lstStyle/>
          <a:p>
            <a:r>
              <a:rPr lang="en-US" sz="2000" b="1" dirty="0" smtClean="0">
                <a:solidFill>
                  <a:srgbClr val="002060"/>
                </a:solidFill>
                <a:latin typeface="Arial" panose="020B0604020202020204" pitchFamily="34" charset="0"/>
                <a:cs typeface="Arial" panose="020B0604020202020204" pitchFamily="34" charset="0"/>
              </a:rPr>
              <a:t>Questions?</a:t>
            </a:r>
            <a:endParaRPr lang="en-US" sz="2000" b="1" dirty="0">
              <a:solidFill>
                <a:srgbClr val="002060"/>
              </a:solidFill>
              <a:latin typeface="Arial" panose="020B0604020202020204" pitchFamily="34" charset="0"/>
              <a:cs typeface="Arial" panose="020B0604020202020204" pitchFamily="34" charset="0"/>
            </a:endParaRPr>
          </a:p>
        </p:txBody>
      </p:sp>
      <p:sp>
        <p:nvSpPr>
          <p:cNvPr id="12" name="TextBox 11"/>
          <p:cNvSpPr txBox="1"/>
          <p:nvPr/>
        </p:nvSpPr>
        <p:spPr>
          <a:xfrm>
            <a:off x="92050" y="1219200"/>
            <a:ext cx="8518550" cy="2308324"/>
          </a:xfrm>
          <a:prstGeom prst="rect">
            <a:avLst/>
          </a:prstGeom>
          <a:noFill/>
        </p:spPr>
        <p:txBody>
          <a:bodyPr wrap="square" rtlCol="0">
            <a:spAutoFit/>
          </a:bodyPr>
          <a:lstStyle/>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r>
              <a:rPr lang="en-US" dirty="0" smtClean="0">
                <a:solidFill>
                  <a:srgbClr val="002060"/>
                </a:solidFill>
                <a:latin typeface="Arial"/>
                <a:cs typeface="Arial"/>
              </a:rPr>
              <a:t>   </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0" name="Picture 9"/>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pic>
        <p:nvPicPr>
          <p:cNvPr id="11" name="Picture 1" descr="NSF Climate Lake Erie Algal Bloom-rev6.tif"/>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bwMode="auto">
          <a:xfrm>
            <a:off x="533400" y="1066800"/>
            <a:ext cx="8162856" cy="5386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5867400" y="6096000"/>
            <a:ext cx="3048000" cy="246221"/>
          </a:xfrm>
          <a:prstGeom prst="rect">
            <a:avLst/>
          </a:prstGeom>
          <a:solidFill>
            <a:schemeClr val="bg1"/>
          </a:solidFill>
        </p:spPr>
        <p:txBody>
          <a:bodyPr wrap="square" rtlCol="0">
            <a:spAutoFit/>
          </a:bodyPr>
          <a:lstStyle/>
          <a:p>
            <a:r>
              <a:rPr lang="en-US" sz="1000" dirty="0" smtClean="0"/>
              <a:t>From </a:t>
            </a:r>
            <a:r>
              <a:rPr lang="en-US" sz="1000" dirty="0" err="1" smtClean="0"/>
              <a:t>Beletsky</a:t>
            </a:r>
            <a:r>
              <a:rPr lang="en-US" sz="1000" dirty="0" smtClean="0"/>
              <a:t> et </a:t>
            </a:r>
            <a:r>
              <a:rPr lang="en-US" sz="1000" dirty="0"/>
              <a:t>al.,</a:t>
            </a:r>
            <a:r>
              <a:rPr lang="en-GB" sz="1000" dirty="0"/>
              <a:t> </a:t>
            </a:r>
            <a:r>
              <a:rPr lang="en-GB" sz="1000" dirty="0" smtClean="0"/>
              <a:t>(1999)</a:t>
            </a:r>
            <a:r>
              <a:rPr lang="en-GB" sz="1000" dirty="0"/>
              <a:t>. </a:t>
            </a:r>
            <a:r>
              <a:rPr lang="en-US" sz="1000" i="1" dirty="0"/>
              <a:t>J. Great Lakes Res.</a:t>
            </a:r>
            <a:endParaRPr lang="en-US" sz="1000" dirty="0" smtClean="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523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2/10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307777"/>
          </a:xfrm>
          <a:prstGeom prst="rect">
            <a:avLst/>
          </a:prstGeom>
          <a:noFill/>
        </p:spPr>
        <p:txBody>
          <a:bodyPr wrap="square" rtlCol="0">
            <a:spAutoFit/>
          </a:bodyPr>
          <a:lstStyle/>
          <a:p>
            <a:r>
              <a:rPr lang="en-US" sz="1300" b="1" dirty="0" smtClean="0">
                <a:solidFill>
                  <a:schemeClr val="bg1"/>
                </a:solidFill>
                <a:latin typeface="Arial" panose="020B0604020202020204" pitchFamily="34" charset="0"/>
                <a:cs typeface="Arial" panose="020B0604020202020204" pitchFamily="34" charset="0"/>
              </a:rPr>
              <a:t>IPEMF | </a:t>
            </a:r>
            <a:r>
              <a:rPr lang="en-US" sz="1400" b="1" dirty="0" smtClean="0">
                <a:solidFill>
                  <a:schemeClr val="bg1"/>
                </a:solidFill>
              </a:rPr>
              <a:t>Physical-Biological Coupling in the Great Lakes</a:t>
            </a:r>
            <a:endParaRPr lang="en-US" sz="1400" b="1" dirty="0">
              <a:solidFill>
                <a:schemeClr val="bg1"/>
              </a:solidFill>
            </a:endParaRPr>
          </a:p>
        </p:txBody>
      </p:sp>
      <p:sp>
        <p:nvSpPr>
          <p:cNvPr id="4" name="TextBox 3"/>
          <p:cNvSpPr txBox="1"/>
          <p:nvPr/>
        </p:nvSpPr>
        <p:spPr>
          <a:xfrm>
            <a:off x="76200" y="533400"/>
            <a:ext cx="9001801" cy="400110"/>
          </a:xfrm>
          <a:prstGeom prst="rect">
            <a:avLst/>
          </a:prstGeom>
          <a:noFill/>
        </p:spPr>
        <p:txBody>
          <a:bodyPr wrap="square" rtlCol="0">
            <a:spAutoFit/>
          </a:bodyPr>
          <a:lstStyle/>
          <a:p>
            <a:pPr>
              <a:defRPr/>
            </a:pPr>
            <a:r>
              <a:rPr lang="en-US" sz="2000" b="1" dirty="0" smtClean="0">
                <a:latin typeface="+mj-lt"/>
                <a:cs typeface="Bell MT"/>
              </a:rPr>
              <a:t>Linking HABs with Lake </a:t>
            </a:r>
            <a:r>
              <a:rPr lang="en-US" sz="2000" b="1" dirty="0">
                <a:latin typeface="+mj-lt"/>
                <a:cs typeface="Bell MT"/>
              </a:rPr>
              <a:t>H</a:t>
            </a:r>
            <a:r>
              <a:rPr lang="en-US" sz="2000" b="1" dirty="0" smtClean="0">
                <a:latin typeface="+mj-lt"/>
                <a:cs typeface="Bell MT"/>
              </a:rPr>
              <a:t>ydrodynamics in Current and Future </a:t>
            </a:r>
            <a:r>
              <a:rPr lang="en-US" sz="2000" b="1" dirty="0">
                <a:latin typeface="+mj-lt"/>
                <a:cs typeface="Bell MT"/>
              </a:rPr>
              <a:t>C</a:t>
            </a:r>
            <a:r>
              <a:rPr lang="en-US" sz="2000" b="1" dirty="0" smtClean="0">
                <a:latin typeface="+mj-lt"/>
                <a:cs typeface="Bell MT"/>
              </a:rPr>
              <a:t>limates</a:t>
            </a:r>
          </a:p>
        </p:txBody>
      </p:sp>
      <p:sp>
        <p:nvSpPr>
          <p:cNvPr id="12" name="TextBox 11"/>
          <p:cNvSpPr txBox="1"/>
          <p:nvPr/>
        </p:nvSpPr>
        <p:spPr>
          <a:xfrm>
            <a:off x="4572000" y="1066800"/>
            <a:ext cx="4175150" cy="4585871"/>
          </a:xfrm>
          <a:prstGeom prst="rect">
            <a:avLst/>
          </a:prstGeom>
          <a:noFill/>
        </p:spPr>
        <p:txBody>
          <a:bodyPr wrap="square" rtlCol="0">
            <a:spAutoFit/>
          </a:bodyPr>
          <a:lstStyle/>
          <a:p>
            <a:pPr marL="285750" indent="-285750">
              <a:spcBef>
                <a:spcPts val="1200"/>
              </a:spcBef>
              <a:buFont typeface="Arial" panose="020B0604020202020204" pitchFamily="34" charset="0"/>
              <a:buChar char="•"/>
              <a:defRPr/>
            </a:pPr>
            <a:r>
              <a:rPr lang="en-US" dirty="0" smtClean="0">
                <a:cs typeface="Times New Roman"/>
              </a:rPr>
              <a:t>In 2011, Lake Erie experienced its largest recorded harmful algal bloom due to record-breaking nutrient loads in spring. </a:t>
            </a:r>
          </a:p>
          <a:p>
            <a:pPr marL="285750" indent="-285750">
              <a:spcBef>
                <a:spcPts val="1200"/>
              </a:spcBef>
              <a:buFont typeface="Arial" panose="020B0604020202020204" pitchFamily="34" charset="0"/>
              <a:buChar char="•"/>
              <a:defRPr/>
            </a:pPr>
            <a:r>
              <a:rPr lang="en-US" dirty="0" smtClean="0">
                <a:cs typeface="Times New Roman"/>
              </a:rPr>
              <a:t>In addition to nutrient load, physical factors played important role.</a:t>
            </a:r>
          </a:p>
          <a:p>
            <a:pPr marL="285750" indent="-285750">
              <a:spcBef>
                <a:spcPts val="1200"/>
              </a:spcBef>
              <a:buFont typeface="Arial" panose="020B0604020202020204" pitchFamily="34" charset="0"/>
              <a:buChar char="•"/>
              <a:defRPr/>
            </a:pPr>
            <a:r>
              <a:rPr lang="en-US" dirty="0" smtClean="0">
                <a:cs typeface="Times New Roman"/>
              </a:rPr>
              <a:t>Weak </a:t>
            </a:r>
            <a:r>
              <a:rPr lang="en-US" smtClean="0">
                <a:cs typeface="Times New Roman"/>
              </a:rPr>
              <a:t>lake </a:t>
            </a:r>
            <a:r>
              <a:rPr lang="en-US" smtClean="0">
                <a:cs typeface="Times New Roman"/>
              </a:rPr>
              <a:t>circulation </a:t>
            </a:r>
            <a:r>
              <a:rPr lang="en-US" dirty="0" smtClean="0">
                <a:cs typeface="Times New Roman"/>
              </a:rPr>
              <a:t>led </a:t>
            </a:r>
            <a:r>
              <a:rPr lang="en-US" dirty="0" smtClean="0">
                <a:cs typeface="Times New Roman"/>
              </a:rPr>
              <a:t>to abnormally long residence times that incubated the bloom. </a:t>
            </a:r>
          </a:p>
          <a:p>
            <a:pPr marL="285750" indent="-285750">
              <a:spcBef>
                <a:spcPts val="1200"/>
              </a:spcBef>
              <a:buFont typeface="Arial" panose="020B0604020202020204" pitchFamily="34" charset="0"/>
              <a:buChar char="•"/>
              <a:defRPr/>
            </a:pPr>
            <a:r>
              <a:rPr lang="en-US" dirty="0" smtClean="0">
                <a:cs typeface="Times New Roman"/>
              </a:rPr>
              <a:t>Warm and quiescent conditions stimulated growth and prevented flushing of nutrients. </a:t>
            </a:r>
          </a:p>
          <a:p>
            <a:pPr marL="285750" indent="-285750">
              <a:spcBef>
                <a:spcPts val="1200"/>
              </a:spcBef>
              <a:buFont typeface="Arial" panose="020B0604020202020204" pitchFamily="34" charset="0"/>
              <a:buChar char="•"/>
              <a:defRPr/>
            </a:pPr>
            <a:r>
              <a:rPr lang="en-US" dirty="0" smtClean="0">
                <a:cs typeface="Times New Roman"/>
              </a:rPr>
              <a:t>These factors are consistent with expected future conditions</a:t>
            </a:r>
            <a:r>
              <a:rPr lang="en-US" dirty="0" smtClean="0">
                <a:latin typeface="Times New Roman"/>
                <a:cs typeface="Times New Roman"/>
              </a:rPr>
              <a:t>.</a:t>
            </a:r>
          </a:p>
        </p:txBody>
      </p:sp>
      <p:pic>
        <p:nvPicPr>
          <p:cNvPr id="14" name="Picture 1" descr="NSF Climate Lake Erie Algal Bloom-rev6.tif"/>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28600" y="1102572"/>
            <a:ext cx="3944356" cy="3774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52400" y="4724400"/>
            <a:ext cx="4038600" cy="584776"/>
          </a:xfrm>
          <a:prstGeom prst="rect">
            <a:avLst/>
          </a:prstGeom>
        </p:spPr>
        <p:txBody>
          <a:bodyPr wrap="square">
            <a:spAutoFit/>
          </a:bodyPr>
          <a:lstStyle/>
          <a:p>
            <a:pPr algn="ctr"/>
            <a:r>
              <a:rPr lang="en-US" sz="1600" dirty="0" smtClean="0">
                <a:cs typeface="Times New Roman"/>
              </a:rPr>
              <a:t>MODIS image of Lake Erie </a:t>
            </a:r>
          </a:p>
          <a:p>
            <a:pPr algn="ctr"/>
            <a:r>
              <a:rPr lang="en-US" sz="1600" dirty="0" smtClean="0">
                <a:cs typeface="Times New Roman"/>
              </a:rPr>
              <a:t>on September 3, 2011 </a:t>
            </a:r>
            <a:endParaRPr lang="en-US" sz="1600" dirty="0">
              <a:cs typeface="Times New Roman"/>
            </a:endParaRPr>
          </a:p>
        </p:txBody>
      </p:sp>
      <p:sp>
        <p:nvSpPr>
          <p:cNvPr id="16" name="Rectangle 15"/>
          <p:cNvSpPr/>
          <p:nvPr/>
        </p:nvSpPr>
        <p:spPr>
          <a:xfrm>
            <a:off x="228600" y="5929883"/>
            <a:ext cx="8382000" cy="646331"/>
          </a:xfrm>
          <a:prstGeom prst="rect">
            <a:avLst/>
          </a:prstGeom>
        </p:spPr>
        <p:txBody>
          <a:bodyPr wrap="square">
            <a:spAutoFit/>
          </a:bodyPr>
          <a:lstStyle/>
          <a:p>
            <a:pPr algn="ctr" eaLnBrk="0" hangingPunct="0">
              <a:defRPr/>
            </a:pPr>
            <a:r>
              <a:rPr lang="en-US" dirty="0" err="1" smtClean="0">
                <a:cs typeface="Times New Roman"/>
              </a:rPr>
              <a:t>Michalak</a:t>
            </a:r>
            <a:r>
              <a:rPr lang="en-US" dirty="0" smtClean="0">
                <a:cs typeface="Times New Roman"/>
              </a:rPr>
              <a:t>, A.M., E.J. Anderson, D. Beletsky, et al., (2013). </a:t>
            </a:r>
            <a:r>
              <a:rPr lang="en-US" i="1" dirty="0" smtClean="0">
                <a:cs typeface="Times New Roman"/>
              </a:rPr>
              <a:t>PNAS.</a:t>
            </a:r>
            <a:endParaRPr lang="en-US" dirty="0" smtClean="0">
              <a:cs typeface="Times New Roman"/>
            </a:endParaRPr>
          </a:p>
          <a:p>
            <a:pPr algn="ctr" eaLnBrk="0" hangingPunct="0">
              <a:defRPr/>
            </a:pPr>
            <a:r>
              <a:rPr lang="en-US" b="1" dirty="0" smtClean="0">
                <a:cs typeface="Times New Roman"/>
              </a:rPr>
              <a:t>ISI Web of Science highly cited paper (top 1% in its field)</a:t>
            </a:r>
          </a:p>
        </p:txBody>
      </p:sp>
      <p:pic>
        <p:nvPicPr>
          <p:cNvPr id="18" name="Picture 17"/>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9" name="Picture 18"/>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6">
                                            <p:txEl>
                                              <p:pRg st="0" end="0"/>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ivs_2011_v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4026933" y="1245626"/>
            <a:ext cx="4926574" cy="4926574"/>
          </a:xfrm>
          <a:prstGeom prst="rect">
            <a:avLst/>
          </a:prstGeom>
        </p:spPr>
      </p:pic>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3/10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384721"/>
          </a:xfrm>
          <a:prstGeom prst="rect">
            <a:avLst/>
          </a:prstGeom>
          <a:noFill/>
        </p:spPr>
        <p:txBody>
          <a:bodyPr wrap="square" rtlCol="0">
            <a:spAutoFit/>
          </a:bodyPr>
          <a:lstStyle/>
          <a:p>
            <a:pPr>
              <a:defRPr/>
            </a:pPr>
            <a:r>
              <a:rPr lang="en-US" sz="1900" b="1" dirty="0" smtClean="0">
                <a:latin typeface="+mj-lt"/>
                <a:cs typeface="Bell MT"/>
              </a:rPr>
              <a:t>Tracking Detroit and Maumee River Waters in Western Basin of Lake Erie</a:t>
            </a:r>
          </a:p>
        </p:txBody>
      </p:sp>
      <p:sp>
        <p:nvSpPr>
          <p:cNvPr id="12" name="TextBox 11"/>
          <p:cNvSpPr txBox="1"/>
          <p:nvPr/>
        </p:nvSpPr>
        <p:spPr>
          <a:xfrm>
            <a:off x="152400" y="1371600"/>
            <a:ext cx="3505200" cy="5078313"/>
          </a:xfrm>
          <a:prstGeom prst="rect">
            <a:avLst/>
          </a:prstGeom>
          <a:noFill/>
        </p:spPr>
        <p:txBody>
          <a:bodyPr wrap="square" rtlCol="0">
            <a:spAutoFit/>
          </a:bodyPr>
          <a:lstStyle/>
          <a:p>
            <a:r>
              <a:rPr lang="en-US" dirty="0" smtClean="0">
                <a:solidFill>
                  <a:srgbClr val="002060"/>
                </a:solidFill>
                <a:latin typeface="Arial"/>
                <a:cs typeface="Arial"/>
              </a:rPr>
              <a:t>Virtual particles </a:t>
            </a:r>
            <a:r>
              <a:rPr lang="en-US" dirty="0" smtClean="0">
                <a:solidFill>
                  <a:srgbClr val="002060"/>
                </a:solidFill>
                <a:cs typeface="Arial"/>
              </a:rPr>
              <a:t>released daily in </a:t>
            </a:r>
            <a:r>
              <a:rPr lang="en-US" dirty="0" smtClean="0">
                <a:solidFill>
                  <a:srgbClr val="002060"/>
                </a:solidFill>
                <a:latin typeface="Arial"/>
                <a:cs typeface="Arial"/>
              </a:rPr>
              <a:t>Detroit River </a:t>
            </a:r>
            <a:r>
              <a:rPr lang="en-US" dirty="0" smtClean="0">
                <a:solidFill>
                  <a:schemeClr val="tx1">
                    <a:lumMod val="50000"/>
                    <a:lumOff val="50000"/>
                  </a:schemeClr>
                </a:solidFill>
                <a:latin typeface="Arial"/>
                <a:cs typeface="Arial"/>
              </a:rPr>
              <a:t>(blue) </a:t>
            </a:r>
            <a:r>
              <a:rPr lang="en-US" dirty="0" smtClean="0">
                <a:solidFill>
                  <a:srgbClr val="002060"/>
                </a:solidFill>
                <a:latin typeface="Arial"/>
                <a:cs typeface="Arial"/>
              </a:rPr>
              <a:t>and Maumee River </a:t>
            </a:r>
            <a:r>
              <a:rPr lang="en-US" dirty="0" smtClean="0">
                <a:solidFill>
                  <a:srgbClr val="FF0000"/>
                </a:solidFill>
                <a:latin typeface="Arial"/>
                <a:cs typeface="Arial"/>
              </a:rPr>
              <a:t>(red) </a:t>
            </a:r>
            <a:r>
              <a:rPr lang="en-US" dirty="0" smtClean="0">
                <a:solidFill>
                  <a:srgbClr val="002060"/>
                </a:solidFill>
                <a:latin typeface="Arial"/>
                <a:cs typeface="Arial"/>
              </a:rPr>
              <a:t>mouths.</a:t>
            </a:r>
          </a:p>
          <a:p>
            <a:endParaRPr lang="en-US" dirty="0" smtClean="0">
              <a:solidFill>
                <a:srgbClr val="002060"/>
              </a:solidFill>
              <a:latin typeface="Arial"/>
              <a:cs typeface="Arial"/>
            </a:endParaRPr>
          </a:p>
          <a:p>
            <a:r>
              <a:rPr lang="en-US" dirty="0" smtClean="0">
                <a:solidFill>
                  <a:srgbClr val="002060"/>
                </a:solidFill>
                <a:latin typeface="Arial"/>
                <a:cs typeface="Arial"/>
              </a:rPr>
              <a:t>Hydrodynamics is based on Princeton Ocean Model (POM).</a:t>
            </a:r>
          </a:p>
          <a:p>
            <a:endParaRPr lang="en-US" dirty="0" smtClean="0">
              <a:solidFill>
                <a:srgbClr val="002060"/>
              </a:solidFill>
              <a:latin typeface="Arial"/>
              <a:cs typeface="Arial"/>
            </a:endParaRPr>
          </a:p>
          <a:p>
            <a:r>
              <a:rPr lang="en-US" dirty="0" smtClean="0">
                <a:solidFill>
                  <a:srgbClr val="002060"/>
                </a:solidFill>
                <a:latin typeface="Arial"/>
                <a:cs typeface="Arial"/>
              </a:rPr>
              <a:t>Particles tracked during 30 days.</a:t>
            </a:r>
          </a:p>
          <a:p>
            <a:endParaRPr lang="en-US" dirty="0" smtClean="0">
              <a:solidFill>
                <a:srgbClr val="002060"/>
              </a:solidFill>
              <a:latin typeface="Arial"/>
              <a:cs typeface="Arial"/>
            </a:endParaRPr>
          </a:p>
          <a:p>
            <a:r>
              <a:rPr lang="en-US" dirty="0" smtClean="0">
                <a:solidFill>
                  <a:srgbClr val="002060"/>
                </a:solidFill>
                <a:latin typeface="Arial"/>
                <a:cs typeface="Arial"/>
              </a:rPr>
              <a:t>Spread from Maumee</a:t>
            </a:r>
            <a:r>
              <a:rPr lang="en-US" dirty="0" smtClean="0">
                <a:solidFill>
                  <a:srgbClr val="002060"/>
                </a:solidFill>
                <a:cs typeface="Arial"/>
              </a:rPr>
              <a:t> was slow contrary to </a:t>
            </a:r>
            <a:r>
              <a:rPr lang="en-US" dirty="0" smtClean="0">
                <a:solidFill>
                  <a:srgbClr val="002060"/>
                </a:solidFill>
                <a:latin typeface="Arial"/>
                <a:cs typeface="Arial"/>
              </a:rPr>
              <a:t>fast spread from Detroit.</a:t>
            </a:r>
          </a:p>
          <a:p>
            <a:endParaRPr lang="en-US" dirty="0" smtClean="0">
              <a:solidFill>
                <a:srgbClr val="002060"/>
              </a:solidFill>
              <a:latin typeface="Arial"/>
              <a:cs typeface="Arial"/>
            </a:endParaRPr>
          </a:p>
          <a:p>
            <a:r>
              <a:rPr lang="en-US" dirty="0" smtClean="0">
                <a:solidFill>
                  <a:srgbClr val="002060"/>
                </a:solidFill>
                <a:latin typeface="Arial"/>
                <a:cs typeface="Arial"/>
              </a:rPr>
              <a:t>Interaction between plumes was</a:t>
            </a:r>
            <a:r>
              <a:rPr lang="en-US" dirty="0" smtClean="0">
                <a:solidFill>
                  <a:srgbClr val="002060"/>
                </a:solidFill>
                <a:cs typeface="Arial"/>
              </a:rPr>
              <a:t> weak,</a:t>
            </a:r>
            <a:r>
              <a:rPr lang="en-US" dirty="0" smtClean="0">
                <a:solidFill>
                  <a:srgbClr val="002060"/>
                </a:solidFill>
                <a:latin typeface="Arial"/>
                <a:cs typeface="Arial"/>
              </a:rPr>
              <a:t> preventing quick dilution of nutrient rich Maumee waters.</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p:txBody>
      </p:sp>
      <p:sp>
        <p:nvSpPr>
          <p:cNvPr id="3" name="TextBox 2"/>
          <p:cNvSpPr txBox="1"/>
          <p:nvPr/>
        </p:nvSpPr>
        <p:spPr>
          <a:xfrm>
            <a:off x="5410200" y="1066800"/>
            <a:ext cx="1324402" cy="338554"/>
          </a:xfrm>
          <a:prstGeom prst="rect">
            <a:avLst/>
          </a:prstGeom>
          <a:noFill/>
        </p:spPr>
        <p:txBody>
          <a:bodyPr wrap="none" rtlCol="0">
            <a:spAutoFit/>
          </a:bodyPr>
          <a:lstStyle/>
          <a:p>
            <a:r>
              <a:rPr lang="en-US" sz="1600" dirty="0" smtClean="0">
                <a:solidFill>
                  <a:srgbClr val="002060"/>
                </a:solidFill>
                <a:latin typeface="Arial" panose="020B0604020202020204" pitchFamily="34" charset="0"/>
                <a:cs typeface="Arial" panose="020B0604020202020204" pitchFamily="34" charset="0"/>
              </a:rPr>
              <a:t>Detroit River</a:t>
            </a:r>
          </a:p>
        </p:txBody>
      </p:sp>
      <p:sp>
        <p:nvSpPr>
          <p:cNvPr id="5" name="Rectangle 4"/>
          <p:cNvSpPr/>
          <p:nvPr/>
        </p:nvSpPr>
        <p:spPr>
          <a:xfrm rot="16200000">
            <a:off x="2999728" y="3709508"/>
            <a:ext cx="1685077" cy="369332"/>
          </a:xfrm>
          <a:prstGeom prst="rect">
            <a:avLst/>
          </a:prstGeom>
        </p:spPr>
        <p:txBody>
          <a:bodyPr wrap="none">
            <a:spAutoFit/>
          </a:bodyPr>
          <a:lstStyle/>
          <a:p>
            <a:r>
              <a:rPr lang="en-US" dirty="0" smtClean="0">
                <a:solidFill>
                  <a:srgbClr val="002060"/>
                </a:solidFill>
                <a:latin typeface="Arial" panose="020B0604020202020204" pitchFamily="34" charset="0"/>
                <a:cs typeface="Arial" panose="020B0604020202020204" pitchFamily="34" charset="0"/>
              </a:rPr>
              <a:t>Maumee River</a:t>
            </a:r>
            <a:endParaRPr lang="en-US" dirty="0">
              <a:solidFill>
                <a:srgbClr val="002060"/>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5" name="Picture 14"/>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mediacall" presetSubtype="0" fill="hold" nodeType="clickEffect">
                                  <p:stCondLst>
                                    <p:cond delay="0"/>
                                  </p:stCondLst>
                                  <p:childTnLst>
                                    <p:cmd type="call" cmd="playFrom(0.0)">
                                      <p:cBhvr>
                                        <p:cTn id="26" dur="206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7" restart="whenNotActive" fill="hold" evtFilter="cancelBubble" nodeType="interactiveSeq">
                <p:stCondLst>
                  <p:cond evt="onClick" delay="0">
                    <p:tgtEl>
                      <p:spTgt spid="6"/>
                    </p:tgtEl>
                  </p:cond>
                </p:stCondLst>
                <p:endSync evt="end" delay="0">
                  <p:rtn val="all"/>
                </p:endSync>
                <p:childTnLst>
                  <p:par>
                    <p:cTn id="28" fill="hold">
                      <p:stCondLst>
                        <p:cond delay="0"/>
                      </p:stCondLst>
                      <p:childTnLst>
                        <p:par>
                          <p:cTn id="29" fill="hold">
                            <p:stCondLst>
                              <p:cond delay="0"/>
                            </p:stCondLst>
                            <p:childTnLst>
                              <p:par>
                                <p:cTn id="30" presetID="2" presetClass="mediacall" presetSubtype="0" fill="hold" nodeType="clickEffect">
                                  <p:stCondLst>
                                    <p:cond delay="0"/>
                                  </p:stCondLst>
                                  <p:childTnLst>
                                    <p:cmd type="call" cmd="togglePause">
                                      <p:cBhvr>
                                        <p:cTn id="31" dur="1" fill="hold"/>
                                        <p:tgtEl>
                                          <p:spTgt spid="6"/>
                                        </p:tgtEl>
                                      </p:cBhvr>
                                    </p:cmd>
                                  </p:childTnLst>
                                </p:cTn>
                              </p:par>
                            </p:childTnLst>
                          </p:cTn>
                        </p:par>
                      </p:childTnLst>
                    </p:cTn>
                  </p:par>
                </p:childTnLst>
              </p:cTn>
              <p:nextCondLst>
                <p:cond evt="onClick" delay="0">
                  <p:tgtEl>
                    <p:spTgt spid="6"/>
                  </p:tgtEl>
                </p:cond>
              </p:nextCondLst>
            </p:seq>
            <p:video>
              <p:cMediaNode vol="80000">
                <p:cTn id="32" fill="hold" display="0">
                  <p:stCondLst>
                    <p:cond delay="indefinite"/>
                  </p:stCondLst>
                </p:cTn>
                <p:tgtEl>
                  <p:spTgt spid="6"/>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477000"/>
            <a:ext cx="9144000" cy="246221"/>
          </a:xfrm>
          <a:prstGeom prst="rect">
            <a:avLst/>
          </a:prstGeom>
        </p:spPr>
        <p:txBody>
          <a:bodyPr wrap="square">
            <a:spAutoFit/>
          </a:bodyPr>
          <a:lstStyle/>
          <a:p>
            <a:pPr algn="r"/>
            <a:r>
              <a:rPr lang="en-US" sz="1000" dirty="0">
                <a:solidFill>
                  <a:srgbClr val="002060"/>
                </a:solidFill>
                <a:latin typeface="Arial" panose="020B0604020202020204" pitchFamily="34" charset="0"/>
                <a:cs typeface="Arial" panose="020B0604020202020204" pitchFamily="34" charset="0"/>
              </a:rPr>
              <a:t>4</a:t>
            </a:r>
            <a:r>
              <a:rPr lang="en-US" sz="1000" dirty="0" smtClean="0">
                <a:solidFill>
                  <a:srgbClr val="002060"/>
                </a:solidFill>
                <a:latin typeface="Arial" panose="020B0604020202020204" pitchFamily="34" charset="0"/>
                <a:cs typeface="Arial" panose="020B0604020202020204" pitchFamily="34" charset="0"/>
              </a:rPr>
              <a:t>/10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pic>
        <p:nvPicPr>
          <p:cNvPr id="10" name="Content Placeholder 6" descr="Erie_Hydraulic_flow.png"/>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52400" y="1191161"/>
            <a:ext cx="6785747" cy="3257988"/>
          </a:xfrm>
        </p:spPr>
      </p:pic>
      <p:sp>
        <p:nvSpPr>
          <p:cNvPr id="14" name="Rectangle 13"/>
          <p:cNvSpPr/>
          <p:nvPr/>
        </p:nvSpPr>
        <p:spPr>
          <a:xfrm>
            <a:off x="76200" y="533400"/>
            <a:ext cx="8153400" cy="707886"/>
          </a:xfrm>
          <a:prstGeom prst="rect">
            <a:avLst/>
          </a:prstGeom>
        </p:spPr>
        <p:txBody>
          <a:bodyPr wrap="square">
            <a:spAutoFit/>
          </a:bodyPr>
          <a:lstStyle/>
          <a:p>
            <a:r>
              <a:rPr lang="en-US" sz="2000" b="1" dirty="0" smtClean="0">
                <a:solidFill>
                  <a:srgbClr val="002060"/>
                </a:solidFill>
                <a:latin typeface="+mj-lt"/>
                <a:cs typeface="Arial"/>
              </a:rPr>
              <a:t>Understanding Circulation and Residence Time in Western Basin of Lake Erie</a:t>
            </a:r>
          </a:p>
        </p:txBody>
      </p:sp>
      <p:sp>
        <p:nvSpPr>
          <p:cNvPr id="15" name="TextBox 14"/>
          <p:cNvSpPr txBox="1"/>
          <p:nvPr/>
        </p:nvSpPr>
        <p:spPr>
          <a:xfrm>
            <a:off x="6934200" y="1419761"/>
            <a:ext cx="2133600" cy="3293209"/>
          </a:xfrm>
          <a:prstGeom prst="rect">
            <a:avLst/>
          </a:prstGeom>
          <a:noFill/>
        </p:spPr>
        <p:txBody>
          <a:bodyPr wrap="square" rtlCol="0">
            <a:spAutoFit/>
          </a:bodyPr>
          <a:lstStyle/>
          <a:p>
            <a:r>
              <a:rPr lang="en-US" sz="1600" dirty="0" smtClean="0">
                <a:solidFill>
                  <a:srgbClr val="002060"/>
                </a:solidFill>
                <a:latin typeface="Arial" panose="020B0604020202020204" pitchFamily="34" charset="0"/>
                <a:cs typeface="Arial" panose="020B0604020202020204" pitchFamily="34" charset="0"/>
              </a:rPr>
              <a:t>Hydraulic residence time of the Western Basin is 53 days.</a:t>
            </a:r>
          </a:p>
          <a:p>
            <a:endParaRPr lang="en-US" sz="1600" dirty="0" smtClean="0">
              <a:solidFill>
                <a:srgbClr val="002060"/>
              </a:solidFill>
              <a:latin typeface="Arial" panose="020B0604020202020204" pitchFamily="34" charset="0"/>
              <a:cs typeface="Arial" panose="020B0604020202020204" pitchFamily="34" charset="0"/>
            </a:endParaRPr>
          </a:p>
          <a:p>
            <a:r>
              <a:rPr lang="en-US" sz="1600" dirty="0">
                <a:solidFill>
                  <a:srgbClr val="002060"/>
                </a:solidFill>
                <a:latin typeface="Arial" panose="020B0604020202020204" pitchFamily="34" charset="0"/>
                <a:cs typeface="Arial" panose="020B0604020202020204" pitchFamily="34" charset="0"/>
              </a:rPr>
              <a:t>Detroit </a:t>
            </a:r>
            <a:r>
              <a:rPr lang="en-US" sz="1600" dirty="0" smtClean="0">
                <a:solidFill>
                  <a:srgbClr val="002060"/>
                </a:solidFill>
                <a:latin typeface="Arial" panose="020B0604020202020204" pitchFamily="34" charset="0"/>
                <a:cs typeface="Arial" panose="020B0604020202020204" pitchFamily="34" charset="0"/>
              </a:rPr>
              <a:t>River water residence </a:t>
            </a:r>
            <a:r>
              <a:rPr lang="en-US" sz="1600" dirty="0">
                <a:solidFill>
                  <a:srgbClr val="002060"/>
                </a:solidFill>
                <a:latin typeface="Arial" panose="020B0604020202020204" pitchFamily="34" charset="0"/>
                <a:cs typeface="Arial" panose="020B0604020202020204" pitchFamily="34" charset="0"/>
              </a:rPr>
              <a:t>time is </a:t>
            </a:r>
            <a:r>
              <a:rPr lang="en-US" sz="1600" dirty="0" smtClean="0">
                <a:solidFill>
                  <a:srgbClr val="002060"/>
                </a:solidFill>
                <a:latin typeface="Arial" panose="020B0604020202020204" pitchFamily="34" charset="0"/>
                <a:cs typeface="Arial" panose="020B0604020202020204" pitchFamily="34" charset="0"/>
              </a:rPr>
              <a:t>30 days. </a:t>
            </a:r>
          </a:p>
          <a:p>
            <a:endParaRPr lang="en-US" sz="1600" dirty="0">
              <a:solidFill>
                <a:srgbClr val="002060"/>
              </a:solidFill>
              <a:latin typeface="Arial" panose="020B0604020202020204" pitchFamily="34" charset="0"/>
              <a:cs typeface="Arial" panose="020B0604020202020204" pitchFamily="34" charset="0"/>
            </a:endParaRPr>
          </a:p>
          <a:p>
            <a:r>
              <a:rPr lang="en-US" sz="1600" dirty="0">
                <a:solidFill>
                  <a:srgbClr val="002060"/>
                </a:solidFill>
                <a:latin typeface="Arial" panose="020B0604020202020204" pitchFamily="34" charset="0"/>
                <a:cs typeface="Arial" panose="020B0604020202020204" pitchFamily="34" charset="0"/>
              </a:rPr>
              <a:t>Maumee </a:t>
            </a:r>
            <a:r>
              <a:rPr lang="en-US" sz="1600" dirty="0" smtClean="0">
                <a:solidFill>
                  <a:srgbClr val="002060"/>
                </a:solidFill>
                <a:latin typeface="Arial" panose="020B0604020202020204" pitchFamily="34" charset="0"/>
                <a:cs typeface="Arial" panose="020B0604020202020204" pitchFamily="34" charset="0"/>
              </a:rPr>
              <a:t>River water residence </a:t>
            </a:r>
            <a:r>
              <a:rPr lang="en-US" sz="1600" dirty="0">
                <a:solidFill>
                  <a:srgbClr val="002060"/>
                </a:solidFill>
                <a:latin typeface="Arial" panose="020B0604020202020204" pitchFamily="34" charset="0"/>
                <a:cs typeface="Arial" panose="020B0604020202020204" pitchFamily="34" charset="0"/>
              </a:rPr>
              <a:t>time is </a:t>
            </a:r>
            <a:r>
              <a:rPr lang="en-US" sz="1600" dirty="0" smtClean="0">
                <a:solidFill>
                  <a:srgbClr val="002060"/>
                </a:solidFill>
                <a:latin typeface="Arial" panose="020B0604020202020204" pitchFamily="34" charset="0"/>
                <a:cs typeface="Arial" panose="020B0604020202020204" pitchFamily="34" charset="0"/>
              </a:rPr>
              <a:t>70 days.</a:t>
            </a:r>
          </a:p>
          <a:p>
            <a:r>
              <a:rPr lang="en-US" sz="3200" dirty="0" smtClean="0">
                <a:solidFill>
                  <a:srgbClr val="002060"/>
                </a:solidFill>
                <a:latin typeface="Arial" panose="020B0604020202020204" pitchFamily="34" charset="0"/>
                <a:cs typeface="Arial" panose="020B0604020202020204" pitchFamily="34" charset="0"/>
              </a:rPr>
              <a:t> </a:t>
            </a:r>
          </a:p>
        </p:txBody>
      </p:sp>
      <p:sp>
        <p:nvSpPr>
          <p:cNvPr id="4" name="TextBox 3"/>
          <p:cNvSpPr txBox="1"/>
          <p:nvPr/>
        </p:nvSpPr>
        <p:spPr>
          <a:xfrm>
            <a:off x="110377" y="5458361"/>
            <a:ext cx="9001801" cy="1323439"/>
          </a:xfrm>
          <a:prstGeom prst="rect">
            <a:avLst/>
          </a:prstGeom>
          <a:noFill/>
        </p:spPr>
        <p:txBody>
          <a:bodyPr wrap="square" rtlCol="0">
            <a:spAutoFit/>
          </a:bodyPr>
          <a:lstStyle/>
          <a:p>
            <a:r>
              <a:rPr lang="en-US" sz="2000" b="1" dirty="0" smtClean="0">
                <a:solidFill>
                  <a:srgbClr val="002060"/>
                </a:solidFill>
                <a:latin typeface="Arial" panose="020B0604020202020204" pitchFamily="34" charset="0"/>
                <a:cs typeface="Arial" panose="020B0604020202020204" pitchFamily="34" charset="0"/>
              </a:rPr>
              <a:t>Future Research: </a:t>
            </a:r>
          </a:p>
          <a:p>
            <a:r>
              <a:rPr lang="en-US" sz="2000" dirty="0" smtClean="0">
                <a:solidFill>
                  <a:srgbClr val="002060"/>
                </a:solidFill>
                <a:cs typeface="Arial"/>
              </a:rPr>
              <a:t>Compare hydrodynamics and residence time in Western Basin in current and future climates driving POM with regional climate model predictions</a:t>
            </a:r>
          </a:p>
          <a:p>
            <a:endParaRPr lang="en-US" sz="2000" dirty="0">
              <a:solidFill>
                <a:srgbClr val="002060"/>
              </a:solidFill>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7" name="Picture 16"/>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
        <p:nvSpPr>
          <p:cNvPr id="3" name="TextBox 2"/>
          <p:cNvSpPr txBox="1"/>
          <p:nvPr/>
        </p:nvSpPr>
        <p:spPr>
          <a:xfrm>
            <a:off x="228600" y="4467761"/>
            <a:ext cx="3124200" cy="338554"/>
          </a:xfrm>
          <a:prstGeom prst="rect">
            <a:avLst/>
          </a:prstGeom>
          <a:noFill/>
        </p:spPr>
        <p:txBody>
          <a:bodyPr wrap="square" rtlCol="0">
            <a:spAutoFit/>
          </a:bodyPr>
          <a:lstStyle/>
          <a:p>
            <a:r>
              <a:rPr lang="en-US" sz="1600" dirty="0">
                <a:solidFill>
                  <a:srgbClr val="002060"/>
                </a:solidFill>
                <a:cs typeface="Arial"/>
              </a:rPr>
              <a:t>Spring circulation in 2011</a:t>
            </a:r>
            <a:endParaRPr lang="en-US" sz="1600" dirty="0" smtClean="0">
              <a:solidFill>
                <a:srgbClr val="002060"/>
              </a:solidFill>
              <a:latin typeface="Arial" panose="020B0604020202020204" pitchFamily="34" charset="0"/>
              <a:cs typeface="Arial" panose="020B0604020202020204" pitchFamily="34" charset="0"/>
            </a:endParaRPr>
          </a:p>
        </p:txBody>
      </p:sp>
      <p:sp>
        <p:nvSpPr>
          <p:cNvPr id="5" name="TextBox 4"/>
          <p:cNvSpPr txBox="1"/>
          <p:nvPr/>
        </p:nvSpPr>
        <p:spPr>
          <a:xfrm>
            <a:off x="3657600" y="4467761"/>
            <a:ext cx="3200400" cy="1323439"/>
          </a:xfrm>
          <a:prstGeom prst="rect">
            <a:avLst/>
          </a:prstGeom>
          <a:noFill/>
        </p:spPr>
        <p:txBody>
          <a:bodyPr wrap="square" rtlCol="0">
            <a:spAutoFit/>
          </a:bodyPr>
          <a:lstStyle/>
          <a:p>
            <a:r>
              <a:rPr lang="en-US" sz="1600" dirty="0">
                <a:solidFill>
                  <a:srgbClr val="002060"/>
                </a:solidFill>
                <a:cs typeface="Arial"/>
              </a:rPr>
              <a:t>Residence time (days). </a:t>
            </a:r>
            <a:r>
              <a:rPr lang="en-US" sz="1600" dirty="0">
                <a:solidFill>
                  <a:srgbClr val="FF0000"/>
                </a:solidFill>
                <a:cs typeface="Arial"/>
              </a:rPr>
              <a:t>Red </a:t>
            </a:r>
            <a:r>
              <a:rPr lang="en-US" sz="1600" dirty="0">
                <a:solidFill>
                  <a:srgbClr val="002060"/>
                </a:solidFill>
                <a:cs typeface="Arial"/>
              </a:rPr>
              <a:t>color indicates </a:t>
            </a:r>
            <a:r>
              <a:rPr lang="en-US" sz="1600" dirty="0" smtClean="0">
                <a:solidFill>
                  <a:srgbClr val="002060"/>
                </a:solidFill>
                <a:cs typeface="Arial"/>
              </a:rPr>
              <a:t>long </a:t>
            </a:r>
            <a:r>
              <a:rPr lang="en-US" sz="1600" dirty="0">
                <a:solidFill>
                  <a:srgbClr val="002060"/>
                </a:solidFill>
                <a:cs typeface="Arial"/>
              </a:rPr>
              <a:t>residence time for Maumee waters, </a:t>
            </a:r>
            <a:r>
              <a:rPr lang="en-US" sz="1600" dirty="0" smtClean="0">
                <a:solidFill>
                  <a:srgbClr val="002060"/>
                </a:solidFill>
                <a:cs typeface="Arial"/>
              </a:rPr>
              <a:t>conducive </a:t>
            </a:r>
            <a:r>
              <a:rPr lang="en-US" sz="1600" dirty="0">
                <a:solidFill>
                  <a:srgbClr val="002060"/>
                </a:solidFill>
                <a:cs typeface="Arial"/>
              </a:rPr>
              <a:t>to bloom development</a:t>
            </a:r>
          </a:p>
          <a:p>
            <a:endParaRPr lang="en-US" sz="1600" dirty="0" smtClean="0">
              <a:solidFill>
                <a:srgbClr val="00206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5/10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152400" y="533400"/>
            <a:ext cx="8382000" cy="707886"/>
          </a:xfrm>
          <a:prstGeom prst="rect">
            <a:avLst/>
          </a:prstGeom>
          <a:noFill/>
        </p:spPr>
        <p:txBody>
          <a:bodyPr wrap="square" rtlCol="0">
            <a:spAutoFit/>
          </a:bodyPr>
          <a:lstStyle/>
          <a:p>
            <a:r>
              <a:rPr lang="en-US" sz="2000" b="1" dirty="0" smtClean="0">
                <a:latin typeface="+mj-lt"/>
                <a:cs typeface="Bell MT"/>
              </a:rPr>
              <a:t>Understanding </a:t>
            </a:r>
            <a:r>
              <a:rPr lang="en-US" sz="2000" b="1" dirty="0" err="1" smtClean="0">
                <a:latin typeface="+mj-lt"/>
                <a:cs typeface="Bell MT"/>
              </a:rPr>
              <a:t>Anticyclonic</a:t>
            </a:r>
            <a:r>
              <a:rPr lang="en-US" sz="2000" b="1" dirty="0" smtClean="0">
                <a:latin typeface="+mj-lt"/>
                <a:cs typeface="Bell MT"/>
              </a:rPr>
              <a:t> (AC) Wind Patterns and Hypoxia in Central Lake Erie</a:t>
            </a:r>
          </a:p>
        </p:txBody>
      </p:sp>
      <p:sp>
        <p:nvSpPr>
          <p:cNvPr id="15" name="Rectangle 14"/>
          <p:cNvSpPr/>
          <p:nvPr/>
        </p:nvSpPr>
        <p:spPr>
          <a:xfrm>
            <a:off x="228600" y="2913872"/>
            <a:ext cx="5029200" cy="276999"/>
          </a:xfrm>
          <a:prstGeom prst="rect">
            <a:avLst/>
          </a:prstGeom>
        </p:spPr>
        <p:txBody>
          <a:bodyPr wrap="square">
            <a:spAutoFit/>
          </a:bodyPr>
          <a:lstStyle/>
          <a:p>
            <a:r>
              <a:rPr lang="en-US" sz="1200" dirty="0" smtClean="0"/>
              <a:t>Monthly temperature           Monthly currents (depth-averaged)</a:t>
            </a:r>
            <a:endParaRPr lang="en-US" sz="1200" dirty="0"/>
          </a:p>
        </p:txBody>
      </p:sp>
      <p:sp>
        <p:nvSpPr>
          <p:cNvPr id="16" name="Rectangle 15"/>
          <p:cNvSpPr/>
          <p:nvPr/>
        </p:nvSpPr>
        <p:spPr>
          <a:xfrm>
            <a:off x="4724400" y="4993120"/>
            <a:ext cx="3886200" cy="1169551"/>
          </a:xfrm>
          <a:prstGeom prst="rect">
            <a:avLst/>
          </a:prstGeom>
        </p:spPr>
        <p:txBody>
          <a:bodyPr wrap="square">
            <a:spAutoFit/>
          </a:bodyPr>
          <a:lstStyle/>
          <a:p>
            <a:pPr eaLnBrk="0" hangingPunct="0">
              <a:spcBef>
                <a:spcPts val="600"/>
              </a:spcBef>
              <a:defRPr/>
            </a:pPr>
            <a:r>
              <a:rPr lang="en-US" sz="1200" dirty="0" smtClean="0"/>
              <a:t>Beletsky, D.,</a:t>
            </a:r>
            <a:r>
              <a:rPr lang="de-DE" sz="1200" dirty="0" smtClean="0"/>
              <a:t> N. </a:t>
            </a:r>
            <a:r>
              <a:rPr lang="de-DE" sz="1200" dirty="0" err="1" smtClean="0"/>
              <a:t>Hawley</a:t>
            </a:r>
            <a:r>
              <a:rPr lang="de-DE" sz="1200" dirty="0" smtClean="0"/>
              <a:t>, Y.R. Rao,</a:t>
            </a:r>
            <a:r>
              <a:rPr lang="en-US" sz="1200" dirty="0" smtClean="0"/>
              <a:t> et al,. (2012).</a:t>
            </a:r>
            <a:r>
              <a:rPr lang="en-US" sz="1200" i="1" dirty="0" smtClean="0"/>
              <a:t> GRL</a:t>
            </a:r>
            <a:r>
              <a:rPr lang="en-US" sz="1200" dirty="0"/>
              <a:t>.</a:t>
            </a:r>
            <a:r>
              <a:rPr lang="en-US" sz="1200" b="1" dirty="0" smtClean="0"/>
              <a:t>*</a:t>
            </a:r>
          </a:p>
          <a:p>
            <a:pPr eaLnBrk="0" hangingPunct="0">
              <a:spcBef>
                <a:spcPts val="600"/>
              </a:spcBef>
              <a:defRPr/>
            </a:pPr>
            <a:r>
              <a:rPr lang="en-US" sz="1200" dirty="0" err="1" smtClean="0"/>
              <a:t>Beletsky</a:t>
            </a:r>
            <a:r>
              <a:rPr lang="en-US" sz="1200" dirty="0" smtClean="0"/>
              <a:t>, D.,</a:t>
            </a:r>
            <a:r>
              <a:rPr lang="de-DE" sz="1200" dirty="0" smtClean="0"/>
              <a:t> N. </a:t>
            </a:r>
            <a:r>
              <a:rPr lang="de-DE" sz="1200" dirty="0" err="1" smtClean="0"/>
              <a:t>Hawley</a:t>
            </a:r>
            <a:r>
              <a:rPr lang="de-DE" sz="1200" dirty="0" smtClean="0"/>
              <a:t>, Y.R. Rao</a:t>
            </a:r>
            <a:r>
              <a:rPr lang="en-US" sz="1200" dirty="0" smtClean="0"/>
              <a:t>. (2013). </a:t>
            </a:r>
            <a:r>
              <a:rPr lang="en-US" sz="1200" i="1" dirty="0" smtClean="0"/>
              <a:t>JGR</a:t>
            </a:r>
            <a:r>
              <a:rPr lang="en-US" sz="1200" dirty="0" smtClean="0"/>
              <a:t>.</a:t>
            </a:r>
          </a:p>
          <a:p>
            <a:pPr eaLnBrk="0" hangingPunct="0">
              <a:defRPr/>
            </a:pPr>
            <a:endParaRPr lang="en-US" sz="1200" dirty="0"/>
          </a:p>
          <a:p>
            <a:pPr eaLnBrk="0" hangingPunct="0">
              <a:defRPr/>
            </a:pPr>
            <a:r>
              <a:rPr lang="en-US" sz="1200" b="1" dirty="0"/>
              <a:t>*AGU Editor’s Highlight Paper, 2012</a:t>
            </a:r>
          </a:p>
          <a:p>
            <a:pPr eaLnBrk="0" hangingPunct="0">
              <a:spcBef>
                <a:spcPts val="600"/>
              </a:spcBef>
              <a:defRPr/>
            </a:pPr>
            <a:endParaRPr lang="en-US" sz="1200" dirty="0" smtClean="0"/>
          </a:p>
        </p:txBody>
      </p:sp>
      <p:sp>
        <p:nvSpPr>
          <p:cNvPr id="17" name="Rectangle 16"/>
          <p:cNvSpPr/>
          <p:nvPr/>
        </p:nvSpPr>
        <p:spPr>
          <a:xfrm>
            <a:off x="228600" y="6172200"/>
            <a:ext cx="8610600" cy="246221"/>
          </a:xfrm>
          <a:prstGeom prst="rect">
            <a:avLst/>
          </a:prstGeom>
        </p:spPr>
        <p:txBody>
          <a:bodyPr wrap="square">
            <a:spAutoFit/>
          </a:bodyPr>
          <a:lstStyle/>
          <a:p>
            <a:endParaRPr lang="en-US" sz="1000" dirty="0"/>
          </a:p>
        </p:txBody>
      </p:sp>
      <p:pic>
        <p:nvPicPr>
          <p:cNvPr id="18" name="그림 5" descr="Layout7.png"/>
          <p:cNvPicPr/>
          <p:nvPr/>
        </p:nvPicPr>
        <p:blipFill>
          <a:blip r:embed="rId3" cstate="screen">
            <a:extLst>
              <a:ext uri="{28A0092B-C50C-407E-A947-70E740481C1C}">
                <a14:useLocalDpi xmlns:a14="http://schemas.microsoft.com/office/drawing/2010/main"/>
              </a:ext>
            </a:extLst>
          </a:blip>
          <a:stretch>
            <a:fillRect/>
          </a:stretch>
        </p:blipFill>
        <p:spPr>
          <a:xfrm>
            <a:off x="203200" y="3200400"/>
            <a:ext cx="4343400" cy="3239717"/>
          </a:xfrm>
          <a:prstGeom prst="rect">
            <a:avLst/>
          </a:prstGeom>
        </p:spPr>
      </p:pic>
      <p:pic>
        <p:nvPicPr>
          <p:cNvPr id="19" name="Picture 18" descr="DO_Sept2005.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28800" y="1219200"/>
            <a:ext cx="2667000" cy="1311965"/>
          </a:xfrm>
          <a:prstGeom prst="rect">
            <a:avLst/>
          </a:prstGeom>
        </p:spPr>
      </p:pic>
      <p:pic>
        <p:nvPicPr>
          <p:cNvPr id="21" name="Picture 2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22" name="Picture 21"/>
          <p:cNvPicPr>
            <a:picLocks noChangeAspect="1"/>
          </p:cNvPicPr>
          <p:nvPr/>
        </p:nvPicPr>
        <p:blipFill>
          <a:blip r:embed="rId6" cstate="screen">
            <a:extLst>
              <a:ext uri="{BEBA8EAE-BF5A-486C-A8C5-ECC9F3942E4B}">
                <a14:imgProps xmlns:a14="http://schemas.microsoft.com/office/drawing/2010/main">
                  <a14:imgLayer r:embed="rId7">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
        <p:nvSpPr>
          <p:cNvPr id="14" name="TextBox 13"/>
          <p:cNvSpPr txBox="1"/>
          <p:nvPr/>
        </p:nvSpPr>
        <p:spPr>
          <a:xfrm>
            <a:off x="1828800" y="2466201"/>
            <a:ext cx="2514600" cy="276999"/>
          </a:xfrm>
          <a:prstGeom prst="rect">
            <a:avLst/>
          </a:prstGeom>
          <a:noFill/>
        </p:spPr>
        <p:txBody>
          <a:bodyPr wrap="square" rtlCol="0">
            <a:spAutoFit/>
          </a:bodyPr>
          <a:lstStyle/>
          <a:p>
            <a:r>
              <a:rPr lang="en-US" sz="1200" dirty="0" smtClean="0">
                <a:solidFill>
                  <a:srgbClr val="002060"/>
                </a:solidFill>
                <a:latin typeface="Arial" panose="020B0604020202020204" pitchFamily="34" charset="0"/>
                <a:cs typeface="Arial" panose="020B0604020202020204" pitchFamily="34" charset="0"/>
              </a:rPr>
              <a:t>Dissolved Oxygen (blue - hypoxia)</a:t>
            </a:r>
          </a:p>
        </p:txBody>
      </p:sp>
      <p:sp>
        <p:nvSpPr>
          <p:cNvPr id="23" name="Curved Up Arrow 22"/>
          <p:cNvSpPr/>
          <p:nvPr/>
        </p:nvSpPr>
        <p:spPr>
          <a:xfrm rot="1721681" flipH="1">
            <a:off x="2615026" y="5696487"/>
            <a:ext cx="607909" cy="256400"/>
          </a:xfrm>
          <a:prstGeom prst="curvedUpArrow">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4" name="Curved Up Arrow 23"/>
          <p:cNvSpPr/>
          <p:nvPr/>
        </p:nvSpPr>
        <p:spPr>
          <a:xfrm rot="1868196" flipH="1">
            <a:off x="2454057" y="4123292"/>
            <a:ext cx="692965" cy="253622"/>
          </a:xfrm>
          <a:prstGeom prst="curvedUpArrow">
            <a:avLst>
              <a:gd name="adj1" fmla="val 25000"/>
              <a:gd name="adj2" fmla="val 98620"/>
              <a:gd name="adj3" fmla="val 25000"/>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27" name="Curved Up Arrow 26"/>
          <p:cNvSpPr/>
          <p:nvPr/>
        </p:nvSpPr>
        <p:spPr>
          <a:xfrm rot="2415746" flipV="1">
            <a:off x="3005981" y="3656928"/>
            <a:ext cx="587210" cy="321024"/>
          </a:xfrm>
          <a:prstGeom prst="curvedUpArrow">
            <a:avLst>
              <a:gd name="adj1" fmla="val 25000"/>
              <a:gd name="adj2" fmla="val 50000"/>
              <a:gd name="adj3" fmla="val 32024"/>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3" name="Rectangle 2"/>
          <p:cNvSpPr/>
          <p:nvPr/>
        </p:nvSpPr>
        <p:spPr>
          <a:xfrm>
            <a:off x="4724400" y="1143000"/>
            <a:ext cx="4394200" cy="3600986"/>
          </a:xfrm>
          <a:prstGeom prst="rect">
            <a:avLst/>
          </a:prstGeom>
        </p:spPr>
        <p:txBody>
          <a:bodyPr wrap="square">
            <a:spAutoFit/>
          </a:bodyPr>
          <a:lstStyle/>
          <a:p>
            <a:pPr marL="137160" indent="-137160">
              <a:spcBef>
                <a:spcPts val="1200"/>
              </a:spcBef>
              <a:buFont typeface="Arial"/>
              <a:buChar char="•"/>
              <a:defRPr/>
            </a:pPr>
            <a:r>
              <a:rPr lang="en-US" dirty="0" smtClean="0">
                <a:cs typeface="Times New Roman"/>
              </a:rPr>
              <a:t>Central Basin (CB) is prone to late summer hypoxia that has strong connection to thermal structure. </a:t>
            </a:r>
            <a:endParaRPr lang="en-US" dirty="0">
              <a:cs typeface="Times New Roman"/>
            </a:endParaRPr>
          </a:p>
          <a:p>
            <a:pPr marL="137160" indent="-137160">
              <a:spcBef>
                <a:spcPts val="1200"/>
              </a:spcBef>
              <a:buFont typeface="Arial"/>
              <a:buChar char="•"/>
              <a:defRPr/>
            </a:pPr>
            <a:r>
              <a:rPr lang="en-US" dirty="0" smtClean="0">
                <a:cs typeface="Times New Roman"/>
              </a:rPr>
              <a:t>Observations and modeling showed that CB thermocline is different than in most lakes (where it is dome-shaped).</a:t>
            </a:r>
          </a:p>
          <a:p>
            <a:pPr marL="137160" indent="-137160">
              <a:spcBef>
                <a:spcPts val="1200"/>
              </a:spcBef>
              <a:buFont typeface="Arial"/>
              <a:buChar char="•"/>
              <a:defRPr/>
            </a:pPr>
            <a:r>
              <a:rPr lang="en-US" dirty="0" smtClean="0">
                <a:cs typeface="Times New Roman"/>
              </a:rPr>
              <a:t>In CB thermocline is bowl-shaped (depressed offshore) due to AC winds. </a:t>
            </a:r>
            <a:endParaRPr lang="en-US" dirty="0">
              <a:cs typeface="Times New Roman"/>
            </a:endParaRPr>
          </a:p>
          <a:p>
            <a:pPr marL="137160" indent="-137160">
              <a:spcBef>
                <a:spcPts val="1200"/>
              </a:spcBef>
              <a:buFont typeface="Arial"/>
              <a:buChar char="•"/>
              <a:defRPr/>
            </a:pPr>
            <a:r>
              <a:rPr lang="en-US" dirty="0" smtClean="0">
                <a:cs typeface="Times New Roman"/>
              </a:rPr>
              <a:t>Thinning of the bottom layer is conducive to the CB hypoxia because of faster oxygen depletion</a:t>
            </a:r>
            <a:r>
              <a:rPr lang="en-US" dirty="0" smtClean="0">
                <a:latin typeface="Times New Roman"/>
                <a:cs typeface="Times New Roman"/>
              </a:rPr>
              <a:t>.</a:t>
            </a:r>
            <a:endParaRPr lang="en-US" dirty="0">
              <a:latin typeface="Times New Roman"/>
              <a:cs typeface="Times New Roman"/>
            </a:endParaRPr>
          </a:p>
        </p:txBody>
      </p:sp>
      <p:sp>
        <p:nvSpPr>
          <p:cNvPr id="28" name="Curved Up Arrow 27"/>
          <p:cNvSpPr/>
          <p:nvPr/>
        </p:nvSpPr>
        <p:spPr>
          <a:xfrm rot="2415746" flipV="1">
            <a:off x="3005981" y="5257127"/>
            <a:ext cx="587210" cy="321024"/>
          </a:xfrm>
          <a:prstGeom prst="curvedUpArrow">
            <a:avLst>
              <a:gd name="adj1" fmla="val 25000"/>
              <a:gd name="adj2" fmla="val 50000"/>
              <a:gd name="adj3" fmla="val 32024"/>
            </a:avLst>
          </a:prstGeom>
          <a:solidFill>
            <a:schemeClr val="tx1">
              <a:lumMod val="50000"/>
              <a:lumOff val="50000"/>
            </a:schemeClr>
          </a:solidFill>
          <a:ln>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5" name="TextBox 4"/>
          <p:cNvSpPr txBox="1"/>
          <p:nvPr/>
        </p:nvSpPr>
        <p:spPr>
          <a:xfrm>
            <a:off x="152400" y="1323201"/>
            <a:ext cx="1447800" cy="923330"/>
          </a:xfrm>
          <a:prstGeom prst="rect">
            <a:avLst/>
          </a:prstGeom>
          <a:noFill/>
        </p:spPr>
        <p:txBody>
          <a:bodyPr wrap="square" rtlCol="0">
            <a:spAutoFit/>
          </a:bodyPr>
          <a:lstStyle/>
          <a:p>
            <a:r>
              <a:rPr lang="en-US" dirty="0" smtClean="0">
                <a:solidFill>
                  <a:srgbClr val="002060"/>
                </a:solidFill>
                <a:latin typeface="Arial" panose="020B0604020202020204" pitchFamily="34" charset="0"/>
                <a:cs typeface="Arial" panose="020B0604020202020204" pitchFamily="34" charset="0"/>
              </a:rPr>
              <a:t>Conditions during 2005 Hypoxia</a:t>
            </a:r>
          </a:p>
        </p:txBody>
      </p:sp>
      <p:sp>
        <p:nvSpPr>
          <p:cNvPr id="26" name="TextBox 25"/>
          <p:cNvSpPr txBox="1"/>
          <p:nvPr/>
        </p:nvSpPr>
        <p:spPr>
          <a:xfrm rot="16200000">
            <a:off x="-1170834" y="3764035"/>
            <a:ext cx="2623469" cy="276999"/>
          </a:xfrm>
          <a:prstGeom prst="rect">
            <a:avLst/>
          </a:prstGeom>
          <a:noFill/>
        </p:spPr>
        <p:txBody>
          <a:bodyPr wrap="square" rtlCol="0">
            <a:spAutoFit/>
          </a:bodyPr>
          <a:lstStyle/>
          <a:p>
            <a:r>
              <a:rPr lang="en-US" sz="1200" dirty="0" smtClean="0">
                <a:solidFill>
                  <a:srgbClr val="002060"/>
                </a:solidFill>
                <a:latin typeface="Arial" panose="020B0604020202020204" pitchFamily="34" charset="0"/>
                <a:cs typeface="Arial" panose="020B0604020202020204" pitchFamily="34" charset="0"/>
              </a:rPr>
              <a:t>Depth (m)</a:t>
            </a:r>
          </a:p>
        </p:txBody>
      </p:sp>
      <p:sp>
        <p:nvSpPr>
          <p:cNvPr id="29" name="TextBox 28"/>
          <p:cNvSpPr txBox="1"/>
          <p:nvPr/>
        </p:nvSpPr>
        <p:spPr>
          <a:xfrm>
            <a:off x="381000" y="6455201"/>
            <a:ext cx="1828800" cy="276999"/>
          </a:xfrm>
          <a:prstGeom prst="rect">
            <a:avLst/>
          </a:prstGeom>
          <a:noFill/>
        </p:spPr>
        <p:txBody>
          <a:bodyPr wrap="square" rtlCol="0">
            <a:spAutoFit/>
          </a:bodyPr>
          <a:lstStyle/>
          <a:p>
            <a:r>
              <a:rPr lang="en-US" sz="1200" dirty="0" smtClean="0">
                <a:solidFill>
                  <a:srgbClr val="002060"/>
                </a:solidFill>
                <a:latin typeface="Arial" panose="020B0604020202020204" pitchFamily="34" charset="0"/>
                <a:cs typeface="Arial" panose="020B0604020202020204" pitchFamily="34" charset="0"/>
              </a:rPr>
              <a:t>Distance (km)</a:t>
            </a:r>
          </a:p>
        </p:txBody>
      </p:sp>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xEl>
                                              <p:pRg st="0" end="0"/>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rallelogram 5"/>
          <p:cNvSpPr/>
          <p:nvPr/>
        </p:nvSpPr>
        <p:spPr>
          <a:xfrm>
            <a:off x="2895600" y="2514600"/>
            <a:ext cx="4267200" cy="1143000"/>
          </a:xfrm>
          <a:prstGeom prst="parallelogram">
            <a:avLst>
              <a:gd name="adj" fmla="val 65913"/>
            </a:avLst>
          </a:prstGeom>
          <a:solidFill>
            <a:schemeClr val="bg1">
              <a:lumMod val="65000"/>
            </a:schemeClr>
          </a:solidFill>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6/10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400110"/>
          </a:xfrm>
          <a:prstGeom prst="rect">
            <a:avLst/>
          </a:prstGeom>
          <a:noFill/>
        </p:spPr>
        <p:txBody>
          <a:bodyPr wrap="square" rtlCol="0">
            <a:spAutoFit/>
          </a:bodyPr>
          <a:lstStyle/>
          <a:p>
            <a:pPr>
              <a:defRPr/>
            </a:pPr>
            <a:r>
              <a:rPr lang="en-US" sz="2000" b="1" dirty="0" smtClean="0">
                <a:latin typeface="+mj-lt"/>
                <a:cs typeface="Bell MT"/>
              </a:rPr>
              <a:t>Thermocline </a:t>
            </a:r>
            <a:r>
              <a:rPr lang="en-US" sz="2000" b="1" dirty="0">
                <a:latin typeface="+mj-lt"/>
                <a:cs typeface="Bell MT"/>
              </a:rPr>
              <a:t>R</a:t>
            </a:r>
            <a:r>
              <a:rPr lang="en-US" sz="2000" b="1" dirty="0" smtClean="0">
                <a:latin typeface="+mj-lt"/>
                <a:cs typeface="Bell MT"/>
              </a:rPr>
              <a:t>esponse to </a:t>
            </a:r>
            <a:r>
              <a:rPr lang="en-US" sz="2000" b="1" dirty="0" err="1">
                <a:latin typeface="+mj-lt"/>
                <a:cs typeface="Bell MT"/>
              </a:rPr>
              <a:t>A</a:t>
            </a:r>
            <a:r>
              <a:rPr lang="en-US" sz="2000" b="1" dirty="0" err="1" smtClean="0">
                <a:latin typeface="+mj-lt"/>
                <a:cs typeface="Bell MT"/>
              </a:rPr>
              <a:t>nticyclonic</a:t>
            </a:r>
            <a:r>
              <a:rPr lang="en-US" sz="2000" b="1" dirty="0" smtClean="0">
                <a:latin typeface="+mj-lt"/>
                <a:cs typeface="Bell MT"/>
              </a:rPr>
              <a:t> (AC) Wind over Lake Erie</a:t>
            </a:r>
          </a:p>
        </p:txBody>
      </p:sp>
      <p:sp>
        <p:nvSpPr>
          <p:cNvPr id="12" name="TextBox 11"/>
          <p:cNvSpPr txBox="1"/>
          <p:nvPr/>
        </p:nvSpPr>
        <p:spPr>
          <a:xfrm>
            <a:off x="165430" y="1135810"/>
            <a:ext cx="1905000" cy="4247317"/>
          </a:xfrm>
          <a:prstGeom prst="rect">
            <a:avLst/>
          </a:prstGeom>
          <a:noFill/>
        </p:spPr>
        <p:txBody>
          <a:bodyPr wrap="square" rtlCol="0">
            <a:spAutoFit/>
          </a:bodyPr>
          <a:lstStyle/>
          <a:p>
            <a:r>
              <a:rPr lang="en-US" dirty="0" smtClean="0">
                <a:solidFill>
                  <a:srgbClr val="002060"/>
                </a:solidFill>
                <a:latin typeface="Arial"/>
                <a:cs typeface="Arial"/>
              </a:rPr>
              <a:t>Idealized 10-day AC wind leading to mid-lake </a:t>
            </a:r>
            <a:r>
              <a:rPr lang="en-US" dirty="0" err="1" smtClean="0">
                <a:solidFill>
                  <a:srgbClr val="002060"/>
                </a:solidFill>
                <a:latin typeface="Arial"/>
                <a:cs typeface="Arial"/>
              </a:rPr>
              <a:t>downwelling</a:t>
            </a:r>
            <a:r>
              <a:rPr lang="en-US" dirty="0" smtClean="0">
                <a:solidFill>
                  <a:srgbClr val="002060"/>
                </a:solidFill>
                <a:latin typeface="Arial"/>
                <a:cs typeface="Arial"/>
              </a:rPr>
              <a:t>;</a:t>
            </a:r>
          </a:p>
          <a:p>
            <a:r>
              <a:rPr lang="en-US" dirty="0" smtClean="0">
                <a:solidFill>
                  <a:srgbClr val="002060"/>
                </a:solidFill>
                <a:latin typeface="Arial"/>
                <a:cs typeface="Arial"/>
              </a:rPr>
              <a:t>2-layer initial thermal structure</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r>
              <a:rPr lang="en-US" dirty="0" smtClean="0">
                <a:solidFill>
                  <a:srgbClr val="002060"/>
                </a:solidFill>
                <a:latin typeface="Arial"/>
                <a:cs typeface="Arial"/>
              </a:rPr>
              <a:t>Full year POM run with 2005</a:t>
            </a:r>
          </a:p>
          <a:p>
            <a:r>
              <a:rPr lang="en-US" dirty="0" smtClean="0">
                <a:solidFill>
                  <a:srgbClr val="002060"/>
                </a:solidFill>
                <a:latin typeface="Arial"/>
                <a:cs typeface="Arial"/>
              </a:rPr>
              <a:t>meteorology. Bowl shaped </a:t>
            </a:r>
            <a:r>
              <a:rPr lang="en-US" dirty="0" err="1" smtClean="0">
                <a:solidFill>
                  <a:srgbClr val="002060"/>
                </a:solidFill>
                <a:latin typeface="Arial"/>
                <a:cs typeface="Arial"/>
              </a:rPr>
              <a:t>thermocline</a:t>
            </a:r>
            <a:r>
              <a:rPr lang="en-US" dirty="0" smtClean="0">
                <a:solidFill>
                  <a:srgbClr val="002060"/>
                </a:solidFill>
                <a:latin typeface="Arial"/>
                <a:cs typeface="Arial"/>
              </a:rPr>
              <a:t> forms in CB </a:t>
            </a:r>
          </a:p>
        </p:txBody>
      </p:sp>
      <p:sp>
        <p:nvSpPr>
          <p:cNvPr id="16" name="TextBox 15"/>
          <p:cNvSpPr txBox="1"/>
          <p:nvPr/>
        </p:nvSpPr>
        <p:spPr>
          <a:xfrm>
            <a:off x="2756230" y="2743350"/>
            <a:ext cx="5079339" cy="369332"/>
          </a:xfrm>
          <a:prstGeom prst="rect">
            <a:avLst/>
          </a:prstGeom>
          <a:noFill/>
        </p:spPr>
        <p:txBody>
          <a:bodyPr wrap="none" rtlCol="0">
            <a:spAutoFit/>
          </a:bodyPr>
          <a:lstStyle/>
          <a:p>
            <a:r>
              <a:rPr lang="en-US" dirty="0" smtClean="0">
                <a:solidFill>
                  <a:srgbClr val="002060"/>
                </a:solidFill>
                <a:latin typeface="Arial" panose="020B0604020202020204" pitchFamily="34" charset="0"/>
                <a:cs typeface="Arial" panose="020B0604020202020204" pitchFamily="34" charset="0"/>
              </a:rPr>
              <a:t>Temperature (West-East transect, central basin)</a:t>
            </a:r>
          </a:p>
        </p:txBody>
      </p:sp>
      <p:sp>
        <p:nvSpPr>
          <p:cNvPr id="17" name="Rectangle 16"/>
          <p:cNvSpPr/>
          <p:nvPr/>
        </p:nvSpPr>
        <p:spPr>
          <a:xfrm>
            <a:off x="3581400" y="6096000"/>
            <a:ext cx="4572000" cy="369332"/>
          </a:xfrm>
          <a:prstGeom prst="rect">
            <a:avLst/>
          </a:prstGeom>
        </p:spPr>
        <p:txBody>
          <a:bodyPr wrap="square">
            <a:spAutoFit/>
          </a:bodyPr>
          <a:lstStyle/>
          <a:p>
            <a:r>
              <a:rPr lang="en-US" dirty="0" smtClean="0">
                <a:solidFill>
                  <a:srgbClr val="002060"/>
                </a:solidFill>
                <a:latin typeface="Arial" panose="020B0604020202020204" pitchFamily="34" charset="0"/>
                <a:cs typeface="Arial" panose="020B0604020202020204" pitchFamily="34" charset="0"/>
              </a:rPr>
              <a:t>Temperature, West-East transect</a:t>
            </a:r>
          </a:p>
        </p:txBody>
      </p:sp>
      <p:pic>
        <p:nvPicPr>
          <p:cNvPr id="18" name="Picture 17"/>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9" name="Picture 18"/>
          <p:cNvPicPr>
            <a:picLocks noChangeAspect="1"/>
          </p:cNvPicPr>
          <p:nvPr/>
        </p:nvPicPr>
        <p:blipFill>
          <a:blip r:embed="rId8" cstate="screen">
            <a:extLst>
              <a:ext uri="{BEBA8EAE-BF5A-486C-A8C5-ECC9F3942E4B}">
                <a14:imgProps xmlns:a14="http://schemas.microsoft.com/office/drawing/2010/main">
                  <a14:imgLayer r:embed="rId9">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pic>
        <p:nvPicPr>
          <p:cNvPr id="5" name="Picture 4" descr="Screen Shot 2016-03-02 at 1.14.11 PM.png"/>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7848600" y="1219200"/>
            <a:ext cx="985196" cy="2120576"/>
          </a:xfrm>
          <a:prstGeom prst="rect">
            <a:avLst/>
          </a:prstGeom>
        </p:spPr>
      </p:pic>
      <p:pic>
        <p:nvPicPr>
          <p:cNvPr id="3" name="erie2005GEMwind_long-trimmedv2">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11"/>
          <a:srcRect r="5293"/>
          <a:stretch/>
        </p:blipFill>
        <p:spPr>
          <a:xfrm>
            <a:off x="2057400" y="3622370"/>
            <a:ext cx="6477000" cy="2279666"/>
          </a:xfrm>
          <a:prstGeom prst="rect">
            <a:avLst/>
          </a:prstGeom>
        </p:spPr>
      </p:pic>
      <p:pic>
        <p:nvPicPr>
          <p:cNvPr id="7" name="Eris_AC3">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rotWithShape="1">
          <a:blip r:embed="rId12"/>
          <a:srcRect r="6540"/>
          <a:stretch/>
        </p:blipFill>
        <p:spPr>
          <a:xfrm>
            <a:off x="3423239" y="1224021"/>
            <a:ext cx="3968161" cy="1415290"/>
          </a:xfrm>
          <a:prstGeom prst="rect">
            <a:avLst/>
          </a:prstGeom>
        </p:spPr>
      </p:pic>
      <p:sp>
        <p:nvSpPr>
          <p:cNvPr id="8" name="TextBox 7"/>
          <p:cNvSpPr txBox="1"/>
          <p:nvPr/>
        </p:nvSpPr>
        <p:spPr>
          <a:xfrm>
            <a:off x="7848600" y="3048000"/>
            <a:ext cx="1371600" cy="246221"/>
          </a:xfrm>
          <a:prstGeom prst="rect">
            <a:avLst/>
          </a:prstGeom>
          <a:noFill/>
        </p:spPr>
        <p:txBody>
          <a:bodyPr wrap="square" rtlCol="0">
            <a:spAutoFit/>
          </a:bodyPr>
          <a:lstStyle/>
          <a:p>
            <a:r>
              <a:rPr lang="en-US" sz="1000" dirty="0" smtClean="0">
                <a:solidFill>
                  <a:schemeClr val="bg1"/>
                </a:solidFill>
                <a:latin typeface="Arial" panose="020B0604020202020204" pitchFamily="34" charset="0"/>
                <a:cs typeface="Arial" panose="020B0604020202020204" pitchFamily="34" charset="0"/>
              </a:rPr>
              <a:t>Temperature</a:t>
            </a:r>
          </a:p>
        </p:txBody>
      </p:sp>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24000" fill="hold"/>
                                        <p:tgtEl>
                                          <p:spTgt spid="7"/>
                                        </p:tgtEl>
                                      </p:cBhvr>
                                    </p:cmd>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2381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3"/>
                    </p:tgtEl>
                  </p:cond>
                </p:stCondLst>
                <p:endSync evt="end" delay="0">
                  <p:rtn val="all"/>
                </p:endSync>
                <p:childTnLst>
                  <p:par>
                    <p:cTn id="24" fill="hold">
                      <p:stCondLst>
                        <p:cond delay="0"/>
                      </p:stCondLst>
                      <p:childTnLst>
                        <p:par>
                          <p:cTn id="25" fill="hold">
                            <p:stCondLst>
                              <p:cond delay="0"/>
                            </p:stCondLst>
                            <p:childTnLst>
                              <p:par>
                                <p:cTn id="26" presetID="2" presetClass="mediacall" presetSubtype="0" fill="hold" nodeType="clickEffect">
                                  <p:stCondLst>
                                    <p:cond delay="0"/>
                                  </p:stCondLst>
                                  <p:childTnLst>
                                    <p:cmd type="call" cmd="togglePause">
                                      <p:cBhvr>
                                        <p:cTn id="27" dur="1" fill="hold"/>
                                        <p:tgtEl>
                                          <p:spTgt spid="3"/>
                                        </p:tgtEl>
                                      </p:cBhvr>
                                    </p:cmd>
                                  </p:childTnLst>
                                </p:cTn>
                              </p:par>
                            </p:childTnLst>
                          </p:cTn>
                        </p:par>
                      </p:childTnLst>
                    </p:cTn>
                  </p:par>
                </p:childTnLst>
              </p:cTn>
              <p:nextCondLst>
                <p:cond evt="onClick" delay="0">
                  <p:tgtEl>
                    <p:spTgt spid="3"/>
                  </p:tgtEl>
                </p:cond>
              </p:nextCondLst>
            </p:seq>
            <p:video>
              <p:cMediaNode vol="80000">
                <p:cTn id="28" fill="hold" display="0">
                  <p:stCondLst>
                    <p:cond delay="indefinite"/>
                  </p:stCondLst>
                </p:cTn>
                <p:tgtEl>
                  <p:spTgt spid="3"/>
                </p:tgtEl>
              </p:cMediaNode>
            </p:video>
            <p:seq concurrent="1" nextAc="seek">
              <p:cTn id="29" restart="whenNotActive" fill="hold" evtFilter="cancelBubble" nodeType="interactiveSeq">
                <p:stCondLst>
                  <p:cond evt="onClick" delay="0">
                    <p:tgtEl>
                      <p:spTgt spid="7"/>
                    </p:tgtEl>
                  </p:cond>
                </p:stCondLst>
                <p:endSync evt="end" delay="0">
                  <p:rtn val="all"/>
                </p:endSync>
                <p:childTnLst>
                  <p:par>
                    <p:cTn id="30" fill="hold">
                      <p:stCondLst>
                        <p:cond delay="0"/>
                      </p:stCondLst>
                      <p:childTnLst>
                        <p:par>
                          <p:cTn id="31" fill="hold">
                            <p:stCondLst>
                              <p:cond delay="0"/>
                            </p:stCondLst>
                            <p:childTnLst>
                              <p:par>
                                <p:cTn id="32" presetID="2" presetClass="mediacall" presetSubtype="0" fill="hold" nodeType="clickEffect">
                                  <p:stCondLst>
                                    <p:cond delay="0"/>
                                  </p:stCondLst>
                                  <p:childTnLst>
                                    <p:cmd type="call" cmd="togglePause">
                                      <p:cBhvr>
                                        <p:cTn id="33" dur="1" fill="hold"/>
                                        <p:tgtEl>
                                          <p:spTgt spid="7"/>
                                        </p:tgtEl>
                                      </p:cBhvr>
                                    </p:cmd>
                                  </p:childTnLst>
                                </p:cTn>
                              </p:par>
                            </p:childTnLst>
                          </p:cTn>
                        </p:par>
                      </p:childTnLst>
                    </p:cTn>
                  </p:par>
                </p:childTnLst>
              </p:cTn>
              <p:nextCondLst>
                <p:cond evt="onClick" delay="0">
                  <p:tgtEl>
                    <p:spTgt spid="7"/>
                  </p:tgtEl>
                </p:cond>
              </p:nextCondLst>
            </p:seq>
            <p:video>
              <p:cMediaNode vol="80000">
                <p:cTn id="34" fill="hold" display="0">
                  <p:stCondLst>
                    <p:cond delay="indefinite"/>
                  </p:stCondLst>
                </p:cTn>
                <p:tgtEl>
                  <p:spTgt spid="7"/>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a:solidFill>
                  <a:srgbClr val="002060"/>
                </a:solidFill>
                <a:latin typeface="Arial" panose="020B0604020202020204" pitchFamily="34" charset="0"/>
                <a:cs typeface="Arial" panose="020B0604020202020204" pitchFamily="34" charset="0"/>
              </a:rPr>
              <a:t>7</a:t>
            </a:r>
            <a:r>
              <a:rPr lang="en-US" sz="1000" dirty="0" smtClean="0">
                <a:solidFill>
                  <a:srgbClr val="002060"/>
                </a:solidFill>
                <a:latin typeface="Arial" panose="020B0604020202020204" pitchFamily="34" charset="0"/>
                <a:cs typeface="Arial" panose="020B0604020202020204" pitchFamily="34" charset="0"/>
              </a:rPr>
              <a:t>/10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400110"/>
          </a:xfrm>
          <a:prstGeom prst="rect">
            <a:avLst/>
          </a:prstGeom>
          <a:noFill/>
        </p:spPr>
        <p:txBody>
          <a:bodyPr wrap="square" rtlCol="0">
            <a:spAutoFit/>
          </a:bodyPr>
          <a:lstStyle/>
          <a:p>
            <a:r>
              <a:rPr lang="en-US" sz="2000" b="1" dirty="0" smtClean="0">
                <a:solidFill>
                  <a:srgbClr val="002060"/>
                </a:solidFill>
                <a:latin typeface="+mj-lt"/>
                <a:cs typeface="Arial" panose="020B0604020202020204" pitchFamily="34" charset="0"/>
              </a:rPr>
              <a:t>Future Research: Continue researching wind-hypoxia connection</a:t>
            </a:r>
            <a:endParaRPr lang="en-US" sz="2000" b="1" dirty="0">
              <a:solidFill>
                <a:srgbClr val="002060"/>
              </a:solidFill>
              <a:latin typeface="+mj-lt"/>
              <a:cs typeface="Arial" panose="020B0604020202020204" pitchFamily="34" charset="0"/>
            </a:endParaRPr>
          </a:p>
        </p:txBody>
      </p:sp>
      <p:sp>
        <p:nvSpPr>
          <p:cNvPr id="12" name="TextBox 11"/>
          <p:cNvSpPr txBox="1"/>
          <p:nvPr/>
        </p:nvSpPr>
        <p:spPr>
          <a:xfrm>
            <a:off x="76200" y="990600"/>
            <a:ext cx="8518550" cy="2862323"/>
          </a:xfrm>
          <a:prstGeom prst="rect">
            <a:avLst/>
          </a:prstGeom>
          <a:noFill/>
        </p:spPr>
        <p:txBody>
          <a:bodyPr wrap="square" rtlCol="0">
            <a:spAutoFit/>
          </a:bodyPr>
          <a:lstStyle/>
          <a:p>
            <a:r>
              <a:rPr lang="en-US" dirty="0" smtClean="0">
                <a:solidFill>
                  <a:srgbClr val="002060"/>
                </a:solidFill>
                <a:cs typeface="Arial"/>
              </a:rPr>
              <a:t>Co-Principle Investigator in the NOAA </a:t>
            </a:r>
            <a:r>
              <a:rPr lang="en-US" dirty="0"/>
              <a:t>Coastal Hypoxia Research Program</a:t>
            </a:r>
            <a:r>
              <a:rPr lang="en-US" b="1" dirty="0"/>
              <a:t> </a:t>
            </a:r>
            <a:r>
              <a:rPr lang="en-US" b="1" dirty="0" smtClean="0"/>
              <a:t>(</a:t>
            </a:r>
            <a:r>
              <a:rPr lang="en-US" dirty="0" smtClean="0">
                <a:solidFill>
                  <a:srgbClr val="002060"/>
                </a:solidFill>
                <a:cs typeface="Arial"/>
              </a:rPr>
              <a:t>CHRP) proposal “</a:t>
            </a:r>
            <a:r>
              <a:rPr lang="en-US" dirty="0" smtClean="0"/>
              <a:t>Operational Lake Erie Hypoxia Forecasting for Public Water Systems Decision Support” (submitted) </a:t>
            </a:r>
            <a:r>
              <a:rPr lang="en-US" dirty="0" smtClean="0">
                <a:solidFill>
                  <a:srgbClr val="002060"/>
                </a:solidFill>
                <a:latin typeface="Arial"/>
                <a:cs typeface="Arial"/>
              </a:rPr>
              <a:t> </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r>
              <a:rPr lang="en-US" dirty="0" smtClean="0">
                <a:solidFill>
                  <a:srgbClr val="002060"/>
                </a:solidFill>
                <a:latin typeface="Arial"/>
                <a:cs typeface="Arial"/>
              </a:rPr>
              <a:t>   </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a:p>
            <a:endParaRPr lang="en-US" dirty="0" smtClean="0">
              <a:solidFill>
                <a:srgbClr val="002060"/>
              </a:solidFill>
              <a:latin typeface="Arial"/>
              <a:cs typeface="Arial"/>
            </a:endParaRPr>
          </a:p>
        </p:txBody>
      </p:sp>
      <p:pic>
        <p:nvPicPr>
          <p:cNvPr id="14" name="Picture 13" descr="Screen Shot 2015-07-29 at 2.14.16 PM.png"/>
          <p:cNvPicPr/>
          <p:nvPr/>
        </p:nvPicPr>
        <p:blipFill>
          <a:blip r:embed="rId3" cstate="screen">
            <a:extLst>
              <a:ext uri="{28A0092B-C50C-407E-A947-70E740481C1C}">
                <a14:useLocalDpi xmlns:a14="http://schemas.microsoft.com/office/drawing/2010/main"/>
              </a:ext>
            </a:extLst>
          </a:blip>
          <a:stretch>
            <a:fillRect/>
          </a:stretch>
        </p:blipFill>
        <p:spPr>
          <a:xfrm>
            <a:off x="1925029" y="2723527"/>
            <a:ext cx="6609371" cy="2947422"/>
          </a:xfrm>
          <a:prstGeom prst="rect">
            <a:avLst/>
          </a:prstGeom>
          <a:ln>
            <a:solidFill>
              <a:schemeClr val="tx1"/>
            </a:solidFill>
          </a:ln>
        </p:spPr>
      </p:pic>
      <p:sp>
        <p:nvSpPr>
          <p:cNvPr id="10" name="Rectangle 9"/>
          <p:cNvSpPr/>
          <p:nvPr/>
        </p:nvSpPr>
        <p:spPr>
          <a:xfrm>
            <a:off x="2209800" y="5805301"/>
            <a:ext cx="6324600" cy="369332"/>
          </a:xfrm>
          <a:prstGeom prst="rect">
            <a:avLst/>
          </a:prstGeom>
        </p:spPr>
        <p:txBody>
          <a:bodyPr wrap="square">
            <a:spAutoFit/>
          </a:bodyPr>
          <a:lstStyle/>
          <a:p>
            <a:r>
              <a:rPr lang="en-US" dirty="0" smtClean="0">
                <a:solidFill>
                  <a:srgbClr val="002060"/>
                </a:solidFill>
                <a:cs typeface="Arial"/>
              </a:rPr>
              <a:t>FVCOM grid used by hydrodynamic and ecological models</a:t>
            </a:r>
            <a:endParaRPr lang="en-US" dirty="0"/>
          </a:p>
        </p:txBody>
      </p:sp>
      <p:pic>
        <p:nvPicPr>
          <p:cNvPr id="15" name="Picture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6" name="Picture 15"/>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pic>
        <p:nvPicPr>
          <p:cNvPr id="17" name="Picture 16" descr="Screen Shot 2015-09-14 at 1.59.19 PM.png"/>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478384" y="2133600"/>
            <a:ext cx="2856798" cy="2086217"/>
          </a:xfrm>
          <a:prstGeom prst="rect">
            <a:avLst/>
          </a:prstGeom>
        </p:spPr>
      </p:pic>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8/10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76200" y="533400"/>
            <a:ext cx="9001801" cy="400110"/>
          </a:xfrm>
          <a:prstGeom prst="rect">
            <a:avLst/>
          </a:prstGeom>
          <a:noFill/>
        </p:spPr>
        <p:txBody>
          <a:bodyPr wrap="square" rtlCol="0">
            <a:spAutoFit/>
          </a:bodyPr>
          <a:lstStyle/>
          <a:p>
            <a:pPr>
              <a:defRPr/>
            </a:pPr>
            <a:r>
              <a:rPr lang="en-US" sz="2000" b="1" dirty="0" smtClean="0">
                <a:latin typeface="+mj-lt"/>
                <a:cs typeface="Bell MT"/>
              </a:rPr>
              <a:t>Predicting Spread of Aquatic Invasive Species (AIS) by Lake Currents</a:t>
            </a:r>
          </a:p>
        </p:txBody>
      </p:sp>
      <p:sp>
        <p:nvSpPr>
          <p:cNvPr id="12" name="TextBox 11"/>
          <p:cNvSpPr txBox="1"/>
          <p:nvPr/>
        </p:nvSpPr>
        <p:spPr>
          <a:xfrm>
            <a:off x="4283050" y="1277809"/>
            <a:ext cx="4556150" cy="4724371"/>
          </a:xfrm>
          <a:prstGeom prst="rect">
            <a:avLst/>
          </a:prstGeom>
          <a:noFill/>
        </p:spPr>
        <p:txBody>
          <a:bodyPr wrap="square" rtlCol="0">
            <a:spAutoFit/>
          </a:bodyPr>
          <a:lstStyle/>
          <a:p>
            <a:pPr marL="137160" indent="-137160">
              <a:spcBef>
                <a:spcPts val="1200"/>
              </a:spcBef>
              <a:buFont typeface="Arial"/>
              <a:buChar char="•"/>
              <a:defRPr/>
            </a:pPr>
            <a:r>
              <a:rPr lang="en-US" sz="1600" dirty="0" smtClean="0">
                <a:cs typeface="Times New Roman"/>
              </a:rPr>
              <a:t>A great number of species invaded the Great Lakes region in recent decades due to shipping and other vectors of spread.</a:t>
            </a:r>
          </a:p>
          <a:p>
            <a:pPr marL="137160" indent="-137160">
              <a:spcBef>
                <a:spcPts val="1200"/>
              </a:spcBef>
              <a:buFont typeface="Arial"/>
              <a:buChar char="•"/>
              <a:defRPr/>
            </a:pPr>
            <a:r>
              <a:rPr lang="en-US" sz="1600" dirty="0" smtClean="0">
                <a:cs typeface="Times New Roman"/>
              </a:rPr>
              <a:t>Important AIS introduction points are </a:t>
            </a:r>
            <a:r>
              <a:rPr lang="en-US" sz="1600" dirty="0" err="1" smtClean="0">
                <a:cs typeface="Times New Roman"/>
              </a:rPr>
              <a:t>deballasting</a:t>
            </a:r>
            <a:r>
              <a:rPr lang="en-US" sz="1600" dirty="0" smtClean="0">
                <a:cs typeface="Times New Roman"/>
              </a:rPr>
              <a:t> locations (e.g. ports and mid-lake exchange locations).</a:t>
            </a:r>
          </a:p>
          <a:p>
            <a:pPr marL="137160" indent="-137160">
              <a:spcBef>
                <a:spcPts val="1200"/>
              </a:spcBef>
              <a:buFont typeface="Arial"/>
              <a:buChar char="•"/>
              <a:defRPr/>
            </a:pPr>
            <a:r>
              <a:rPr lang="en-US" sz="1600" dirty="0" smtClean="0">
                <a:cs typeface="Times New Roman"/>
              </a:rPr>
              <a:t>Knowledge of dispersal by lake currents is required for understanding and prevention of secondary spread of AIS in the Great Lakes.</a:t>
            </a:r>
          </a:p>
          <a:p>
            <a:pPr marL="137160" indent="-137160">
              <a:spcBef>
                <a:spcPts val="1200"/>
              </a:spcBef>
              <a:buFont typeface="Arial"/>
              <a:buChar char="•"/>
              <a:defRPr/>
            </a:pPr>
            <a:r>
              <a:rPr lang="en-US" sz="1600" dirty="0" smtClean="0">
                <a:cs typeface="Times New Roman"/>
              </a:rPr>
              <a:t>We use particle transport model to predict larval dispersal of several target species (fish, mussel, plant) from a variety of introduction points.</a:t>
            </a:r>
          </a:p>
          <a:p>
            <a:pPr marL="137160" indent="-137160">
              <a:spcBef>
                <a:spcPts val="1200"/>
              </a:spcBef>
              <a:buFont typeface="Arial"/>
              <a:buChar char="•"/>
              <a:defRPr/>
            </a:pPr>
            <a:r>
              <a:rPr lang="en-US" sz="1600" dirty="0" smtClean="0">
                <a:cs typeface="Times New Roman"/>
              </a:rPr>
              <a:t>Predictions were made for both existing species and potential invaders.</a:t>
            </a:r>
          </a:p>
          <a:p>
            <a:pPr marL="137160" indent="-137160">
              <a:spcBef>
                <a:spcPts val="600"/>
              </a:spcBef>
              <a:defRPr/>
            </a:pPr>
            <a:r>
              <a:rPr lang="en-US" sz="1600" dirty="0" smtClean="0">
                <a:cs typeface="Times New Roman"/>
              </a:rPr>
              <a:t> </a:t>
            </a:r>
          </a:p>
        </p:txBody>
      </p:sp>
      <p:sp>
        <p:nvSpPr>
          <p:cNvPr id="15" name="Rectangle 14"/>
          <p:cNvSpPr/>
          <p:nvPr/>
        </p:nvSpPr>
        <p:spPr>
          <a:xfrm>
            <a:off x="152400" y="5105400"/>
            <a:ext cx="4038600" cy="369332"/>
          </a:xfrm>
          <a:prstGeom prst="rect">
            <a:avLst/>
          </a:prstGeom>
        </p:spPr>
        <p:txBody>
          <a:bodyPr wrap="square">
            <a:spAutoFit/>
          </a:bodyPr>
          <a:lstStyle/>
          <a:p>
            <a:r>
              <a:rPr lang="en-US" dirty="0" smtClean="0">
                <a:latin typeface="+mj-lt"/>
                <a:cs typeface="Times New Roman"/>
              </a:rPr>
              <a:t>Lake circulation causing AIS spread</a:t>
            </a:r>
            <a:endParaRPr lang="en-US" dirty="0">
              <a:latin typeface="+mj-lt"/>
              <a:cs typeface="Times New Roman"/>
            </a:endParaRPr>
          </a:p>
        </p:txBody>
      </p:sp>
      <p:sp>
        <p:nvSpPr>
          <p:cNvPr id="16" name="Rectangle 15"/>
          <p:cNvSpPr/>
          <p:nvPr/>
        </p:nvSpPr>
        <p:spPr>
          <a:xfrm>
            <a:off x="304800" y="5791200"/>
            <a:ext cx="3886200" cy="492443"/>
          </a:xfrm>
          <a:prstGeom prst="rect">
            <a:avLst/>
          </a:prstGeom>
        </p:spPr>
        <p:txBody>
          <a:bodyPr wrap="square">
            <a:spAutoFit/>
          </a:bodyPr>
          <a:lstStyle/>
          <a:p>
            <a:pPr eaLnBrk="0" hangingPunct="0">
              <a:defRPr/>
            </a:pPr>
            <a:r>
              <a:rPr lang="en-US" sz="1200" dirty="0" smtClean="0"/>
              <a:t>D. Beletsky, R. Beletsky, E. S. Rutherford, et al.,</a:t>
            </a:r>
            <a:r>
              <a:rPr lang="en-GB" sz="1200" dirty="0" smtClean="0"/>
              <a:t> (in review). </a:t>
            </a:r>
            <a:r>
              <a:rPr lang="en-US" sz="1200" i="1" dirty="0" smtClean="0"/>
              <a:t>J. Great Lakes Res</a:t>
            </a:r>
            <a:r>
              <a:rPr lang="en-US" sz="1400" i="1" dirty="0" smtClean="0"/>
              <a:t>. </a:t>
            </a:r>
            <a:endParaRPr lang="en-US" sz="1400" dirty="0" smtClean="0">
              <a:latin typeface="Times New Roman"/>
              <a:cs typeface="Times New Roman"/>
            </a:endParaRPr>
          </a:p>
        </p:txBody>
      </p:sp>
      <p:pic>
        <p:nvPicPr>
          <p:cNvPr id="14" name="Picture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8" name="Picture 17"/>
          <p:cNvPicPr>
            <a:picLocks noChangeAspect="1"/>
          </p:cNvPicPr>
          <p:nvPr/>
        </p:nvPicPr>
        <p:blipFill>
          <a:blip r:embed="rId4" cstate="screen">
            <a:extLst>
              <a:ext uri="{BEBA8EAE-BF5A-486C-A8C5-ECC9F3942E4B}">
                <a14:imgProps xmlns:a14="http://schemas.microsoft.com/office/drawing/2010/main">
                  <a14:imgLayer r:embed="rId5">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pic>
        <p:nvPicPr>
          <p:cNvPr id="5" name="Picture 4" descr="AisDispersal.png"/>
          <p:cNvPicPr>
            <a:picLocks noChangeAspect="1"/>
          </p:cNvPicPr>
          <p:nvPr/>
        </p:nvPicPr>
        <p:blipFill rotWithShape="1">
          <a:blip r:embed="rId6" cstate="screen">
            <a:extLst>
              <a:ext uri="{28A0092B-C50C-407E-A947-70E740481C1C}">
                <a14:useLocalDpi xmlns:a14="http://schemas.microsoft.com/office/drawing/2010/main"/>
              </a:ext>
            </a:extLst>
          </a:blip>
          <a:srcRect r="15349" b="3367"/>
          <a:stretch/>
        </p:blipFill>
        <p:spPr>
          <a:xfrm>
            <a:off x="95037" y="1066800"/>
            <a:ext cx="4131516" cy="3894535"/>
          </a:xfrm>
          <a:prstGeom prst="rect">
            <a:avLst/>
          </a:prstGeom>
        </p:spPr>
      </p:pic>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flipV="1">
            <a:off x="0" y="-4"/>
            <a:ext cx="9144000" cy="36576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0" y="6596390"/>
            <a:ext cx="9144000" cy="246221"/>
          </a:xfrm>
          <a:prstGeom prst="rect">
            <a:avLst/>
          </a:prstGeom>
        </p:spPr>
        <p:txBody>
          <a:bodyPr wrap="square">
            <a:spAutoFit/>
          </a:bodyPr>
          <a:lstStyle/>
          <a:p>
            <a:pPr algn="r"/>
            <a:r>
              <a:rPr lang="en-US" sz="1000" dirty="0" smtClean="0">
                <a:solidFill>
                  <a:srgbClr val="002060"/>
                </a:solidFill>
                <a:latin typeface="Arial" panose="020B0604020202020204" pitchFamily="34" charset="0"/>
                <a:cs typeface="Arial" panose="020B0604020202020204" pitchFamily="34" charset="0"/>
              </a:rPr>
              <a:t>9/10</a:t>
            </a:r>
            <a:endParaRPr lang="en-US" sz="1000" dirty="0">
              <a:solidFill>
                <a:srgbClr val="002060"/>
              </a:solidFill>
              <a:latin typeface="Arial" panose="020B0604020202020204" pitchFamily="34" charset="0"/>
              <a:cs typeface="Arial" panose="020B0604020202020204" pitchFamily="34" charset="0"/>
            </a:endParaRPr>
          </a:p>
        </p:txBody>
      </p:sp>
      <p:sp>
        <p:nvSpPr>
          <p:cNvPr id="2" name="TextBox 1"/>
          <p:cNvSpPr txBox="1"/>
          <p:nvPr/>
        </p:nvSpPr>
        <p:spPr>
          <a:xfrm>
            <a:off x="0" y="45720"/>
            <a:ext cx="7239000" cy="276999"/>
          </a:xfrm>
          <a:prstGeom prst="rect">
            <a:avLst/>
          </a:prstGeom>
          <a:noFill/>
        </p:spPr>
        <p:txBody>
          <a:bodyPr wrap="square" rtlCol="0">
            <a:spAutoFit/>
          </a:bodyPr>
          <a:lstStyle/>
          <a:p>
            <a:r>
              <a:rPr lang="en-US" sz="1200" b="1" dirty="0">
                <a:solidFill>
                  <a:schemeClr val="bg1"/>
                </a:solidFill>
                <a:latin typeface="Arial" panose="020B0604020202020204" pitchFamily="34" charset="0"/>
                <a:cs typeface="Arial" panose="020B0604020202020204" pitchFamily="34" charset="0"/>
              </a:rPr>
              <a:t>IPEMF | </a:t>
            </a:r>
            <a:r>
              <a:rPr lang="en-US" sz="1200" b="1" dirty="0">
                <a:solidFill>
                  <a:schemeClr val="bg1"/>
                </a:solidFill>
              </a:rPr>
              <a:t>Physical-Biological Coupling in the Great Lakes</a:t>
            </a:r>
          </a:p>
        </p:txBody>
      </p:sp>
      <p:sp>
        <p:nvSpPr>
          <p:cNvPr id="4" name="TextBox 3"/>
          <p:cNvSpPr txBox="1"/>
          <p:nvPr/>
        </p:nvSpPr>
        <p:spPr>
          <a:xfrm>
            <a:off x="2514600" y="533400"/>
            <a:ext cx="6563401" cy="1015663"/>
          </a:xfrm>
          <a:prstGeom prst="rect">
            <a:avLst/>
          </a:prstGeom>
          <a:noFill/>
        </p:spPr>
        <p:txBody>
          <a:bodyPr wrap="square" rtlCol="0">
            <a:spAutoFit/>
          </a:bodyPr>
          <a:lstStyle/>
          <a:p>
            <a:pPr>
              <a:defRPr/>
            </a:pPr>
            <a:r>
              <a:rPr lang="en-US" sz="2000" b="1" dirty="0" smtClean="0">
                <a:latin typeface="+mj-lt"/>
                <a:cs typeface="Bell MT"/>
              </a:rPr>
              <a:t>Predicting Spread of Invasive Larval Eurasian </a:t>
            </a:r>
            <a:r>
              <a:rPr lang="en-US" sz="2000" b="1" dirty="0" err="1" smtClean="0">
                <a:latin typeface="+mj-lt"/>
                <a:cs typeface="Bell MT"/>
              </a:rPr>
              <a:t>Ruffe</a:t>
            </a:r>
            <a:r>
              <a:rPr lang="en-US" sz="2000" b="1" dirty="0" smtClean="0">
                <a:latin typeface="+mj-lt"/>
                <a:cs typeface="Bell MT"/>
              </a:rPr>
              <a:t> to Determine Safe Ballast Exchange Locations in Lake Michigan</a:t>
            </a:r>
          </a:p>
        </p:txBody>
      </p:sp>
      <p:sp>
        <p:nvSpPr>
          <p:cNvPr id="12" name="TextBox 11"/>
          <p:cNvSpPr txBox="1"/>
          <p:nvPr/>
        </p:nvSpPr>
        <p:spPr>
          <a:xfrm>
            <a:off x="533400" y="1752600"/>
            <a:ext cx="4343400" cy="5078314"/>
          </a:xfrm>
          <a:prstGeom prst="rect">
            <a:avLst/>
          </a:prstGeom>
          <a:noFill/>
        </p:spPr>
        <p:txBody>
          <a:bodyPr wrap="square" rtlCol="0">
            <a:spAutoFit/>
          </a:bodyPr>
          <a:lstStyle/>
          <a:p>
            <a:r>
              <a:rPr lang="en-US" dirty="0" smtClean="0">
                <a:solidFill>
                  <a:srgbClr val="002060"/>
                </a:solidFill>
                <a:latin typeface="Arial"/>
                <a:cs typeface="Arial"/>
              </a:rPr>
              <a:t>Particles released daily at several known mid-lake ballast water exchange locations </a:t>
            </a:r>
          </a:p>
          <a:p>
            <a:endParaRPr lang="en-US" dirty="0" smtClean="0">
              <a:solidFill>
                <a:srgbClr val="002060"/>
              </a:solidFill>
              <a:latin typeface="Arial"/>
              <a:cs typeface="Arial"/>
            </a:endParaRPr>
          </a:p>
          <a:p>
            <a:r>
              <a:rPr lang="en-US" dirty="0" smtClean="0">
                <a:solidFill>
                  <a:srgbClr val="002060"/>
                </a:solidFill>
                <a:latin typeface="Arial"/>
                <a:cs typeface="Arial"/>
              </a:rPr>
              <a:t>Hydrodynamics is based on POM</a:t>
            </a:r>
          </a:p>
          <a:p>
            <a:endParaRPr lang="en-US" dirty="0" smtClean="0">
              <a:solidFill>
                <a:srgbClr val="002060"/>
              </a:solidFill>
              <a:latin typeface="Arial"/>
              <a:cs typeface="Arial"/>
            </a:endParaRPr>
          </a:p>
          <a:p>
            <a:r>
              <a:rPr lang="en-US" dirty="0" smtClean="0">
                <a:solidFill>
                  <a:srgbClr val="002060"/>
                </a:solidFill>
                <a:latin typeface="Arial"/>
                <a:cs typeface="Arial"/>
              </a:rPr>
              <a:t>Release period: Days 102-224 </a:t>
            </a:r>
          </a:p>
          <a:p>
            <a:r>
              <a:rPr lang="en-US" dirty="0" smtClean="0">
                <a:solidFill>
                  <a:srgbClr val="002060"/>
                </a:solidFill>
                <a:latin typeface="Arial"/>
                <a:cs typeface="Arial"/>
              </a:rPr>
              <a:t>(</a:t>
            </a:r>
            <a:r>
              <a:rPr lang="en-US" dirty="0" err="1" smtClean="0"/>
              <a:t>Ruffe</a:t>
            </a:r>
            <a:r>
              <a:rPr lang="en-US" dirty="0" smtClean="0"/>
              <a:t> spawns between 5 and 18 C)</a:t>
            </a:r>
            <a:endParaRPr lang="en-US" dirty="0" smtClean="0">
              <a:solidFill>
                <a:srgbClr val="002060"/>
              </a:solidFill>
              <a:latin typeface="Arial"/>
              <a:cs typeface="Arial"/>
            </a:endParaRPr>
          </a:p>
          <a:p>
            <a:endParaRPr lang="en-US" dirty="0" smtClean="0">
              <a:solidFill>
                <a:srgbClr val="002060"/>
              </a:solidFill>
              <a:latin typeface="Arial"/>
              <a:cs typeface="Arial"/>
            </a:endParaRPr>
          </a:p>
          <a:p>
            <a:r>
              <a:rPr lang="en-US" dirty="0" smtClean="0"/>
              <a:t>Maximum larval drift - 14 days</a:t>
            </a:r>
          </a:p>
          <a:p>
            <a:endParaRPr lang="en-US" dirty="0" smtClean="0">
              <a:solidFill>
                <a:srgbClr val="002060"/>
              </a:solidFill>
              <a:latin typeface="Arial"/>
              <a:cs typeface="Arial"/>
            </a:endParaRPr>
          </a:p>
          <a:p>
            <a:r>
              <a:rPr lang="en-US" dirty="0" smtClean="0">
                <a:solidFill>
                  <a:srgbClr val="002060"/>
                </a:solidFill>
                <a:latin typeface="Arial"/>
                <a:cs typeface="Arial"/>
              </a:rPr>
              <a:t>Settlement zone: 0-10 </a:t>
            </a:r>
            <a:r>
              <a:rPr lang="en-US" dirty="0" err="1" smtClean="0">
                <a:solidFill>
                  <a:srgbClr val="002060"/>
                </a:solidFill>
                <a:latin typeface="Arial"/>
                <a:cs typeface="Arial"/>
              </a:rPr>
              <a:t>m</a:t>
            </a:r>
            <a:r>
              <a:rPr lang="en-US" dirty="0" smtClean="0">
                <a:solidFill>
                  <a:srgbClr val="002060"/>
                </a:solidFill>
                <a:latin typeface="Arial"/>
                <a:cs typeface="Arial"/>
              </a:rPr>
              <a:t> (substrate not considered yet)</a:t>
            </a:r>
          </a:p>
          <a:p>
            <a:endParaRPr lang="en-US" dirty="0" smtClean="0">
              <a:solidFill>
                <a:srgbClr val="002060"/>
              </a:solidFill>
              <a:latin typeface="Arial"/>
              <a:cs typeface="Arial"/>
            </a:endParaRPr>
          </a:p>
          <a:p>
            <a:r>
              <a:rPr lang="en-US" dirty="0" smtClean="0">
                <a:solidFill>
                  <a:srgbClr val="002060"/>
                </a:solidFill>
                <a:latin typeface="Arial"/>
                <a:cs typeface="Arial"/>
              </a:rPr>
              <a:t>Several safe locations identified (particles didn’t reach settlement zone)</a:t>
            </a:r>
          </a:p>
          <a:p>
            <a:endParaRPr lang="en-US" dirty="0" smtClean="0">
              <a:solidFill>
                <a:srgbClr val="002060"/>
              </a:solidFill>
              <a:latin typeface="Arial"/>
              <a:cs typeface="Arial"/>
            </a:endParaRPr>
          </a:p>
          <a:p>
            <a:endParaRPr lang="en-US" dirty="0" smtClean="0">
              <a:solidFill>
                <a:srgbClr val="002060"/>
              </a:solidFill>
              <a:latin typeface="Arial"/>
              <a:cs typeface="Arial"/>
            </a:endParaRPr>
          </a:p>
        </p:txBody>
      </p:sp>
      <p:pic>
        <p:nvPicPr>
          <p:cNvPr id="10" name="clim_ruffe-8ballast.mov">
            <a:hlinkClick r:id="" action="ppaction://media"/>
          </p:cNvPr>
          <p:cNvPicPr/>
          <p:nvPr>
            <a:videoFile r:link="rId2"/>
            <p:extLst>
              <p:ext uri="{DAA4B4D4-6D71-4841-9C94-3DE7FCFB9230}">
                <p14:media xmlns:p14="http://schemas.microsoft.com/office/powerpoint/2010/main" r:link="rId1"/>
              </p:ext>
            </p:extLst>
          </p:nvPr>
        </p:nvPicPr>
        <p:blipFill>
          <a:blip r:embed="rId5"/>
          <a:stretch>
            <a:fillRect/>
          </a:stretch>
        </p:blipFill>
        <p:spPr>
          <a:xfrm>
            <a:off x="4876800" y="1447800"/>
            <a:ext cx="4092672" cy="5115840"/>
          </a:xfrm>
          <a:prstGeom prst="rect">
            <a:avLst/>
          </a:prstGeom>
        </p:spPr>
      </p:pic>
      <p:pic>
        <p:nvPicPr>
          <p:cNvPr id="14" name="Picture 13"/>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8777321" y="45720"/>
            <a:ext cx="300680" cy="307850"/>
          </a:xfrm>
          <a:prstGeom prst="rect">
            <a:avLst/>
          </a:prstGeom>
        </p:spPr>
      </p:pic>
      <p:pic>
        <p:nvPicPr>
          <p:cNvPr id="15" name="Picture 14"/>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40000"/>
                    </a14:imgEffect>
                  </a14:imgLayer>
                </a14:imgProps>
              </a:ext>
              <a:ext uri="{28A0092B-C50C-407E-A947-70E740481C1C}">
                <a14:useLocalDpi xmlns:a14="http://schemas.microsoft.com/office/drawing/2010/main"/>
              </a:ext>
            </a:extLst>
          </a:blip>
          <a:stretch>
            <a:fillRect/>
          </a:stretch>
        </p:blipFill>
        <p:spPr>
          <a:xfrm>
            <a:off x="7988189" y="45720"/>
            <a:ext cx="677002" cy="272728"/>
          </a:xfrm>
          <a:prstGeom prst="rect">
            <a:avLst/>
          </a:prstGeom>
        </p:spPr>
      </p:pic>
      <p:sp>
        <p:nvSpPr>
          <p:cNvPr id="5" name="Rectangle 4"/>
          <p:cNvSpPr/>
          <p:nvPr/>
        </p:nvSpPr>
        <p:spPr>
          <a:xfrm>
            <a:off x="6858000" y="6282154"/>
            <a:ext cx="76200" cy="76200"/>
          </a:xfrm>
          <a:prstGeom prst="rect">
            <a:avLst/>
          </a:prstGeom>
          <a:no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TextBox 5"/>
          <p:cNvSpPr txBox="1"/>
          <p:nvPr/>
        </p:nvSpPr>
        <p:spPr>
          <a:xfrm>
            <a:off x="6934200" y="6172200"/>
            <a:ext cx="1371600" cy="315471"/>
          </a:xfrm>
          <a:prstGeom prst="rect">
            <a:avLst/>
          </a:prstGeom>
          <a:noFill/>
        </p:spPr>
        <p:txBody>
          <a:bodyPr wrap="square" rtlCol="0">
            <a:spAutoFit/>
          </a:bodyPr>
          <a:lstStyle/>
          <a:p>
            <a:r>
              <a:rPr lang="en-US" sz="725" dirty="0" smtClean="0">
                <a:solidFill>
                  <a:srgbClr val="000000"/>
                </a:solidFill>
                <a:latin typeface="Arial" panose="020B0604020202020204" pitchFamily="34" charset="0"/>
                <a:cs typeface="Arial" panose="020B0604020202020204" pitchFamily="34" charset="0"/>
              </a:rPr>
              <a:t>Current Lake Michigan ballast exchange locations</a:t>
            </a:r>
          </a:p>
        </p:txBody>
      </p:sp>
      <p:pic>
        <p:nvPicPr>
          <p:cNvPr id="7" name="Picture 6" descr="ruffe.jp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28600" y="533400"/>
            <a:ext cx="2285362" cy="1106520"/>
          </a:xfrm>
          <a:prstGeom prst="rect">
            <a:avLst/>
          </a:prstGeom>
        </p:spPr>
      </p:pic>
      <p:sp>
        <p:nvSpPr>
          <p:cNvPr id="3" name="Oval 2"/>
          <p:cNvSpPr/>
          <p:nvPr/>
        </p:nvSpPr>
        <p:spPr>
          <a:xfrm>
            <a:off x="6172200" y="5410200"/>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6096000" y="3869695"/>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923136" y="1991524"/>
            <a:ext cx="304800" cy="304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61530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
                                            <p:txEl>
                                              <p:pRg st="11" end="1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mediacall" presetSubtype="0" fill="hold" nodeType="clickEffect">
                                  <p:stCondLst>
                                    <p:cond delay="0"/>
                                  </p:stCondLst>
                                  <p:childTnLst>
                                    <p:cmd type="call" cmd="playFrom(0.0)">
                                      <p:cBhvr>
                                        <p:cTn id="32" dur="20666" fill="hold"/>
                                        <p:tgtEl>
                                          <p:spTgt spid="10"/>
                                        </p:tgtEl>
                                      </p:cBhvr>
                                    </p:cmd>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p:cTn id="41" fill="hold" display="0">
                  <p:stCondLst>
                    <p:cond delay="indefinite"/>
                  </p:stCondLst>
                  <p:endCondLst>
                    <p:cond evt="onNext" delay="0">
                      <p:tgtEl>
                        <p:sldTgt/>
                      </p:tgtEl>
                    </p:cond>
                    <p:cond evt="onPrev" delay="0">
                      <p:tgtEl>
                        <p:sldTgt/>
                      </p:tgtEl>
                    </p:cond>
                  </p:endCondLst>
                </p:cTn>
                <p:tgtEl>
                  <p:spTgt spid="10"/>
                </p:tgtEl>
              </p:cMediaNode>
            </p:video>
          </p:childTnLst>
        </p:cTn>
      </p:par>
    </p:tnLst>
    <p:bldLst>
      <p:bldP spid="3" grpId="0" animBg="1"/>
      <p:bldP spid="16" grpId="0" animBg="1"/>
      <p:bldP spid="17" grpId="0" animBg="1"/>
    </p:bldLst>
  </p:timing>
</p:sld>
</file>

<file path=ppt/theme/theme1.xml><?xml version="1.0" encoding="utf-8"?>
<a:theme xmlns:a="http://schemas.openxmlformats.org/drawingml/2006/main" name="Office Theme">
  <a:themeElements>
    <a:clrScheme name="Custom 1">
      <a:dk1>
        <a:srgbClr val="002060"/>
      </a:dk1>
      <a:lt1>
        <a:sysClr val="window" lastClr="FFFFFF"/>
      </a:lt1>
      <a:dk2>
        <a:srgbClr val="002060"/>
      </a:dk2>
      <a:lt2>
        <a:srgbClr val="FFFFFF"/>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3200" dirty="0" smtClean="0">
            <a:solidFill>
              <a:srgbClr val="002060"/>
            </a:solidFill>
            <a:latin typeface="Arial" panose="020B0604020202020204" pitchFamily="34" charset="0"/>
            <a:cs typeface="Arial" panose="020B0604020202020204"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1128</TotalTime>
  <Words>1307</Words>
  <Application>Microsoft Macintosh PowerPoint</Application>
  <PresentationFormat>On-screen Show (4:3)</PresentationFormat>
  <Paragraphs>174</Paragraphs>
  <Slides>11</Slides>
  <Notes>11</Notes>
  <HiddenSlides>0</HiddenSlides>
  <MMClips>4</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Microsoft</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Kaye Lafond</dc:creator>
  <cp:keywords/>
  <dc:description/>
  <cp:lastModifiedBy>Nicole Rice</cp:lastModifiedBy>
  <cp:revision>171</cp:revision>
  <cp:lastPrinted>2016-03-11T16:37:39Z</cp:lastPrinted>
  <dcterms:created xsi:type="dcterms:W3CDTF">2016-02-12T15:30:27Z</dcterms:created>
  <dcterms:modified xsi:type="dcterms:W3CDTF">2016-03-18T18:00:20Z</dcterms:modified>
  <cp:category/>
</cp:coreProperties>
</file>