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70" r:id="rId3"/>
    <p:sldId id="258" r:id="rId4"/>
    <p:sldId id="263" r:id="rId5"/>
    <p:sldId id="264" r:id="rId6"/>
    <p:sldId id="269" r:id="rId7"/>
    <p:sldId id="272" r:id="rId8"/>
    <p:sldId id="261" r:id="rId9"/>
    <p:sldId id="260" r:id="rId10"/>
    <p:sldId id="267" r:id="rId11"/>
    <p:sldId id="265" r:id="rId12"/>
    <p:sldId id="262" r:id="rId13"/>
    <p:sldId id="266" r:id="rId14"/>
  </p:sldIdLst>
  <p:sldSz cx="9144000" cy="6858000" type="screen4x3"/>
  <p:notesSz cx="6858000" cy="9153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CCFF"/>
    <a:srgbClr val="6C0000"/>
    <a:srgbClr val="639729"/>
    <a:srgbClr val="5086F2"/>
    <a:srgbClr val="82A9F6"/>
    <a:srgbClr val="00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5884" autoAdjust="0"/>
  </p:normalViewPr>
  <p:slideViewPr>
    <p:cSldViewPr>
      <p:cViewPr>
        <p:scale>
          <a:sx n="90" d="100"/>
          <a:sy n="90" d="100"/>
        </p:scale>
        <p:origin x="-2624" y="-1648"/>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80" d="100"/>
          <a:sy n="80" d="100"/>
        </p:scale>
        <p:origin x="-2148" y="-102"/>
      </p:cViewPr>
      <p:guideLst>
        <p:guide orient="horz" pos="2883"/>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59DE8-2825-9B49-B24B-8876DC3B3EB9}" type="datetimeFigureOut">
              <a:rPr lang="en-US" smtClean="0"/>
              <a:t>3/17/16</a:t>
            </a:fld>
            <a:endParaRPr lang="en-US"/>
          </a:p>
        </p:txBody>
      </p:sp>
      <p:sp>
        <p:nvSpPr>
          <p:cNvPr id="4" name="Footer Placeholder 3"/>
          <p:cNvSpPr>
            <a:spLocks noGrp="1"/>
          </p:cNvSpPr>
          <p:nvPr>
            <p:ph type="ftr" sz="quarter" idx="2"/>
          </p:nvPr>
        </p:nvSpPr>
        <p:spPr>
          <a:xfrm>
            <a:off x="0" y="8694738"/>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94738"/>
            <a:ext cx="2971800" cy="457200"/>
          </a:xfrm>
          <a:prstGeom prst="rect">
            <a:avLst/>
          </a:prstGeom>
        </p:spPr>
        <p:txBody>
          <a:bodyPr vert="horz" lIns="91440" tIns="45720" rIns="91440" bIns="45720" rtlCol="0" anchor="b"/>
          <a:lstStyle>
            <a:lvl1pPr algn="r">
              <a:defRPr sz="1200"/>
            </a:lvl1pPr>
          </a:lstStyle>
          <a:p>
            <a:fld id="{B4CCE98F-6028-8B49-AE56-7E3C6DC45B7C}" type="slidenum">
              <a:rPr lang="en-US" smtClean="0"/>
              <a:t>‹#›</a:t>
            </a:fld>
            <a:endParaRPr lang="en-US"/>
          </a:p>
        </p:txBody>
      </p:sp>
    </p:spTree>
    <p:extLst>
      <p:ext uri="{BB962C8B-B14F-4D97-AF65-F5344CB8AC3E}">
        <p14:creationId xmlns:p14="http://schemas.microsoft.com/office/powerpoint/2010/main" val="3843067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6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676"/>
          </a:xfrm>
          <a:prstGeom prst="rect">
            <a:avLst/>
          </a:prstGeom>
        </p:spPr>
        <p:txBody>
          <a:bodyPr vert="horz" lIns="91440" tIns="45720" rIns="91440" bIns="45720" rtlCol="0"/>
          <a:lstStyle>
            <a:lvl1pPr algn="r">
              <a:defRPr sz="1200"/>
            </a:lvl1pPr>
          </a:lstStyle>
          <a:p>
            <a:fld id="{23AC1EC7-B1E4-4BF2-BEFD-6780F5F2C6B8}" type="datetimeFigureOut">
              <a:rPr lang="en-US" smtClean="0"/>
              <a:t>3/17/16</a:t>
            </a:fld>
            <a:endParaRPr lang="en-US"/>
          </a:p>
        </p:txBody>
      </p:sp>
      <p:sp>
        <p:nvSpPr>
          <p:cNvPr id="4" name="Slide Image Placeholder 3"/>
          <p:cNvSpPr>
            <a:spLocks noGrp="1" noRot="1" noChangeAspect="1"/>
          </p:cNvSpPr>
          <p:nvPr>
            <p:ph type="sldImg" idx="2"/>
          </p:nvPr>
        </p:nvSpPr>
        <p:spPr>
          <a:xfrm>
            <a:off x="1139825" y="685800"/>
            <a:ext cx="4578350" cy="34337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7925"/>
            <a:ext cx="5486400" cy="4119086"/>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94260"/>
            <a:ext cx="2971800" cy="45767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94260"/>
            <a:ext cx="2971800" cy="457676"/>
          </a:xfrm>
          <a:prstGeom prst="rect">
            <a:avLst/>
          </a:prstGeom>
        </p:spPr>
        <p:txBody>
          <a:bodyPr vert="horz" lIns="91440" tIns="45720" rIns="91440" bIns="45720" rtlCol="0" anchor="b"/>
          <a:lstStyle>
            <a:lvl1pPr algn="r">
              <a:defRPr sz="1200"/>
            </a:lvl1pPr>
          </a:lstStyle>
          <a:p>
            <a:fld id="{53898A3F-0685-4583-B1A9-B32BB6EA74F3}" type="slidenum">
              <a:rPr lang="en-US" smtClean="0"/>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a:ea typeface="+mn-ea"/>
        <a:cs typeface="+mn-cs"/>
      </a:defRPr>
    </a:lvl1pPr>
    <a:lvl2pPr marL="457200" algn="l" defTabSz="914400" rtl="0" eaLnBrk="1" latinLnBrk="0" hangingPunct="1">
      <a:defRPr sz="800" kern="1200">
        <a:solidFill>
          <a:schemeClr val="tx1"/>
        </a:solidFill>
        <a:latin typeface="Arial"/>
        <a:ea typeface="+mn-ea"/>
        <a:cs typeface="+mn-cs"/>
      </a:defRPr>
    </a:lvl2pPr>
    <a:lvl3pPr marL="914400" algn="l" defTabSz="914400" rtl="0" eaLnBrk="1" latinLnBrk="0" hangingPunct="1">
      <a:defRPr sz="800" kern="1200">
        <a:solidFill>
          <a:schemeClr val="tx1"/>
        </a:solidFill>
        <a:latin typeface="Arial"/>
        <a:ea typeface="+mn-ea"/>
        <a:cs typeface="+mn-cs"/>
      </a:defRPr>
    </a:lvl3pPr>
    <a:lvl4pPr marL="1371600" algn="l" defTabSz="914400" rtl="0" eaLnBrk="1" latinLnBrk="0" hangingPunct="1">
      <a:defRPr sz="800" kern="1200">
        <a:solidFill>
          <a:schemeClr val="tx1"/>
        </a:solidFill>
        <a:latin typeface="Arial"/>
        <a:ea typeface="+mn-ea"/>
        <a:cs typeface="+mn-cs"/>
      </a:defRPr>
    </a:lvl4pPr>
    <a:lvl5pPr marL="1828800" algn="l" defTabSz="914400" rtl="0" eaLnBrk="1" latinLnBrk="0" hangingPunct="1">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This work aligns with the following NOAA Goals:</a:t>
            </a:r>
          </a:p>
          <a:p>
            <a:endParaRPr lang="en-US" dirty="0" smtClean="0"/>
          </a:p>
          <a:p>
            <a:r>
              <a:rPr lang="en-US" b="1" dirty="0" smtClean="0"/>
              <a:t>Science: Climate Adaptation and Mitigation</a:t>
            </a:r>
          </a:p>
          <a:p>
            <a:r>
              <a:rPr lang="en-US" dirty="0" smtClean="0"/>
              <a:t>Improved scientific understanding of the changing climate system and its impacts</a:t>
            </a:r>
          </a:p>
          <a:p>
            <a:r>
              <a:rPr lang="en-US" b="1" dirty="0" smtClean="0"/>
              <a:t>Science: Healthy Oceans</a:t>
            </a:r>
          </a:p>
          <a:p>
            <a:r>
              <a:rPr lang="en-US" dirty="0" smtClean="0"/>
              <a:t>Improved understanding of ecosystems to inform resource management decisions</a:t>
            </a:r>
          </a:p>
          <a:p>
            <a:r>
              <a:rPr lang="en-US" dirty="0" smtClean="0"/>
              <a:t>Sustainable fisheries and safe seafood for healthy populations and vibrant communities</a:t>
            </a:r>
          </a:p>
          <a:p>
            <a:r>
              <a:rPr lang="en-US" b="1" dirty="0" smtClean="0"/>
              <a:t>Science: Resilient Coastal Communities and Economies</a:t>
            </a:r>
          </a:p>
          <a:p>
            <a:r>
              <a:rPr lang="en-US" dirty="0" smtClean="0"/>
              <a:t>Improved coastal water quality supporting human health and coastal ecosystem services</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9375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Mussels are key in nutrient recycling. Nutrient excretion affects proliferation of </a:t>
            </a:r>
            <a:r>
              <a:rPr lang="en-US" i="1" u="none" baseline="0" dirty="0" smtClean="0"/>
              <a:t>Cladophora</a:t>
            </a:r>
            <a:r>
              <a:rPr lang="en-US" baseline="0" dirty="0" smtClean="0"/>
              <a:t> and abundance and toxicity of </a:t>
            </a:r>
            <a:r>
              <a:rPr lang="en-US" i="1" baseline="0" dirty="0" smtClean="0"/>
              <a:t>Microcystis</a:t>
            </a:r>
            <a:r>
              <a:rPr lang="en-US" i="0" baseline="0" dirty="0" smtClean="0"/>
              <a:t>.  Therefore, necessary to understand mussel impacts on nutrients for models.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Phosphorus excretion depends on the quality of the seston and the rate it is ingested.  A low N:P ratio (near Redfield ratio) results in higher soluble P excretion.  In this figure, the N:P range end points are representative of values found in Western Lake Erie (~10-18) and Saginaw Bay, Lake Huron (~ 32-40), and excretion rates observed in mussels from  the enclosures are in the same ballpark.  Some ecosystem models and conclusions of impact have assumed constant excretion rates based on experiments of dubious methodology.  We did our “standard” feeding experiments in water from the enclosures and then placed the mussels in filtered water for 2 h to determine their excretion rate of soluble reactive phosphorus and ammonium.   The story is different for ammonium (not shown).  It is not very sensitive to feeding rate or N:P ratio.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Future research should focus on nailing down the whole process in the lab under controlled feeding and seston stoichiometry conditions tracing flow with radioisotopes.  The other issue is rate at which egested material becomes available to primary producers.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10</a:t>
            </a:fld>
            <a:endParaRPr lang="en-US"/>
          </a:p>
        </p:txBody>
      </p:sp>
    </p:spTree>
    <p:extLst>
      <p:ext uri="{BB962C8B-B14F-4D97-AF65-F5344CB8AC3E}">
        <p14:creationId xmlns:p14="http://schemas.microsoft.com/office/powerpoint/2010/main" val="41821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11</a:t>
            </a:fld>
            <a:endParaRPr lang="en-US"/>
          </a:p>
        </p:txBody>
      </p:sp>
    </p:spTree>
    <p:extLst>
      <p:ext uri="{BB962C8B-B14F-4D97-AF65-F5344CB8AC3E}">
        <p14:creationId xmlns:p14="http://schemas.microsoft.com/office/powerpoint/2010/main" val="188852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challenges mentioned here for this particular project are emblematic of general challenges to recapture GLERL’s traditional strengths in biogeochemistry and lower food web dynamics.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Infrastructure</a:t>
            </a:r>
            <a:r>
              <a:rPr lang="en-US" baseline="0" dirty="0" smtClean="0">
                <a:latin typeface="Arial"/>
                <a:cs typeface="Arial"/>
              </a:rPr>
              <a:t> investments needed: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Renew radioisotope license to be able to clarify uptake, excretion and  fate of ingested C and P.</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12</a:t>
            </a:fld>
            <a:endParaRPr lang="en-US"/>
          </a:p>
        </p:txBody>
      </p:sp>
    </p:spTree>
    <p:extLst>
      <p:ext uri="{BB962C8B-B14F-4D97-AF65-F5344CB8AC3E}">
        <p14:creationId xmlns:p14="http://schemas.microsoft.com/office/powerpoint/2010/main" val="324183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98A3F-0685-4583-B1A9-B32BB6EA74F3}" type="slidenum">
              <a:rPr lang="en-US" smtClean="0"/>
              <a:t>13</a:t>
            </a:fld>
            <a:endParaRPr lang="en-US"/>
          </a:p>
        </p:txBody>
      </p:sp>
    </p:spTree>
    <p:extLst>
      <p:ext uri="{BB962C8B-B14F-4D97-AF65-F5344CB8AC3E}">
        <p14:creationId xmlns:p14="http://schemas.microsoft.com/office/powerpoint/2010/main" val="294953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References:</a:t>
            </a:r>
          </a:p>
          <a:p>
            <a:r>
              <a:rPr lang="en-US" dirty="0" smtClean="0"/>
              <a:t>1. Vanderploeg H.A., Liebig J.R., Carmichael W.W., </a:t>
            </a:r>
            <a:r>
              <a:rPr lang="en-US" dirty="0" err="1" smtClean="0"/>
              <a:t>Agy</a:t>
            </a:r>
            <a:r>
              <a:rPr lang="en-US" dirty="0" smtClean="0"/>
              <a:t> M.A., Johengen T.H., Fahnenstiel G.L. &amp; Nalepa T.F. (2001) Zebra mussel (</a:t>
            </a:r>
            <a:r>
              <a:rPr lang="en-US" i="1" dirty="0" smtClean="0"/>
              <a:t>Dreissena polymorpha</a:t>
            </a:r>
            <a:r>
              <a:rPr lang="en-US" i="0" dirty="0" smtClean="0"/>
              <a:t>) selective filtration promoted toxic </a:t>
            </a:r>
            <a:r>
              <a:rPr lang="en-US" i="1" dirty="0" smtClean="0"/>
              <a:t>Microcystis</a:t>
            </a:r>
            <a:r>
              <a:rPr lang="en-US" i="0" dirty="0" smtClean="0"/>
              <a:t> blooms in Saginaw Bay (Lake Huron) and Lake Erie. </a:t>
            </a:r>
            <a:r>
              <a:rPr lang="en-US" i="1" dirty="0" smtClean="0"/>
              <a:t>Canadian Journal of Fisheries and Aquatic Sciences,</a:t>
            </a:r>
            <a:r>
              <a:rPr lang="en-US" i="0" dirty="0" smtClean="0"/>
              <a:t> </a:t>
            </a:r>
            <a:r>
              <a:rPr lang="en-US" b="1" i="0" dirty="0" smtClean="0"/>
              <a:t>58,</a:t>
            </a:r>
            <a:r>
              <a:rPr lang="en-US" b="0" i="0" dirty="0" smtClean="0"/>
              <a:t> 1208-1221. (215</a:t>
            </a:r>
            <a:r>
              <a:rPr lang="en-US" b="0" i="0" baseline="0" dirty="0" smtClean="0"/>
              <a:t> Citations)</a:t>
            </a:r>
            <a:endParaRPr lang="en-US" b="0" i="0" dirty="0" smtClean="0"/>
          </a:p>
          <a:p>
            <a:r>
              <a:rPr lang="en-US" dirty="0" smtClean="0"/>
              <a:t>2.</a:t>
            </a:r>
            <a:r>
              <a:rPr lang="en-US" baseline="0" dirty="0" smtClean="0"/>
              <a:t> </a:t>
            </a:r>
            <a:r>
              <a:rPr lang="en-US" dirty="0" smtClean="0"/>
              <a:t>Vanderploeg H.A., Nalepa T.F., Jude D.J., Mills E.L., </a:t>
            </a:r>
            <a:r>
              <a:rPr lang="en-US" dirty="0" err="1" smtClean="0"/>
              <a:t>Holeck</a:t>
            </a:r>
            <a:r>
              <a:rPr lang="en-US" dirty="0" smtClean="0"/>
              <a:t> K.T., Liebig J.R., Grigorovich I.A. &amp; </a:t>
            </a:r>
            <a:r>
              <a:rPr lang="en-US" dirty="0" err="1" smtClean="0"/>
              <a:t>Ojaveer</a:t>
            </a:r>
            <a:r>
              <a:rPr lang="en-US" dirty="0" smtClean="0"/>
              <a:t> H. (2002) Dispersal and emerging ecological impacts of Ponto-Caspian species in the Laurentian Great Lakes. </a:t>
            </a:r>
            <a:r>
              <a:rPr lang="en-US" i="1" dirty="0" smtClean="0"/>
              <a:t>Canadian Journal of Fisheries and Aquatic Sciences,</a:t>
            </a:r>
            <a:r>
              <a:rPr lang="en-US" i="0" dirty="0" smtClean="0"/>
              <a:t> </a:t>
            </a:r>
            <a:r>
              <a:rPr lang="en-US" b="1" i="0" dirty="0" smtClean="0"/>
              <a:t>59,</a:t>
            </a:r>
            <a:r>
              <a:rPr lang="en-US" b="0" i="0" dirty="0" smtClean="0"/>
              <a:t> 1209-1228. (296 citations)</a:t>
            </a:r>
          </a:p>
          <a:p>
            <a:r>
              <a:rPr lang="en-US" b="0" i="0" dirty="0" smtClean="0"/>
              <a:t>3. </a:t>
            </a:r>
            <a:r>
              <a:rPr lang="en-US" kern="1200" dirty="0" smtClean="0">
                <a:solidFill>
                  <a:schemeClr val="tx1"/>
                </a:solidFill>
              </a:rPr>
              <a:t>Vanderploeg H.A., Liebig J.R., Nalepa T.F., Fahnenstiel G.L. &amp; Pothoven S.A. (2010) Dreissena and the disappearance of the spring phytoplankton bloom in Lake Michigan. </a:t>
            </a:r>
            <a:r>
              <a:rPr lang="en-US" i="1" kern="1200" dirty="0" smtClean="0">
                <a:solidFill>
                  <a:schemeClr val="tx1"/>
                </a:solidFill>
              </a:rPr>
              <a:t>Journal of Great Lakes Research,</a:t>
            </a:r>
            <a:r>
              <a:rPr lang="en-US" i="0" kern="1200" dirty="0" smtClean="0">
                <a:solidFill>
                  <a:schemeClr val="tx1"/>
                </a:solidFill>
              </a:rPr>
              <a:t> </a:t>
            </a:r>
            <a:r>
              <a:rPr lang="en-US" b="1" i="0" kern="1200" dirty="0" smtClean="0">
                <a:solidFill>
                  <a:schemeClr val="tx1"/>
                </a:solidFill>
              </a:rPr>
              <a:t>36,</a:t>
            </a:r>
            <a:r>
              <a:rPr lang="en-US" b="0" i="0" kern="1200" dirty="0" smtClean="0">
                <a:solidFill>
                  <a:schemeClr val="tx1"/>
                </a:solidFill>
              </a:rPr>
              <a:t> 50-59. (64 citations)</a:t>
            </a:r>
            <a:endParaRPr lang="en-US" b="0" i="0"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a:t>
            </a:fld>
            <a:endParaRPr lang="en-US"/>
          </a:p>
        </p:txBody>
      </p:sp>
    </p:spTree>
    <p:extLst>
      <p:ext uri="{BB962C8B-B14F-4D97-AF65-F5344CB8AC3E}">
        <p14:creationId xmlns:p14="http://schemas.microsoft.com/office/powerpoint/2010/main" val="102212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Logos show</a:t>
            </a:r>
            <a:r>
              <a:rPr lang="en-US" baseline="0" dirty="0" smtClean="0"/>
              <a:t> institutions of major partners in recent and present studies</a:t>
            </a:r>
          </a:p>
          <a:p>
            <a:r>
              <a:rPr lang="en-US" baseline="0" dirty="0" smtClean="0"/>
              <a:t>Non-GLERL partners include:</a:t>
            </a:r>
          </a:p>
          <a:p>
            <a:r>
              <a:rPr lang="en-US" baseline="0" dirty="0" smtClean="0"/>
              <a:t>Hunter Carrick of Central Michigan University</a:t>
            </a:r>
          </a:p>
          <a:p>
            <a:r>
              <a:rPr lang="en-US" baseline="0" dirty="0" smtClean="0"/>
              <a:t>Tom Johengen of CILER</a:t>
            </a:r>
          </a:p>
          <a:p>
            <a:r>
              <a:rPr lang="en-US" baseline="0" dirty="0" smtClean="0"/>
              <a:t>Orlando Sarnelle of Michigan State</a:t>
            </a:r>
          </a:p>
          <a:p>
            <a:r>
              <a:rPr lang="en-US" baseline="0" dirty="0" smtClean="0"/>
              <a:t>Vincent Denef of the E, E, &amp; B department at University of Michigan</a:t>
            </a:r>
          </a:p>
          <a:p>
            <a:r>
              <a:rPr lang="en-US" baseline="0" dirty="0" smtClean="0"/>
              <a:t>Peter Lavrentyev of The University of Akron</a:t>
            </a:r>
          </a:p>
          <a:p>
            <a:r>
              <a:rPr lang="en-US" baseline="0" dirty="0" smtClean="0"/>
              <a:t>Huijuan Tang of South China Agricultural University</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a:t>
            </a:fld>
            <a:endParaRPr lang="en-US"/>
          </a:p>
        </p:txBody>
      </p:sp>
    </p:spTree>
    <p:extLst>
      <p:ext uri="{BB962C8B-B14F-4D97-AF65-F5344CB8AC3E}">
        <p14:creationId xmlns:p14="http://schemas.microsoft.com/office/powerpoint/2010/main" val="342150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t>
            </a:r>
            <a:r>
              <a:rPr lang="en-US" dirty="0" smtClean="0"/>
              <a:t>ignificance</a:t>
            </a:r>
            <a:r>
              <a:rPr lang="en-US" baseline="0" dirty="0" smtClean="0"/>
              <a:t> of feeding results for diatoms is that it explains the loss of the large diatoms (microphytoplankton) during the spring phytoplankton bloom (Vanderploeg et al., 2010).  This pattern of changes has been observed throughout the Great Lakes in a variety of papers reviewed in Tang et al. (2012).  Interestingly small </a:t>
            </a:r>
            <a:r>
              <a:rPr lang="en-US" i="1" baseline="0" dirty="0" smtClean="0"/>
              <a:t>Cyclotella</a:t>
            </a:r>
            <a:r>
              <a:rPr lang="en-US" baseline="0" dirty="0" smtClean="0"/>
              <a:t> </a:t>
            </a:r>
            <a:r>
              <a:rPr kumimoji="0" lang="en-US" b="0" i="0" u="none" strike="noStrike" kern="1200" cap="none" spc="0" normalizeH="0" baseline="0" noProof="0" dirty="0" smtClean="0">
                <a:ln>
                  <a:noFill/>
                </a:ln>
                <a:solidFill>
                  <a:prstClr val="black"/>
                </a:solidFill>
                <a:effectLst/>
                <a:uLnTx/>
                <a:uFillTx/>
              </a:rPr>
              <a:t>(</a:t>
            </a:r>
            <a:r>
              <a:rPr kumimoji="0" lang="en-US" b="0" i="0" u="none" strike="noStrike" kern="1200" cap="none" spc="0" normalizeH="0" baseline="0" noProof="0" dirty="0" err="1" smtClean="0">
                <a:ln>
                  <a:noFill/>
                </a:ln>
                <a:solidFill>
                  <a:prstClr val="black"/>
                </a:solidFill>
                <a:effectLst/>
                <a:uLnTx/>
                <a:uFillTx/>
              </a:rPr>
              <a:t>nanophytoplankton</a:t>
            </a:r>
            <a:r>
              <a:rPr kumimoji="0" lang="en-US" b="0" i="0" u="none" strike="noStrike" kern="1200" cap="none" spc="0" normalizeH="0" baseline="0" noProof="0" dirty="0" smtClean="0">
                <a:ln>
                  <a:noFill/>
                </a:ln>
                <a:solidFill>
                  <a:prstClr val="black"/>
                </a:solidFill>
                <a:effectLst/>
                <a:uLnTx/>
                <a:uFillTx/>
              </a:rPr>
              <a:t>) </a:t>
            </a:r>
            <a:r>
              <a:rPr lang="en-US" baseline="0" dirty="0" smtClean="0"/>
              <a:t>was fed upon at very low rate.  This is in contrast to high feeding rate observed for</a:t>
            </a:r>
            <a:r>
              <a:rPr lang="en-US" i="1" baseline="0" dirty="0" smtClean="0"/>
              <a:t> Cryptomonas </a:t>
            </a:r>
            <a:r>
              <a:rPr lang="en-US" baseline="0" dirty="0" smtClean="0"/>
              <a:t>of the same size in this and other studies. </a:t>
            </a:r>
          </a:p>
          <a:p>
            <a:endParaRPr lang="en-US" baseline="0" dirty="0" smtClean="0"/>
          </a:p>
          <a:p>
            <a:r>
              <a:rPr lang="en-US" baseline="0" dirty="0" smtClean="0"/>
              <a:t>The precise microscopic phytoplankton counting that was done for the 5 feeding experiments (spring through autumn) that make up this paper took 1 year.</a:t>
            </a:r>
            <a:endParaRPr lang="en-US" dirty="0" smtClean="0"/>
          </a:p>
          <a:p>
            <a:endParaRPr lang="en-US" dirty="0" smtClean="0"/>
          </a:p>
          <a:p>
            <a:r>
              <a:rPr lang="en-US" u="sng" dirty="0" smtClean="0"/>
              <a:t>Reference:</a:t>
            </a:r>
          </a:p>
          <a:p>
            <a:r>
              <a:rPr lang="en-US" dirty="0" smtClean="0"/>
              <a:t>Tang H., Vanderploeg H.A., Johengen T.H. &amp; Liebig J.R. (2014) Quagga mussel (Dreissena rostriformis bugensis) selective feeding of phytoplankton in Saginaw Bay. </a:t>
            </a:r>
            <a:r>
              <a:rPr lang="en-US" i="1" dirty="0" smtClean="0"/>
              <a:t>Journal of Great Lakes Research,</a:t>
            </a:r>
            <a:r>
              <a:rPr lang="en-US" i="0" dirty="0" smtClean="0"/>
              <a:t> </a:t>
            </a:r>
            <a:r>
              <a:rPr lang="en-US" b="1" i="0" dirty="0" smtClean="0"/>
              <a:t>40,</a:t>
            </a:r>
            <a:r>
              <a:rPr lang="en-US" b="0" i="0" dirty="0" smtClean="0"/>
              <a:t> 83-94.</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4</a:t>
            </a:fld>
            <a:endParaRPr lang="en-US"/>
          </a:p>
        </p:txBody>
      </p:sp>
    </p:spTree>
    <p:extLst>
      <p:ext uri="{BB962C8B-B14F-4D97-AF65-F5344CB8AC3E}">
        <p14:creationId xmlns:p14="http://schemas.microsoft.com/office/powerpoint/2010/main" val="423273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Tang</a:t>
            </a:r>
            <a:r>
              <a:rPr lang="en-US" baseline="0" dirty="0" smtClean="0"/>
              <a:t> et al. (2014) extended the extensive literature produced by our team on Microcystis to other cyanobacteria (“blue-green algae”).  Noteworthy is the preference shown for Anabaena a N-fixer, which we have not seen dominate in western Lake Erie despite nitrate falling to very low levels in late summer.  So are dreissenids preventing a shift from Microcystis to Anabaena?  More research is necessary.  For the record our team has shown that feeding or rejection of Microcystis is strain-specific and not related to microcystin (toxin) content but must be to other secondary compounds.  Strains found in Lake Erie, Saginaw Bay, and many inland lakes elicit the rejection response.  Strains found in some rivers and hypereutrophic systems (e.g. Dutch Lakes) may be readily consumed.  Listed below is some relevant literature on the Microcystis story as well as mussel-microzooplankton interactions in Saginaw Bay.  In another study in Saginaw Bay, our team (Lavrentyev et al. 2014) showed that microzooplankton are important grazers of bacteria and Microcystis as well as serving as an important food source to quagga mussels.  It is important note that working with natural algal communities is necessary because many species do not do well in culture and cyanobacteria such as Microcystis change their morphology and other characteristics in response to culture conditions.</a:t>
            </a:r>
          </a:p>
          <a:p>
            <a:endParaRPr lang="en-US" baseline="0" dirty="0" smtClean="0"/>
          </a:p>
          <a:p>
            <a:r>
              <a:rPr lang="en-US" u="sng" baseline="0" dirty="0" smtClean="0"/>
              <a:t>References:</a:t>
            </a:r>
          </a:p>
          <a:p>
            <a:r>
              <a:rPr lang="en-US" dirty="0" smtClean="0"/>
              <a:t>1. Vanderploeg H.A., Liebig J.R., Carmichael W.W., </a:t>
            </a:r>
            <a:r>
              <a:rPr lang="en-US" dirty="0" err="1" smtClean="0"/>
              <a:t>Agy</a:t>
            </a:r>
            <a:r>
              <a:rPr lang="en-US" dirty="0" smtClean="0"/>
              <a:t> M.A., Johengen T.H., Fahnenstiel G.L. &amp; Nalepa T.F. (2001) Zebra mussel (</a:t>
            </a:r>
            <a:r>
              <a:rPr lang="en-US" i="1" dirty="0" smtClean="0"/>
              <a:t>Dreissena polymorpha</a:t>
            </a:r>
            <a:r>
              <a:rPr lang="en-US" i="0" dirty="0" smtClean="0"/>
              <a:t>) selective filtration promoted toxic </a:t>
            </a:r>
            <a:r>
              <a:rPr lang="en-US" i="1" dirty="0" smtClean="0"/>
              <a:t>Microcystis</a:t>
            </a:r>
            <a:r>
              <a:rPr lang="en-US" i="0" dirty="0" smtClean="0"/>
              <a:t> blooms in Saginaw Bay (Lake Huron) and Lake Erie. </a:t>
            </a:r>
            <a:r>
              <a:rPr lang="en-US" i="1" dirty="0" smtClean="0"/>
              <a:t>Canadian Journal of Fisheries and Aquatic Sciences,</a:t>
            </a:r>
            <a:r>
              <a:rPr lang="en-US" i="0" dirty="0" smtClean="0"/>
              <a:t> </a:t>
            </a:r>
            <a:r>
              <a:rPr lang="en-US" b="1" i="0" dirty="0" smtClean="0"/>
              <a:t>58,</a:t>
            </a:r>
            <a:r>
              <a:rPr lang="en-US" b="0" i="0" dirty="0" smtClean="0"/>
              <a:t> 1208-1221. </a:t>
            </a:r>
          </a:p>
          <a:p>
            <a:r>
              <a:rPr lang="en-US" dirty="0" smtClean="0"/>
              <a:t>2.</a:t>
            </a:r>
            <a:r>
              <a:rPr lang="en-US" baseline="0" dirty="0" smtClean="0"/>
              <a:t> </a:t>
            </a:r>
            <a:r>
              <a:rPr lang="en-US" dirty="0" smtClean="0"/>
              <a:t>Vanderploeg H.A., Nalepa T.F., Jude D.J., Mills E.L., </a:t>
            </a:r>
            <a:r>
              <a:rPr lang="en-US" dirty="0" err="1" smtClean="0"/>
              <a:t>Holeck</a:t>
            </a:r>
            <a:r>
              <a:rPr lang="en-US" dirty="0" smtClean="0"/>
              <a:t> K.T., Liebig J.R., Grigorovich I.A. &amp; </a:t>
            </a:r>
            <a:r>
              <a:rPr lang="en-US" dirty="0" err="1" smtClean="0"/>
              <a:t>Ojaveer</a:t>
            </a:r>
            <a:r>
              <a:rPr lang="en-US" dirty="0" smtClean="0"/>
              <a:t> H. (2002) Dispersal and emerging ecological impacts of Ponto-Caspian species in the Laurentian Great Lakes. </a:t>
            </a:r>
            <a:r>
              <a:rPr lang="en-US" i="1" dirty="0" smtClean="0"/>
              <a:t>Canadian Journal of Fisheries and Aquatic Sciences,</a:t>
            </a:r>
            <a:r>
              <a:rPr lang="en-US" i="0" dirty="0" smtClean="0"/>
              <a:t> </a:t>
            </a:r>
            <a:r>
              <a:rPr lang="en-US" b="1" i="0" dirty="0" smtClean="0"/>
              <a:t>59,</a:t>
            </a:r>
            <a:r>
              <a:rPr lang="en-US" b="0" i="0" dirty="0" smtClean="0"/>
              <a:t> 1209-1228. </a:t>
            </a:r>
          </a:p>
          <a:p>
            <a:r>
              <a:rPr lang="en-US" b="0" i="0" dirty="0" smtClean="0"/>
              <a:t> </a:t>
            </a:r>
            <a:r>
              <a:rPr lang="en-US" dirty="0" smtClean="0"/>
              <a:t>3. Vanderploeg H.A., A.E. Wilson, T.H. Johengen, J. Dyble Bressie, O. Sarnelle, J.R. Liebig, S.D. Robinson, and G.P. Horst. (2014) Role of selective grazing by dreissenid mussels in promoting toxic Microcystis blooms and other changes in phytoplankton composition in the Great Lakes. In: </a:t>
            </a:r>
            <a:r>
              <a:rPr lang="en-US" i="1" dirty="0" smtClean="0"/>
              <a:t>Quagga and Zebra Mussels: Biology, Impacts, and Control, Second Edition. </a:t>
            </a:r>
            <a:r>
              <a:rPr lang="en-US" i="0" dirty="0" smtClean="0"/>
              <a:t>(Eds.</a:t>
            </a:r>
            <a:r>
              <a:rPr lang="en-US" i="0" baseline="0" dirty="0" smtClean="0"/>
              <a:t> T.F. Nalepa &amp; D.W. </a:t>
            </a:r>
            <a:r>
              <a:rPr lang="en-US" i="0" baseline="0" dirty="0" err="1" smtClean="0"/>
              <a:t>Schloesser</a:t>
            </a:r>
            <a:r>
              <a:rPr lang="en-US" i="0" dirty="0" smtClean="0"/>
              <a:t>), pp. 509-523 CRC Press, Taylor and Francis Group, Boca Raton, FL </a:t>
            </a:r>
          </a:p>
          <a:p>
            <a:r>
              <a:rPr lang="en-US" b="0" dirty="0" smtClean="0"/>
              <a:t>4.</a:t>
            </a:r>
            <a:r>
              <a:rPr lang="en-US" b="0" baseline="0" dirty="0" smtClean="0"/>
              <a:t> </a:t>
            </a:r>
            <a:r>
              <a:rPr lang="en-US" b="0" dirty="0" smtClean="0"/>
              <a:t>Vanderploeg, H.A., and J.R. Strickler. </a:t>
            </a:r>
            <a:r>
              <a:rPr lang="en-US" dirty="0" smtClean="0"/>
              <a:t>Video Clip 6: Behavior of zebra mussels exposed to </a:t>
            </a:r>
            <a:r>
              <a:rPr lang="en-US" i="1" dirty="0" smtClean="0"/>
              <a:t>Microcystis</a:t>
            </a:r>
            <a:r>
              <a:rPr lang="en-US" dirty="0" smtClean="0"/>
              <a:t> colonies from natural seston and laboratory cultures. In </a:t>
            </a:r>
            <a:r>
              <a:rPr lang="en-US" i="1" dirty="0" smtClean="0"/>
              <a:t>Quagga and Zebra Mussels: Biology, Impacts, and Control,</a:t>
            </a:r>
            <a:r>
              <a:rPr lang="en-US" dirty="0" smtClean="0"/>
              <a:t> Second Edition. T.F. Nalepa, and D.W. Schlosser (Eds.). CRC Press, Boca Raton, FL, 757 pp. (2013). </a:t>
            </a:r>
          </a:p>
          <a:p>
            <a:r>
              <a:rPr lang="en-US" kern="1200" dirty="0" smtClean="0">
                <a:solidFill>
                  <a:schemeClr val="tx1"/>
                </a:solidFill>
              </a:rPr>
              <a:t>5.</a:t>
            </a:r>
            <a:r>
              <a:rPr lang="en-US" kern="1200" baseline="0" dirty="0" smtClean="0">
                <a:solidFill>
                  <a:schemeClr val="tx1"/>
                </a:solidFill>
              </a:rPr>
              <a:t> </a:t>
            </a:r>
            <a:r>
              <a:rPr lang="en-US" kern="1200" dirty="0" smtClean="0">
                <a:solidFill>
                  <a:schemeClr val="tx1"/>
                </a:solidFill>
              </a:rPr>
              <a:t>Lavrentyev P.J., Vanderploeg H.A., Franze G., Chacin D.H., Liebig J.R. &amp; Johengen T.H. (2014) Microzooplankton distribution, dynamics, and trophic interactions relative to phytoplankton and quagga mussels in Saginaw Bay, Lake Huron. </a:t>
            </a:r>
            <a:r>
              <a:rPr lang="en-US" i="1" kern="1200" dirty="0" smtClean="0">
                <a:solidFill>
                  <a:schemeClr val="tx1"/>
                </a:solidFill>
              </a:rPr>
              <a:t>Journal of Great Lakes Research,</a:t>
            </a:r>
            <a:r>
              <a:rPr lang="en-US" i="0" kern="1200" dirty="0" smtClean="0">
                <a:solidFill>
                  <a:schemeClr val="tx1"/>
                </a:solidFill>
              </a:rPr>
              <a:t> </a:t>
            </a:r>
            <a:r>
              <a:rPr lang="en-US" b="1" i="0" kern="1200" dirty="0" smtClean="0">
                <a:solidFill>
                  <a:schemeClr val="tx1"/>
                </a:solidFill>
              </a:rPr>
              <a:t>40,</a:t>
            </a:r>
            <a:r>
              <a:rPr lang="en-US" b="0" i="0" kern="1200" dirty="0" smtClean="0">
                <a:solidFill>
                  <a:schemeClr val="tx1"/>
                </a:solidFill>
              </a:rPr>
              <a:t> 95-105.</a:t>
            </a:r>
            <a:endParaRPr lang="en-US"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5</a:t>
            </a:fld>
            <a:endParaRPr lang="en-US"/>
          </a:p>
        </p:txBody>
      </p:sp>
    </p:spTree>
    <p:extLst>
      <p:ext uri="{BB962C8B-B14F-4D97-AF65-F5344CB8AC3E}">
        <p14:creationId xmlns:p14="http://schemas.microsoft.com/office/powerpoint/2010/main" val="293034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only are chlorophyll and phytoplankton biomass very low now but picophytoplankton (&lt;0.2- 2</a:t>
            </a:r>
            <a:r>
              <a:rPr lang="en-US" dirty="0" smtClean="0"/>
              <a:t> µm) now dominates over </a:t>
            </a:r>
            <a:r>
              <a:rPr lang="en-US" dirty="0" err="1" smtClean="0"/>
              <a:t>nanophytoplankton</a:t>
            </a:r>
            <a:r>
              <a:rPr lang="en-US" baseline="0" dirty="0" smtClean="0"/>
              <a:t> (2 – 20 µm) and microphytoplankton (&gt; 20 µm) in offshore zone.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cs typeface="Arial" panose="020B0604020202020204" pitchFamily="34" charset="0"/>
              </a:rPr>
              <a:t>Relevance: </a:t>
            </a:r>
            <a:r>
              <a:rPr lang="en-US" dirty="0" smtClean="0">
                <a:cs typeface="Arial" panose="020B0604020202020204" pitchFamily="34" charset="0"/>
              </a:rPr>
              <a:t>How can we best manage nutrient loading and fisheries in the restructured ecosystem if we don’t know how it works?</a:t>
            </a:r>
          </a:p>
          <a:p>
            <a:endParaRPr lang="en-US" baseline="0" dirty="0" smtClean="0"/>
          </a:p>
          <a:p>
            <a:r>
              <a:rPr lang="en-US" u="sng" baseline="0" dirty="0" smtClean="0"/>
              <a:t>Related References</a:t>
            </a:r>
          </a:p>
          <a:p>
            <a:r>
              <a:rPr lang="en-US" kern="1200" dirty="0" smtClean="0">
                <a:solidFill>
                  <a:schemeClr val="tx1"/>
                </a:solidFill>
              </a:rPr>
              <a:t>1. Carrick H.J., Butts E., Daniels D., Fehringer M., Frazier C., Fahnenstiel G.L., Pothoven S. &amp; Vanderploeg H.A. (2015) Variation in the abundance of </a:t>
            </a:r>
            <a:r>
              <a:rPr lang="en-US" kern="1200" dirty="0" err="1" smtClean="0">
                <a:solidFill>
                  <a:schemeClr val="tx1"/>
                </a:solidFill>
              </a:rPr>
              <a:t>pico</a:t>
            </a:r>
            <a:r>
              <a:rPr lang="en-US" kern="1200" dirty="0" smtClean="0">
                <a:solidFill>
                  <a:schemeClr val="tx1"/>
                </a:solidFill>
              </a:rPr>
              <a:t>, </a:t>
            </a:r>
            <a:r>
              <a:rPr lang="en-US" kern="1200" dirty="0" err="1" smtClean="0">
                <a:solidFill>
                  <a:schemeClr val="tx1"/>
                </a:solidFill>
              </a:rPr>
              <a:t>nano</a:t>
            </a:r>
            <a:r>
              <a:rPr lang="en-US" kern="1200" dirty="0" smtClean="0">
                <a:solidFill>
                  <a:schemeClr val="tx1"/>
                </a:solidFill>
              </a:rPr>
              <a:t>, and microplankton in Lake Michigan: Historic and basin-wide comparisons. </a:t>
            </a:r>
            <a:r>
              <a:rPr lang="en-US" i="1" kern="1200" dirty="0" smtClean="0">
                <a:solidFill>
                  <a:schemeClr val="tx1"/>
                </a:solidFill>
              </a:rPr>
              <a:t>Journal of Great Lakes Research,</a:t>
            </a:r>
            <a:r>
              <a:rPr lang="en-US" i="0" kern="1200" dirty="0" smtClean="0">
                <a:solidFill>
                  <a:schemeClr val="tx1"/>
                </a:solidFill>
              </a:rPr>
              <a:t> </a:t>
            </a:r>
            <a:r>
              <a:rPr lang="en-US" b="1" i="0" kern="1200" dirty="0" smtClean="0">
                <a:solidFill>
                  <a:schemeClr val="tx1"/>
                </a:solidFill>
              </a:rPr>
              <a:t>41,</a:t>
            </a:r>
            <a:r>
              <a:rPr lang="en-US" b="0" i="0" kern="1200" dirty="0" smtClean="0">
                <a:solidFill>
                  <a:schemeClr val="tx1"/>
                </a:solidFill>
              </a:rPr>
              <a:t> 66-74.</a:t>
            </a:r>
          </a:p>
          <a:p>
            <a:r>
              <a:rPr lang="en-US" kern="1200" dirty="0" smtClean="0">
                <a:solidFill>
                  <a:schemeClr val="tx1"/>
                </a:solidFill>
              </a:rPr>
              <a:t>2. Vanderploeg H.A., Bunnell D.B., Carrick H.J. &amp; Hook T.O. (2015) Complex interactions in Lake Michigan's rapidly changing ecosystem. </a:t>
            </a:r>
            <a:r>
              <a:rPr lang="en-US" i="1" kern="1200" dirty="0" smtClean="0">
                <a:solidFill>
                  <a:schemeClr val="tx1"/>
                </a:solidFill>
              </a:rPr>
              <a:t>Journal of Great Lakes Research,</a:t>
            </a:r>
            <a:r>
              <a:rPr lang="en-US" i="0" kern="1200" dirty="0" smtClean="0">
                <a:solidFill>
                  <a:schemeClr val="tx1"/>
                </a:solidFill>
              </a:rPr>
              <a:t> </a:t>
            </a:r>
            <a:r>
              <a:rPr lang="en-US" b="1" i="0" kern="1200" dirty="0" smtClean="0">
                <a:solidFill>
                  <a:schemeClr val="tx1"/>
                </a:solidFill>
              </a:rPr>
              <a:t>41,</a:t>
            </a:r>
            <a:r>
              <a:rPr lang="en-US" b="0" i="0" kern="1200" dirty="0" smtClean="0">
                <a:solidFill>
                  <a:schemeClr val="tx1"/>
                </a:solidFill>
              </a:rPr>
              <a:t> 1-6.</a:t>
            </a:r>
          </a:p>
          <a:p>
            <a:endParaRPr lang="en-US" u="sng" dirty="0"/>
          </a:p>
        </p:txBody>
      </p:sp>
      <p:sp>
        <p:nvSpPr>
          <p:cNvPr id="4" name="Slide Number Placeholder 3"/>
          <p:cNvSpPr>
            <a:spLocks noGrp="1"/>
          </p:cNvSpPr>
          <p:nvPr>
            <p:ph type="sldNum" sz="quarter" idx="10"/>
          </p:nvPr>
        </p:nvSpPr>
        <p:spPr/>
        <p:txBody>
          <a:bodyPr/>
          <a:lstStyle/>
          <a:p>
            <a:fld id="{53898A3F-0685-4583-B1A9-B32BB6EA74F3}" type="slidenum">
              <a:rPr lang="en-US" smtClean="0"/>
              <a:t>6</a:t>
            </a:fld>
            <a:endParaRPr lang="en-US"/>
          </a:p>
        </p:txBody>
      </p:sp>
    </p:spTree>
    <p:extLst>
      <p:ext uri="{BB962C8B-B14F-4D97-AF65-F5344CB8AC3E}">
        <p14:creationId xmlns:p14="http://schemas.microsoft.com/office/powerpoint/2010/main" val="102212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Preliminary study,</a:t>
            </a:r>
            <a:r>
              <a:rPr lang="en-US" baseline="0" dirty="0" smtClean="0"/>
              <a:t> subject for future research</a:t>
            </a:r>
            <a:r>
              <a:rPr lang="en-US" dirty="0" smtClean="0"/>
              <a:t>.</a:t>
            </a:r>
          </a:p>
          <a:p>
            <a:r>
              <a:rPr lang="en-US" dirty="0" smtClean="0"/>
              <a:t>We used size fractioned</a:t>
            </a:r>
            <a:r>
              <a:rPr lang="en-US" baseline="0" dirty="0" smtClean="0"/>
              <a:t> chlorophyll method to calculate feeding (clearance rate).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7</a:t>
            </a:fld>
            <a:endParaRPr lang="en-US"/>
          </a:p>
        </p:txBody>
      </p:sp>
    </p:spTree>
    <p:extLst>
      <p:ext uri="{BB962C8B-B14F-4D97-AF65-F5344CB8AC3E}">
        <p14:creationId xmlns:p14="http://schemas.microsoft.com/office/powerpoint/2010/main" val="402775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effectLst/>
                <a:uLnTx/>
                <a:uFillTx/>
                <a:cs typeface="Arial" panose="020B0604020202020204" pitchFamily="34" charset="0"/>
              </a:rPr>
              <a:t>Vulnerability of bacterial community to mussel grazing as shown by changes relative abundance in final relative to initial concentrations in experimental containers (red bars) as compared with the proportion of the bacterial classes’  association with particles (blue and green bars). T</a:t>
            </a:r>
            <a:r>
              <a:rPr kumimoji="0" lang="en-US" b="0" i="0" u="none" strike="noStrike" kern="1200" cap="none" spc="0" normalizeH="0" baseline="0" noProof="0" dirty="0" smtClean="0">
                <a:ln>
                  <a:noFill/>
                </a:ln>
                <a:effectLst/>
                <a:uLnTx/>
                <a:uFillTx/>
              </a:rPr>
              <a:t>he 10 most abundant (sub-)phyla, which on average included 95.2 % (±1.3%, 95% C.I.) of each sample’s sequences are ranked by most over- to most underrepresented after three hours of feeding relative to initial concentrations. In addition, differential representation of these phyla was determined in the field in the free-living (FL) relative to particle-associated (PA) fractions in bottom water samples taken at the 110 m and 15 m stations of  GLERL LTR transect at Muskegon. Field data represents the average (error bars = standard deviation) of DNA and cDNA data from two sample times taken during the stratified period (July and September) Water used in the laboratory experiment were taken from a site between these two station (45 m depth), 10 days after the July field samples were taken. Field data ratios were log</a:t>
            </a:r>
            <a:r>
              <a:rPr kumimoji="0" lang="en-US" b="0" i="0" u="none" strike="noStrike" kern="1200" cap="none" spc="0" normalizeH="0" baseline="-25000" noProof="0" dirty="0" smtClean="0">
                <a:ln>
                  <a:noFill/>
                </a:ln>
                <a:effectLst/>
                <a:uLnTx/>
                <a:uFillTx/>
              </a:rPr>
              <a:t>10</a:t>
            </a:r>
            <a:r>
              <a:rPr kumimoji="0" lang="en-US" b="0" i="0" u="none" strike="noStrike" kern="1200" cap="none" spc="0" normalizeH="0" baseline="0" noProof="0" dirty="0" smtClean="0">
                <a:ln>
                  <a:noFill/>
                </a:ln>
                <a:effectLst/>
                <a:uLnTx/>
                <a:uFillTx/>
              </a:rPr>
              <a:t> transformed, while experimental data ratios were log</a:t>
            </a:r>
            <a:r>
              <a:rPr kumimoji="0" lang="en-US" b="0" i="0" u="none" strike="noStrike" kern="1200" cap="none" spc="0" normalizeH="0" baseline="-25000" noProof="0" dirty="0" smtClean="0">
                <a:ln>
                  <a:noFill/>
                </a:ln>
                <a:effectLst/>
                <a:uLnTx/>
                <a:uFillTx/>
              </a:rPr>
              <a:t>2</a:t>
            </a:r>
            <a:r>
              <a:rPr kumimoji="0" lang="en-US" b="0" i="0" u="none" strike="noStrike" kern="1200" cap="none" spc="0" normalizeH="0" baseline="0" noProof="0" dirty="0" smtClean="0">
                <a:ln>
                  <a:noFill/>
                </a:ln>
                <a:effectLst/>
                <a:uLnTx/>
                <a:uFillTx/>
              </a:rPr>
              <a:t> transformed. * denotes statistically significant differential representation. (*) denotes statistically significant when removing outlying replicate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smtClean="0">
              <a:ln>
                <a:noFill/>
              </a:ln>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effectLst/>
                <a:uLnTx/>
                <a:uFillTx/>
                <a:cs typeface="Arial" panose="020B0604020202020204" pitchFamily="34" charset="0"/>
              </a:rPr>
              <a:t>During the experiment the bacteria with higher proportion association with particles (&gt;3 µm size) decreased in relative abundance. Both </a:t>
            </a:r>
            <a:r>
              <a:rPr kumimoji="0" lang="en-US" b="0" i="0" u="none" strike="noStrike" kern="1200" cap="none" spc="0" normalizeH="0" baseline="0" noProof="0" dirty="0" err="1" smtClean="0">
                <a:ln>
                  <a:noFill/>
                </a:ln>
                <a:effectLst/>
                <a:uLnTx/>
                <a:uFillTx/>
                <a:cs typeface="Arial" panose="020B0604020202020204" pitchFamily="34" charset="0"/>
              </a:rPr>
              <a:t>Chloroflexi</a:t>
            </a:r>
            <a:r>
              <a:rPr kumimoji="0" lang="en-US" b="0" i="0" u="none" strike="noStrike" kern="1200" cap="none" spc="0" normalizeH="0" baseline="0" noProof="0" dirty="0" smtClean="0">
                <a:ln>
                  <a:noFill/>
                </a:ln>
                <a:effectLst/>
                <a:uLnTx/>
                <a:uFillTx/>
                <a:cs typeface="Arial" panose="020B0604020202020204" pitchFamily="34" charset="0"/>
              </a:rPr>
              <a:t> and </a:t>
            </a:r>
            <a:r>
              <a:rPr kumimoji="0" lang="en-US" b="0" i="0" u="none" strike="noStrike" kern="1200" cap="none" spc="0" normalizeH="0" baseline="0" noProof="0" dirty="0" err="1" smtClean="0">
                <a:ln>
                  <a:noFill/>
                </a:ln>
                <a:effectLst/>
                <a:uLnTx/>
                <a:uFillTx/>
                <a:cs typeface="Arial" panose="020B0604020202020204" pitchFamily="34" charset="0"/>
              </a:rPr>
              <a:t>Actinobacteria</a:t>
            </a:r>
            <a:r>
              <a:rPr kumimoji="0" lang="en-US" b="0" i="0" u="none" strike="noStrike" kern="1200" cap="none" spc="0" normalizeH="0" baseline="0" noProof="0" dirty="0" smtClean="0">
                <a:ln>
                  <a:noFill/>
                </a:ln>
                <a:effectLst/>
                <a:uLnTx/>
                <a:uFillTx/>
                <a:cs typeface="Arial" panose="020B0604020202020204" pitchFamily="34" charset="0"/>
              </a:rPr>
              <a:t> are free-living in the sense that they are smaller than &lt; 3 µm, i.e. not stuck on particles.  </a:t>
            </a:r>
            <a:r>
              <a:rPr kumimoji="0" lang="en-US" b="0" i="0" u="none" strike="noStrike" kern="1200" cap="none" spc="0" normalizeH="0" baseline="0" noProof="0" dirty="0" err="1" smtClean="0">
                <a:ln>
                  <a:noFill/>
                </a:ln>
                <a:effectLst/>
                <a:uLnTx/>
                <a:uFillTx/>
                <a:cs typeface="Arial" panose="020B0604020202020204" pitchFamily="34" charset="0"/>
              </a:rPr>
              <a:t>Actinobacteria</a:t>
            </a:r>
            <a:r>
              <a:rPr kumimoji="0" lang="en-US" b="0" i="0" u="none" strike="noStrike" kern="1200" cap="none" spc="0" normalizeH="0" baseline="0" noProof="0" dirty="0" smtClean="0">
                <a:ln>
                  <a:noFill/>
                </a:ln>
                <a:effectLst/>
                <a:uLnTx/>
                <a:uFillTx/>
                <a:cs typeface="Arial" panose="020B0604020202020204" pitchFamily="34" charset="0"/>
              </a:rPr>
              <a:t> are very small and would be expected not to be grazed by mussels.  </a:t>
            </a:r>
            <a:r>
              <a:rPr kumimoji="0" lang="en-US" b="0" i="0" u="none" strike="noStrike" kern="1200" cap="none" spc="0" normalizeH="0" baseline="0" noProof="0" dirty="0" err="1" smtClean="0">
                <a:ln>
                  <a:noFill/>
                </a:ln>
                <a:effectLst/>
                <a:uLnTx/>
                <a:uFillTx/>
                <a:cs typeface="Arial" panose="020B0604020202020204" pitchFamily="34" charset="0"/>
              </a:rPr>
              <a:t>Chloroflexi</a:t>
            </a:r>
            <a:r>
              <a:rPr kumimoji="0" lang="en-US" b="0" i="0" u="none" strike="noStrike" kern="1200" cap="none" spc="0" normalizeH="0" baseline="0" noProof="0" dirty="0" smtClean="0">
                <a:ln>
                  <a:noFill/>
                </a:ln>
                <a:effectLst/>
                <a:uLnTx/>
                <a:uFillTx/>
                <a:cs typeface="Arial" panose="020B0604020202020204" pitchFamily="34" charset="0"/>
              </a:rPr>
              <a:t>, although very large for a bacterium (0.7 – 0.9 µm), was not apparently grazed, which could be related it its cell wall characteristics (Denef et al., 2016).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smtClean="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effectLst/>
                <a:uLnTx/>
                <a:uFillTx/>
              </a:rPr>
              <a:t>Collections of the bacterial community were part of our “Spatial Studies and Microbes” seasonal cruises (Vanderploeg and spatial team) that were designed to examine the spatial structure of the food web from microbes to fishes.  The characterization of </a:t>
            </a:r>
            <a:r>
              <a:rPr kumimoji="0" lang="en-US" b="0" i="0" u="none" strike="noStrike" kern="1200" cap="none" spc="0" normalizeH="0" baseline="0" noProof="0" dirty="0" err="1" smtClean="0">
                <a:ln>
                  <a:noFill/>
                </a:ln>
                <a:effectLst/>
                <a:uLnTx/>
                <a:uFillTx/>
              </a:rPr>
              <a:t>Chloroflexi</a:t>
            </a:r>
            <a:r>
              <a:rPr kumimoji="0" lang="en-US" b="0" i="0" u="none" strike="noStrike" kern="1200" cap="none" spc="0" normalizeH="0" baseline="0" noProof="0" dirty="0" smtClean="0">
                <a:ln>
                  <a:noFill/>
                </a:ln>
                <a:effectLst/>
                <a:uLnTx/>
                <a:uFillTx/>
              </a:rPr>
              <a:t> genetic traits and its capacity to thrive in </a:t>
            </a:r>
            <a:r>
              <a:rPr kumimoji="0" lang="en-US" b="0" i="0" u="none" strike="noStrike" kern="1200" cap="none" spc="0" normalizeH="0" baseline="0" noProof="0" dirty="0" err="1" smtClean="0">
                <a:ln>
                  <a:noFill/>
                </a:ln>
                <a:effectLst/>
                <a:uLnTx/>
                <a:uFillTx/>
              </a:rPr>
              <a:t>hypolimnia</a:t>
            </a:r>
            <a:r>
              <a:rPr kumimoji="0" lang="en-US" b="0" i="0" u="none" strike="noStrike" kern="1200" cap="none" spc="0" normalizeH="0" baseline="0" noProof="0" dirty="0" smtClean="0">
                <a:ln>
                  <a:noFill/>
                </a:ln>
                <a:effectLst/>
                <a:uLnTx/>
                <a:uFillTx/>
              </a:rPr>
              <a:t> of large cold lakes is described in Denef et al. (2016).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smtClean="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smtClean="0">
                <a:ln>
                  <a:noFill/>
                </a:ln>
                <a:effectLst/>
                <a:uLnTx/>
                <a:uFillTx/>
              </a:rPr>
              <a:t>Reference:</a:t>
            </a:r>
          </a:p>
          <a:p>
            <a:r>
              <a:rPr lang="en-US" b="0" i="0" u="none" strike="noStrike" kern="1200" baseline="0" dirty="0" smtClean="0"/>
              <a:t>Denef, V.J., Mueller, R.S., Chang, E., Liebig, J.R., Vanderploeg, H.A. (2016) </a:t>
            </a:r>
            <a:r>
              <a:rPr lang="en-US" b="0" i="1" u="none" strike="noStrike" kern="1200" baseline="0" dirty="0" err="1" smtClean="0"/>
              <a:t>Chloroflexi</a:t>
            </a:r>
            <a:r>
              <a:rPr lang="en-US" b="0" i="1" u="none" strike="noStrike" kern="1200" baseline="0" dirty="0" smtClean="0"/>
              <a:t> </a:t>
            </a:r>
            <a:r>
              <a:rPr lang="en-US" b="0" i="0" u="none" strike="noStrike" kern="1200" baseline="0" dirty="0" smtClean="0"/>
              <a:t>CL500-11 Populations That Predominate Deep-Lake Hypolimnion </a:t>
            </a:r>
            <a:r>
              <a:rPr lang="en-US" b="0" i="0" u="none" strike="noStrike" kern="1200" baseline="0" dirty="0" err="1" smtClean="0"/>
              <a:t>Bacterioplankton</a:t>
            </a:r>
            <a:r>
              <a:rPr lang="en-US" b="0" i="0" u="none" strike="noStrike" kern="1200" baseline="0" dirty="0" smtClean="0"/>
              <a:t> Rely on Nitrogen-Rich Dissolved Organic Matter Metabolism and C1 Compound Oxidation.  Applied and Environmental Microbiology 82(5): 1423-1432.</a:t>
            </a:r>
            <a:endParaRPr kumimoji="0" lang="en-US" b="0" i="0" u="none" strike="noStrike" kern="1200" cap="none" spc="0" normalizeH="0" baseline="0" noProof="0" dirty="0" smtClean="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smtClean="0">
              <a:ln>
                <a:noFill/>
              </a:ln>
              <a:effectLst/>
              <a:uLnTx/>
              <a:uFillTx/>
            </a:endParaRP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8</a:t>
            </a:fld>
            <a:endParaRPr lang="en-US"/>
          </a:p>
        </p:txBody>
      </p:sp>
    </p:spTree>
    <p:extLst>
      <p:ext uri="{BB962C8B-B14F-4D97-AF65-F5344CB8AC3E}">
        <p14:creationId xmlns:p14="http://schemas.microsoft.com/office/powerpoint/2010/main" val="330092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b="0" i="0" u="none" strike="noStrike" kern="1200" cap="none" spc="0" normalizeH="0" baseline="0" noProof="0" dirty="0" smtClean="0">
                <a:ln>
                  <a:noFill/>
                </a:ln>
                <a:effectLst/>
                <a:uLnTx/>
                <a:uFillTx/>
              </a:rPr>
              <a:t>Light and nutrients are the main controllers of Cladophora growth (e.g. review of Bootsma et al., 2015).  Some ecosystem models and conclusions of impact have assumed constant excretion rates of P in mussels, and some values used in the models have been based on experiments of dubious methodology.   The factors that regulate P and N ingestion as well as the factors that affect both soluble excretion and egestion of nutrients are not well defined.  Another important question is the time lag and availability of nutrients from egested material for both Cladophora and Microcystis.  Egested N and P is usually higher than soluble excretion.</a:t>
            </a:r>
          </a:p>
          <a:p>
            <a:endParaRPr kumimoji="0" lang="en-US" b="0" i="0" u="none" strike="noStrike" kern="1200" cap="none" spc="0" normalizeH="0" baseline="0" noProof="0" dirty="0" smtClean="0">
              <a:ln>
                <a:noFill/>
              </a:ln>
              <a:effectLst/>
              <a:uLnTx/>
              <a:uFillTx/>
            </a:endParaRPr>
          </a:p>
          <a:p>
            <a:r>
              <a:rPr kumimoji="0" lang="en-US" b="0" i="0" u="none" strike="noStrike" kern="1200" cap="none" spc="0" normalizeH="0" baseline="0" noProof="0" dirty="0" smtClean="0">
                <a:ln>
                  <a:noFill/>
                </a:ln>
                <a:effectLst/>
                <a:uLnTx/>
                <a:uFillTx/>
              </a:rPr>
              <a:t>In the case of Microcystis, we have shown that selective rejection by mussels is an important part of their promotion of toxic Microcystis blooms.  The role of nutrient excretion on promotion of toxic Microcystis is less clear.</a:t>
            </a:r>
            <a:endParaRPr lang="en-US" u="sng" kern="1200" dirty="0" smtClean="0"/>
          </a:p>
          <a:p>
            <a:endParaRPr lang="en-US" u="sng" kern="1200" dirty="0" smtClean="0"/>
          </a:p>
          <a:p>
            <a:r>
              <a:rPr lang="en-US" u="sng" kern="1200" dirty="0" smtClean="0"/>
              <a:t>Reference</a:t>
            </a:r>
          </a:p>
          <a:p>
            <a:r>
              <a:rPr lang="en-US" kern="1200" dirty="0" smtClean="0"/>
              <a:t>Bootsma H.A., Rowe M.D., Brooks C.N. &amp; Vanderploeg H.A. (2015) Commentary: The need for model development related to Cladophora and nutrient management in Lake Michigan. </a:t>
            </a:r>
            <a:r>
              <a:rPr lang="en-US" i="1" kern="1200" dirty="0" smtClean="0"/>
              <a:t>Journal of Great Lakes Research,</a:t>
            </a:r>
            <a:r>
              <a:rPr lang="en-US" i="0" kern="1200" dirty="0" smtClean="0"/>
              <a:t> </a:t>
            </a:r>
            <a:r>
              <a:rPr lang="en-US" b="1" i="0" kern="1200" dirty="0" smtClean="0"/>
              <a:t>41,</a:t>
            </a:r>
            <a:r>
              <a:rPr lang="en-US" b="0" i="0" kern="1200" dirty="0" smtClean="0"/>
              <a:t> 7-15.</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9</a:t>
            </a:fld>
            <a:endParaRPr lang="en-US"/>
          </a:p>
        </p:txBody>
      </p:sp>
    </p:spTree>
    <p:extLst>
      <p:ext uri="{BB962C8B-B14F-4D97-AF65-F5344CB8AC3E}">
        <p14:creationId xmlns:p14="http://schemas.microsoft.com/office/powerpoint/2010/main" val="2550165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t>3/17/16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t>3/17/16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t>3/17/16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t>3/17/16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7" Type="http://schemas.microsoft.com/office/2007/relationships/hdphoto" Target="../media/hdphoto1.wdp"/><Relationship Id="rId8" Type="http://schemas.openxmlformats.org/officeDocument/2006/relationships/image" Target="../media/image5.png"/><Relationship Id="rId9" Type="http://schemas.microsoft.com/office/2007/relationships/hdphoto" Target="../media/hdphoto2.wdp"/><Relationship Id="rId10" Type="http://schemas.openxmlformats.org/officeDocument/2006/relationships/image" Target="../media/image6.png"/><Relationship Id="rId11"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3.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8141" y="3961543"/>
            <a:ext cx="2966482" cy="21884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5997" y="154344"/>
            <a:ext cx="2053803"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143171" y="1066800"/>
            <a:ext cx="9000829" cy="1169551"/>
          </a:xfrm>
          <a:prstGeom prst="rect">
            <a:avLst/>
          </a:prstGeom>
          <a:noFill/>
        </p:spPr>
        <p:txBody>
          <a:bodyPr wrap="square" rtlCol="0">
            <a:spAutoFit/>
          </a:bodyPr>
          <a:lstStyle/>
          <a:p>
            <a:r>
              <a:rPr lang="en-US" sz="2600" dirty="0" smtClean="0">
                <a:solidFill>
                  <a:srgbClr val="002060"/>
                </a:solidFill>
                <a:latin typeface="Arial" panose="020B0604020202020204" pitchFamily="34" charset="0"/>
                <a:cs typeface="Arial" panose="020B0604020202020204" pitchFamily="34" charset="0"/>
              </a:rPr>
              <a:t>Process Studies: Invasive Mussel (</a:t>
            </a:r>
            <a:r>
              <a:rPr lang="en-US" sz="2600" i="1" dirty="0" err="1" smtClean="0">
                <a:solidFill>
                  <a:srgbClr val="002060"/>
                </a:solidFill>
                <a:latin typeface="Arial" panose="020B0604020202020204" pitchFamily="34" charset="0"/>
                <a:cs typeface="Arial" panose="020B0604020202020204" pitchFamily="34" charset="0"/>
              </a:rPr>
              <a:t>Dreissena</a:t>
            </a:r>
            <a:r>
              <a:rPr lang="en-US" sz="2600" i="1" dirty="0" smtClean="0">
                <a:solidFill>
                  <a:srgbClr val="002060"/>
                </a:solidFill>
                <a:latin typeface="Arial" panose="020B0604020202020204" pitchFamily="34" charset="0"/>
                <a:cs typeface="Arial" panose="020B0604020202020204" pitchFamily="34" charset="0"/>
              </a:rPr>
              <a:t>)</a:t>
            </a:r>
            <a:r>
              <a:rPr lang="en-US" sz="2600" dirty="0">
                <a:solidFill>
                  <a:srgbClr val="002060"/>
                </a:solidFill>
                <a:latin typeface="Arial" panose="020B0604020202020204" pitchFamily="34" charset="0"/>
                <a:cs typeface="Arial" panose="020B0604020202020204" pitchFamily="34" charset="0"/>
              </a:rPr>
              <a:t> </a:t>
            </a:r>
            <a:r>
              <a:rPr lang="en-US" sz="2600" dirty="0" smtClean="0">
                <a:solidFill>
                  <a:srgbClr val="002060"/>
                </a:solidFill>
                <a:latin typeface="Arial" panose="020B0604020202020204" pitchFamily="34" charset="0"/>
                <a:cs typeface="Arial" panose="020B0604020202020204" pitchFamily="34" charset="0"/>
              </a:rPr>
              <a:t>example</a:t>
            </a:r>
          </a:p>
          <a:p>
            <a:pPr lvl="0"/>
            <a:endParaRPr lang="en-US" sz="1600" dirty="0" smtClean="0">
              <a:solidFill>
                <a:srgbClr val="002060"/>
              </a:solidFill>
              <a:latin typeface="Arial" panose="020B0604020202020204" pitchFamily="34" charset="0"/>
              <a:cs typeface="Arial" panose="020B0604020202020204" pitchFamily="34" charset="0"/>
            </a:endParaRPr>
          </a:p>
          <a:p>
            <a:pPr lvl="0"/>
            <a:r>
              <a:rPr lang="en-US" sz="1600" dirty="0" smtClean="0">
                <a:solidFill>
                  <a:srgbClr val="002060"/>
                </a:solidFill>
                <a:latin typeface="Arial" panose="020B0604020202020204" pitchFamily="34" charset="0"/>
                <a:cs typeface="Arial" panose="020B0604020202020204" pitchFamily="34" charset="0"/>
              </a:rPr>
              <a:t>Hank Vanderploeg</a:t>
            </a:r>
            <a:endParaRPr lang="en-US" sz="1600" dirty="0">
              <a:solidFill>
                <a:srgbClr val="002060"/>
              </a:solidFill>
              <a:latin typeface="Arial" panose="020B0604020202020204" pitchFamily="34" charset="0"/>
              <a:cs typeface="Arial" panose="020B0604020202020204" pitchFamily="34" charset="0"/>
            </a:endParaRPr>
          </a:p>
          <a:p>
            <a:pPr lvl="0"/>
            <a:r>
              <a:rPr lang="en-US" sz="1200" dirty="0" smtClean="0">
                <a:solidFill>
                  <a:srgbClr val="002060"/>
                </a:solidFill>
                <a:latin typeface="Arial" panose="020B0604020202020204" pitchFamily="34" charset="0"/>
                <a:cs typeface="Arial" panose="020B0604020202020204" pitchFamily="34" charset="0"/>
              </a:rPr>
              <a:t>Ecosystem Dynamics</a:t>
            </a:r>
            <a:endParaRPr lang="en-US" sz="1200" dirty="0">
              <a:solidFill>
                <a:srgbClr val="002060"/>
              </a:solidFill>
              <a:latin typeface="Arial" panose="020B0604020202020204" pitchFamily="34" charset="0"/>
              <a:cs typeface="Arial" panose="020B0604020202020204" pitchFamily="34" charset="0"/>
            </a:endParaRPr>
          </a:p>
        </p:txBody>
      </p:sp>
      <p:pic>
        <p:nvPicPr>
          <p:cNvPr id="11" name="Picture 10" descr="Muskegon--GLERL.Joy 678.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83351" y="3980775"/>
            <a:ext cx="3093970" cy="2142014"/>
          </a:xfrm>
          <a:prstGeom prst="rect">
            <a:avLst/>
          </a:prstGeom>
          <a:ln w="12700">
            <a:noFill/>
          </a:ln>
        </p:spPr>
      </p:pic>
      <p:sp>
        <p:nvSpPr>
          <p:cNvPr id="16" name="Rectangle 15"/>
          <p:cNvSpPr/>
          <p:nvPr/>
        </p:nvSpPr>
        <p:spPr>
          <a:xfrm>
            <a:off x="228600" y="6248400"/>
            <a:ext cx="8548721" cy="34799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19200" y="6248400"/>
            <a:ext cx="7892469" cy="369332"/>
          </a:xfrm>
          <a:prstGeom prst="rect">
            <a:avLst/>
          </a:prstGeom>
        </p:spPr>
        <p:txBody>
          <a:bodyPr wrap="square">
            <a:spAutoFit/>
          </a:bodyPr>
          <a:lstStyle/>
          <a:p>
            <a:pPr lvl="0"/>
            <a:r>
              <a:rPr lang="en-US" dirty="0">
                <a:solidFill>
                  <a:schemeClr val="bg1"/>
                </a:solidFill>
                <a:latin typeface="Arial" panose="020B0604020202020204" pitchFamily="34" charset="0"/>
                <a:cs typeface="Arial" panose="020B0604020202020204" pitchFamily="34" charset="0"/>
              </a:rPr>
              <a:t>Observations → </a:t>
            </a:r>
            <a:r>
              <a:rPr lang="en-US" dirty="0">
                <a:solidFill>
                  <a:schemeClr val="bg1"/>
                </a:solidFill>
                <a:effectLst/>
                <a:latin typeface="Arial" panose="020B0604020202020204" pitchFamily="34" charset="0"/>
                <a:cs typeface="Arial" panose="020B0604020202020204" pitchFamily="34" charset="0"/>
              </a:rPr>
              <a:t>Experiments</a:t>
            </a:r>
            <a:r>
              <a:rPr lang="en-US" dirty="0">
                <a:solidFill>
                  <a:schemeClr val="bg1"/>
                </a:solidFill>
                <a:effectLst>
                  <a:glow rad="127000">
                    <a:schemeClr val="tx1">
                      <a:lumMod val="10000"/>
                      <a:lumOff val="90000"/>
                    </a:schemeClr>
                  </a:glow>
                </a:effectLst>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Concepts → Models/Applications</a:t>
            </a:r>
          </a:p>
        </p:txBody>
      </p:sp>
      <p:sp>
        <p:nvSpPr>
          <p:cNvPr id="3" name="TextBox 2"/>
          <p:cNvSpPr txBox="1"/>
          <p:nvPr/>
        </p:nvSpPr>
        <p:spPr>
          <a:xfrm>
            <a:off x="2743200" y="4114800"/>
            <a:ext cx="3048000" cy="2139047"/>
          </a:xfrm>
          <a:prstGeom prst="rect">
            <a:avLst/>
          </a:prstGeom>
          <a:noFill/>
        </p:spPr>
        <p:txBody>
          <a:bodyPr wrap="square" rtlCol="0">
            <a:spAutoFit/>
          </a:bodyPr>
          <a:lstStyle/>
          <a:p>
            <a:r>
              <a:rPr lang="en-US" sz="1400" b="1" dirty="0">
                <a:solidFill>
                  <a:schemeClr val="bg1"/>
                </a:solidFill>
                <a:cs typeface="Arial" pitchFamily="34" charset="0"/>
              </a:rPr>
              <a:t>Mussel feeding &amp; nutrient excretion:</a:t>
            </a:r>
          </a:p>
          <a:p>
            <a:pPr marL="800100" lvl="1" indent="-342900">
              <a:spcBef>
                <a:spcPts val="600"/>
              </a:spcBef>
              <a:buFont typeface="Arial" panose="020B0604020202020204" pitchFamily="34" charset="0"/>
              <a:buChar char="•"/>
            </a:pPr>
            <a:r>
              <a:rPr lang="en-US" sz="1400" b="1" dirty="0">
                <a:solidFill>
                  <a:schemeClr val="bg1"/>
                </a:solidFill>
                <a:cs typeface="Arial" pitchFamily="34" charset="0"/>
              </a:rPr>
              <a:t>Team approach</a:t>
            </a:r>
          </a:p>
          <a:p>
            <a:pPr marL="800100" lvl="1" indent="-342900">
              <a:buFont typeface="Arial" panose="020B0604020202020204" pitchFamily="34" charset="0"/>
              <a:buChar char="•"/>
            </a:pPr>
            <a:r>
              <a:rPr lang="en-US" sz="1400" b="1" dirty="0">
                <a:solidFill>
                  <a:schemeClr val="bg1"/>
                </a:solidFill>
                <a:cs typeface="Arial" pitchFamily="34" charset="0"/>
              </a:rPr>
              <a:t>Lab</a:t>
            </a:r>
          </a:p>
          <a:p>
            <a:pPr marL="800100" lvl="1" indent="-342900">
              <a:buFont typeface="Arial" panose="020B0604020202020204" pitchFamily="34" charset="0"/>
              <a:buChar char="•"/>
            </a:pPr>
            <a:r>
              <a:rPr lang="en-US" sz="1400" b="1" dirty="0">
                <a:solidFill>
                  <a:schemeClr val="bg1"/>
                </a:solidFill>
                <a:cs typeface="Arial" pitchFamily="34" charset="0"/>
              </a:rPr>
              <a:t>Field</a:t>
            </a:r>
          </a:p>
          <a:p>
            <a:pPr marL="800100" lvl="1" indent="-342900">
              <a:buFont typeface="Arial" panose="020B0604020202020204" pitchFamily="34" charset="0"/>
              <a:buChar char="•"/>
            </a:pPr>
            <a:r>
              <a:rPr lang="en-US" sz="1400" b="1" dirty="0">
                <a:solidFill>
                  <a:schemeClr val="bg1"/>
                </a:solidFill>
                <a:cs typeface="Arial" pitchFamily="34" charset="0"/>
              </a:rPr>
              <a:t>Large Enclosures</a:t>
            </a:r>
          </a:p>
          <a:p>
            <a:pPr marL="800100" lvl="1" indent="-342900">
              <a:buFont typeface="Arial" panose="020B0604020202020204" pitchFamily="34" charset="0"/>
              <a:buChar char="•"/>
            </a:pPr>
            <a:r>
              <a:rPr lang="en-US" sz="1400" b="1" dirty="0">
                <a:solidFill>
                  <a:schemeClr val="bg1"/>
                </a:solidFill>
                <a:cs typeface="Arial" pitchFamily="34" charset="0"/>
              </a:rPr>
              <a:t>Genetic approaches</a:t>
            </a:r>
          </a:p>
          <a:p>
            <a:pPr marL="800100" lvl="1" indent="-342900">
              <a:buFont typeface="Arial" panose="020B0604020202020204" pitchFamily="34" charset="0"/>
              <a:buChar char="•"/>
            </a:pPr>
            <a:r>
              <a:rPr lang="en-US" sz="1400" b="1" dirty="0">
                <a:solidFill>
                  <a:schemeClr val="bg1"/>
                </a:solidFill>
                <a:cs typeface="Arial" pitchFamily="34" charset="0"/>
              </a:rPr>
              <a:t>Behavior</a:t>
            </a:r>
          </a:p>
          <a:p>
            <a:endParaRPr lang="en-US" sz="1600" dirty="0" smtClean="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653036" y="1828800"/>
            <a:ext cx="1385564" cy="2083888"/>
          </a:xfrm>
          <a:prstGeom prst="rect">
            <a:avLst/>
          </a:prstGeom>
        </p:spPr>
      </p:pic>
      <p:pic>
        <p:nvPicPr>
          <p:cNvPr id="12" name="Picture 11"/>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a:ext>
            </a:extLst>
          </a:blip>
          <a:srcRect b="-2409"/>
          <a:stretch/>
        </p:blipFill>
        <p:spPr>
          <a:xfrm>
            <a:off x="5702860" y="1828800"/>
            <a:ext cx="3056859" cy="2138908"/>
          </a:xfrm>
          <a:prstGeom prst="rect">
            <a:avLst/>
          </a:prstGeom>
        </p:spPr>
      </p:pic>
      <p:pic>
        <p:nvPicPr>
          <p:cNvPr id="14" name="Picture 13"/>
          <p:cNvPicPr>
            <a:picLocks noChangeAspect="1"/>
          </p:cNvPicPr>
          <p:nvPr/>
        </p:nvPicPr>
        <p:blipFill>
          <a:blip r:embed="rId10" cstate="print">
            <a:extLst>
              <a:ext uri="{BEBA8EAE-BF5A-486C-A8C5-ECC9F3942E4B}">
                <a14:imgProps xmlns:a14="http://schemas.microsoft.com/office/drawing/2010/main">
                  <a14:imgLayer r:embed="rId11">
                    <a14:imgEffect>
                      <a14:sharpenSoften amount="25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4075866" y="1828800"/>
            <a:ext cx="1562934" cy="2083913"/>
          </a:xfrm>
          <a:prstGeom prst="rect">
            <a:avLst/>
          </a:prstGeom>
        </p:spPr>
      </p:pic>
    </p:spTree>
    <p:extLst>
      <p:ext uri="{BB962C8B-B14F-4D97-AF65-F5344CB8AC3E}">
        <p14:creationId xmlns:p14="http://schemas.microsoft.com/office/powerpoint/2010/main" val="4074691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10/13</a:t>
            </a:r>
            <a:endParaRPr lang="en-US" sz="1000" dirty="0">
              <a:solidFill>
                <a:srgbClr val="002060"/>
              </a:solidFill>
              <a:latin typeface="Arial" panose="020B0604020202020204" pitchFamily="34" charset="0"/>
              <a:cs typeface="Arial" panose="020B0604020202020204" pitchFamily="34" charset="0"/>
            </a:endParaRPr>
          </a:p>
        </p:txBody>
      </p:sp>
      <p:sp>
        <p:nvSpPr>
          <p:cNvPr id="16" name="Text Placeholder 7"/>
          <p:cNvSpPr txBox="1">
            <a:spLocks/>
          </p:cNvSpPr>
          <p:nvPr/>
        </p:nvSpPr>
        <p:spPr>
          <a:xfrm>
            <a:off x="533400" y="1905000"/>
            <a:ext cx="3657600" cy="838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400" dirty="0"/>
          </a:p>
        </p:txBody>
      </p:sp>
      <p:sp>
        <p:nvSpPr>
          <p:cNvPr id="12" name="TextBox 11"/>
          <p:cNvSpPr txBox="1"/>
          <p:nvPr/>
        </p:nvSpPr>
        <p:spPr>
          <a:xfrm>
            <a:off x="321898" y="6372790"/>
            <a:ext cx="2297232" cy="276999"/>
          </a:xfrm>
          <a:prstGeom prst="rect">
            <a:avLst/>
          </a:prstGeom>
          <a:noFill/>
        </p:spPr>
        <p:txBody>
          <a:bodyPr wrap="none" rtlCol="0">
            <a:spAutoFit/>
          </a:bodyPr>
          <a:lstStyle/>
          <a:p>
            <a:r>
              <a:rPr lang="en-US" sz="1200" dirty="0" err="1" smtClean="0">
                <a:solidFill>
                  <a:srgbClr val="002060"/>
                </a:solidFill>
                <a:latin typeface="Arial" panose="020B0604020202020204" pitchFamily="34" charset="0"/>
                <a:cs typeface="Arial" panose="020B0604020202020204" pitchFamily="34" charset="0"/>
              </a:rPr>
              <a:t>Vanderploeg</a:t>
            </a:r>
            <a:r>
              <a:rPr lang="en-US" sz="1200" dirty="0" smtClean="0">
                <a:solidFill>
                  <a:srgbClr val="002060"/>
                </a:solidFill>
                <a:latin typeface="Arial" panose="020B0604020202020204" pitchFamily="34" charset="0"/>
                <a:cs typeface="Arial" panose="020B0604020202020204" pitchFamily="34" charset="0"/>
              </a:rPr>
              <a:t> et al., (</a:t>
            </a:r>
            <a:r>
              <a:rPr lang="en-US" sz="1200" i="1" dirty="0" smtClean="0">
                <a:solidFill>
                  <a:srgbClr val="002060"/>
                </a:solidFill>
                <a:latin typeface="Arial" panose="020B0604020202020204" pitchFamily="34" charset="0"/>
                <a:cs typeface="Arial" panose="020B0604020202020204" pitchFamily="34" charset="0"/>
              </a:rPr>
              <a:t>Submitted)</a:t>
            </a:r>
            <a:endParaRPr lang="en-US" sz="1200" dirty="0" smtClean="0">
              <a:solidFill>
                <a:srgbClr val="002060"/>
              </a:solidFill>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91879" y="2378300"/>
            <a:ext cx="4375921" cy="378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 y="2376855"/>
            <a:ext cx="4353409" cy="376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Isosceles Triangle 13"/>
          <p:cNvSpPr/>
          <p:nvPr/>
        </p:nvSpPr>
        <p:spPr>
          <a:xfrm rot="5400000">
            <a:off x="7081217" y="5167252"/>
            <a:ext cx="518658" cy="2489092"/>
          </a:xfrm>
          <a:prstGeom prst="triangle">
            <a:avLst>
              <a:gd name="adj" fmla="val 47732"/>
            </a:avLst>
          </a:prstGeom>
          <a:gradFill flip="none" rotWithShape="1">
            <a:gsLst>
              <a:gs pos="0">
                <a:srgbClr val="5CBFB2"/>
              </a:gs>
              <a:gs pos="37000">
                <a:srgbClr val="5CBFB2">
                  <a:alpha val="26000"/>
                </a:srgbClr>
              </a:gs>
              <a:gs pos="100000">
                <a:srgbClr val="F79646"/>
              </a:gs>
            </a:gsLst>
            <a:lin ang="15960000" scaled="0"/>
            <a:tileRect/>
          </a:gradFill>
          <a:ln w="9525" cap="flat" cmpd="sng" algn="ctr">
            <a:solidFill>
              <a:srgbClr val="000000"/>
            </a:solidFill>
            <a:prstDash val="solid"/>
          </a:ln>
          <a:effectLst/>
        </p:spPr>
        <p:txBody>
          <a:bodyPr vert="vert27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Calibri"/>
                <a:ea typeface="+mn-ea"/>
                <a:cs typeface="+mn-cs"/>
              </a:rPr>
              <a:t>Food Quality</a:t>
            </a: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019800" y="462281"/>
            <a:ext cx="2752523" cy="206757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436714"/>
            <a:ext cx="6019800" cy="954107"/>
          </a:xfrm>
          <a:prstGeom prst="rect">
            <a:avLst/>
          </a:prstGeom>
          <a:noFill/>
        </p:spPr>
        <p:txBody>
          <a:bodyPr wrap="square" rtlCol="0">
            <a:spAutoFit/>
          </a:bodyPr>
          <a:lstStyle/>
          <a:p>
            <a:r>
              <a:rPr lang="en-US" sz="2800" b="1" dirty="0" smtClean="0"/>
              <a:t>P excretion slows when feeding slows and food quality decreases</a:t>
            </a:r>
            <a:endParaRPr lang="en-US" sz="2800" b="1" dirty="0"/>
          </a:p>
        </p:txBody>
      </p:sp>
      <p:sp>
        <p:nvSpPr>
          <p:cNvPr id="4" name="TextBox 3"/>
          <p:cNvSpPr txBox="1"/>
          <p:nvPr/>
        </p:nvSpPr>
        <p:spPr>
          <a:xfrm>
            <a:off x="609600" y="1600200"/>
            <a:ext cx="4495800" cy="646331"/>
          </a:xfrm>
          <a:prstGeom prst="rect">
            <a:avLst/>
          </a:prstGeom>
          <a:noFill/>
        </p:spPr>
        <p:txBody>
          <a:bodyPr wrap="square" rtlCol="0">
            <a:spAutoFit/>
          </a:bodyPr>
          <a:lstStyle/>
          <a:p>
            <a:r>
              <a:rPr lang="en-US" dirty="0" smtClean="0">
                <a:solidFill>
                  <a:srgbClr val="002060"/>
                </a:solidFill>
                <a:latin typeface="Arial" panose="020B0604020202020204" pitchFamily="34" charset="0"/>
                <a:cs typeface="Arial" panose="020B0604020202020204" pitchFamily="34" charset="0"/>
              </a:rPr>
              <a:t>Mussel excretion in enclosures enriched with different levels of P </a:t>
            </a:r>
            <a:endParaRPr lang="en-US"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Process Studies: Invasive Mussel (</a:t>
            </a:r>
            <a:r>
              <a:rPr lang="en-US" sz="1300" dirty="0" err="1">
                <a:solidFill>
                  <a:schemeClr val="bg1"/>
                </a:solidFill>
                <a:latin typeface="Arial" panose="020B0604020202020204" pitchFamily="34" charset="0"/>
                <a:cs typeface="Arial" panose="020B0604020202020204" pitchFamily="34" charset="0"/>
              </a:rPr>
              <a:t>Dreissena</a:t>
            </a:r>
            <a:r>
              <a:rPr lang="en-US" sz="1300" dirty="0">
                <a:solidFill>
                  <a:schemeClr val="bg1"/>
                </a:solidFill>
                <a:latin typeface="Arial" panose="020B0604020202020204" pitchFamily="34" charset="0"/>
                <a:cs typeface="Arial" panose="020B0604020202020204" pitchFamily="34" charset="0"/>
              </a:rPr>
              <a:t>) example</a:t>
            </a:r>
          </a:p>
          <a:p>
            <a:endParaRPr lang="en-US"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4445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11/13</a:t>
            </a:r>
            <a:endParaRPr lang="en-US" sz="10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76200" y="451199"/>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Summary</a:t>
            </a:r>
            <a:endParaRPr lang="en-US" sz="28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92050" y="1219200"/>
            <a:ext cx="4556150" cy="464742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200" dirty="0" smtClean="0">
                <a:solidFill>
                  <a:srgbClr val="002060"/>
                </a:solidFill>
                <a:latin typeface="Arial"/>
                <a:cs typeface="Arial"/>
              </a:rPr>
              <a:t>Dreissenid mussels have affected algal and microbial food web structure in all size categories with surprising results</a:t>
            </a:r>
          </a:p>
          <a:p>
            <a:pPr marL="285750" indent="-285750">
              <a:spcBef>
                <a:spcPts val="600"/>
              </a:spcBef>
              <a:buFont typeface="Arial" panose="020B0604020202020204" pitchFamily="34" charset="0"/>
              <a:buChar char="•"/>
            </a:pPr>
            <a:r>
              <a:rPr lang="en-US" sz="2200" dirty="0" smtClean="0">
                <a:solidFill>
                  <a:srgbClr val="002060"/>
                </a:solidFill>
                <a:latin typeface="Arial"/>
                <a:cs typeface="Arial"/>
              </a:rPr>
              <a:t>Feeding and nutrient excretion may be working together to affect cyanobacterial and phytoplankton community structure</a:t>
            </a:r>
          </a:p>
          <a:p>
            <a:pPr marL="285750" indent="-285750">
              <a:spcBef>
                <a:spcPts val="600"/>
              </a:spcBef>
              <a:buFont typeface="Arial" panose="020B0604020202020204" pitchFamily="34" charset="0"/>
              <a:buChar char="•"/>
            </a:pPr>
            <a:r>
              <a:rPr lang="en-US" sz="2200" dirty="0" smtClean="0">
                <a:solidFill>
                  <a:srgbClr val="002060"/>
                </a:solidFill>
                <a:latin typeface="Arial"/>
                <a:cs typeface="Arial"/>
              </a:rPr>
              <a:t>More work is necessary to quantify results and develop a new generation of water quality and fisheries models </a:t>
            </a:r>
          </a:p>
        </p:txBody>
      </p:sp>
      <p:sp>
        <p:nvSpPr>
          <p:cNvPr id="10" name="TextBox 9"/>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Process Studies: Invasive Mussel (</a:t>
            </a:r>
            <a:r>
              <a:rPr lang="en-US" sz="1300" dirty="0" err="1">
                <a:solidFill>
                  <a:schemeClr val="bg1"/>
                </a:solidFill>
                <a:latin typeface="Arial" panose="020B0604020202020204" pitchFamily="34" charset="0"/>
                <a:cs typeface="Arial" panose="020B0604020202020204" pitchFamily="34" charset="0"/>
              </a:rPr>
              <a:t>Dreissena</a:t>
            </a:r>
            <a:r>
              <a:rPr lang="en-US" sz="1300" dirty="0">
                <a:solidFill>
                  <a:schemeClr val="bg1"/>
                </a:solidFill>
                <a:latin typeface="Arial" panose="020B0604020202020204" pitchFamily="34" charset="0"/>
                <a:cs typeface="Arial" panose="020B0604020202020204" pitchFamily="34" charset="0"/>
              </a:rPr>
              <a:t>) example</a:t>
            </a:r>
          </a:p>
          <a:p>
            <a:endParaRPr lang="en-US" sz="13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76800" y="1978188"/>
            <a:ext cx="4114800" cy="3086100"/>
          </a:xfrm>
          <a:prstGeom prst="rect">
            <a:avLst/>
          </a:prstGeom>
        </p:spPr>
      </p:pic>
    </p:spTree>
    <p:extLst>
      <p:ext uri="{BB962C8B-B14F-4D97-AF65-F5344CB8AC3E}">
        <p14:creationId xmlns:p14="http://schemas.microsoft.com/office/powerpoint/2010/main" val="1996597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12/13</a:t>
            </a:r>
            <a:endParaRPr lang="en-US" sz="10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Resources to advance future research</a:t>
            </a:r>
            <a:endParaRPr lang="en-US" sz="2800"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92050" y="1219200"/>
            <a:ext cx="8442350" cy="5724644"/>
          </a:xfrm>
          <a:prstGeom prst="rect">
            <a:avLst/>
          </a:prstGeom>
          <a:noFill/>
        </p:spPr>
        <p:txBody>
          <a:bodyPr wrap="square" rtlCol="0">
            <a:spAutoFit/>
          </a:bodyPr>
          <a:lstStyle/>
          <a:p>
            <a:pPr marL="285750" lvl="0" indent="-285750">
              <a:spcBef>
                <a:spcPts val="1200"/>
              </a:spcBef>
              <a:buFont typeface="Arial" panose="020B0604020202020204" pitchFamily="34" charset="0"/>
              <a:buChar char="•"/>
            </a:pPr>
            <a:r>
              <a:rPr lang="en-US" sz="2400" dirty="0" smtClean="0">
                <a:solidFill>
                  <a:srgbClr val="002060"/>
                </a:solidFill>
                <a:cs typeface="Arial"/>
              </a:rPr>
              <a:t>Continue </a:t>
            </a:r>
            <a:r>
              <a:rPr lang="en-US" sz="2400" dirty="0">
                <a:solidFill>
                  <a:srgbClr val="002060"/>
                </a:solidFill>
                <a:cs typeface="Arial"/>
              </a:rPr>
              <a:t>to work with and support academic </a:t>
            </a:r>
            <a:r>
              <a:rPr lang="en-US" sz="2400" dirty="0" smtClean="0">
                <a:solidFill>
                  <a:srgbClr val="002060"/>
                </a:solidFill>
                <a:cs typeface="Arial"/>
              </a:rPr>
              <a:t>partners.</a:t>
            </a:r>
          </a:p>
          <a:p>
            <a:pPr marL="285750" lvl="0" indent="-285750">
              <a:spcBef>
                <a:spcPts val="1200"/>
              </a:spcBef>
              <a:buFont typeface="Arial" panose="020B0604020202020204" pitchFamily="34" charset="0"/>
              <a:buChar char="•"/>
            </a:pPr>
            <a:r>
              <a:rPr lang="en-US" sz="2400" dirty="0" smtClean="0">
                <a:solidFill>
                  <a:srgbClr val="002060"/>
                </a:solidFill>
                <a:cs typeface="Arial"/>
              </a:rPr>
              <a:t>Replace retiring </a:t>
            </a:r>
            <a:r>
              <a:rPr lang="en-US" sz="2400" dirty="0">
                <a:solidFill>
                  <a:srgbClr val="002060"/>
                </a:solidFill>
                <a:cs typeface="Arial"/>
              </a:rPr>
              <a:t>support staff and backfill </a:t>
            </a:r>
            <a:r>
              <a:rPr lang="en-US" sz="2400" dirty="0" smtClean="0">
                <a:solidFill>
                  <a:srgbClr val="002060"/>
                </a:solidFill>
                <a:cs typeface="Arial"/>
              </a:rPr>
              <a:t>primary production/microbial </a:t>
            </a:r>
            <a:r>
              <a:rPr lang="en-US" sz="2400" dirty="0">
                <a:solidFill>
                  <a:srgbClr val="002060"/>
                </a:solidFill>
                <a:cs typeface="Arial"/>
              </a:rPr>
              <a:t>food web ecologist </a:t>
            </a:r>
            <a:r>
              <a:rPr lang="en-US" sz="2400" dirty="0" smtClean="0">
                <a:solidFill>
                  <a:srgbClr val="002060"/>
                </a:solidFill>
                <a:cs typeface="Arial"/>
              </a:rPr>
              <a:t>and biogeochemist positions. </a:t>
            </a:r>
            <a:endParaRPr lang="en-US" sz="2400" dirty="0" smtClean="0">
              <a:solidFill>
                <a:srgbClr val="002060"/>
              </a:solidFill>
              <a:latin typeface="Arial"/>
              <a:cs typeface="Arial"/>
            </a:endParaRPr>
          </a:p>
          <a:p>
            <a:pPr marL="285750" indent="-285750">
              <a:spcBef>
                <a:spcPts val="1200"/>
              </a:spcBef>
              <a:buFont typeface="Arial" panose="020B0604020202020204" pitchFamily="34" charset="0"/>
              <a:buChar char="•"/>
            </a:pPr>
            <a:r>
              <a:rPr lang="en-US" sz="2400" dirty="0" smtClean="0">
                <a:solidFill>
                  <a:srgbClr val="002060"/>
                </a:solidFill>
                <a:latin typeface="Arial"/>
                <a:cs typeface="Arial"/>
              </a:rPr>
              <a:t>Continue to adopt molecular tools to characterize microbial food web components.</a:t>
            </a:r>
          </a:p>
          <a:p>
            <a:pPr marL="285750" indent="-285750">
              <a:spcBef>
                <a:spcPts val="1200"/>
              </a:spcBef>
              <a:buFont typeface="Arial" panose="020B0604020202020204" pitchFamily="34" charset="0"/>
              <a:buChar char="•"/>
            </a:pPr>
            <a:r>
              <a:rPr lang="en-US" sz="2400" dirty="0" smtClean="0">
                <a:solidFill>
                  <a:srgbClr val="002060"/>
                </a:solidFill>
                <a:latin typeface="Arial"/>
                <a:cs typeface="Arial"/>
              </a:rPr>
              <a:t>Further invest in infrastructure for automatic counting and characterization of seston and measurement of algal growth and condition.</a:t>
            </a:r>
          </a:p>
          <a:p>
            <a:pPr>
              <a:spcBef>
                <a:spcPts val="1200"/>
              </a:spcBef>
            </a:pPr>
            <a:endParaRPr lang="en-US" sz="2000" dirty="0" smtClean="0">
              <a:solidFill>
                <a:srgbClr val="002060"/>
              </a:solidFill>
              <a:latin typeface="Arial"/>
              <a:cs typeface="Arial"/>
            </a:endParaRPr>
          </a:p>
          <a:p>
            <a:pPr>
              <a:spcBef>
                <a:spcPts val="1200"/>
              </a:spcBef>
            </a:pPr>
            <a:endParaRPr lang="en-US" sz="2000" dirty="0" smtClean="0">
              <a:solidFill>
                <a:srgbClr val="002060"/>
              </a:solidFill>
              <a:latin typeface="Arial"/>
              <a:cs typeface="Arial"/>
            </a:endParaRPr>
          </a:p>
          <a:p>
            <a:pPr marL="742950" lvl="1" indent="-285750">
              <a:spcBef>
                <a:spcPts val="1200"/>
              </a:spcBef>
              <a:buFont typeface="Arial" panose="020B0604020202020204" pitchFamily="34" charset="0"/>
              <a:buChar char="•"/>
            </a:pPr>
            <a:endParaRPr lang="en-US" sz="2000" dirty="0" smtClean="0">
              <a:solidFill>
                <a:srgbClr val="002060"/>
              </a:solidFill>
              <a:latin typeface="Arial"/>
              <a:cs typeface="Arial"/>
            </a:endParaRPr>
          </a:p>
          <a:p>
            <a:pPr marL="285750" indent="-285750">
              <a:spcBef>
                <a:spcPts val="1200"/>
              </a:spcBef>
              <a:buFont typeface="Arial" panose="020B0604020202020204" pitchFamily="34" charset="0"/>
              <a:buChar char="•"/>
            </a:pPr>
            <a:endParaRPr lang="en-US" sz="2000" dirty="0" smtClean="0">
              <a:solidFill>
                <a:srgbClr val="002060"/>
              </a:solidFill>
              <a:latin typeface="Arial"/>
              <a:cs typeface="Arial"/>
            </a:endParaRPr>
          </a:p>
        </p:txBody>
      </p:sp>
      <p:sp>
        <p:nvSpPr>
          <p:cNvPr id="10" name="TextBox 9"/>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Process Studies: Invasive Mussel (</a:t>
            </a:r>
            <a:r>
              <a:rPr lang="en-US" sz="1300" dirty="0" err="1">
                <a:solidFill>
                  <a:schemeClr val="bg1"/>
                </a:solidFill>
                <a:latin typeface="Arial" panose="020B0604020202020204" pitchFamily="34" charset="0"/>
                <a:cs typeface="Arial" panose="020B0604020202020204" pitchFamily="34" charset="0"/>
              </a:rPr>
              <a:t>Dreissena</a:t>
            </a:r>
            <a:r>
              <a:rPr lang="en-US" sz="1300" dirty="0">
                <a:solidFill>
                  <a:schemeClr val="bg1"/>
                </a:solidFill>
                <a:latin typeface="Arial" panose="020B0604020202020204" pitchFamily="34" charset="0"/>
                <a:cs typeface="Arial" panose="020B0604020202020204" pitchFamily="34" charset="0"/>
              </a:rPr>
              <a:t>) example</a:t>
            </a:r>
          </a:p>
          <a:p>
            <a:endParaRPr lang="en-US"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8560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7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33" y="352778"/>
            <a:ext cx="9800166" cy="6533444"/>
          </a:xfrm>
          <a:prstGeom prst="rect">
            <a:avLst/>
          </a:prstGeom>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13/13</a:t>
            </a:r>
            <a:endParaRPr lang="en-US" sz="10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Questions?</a:t>
            </a:r>
            <a:endParaRPr lang="en-US" sz="28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Process Studies: Invasive Mussel (</a:t>
            </a:r>
            <a:r>
              <a:rPr lang="en-US" sz="1300" dirty="0" err="1">
                <a:solidFill>
                  <a:schemeClr val="bg1"/>
                </a:solidFill>
                <a:latin typeface="Arial" panose="020B0604020202020204" pitchFamily="34" charset="0"/>
                <a:cs typeface="Arial" panose="020B0604020202020204" pitchFamily="34" charset="0"/>
              </a:rPr>
              <a:t>Dreissena</a:t>
            </a:r>
            <a:r>
              <a:rPr lang="en-US" sz="1300" dirty="0">
                <a:solidFill>
                  <a:schemeClr val="bg1"/>
                </a:solidFill>
                <a:latin typeface="Arial" panose="020B0604020202020204" pitchFamily="34" charset="0"/>
                <a:cs typeface="Arial" panose="020B0604020202020204" pitchFamily="34" charset="0"/>
              </a:rPr>
              <a:t>) example</a:t>
            </a:r>
          </a:p>
          <a:p>
            <a:endParaRPr lang="en-US"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803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6248400"/>
            <a:ext cx="8548721" cy="34799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Process Studies: Invasive Mussel (</a:t>
            </a:r>
            <a:r>
              <a:rPr lang="en-US" sz="1300" dirty="0" err="1">
                <a:solidFill>
                  <a:schemeClr val="bg1"/>
                </a:solidFill>
                <a:latin typeface="Arial" panose="020B0604020202020204" pitchFamily="34" charset="0"/>
                <a:cs typeface="Arial" panose="020B0604020202020204" pitchFamily="34" charset="0"/>
              </a:rPr>
              <a:t>Dreissena</a:t>
            </a:r>
            <a:r>
              <a:rPr lang="en-US" sz="1300" dirty="0">
                <a:solidFill>
                  <a:schemeClr val="bg1"/>
                </a:solidFill>
                <a:latin typeface="Arial" panose="020B0604020202020204" pitchFamily="34" charset="0"/>
                <a:cs typeface="Arial" panose="020B0604020202020204" pitchFamily="34" charset="0"/>
              </a:rPr>
              <a:t>) example</a:t>
            </a:r>
          </a:p>
          <a:p>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5999" y="457200"/>
            <a:ext cx="9001801" cy="954107"/>
          </a:xfrm>
          <a:prstGeom prst="rect">
            <a:avLst/>
          </a:prstGeom>
          <a:noFill/>
        </p:spPr>
        <p:txBody>
          <a:bodyPr wrap="square" rtlCol="0">
            <a:spAutoFit/>
          </a:bodyPr>
          <a:lstStyle/>
          <a:p>
            <a:pPr algn="ctr"/>
            <a:r>
              <a:rPr lang="en-US" sz="2800" dirty="0" smtClean="0">
                <a:solidFill>
                  <a:srgbClr val="002060"/>
                </a:solidFill>
                <a:latin typeface="Arial" panose="020B0604020202020204" pitchFamily="34" charset="0"/>
                <a:cs typeface="Arial" panose="020B0604020202020204" pitchFamily="34" charset="0"/>
              </a:rPr>
              <a:t>Foundational GLERL contributions</a:t>
            </a:r>
          </a:p>
          <a:p>
            <a:pPr algn="ctr"/>
            <a:r>
              <a:rPr lang="en-US" sz="2800" dirty="0" smtClean="0">
                <a:solidFill>
                  <a:srgbClr val="002060"/>
                </a:solidFill>
                <a:latin typeface="Arial" panose="020B0604020202020204" pitchFamily="34" charset="0"/>
                <a:cs typeface="Arial" panose="020B0604020202020204" pitchFamily="34" charset="0"/>
              </a:rPr>
              <a:t> to understanding invasive mussel impacts</a:t>
            </a:r>
            <a:endParaRPr lang="en-US" sz="2800" dirty="0">
              <a:solidFill>
                <a:srgbClr val="002060"/>
              </a:solidFill>
              <a:latin typeface="Arial" panose="020B0604020202020204" pitchFamily="34" charset="0"/>
              <a:cs typeface="Arial" panose="020B0604020202020204" pitchFamily="34" charset="0"/>
            </a:endParaRPr>
          </a:p>
        </p:txBody>
      </p:sp>
      <p:sp>
        <p:nvSpPr>
          <p:cNvPr id="22" name="TextBox 21"/>
          <p:cNvSpPr txBox="1"/>
          <p:nvPr/>
        </p:nvSpPr>
        <p:spPr>
          <a:xfrm>
            <a:off x="381000" y="1371600"/>
            <a:ext cx="184731" cy="584775"/>
          </a:xfrm>
          <a:prstGeom prst="rect">
            <a:avLst/>
          </a:prstGeom>
          <a:noFill/>
        </p:spPr>
        <p:txBody>
          <a:bodyPr wrap="none" rtlCol="0">
            <a:spAutoFit/>
          </a:bodyPr>
          <a:lstStyle/>
          <a:p>
            <a:endParaRPr lang="en-US" sz="3200" dirty="0" smtClean="0">
              <a:solidFill>
                <a:srgbClr val="002060"/>
              </a:solidFill>
              <a:latin typeface="Arial" panose="020B0604020202020204" pitchFamily="34" charset="0"/>
              <a:cs typeface="Arial" panose="020B0604020202020204" pitchFamily="34" charset="0"/>
            </a:endParaRPr>
          </a:p>
        </p:txBody>
      </p:sp>
      <p:sp>
        <p:nvSpPr>
          <p:cNvPr id="23" name="TextBox 22"/>
          <p:cNvSpPr txBox="1"/>
          <p:nvPr/>
        </p:nvSpPr>
        <p:spPr>
          <a:xfrm>
            <a:off x="304800" y="1524000"/>
            <a:ext cx="8153400" cy="2308324"/>
          </a:xfrm>
          <a:prstGeom prst="rect">
            <a:avLst/>
          </a:prstGeom>
          <a:noFill/>
        </p:spPr>
        <p:txBody>
          <a:bodyPr wrap="square" rtlCol="0">
            <a:spAutoFit/>
          </a:bodyPr>
          <a:lstStyle/>
          <a:p>
            <a:pPr marL="342900" lvl="0" indent="-342900">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Zebra mussels </a:t>
            </a:r>
            <a:r>
              <a:rPr lang="en-US" sz="2400" dirty="0">
                <a:solidFill>
                  <a:srgbClr val="002060"/>
                </a:solidFill>
                <a:latin typeface="Arial" panose="020B0604020202020204" pitchFamily="34" charset="0"/>
                <a:cs typeface="Arial" panose="020B0604020202020204" pitchFamily="34" charset="0"/>
              </a:rPr>
              <a:t>promoted </a:t>
            </a:r>
            <a:r>
              <a:rPr lang="en-US" sz="2400" dirty="0" smtClean="0">
                <a:solidFill>
                  <a:srgbClr val="002060"/>
                </a:solidFill>
                <a:latin typeface="Arial" panose="020B0604020202020204" pitchFamily="34" charset="0"/>
                <a:cs typeface="Arial" panose="020B0604020202020204" pitchFamily="34" charset="0"/>
              </a:rPr>
              <a:t>toxic </a:t>
            </a:r>
            <a:r>
              <a:rPr lang="en-US" sz="2400" i="1" dirty="0" smtClean="0">
                <a:solidFill>
                  <a:srgbClr val="002060"/>
                </a:solidFill>
                <a:latin typeface="Arial" panose="020B0604020202020204" pitchFamily="34" charset="0"/>
                <a:cs typeface="Arial" panose="020B0604020202020204" pitchFamily="34" charset="0"/>
              </a:rPr>
              <a:t>Microcystis</a:t>
            </a:r>
            <a:r>
              <a:rPr lang="en-US" sz="2400" dirty="0" smtClean="0">
                <a:solidFill>
                  <a:srgbClr val="002060"/>
                </a:solidFill>
                <a:latin typeface="Arial" panose="020B0604020202020204" pitchFamily="34" charset="0"/>
                <a:cs typeface="Arial" panose="020B0604020202020204" pitchFamily="34" charset="0"/>
              </a:rPr>
              <a:t> blooms </a:t>
            </a:r>
            <a:r>
              <a:rPr lang="en-US" sz="2400" dirty="0">
                <a:solidFill>
                  <a:srgbClr val="002060"/>
                </a:solidFill>
                <a:latin typeface="Arial" panose="020B0604020202020204" pitchFamily="34" charset="0"/>
                <a:cs typeface="Arial" panose="020B0604020202020204" pitchFamily="34" charset="0"/>
              </a:rPr>
              <a:t>in </a:t>
            </a:r>
            <a:r>
              <a:rPr lang="en-US" sz="2400" dirty="0" smtClean="0">
                <a:solidFill>
                  <a:srgbClr val="002060"/>
                </a:solidFill>
                <a:latin typeface="Arial" panose="020B0604020202020204" pitchFamily="34" charset="0"/>
                <a:cs typeface="Arial" panose="020B0604020202020204" pitchFamily="34" charset="0"/>
              </a:rPr>
              <a:t>Saginaw Bay and Lake Erie </a:t>
            </a:r>
            <a:r>
              <a:rPr lang="en-US" sz="2400" dirty="0">
                <a:solidFill>
                  <a:srgbClr val="002060"/>
                </a:solidFill>
                <a:latin typeface="Arial" panose="020B0604020202020204" pitchFamily="34" charset="0"/>
                <a:cs typeface="Arial" panose="020B0604020202020204" pitchFamily="34" charset="0"/>
              </a:rPr>
              <a:t>through selective </a:t>
            </a:r>
            <a:r>
              <a:rPr lang="en-US" sz="2400" dirty="0" smtClean="0">
                <a:solidFill>
                  <a:srgbClr val="002060"/>
                </a:solidFill>
                <a:latin typeface="Arial" panose="020B0604020202020204" pitchFamily="34" charset="0"/>
                <a:cs typeface="Arial" panose="020B0604020202020204" pitchFamily="34" charset="0"/>
              </a:rPr>
              <a:t>filter feeding (2001, 2002)</a:t>
            </a:r>
            <a:endParaRPr lang="en-US"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Quagga mussels decimated the spring phytoplankton bloom in Lake Michigan (2010).</a:t>
            </a:r>
          </a:p>
          <a:p>
            <a:endParaRPr lang="en-US" sz="2400" dirty="0" smtClean="0">
              <a:solidFill>
                <a:srgbClr val="00206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a:ext>
            </a:extLst>
          </a:blip>
          <a:srcRect l="2079" t="7897" r="2431" b="1270"/>
          <a:stretch/>
        </p:blipFill>
        <p:spPr bwMode="auto">
          <a:xfrm>
            <a:off x="4648200" y="3551274"/>
            <a:ext cx="3554819" cy="21901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8200" y="5725743"/>
            <a:ext cx="3543300" cy="400110"/>
          </a:xfrm>
          <a:prstGeom prst="rect">
            <a:avLst/>
          </a:prstGeom>
          <a:noFill/>
        </p:spPr>
        <p:txBody>
          <a:bodyPr wrap="square" rtlCol="0">
            <a:spAutoFit/>
          </a:bodyPr>
          <a:lstStyle/>
          <a:p>
            <a:pPr algn="ctr"/>
            <a:r>
              <a:rPr lang="en-US" sz="2000" dirty="0" smtClean="0">
                <a:solidFill>
                  <a:srgbClr val="002060"/>
                </a:solidFill>
                <a:latin typeface="Arial" panose="020B0604020202020204" pitchFamily="34" charset="0"/>
                <a:cs typeface="Arial" panose="020B0604020202020204" pitchFamily="34" charset="0"/>
              </a:rPr>
              <a:t>Quagga mussel</a:t>
            </a:r>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a:ext>
            </a:extLst>
          </a:blip>
          <a:srcRect t="6800"/>
          <a:stretch/>
        </p:blipFill>
        <p:spPr bwMode="auto">
          <a:xfrm>
            <a:off x="914400" y="3551274"/>
            <a:ext cx="3423899" cy="2190192"/>
          </a:xfrm>
          <a:prstGeom prst="rect">
            <a:avLst/>
          </a:prstGeom>
          <a:noFill/>
          <a:ln w="22225">
            <a:no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914401" y="5725743"/>
            <a:ext cx="3423898" cy="400110"/>
          </a:xfrm>
          <a:prstGeom prst="rect">
            <a:avLst/>
          </a:prstGeom>
          <a:noFill/>
        </p:spPr>
        <p:txBody>
          <a:bodyPr wrap="square" rtlCol="0">
            <a:spAutoFit/>
          </a:bodyPr>
          <a:lstStyle/>
          <a:p>
            <a:pPr algn="ctr"/>
            <a:r>
              <a:rPr lang="en-US" sz="2000" dirty="0" smtClean="0">
                <a:solidFill>
                  <a:srgbClr val="002060"/>
                </a:solidFill>
                <a:latin typeface="Arial" panose="020B0604020202020204" pitchFamily="34" charset="0"/>
                <a:cs typeface="Arial" panose="020B0604020202020204" pitchFamily="34" charset="0"/>
              </a:rPr>
              <a:t>Zebra mussel</a:t>
            </a:r>
          </a:p>
        </p:txBody>
      </p:sp>
      <p:sp>
        <p:nvSpPr>
          <p:cNvPr id="6" name="Rectangle 5"/>
          <p:cNvSpPr/>
          <p:nvPr/>
        </p:nvSpPr>
        <p:spPr>
          <a:xfrm>
            <a:off x="1219200" y="6248400"/>
            <a:ext cx="7892469" cy="369332"/>
          </a:xfrm>
          <a:prstGeom prst="rect">
            <a:avLst/>
          </a:prstGeom>
        </p:spPr>
        <p:txBody>
          <a:bodyPr wrap="square">
            <a:spAutoFit/>
          </a:bodyPr>
          <a:lstStyle/>
          <a:p>
            <a:pPr lvl="0"/>
            <a:r>
              <a:rPr lang="en-US" dirty="0">
                <a:solidFill>
                  <a:schemeClr val="bg1"/>
                </a:solidFill>
                <a:latin typeface="Arial" panose="020B0604020202020204" pitchFamily="34" charset="0"/>
                <a:cs typeface="Arial" panose="020B0604020202020204" pitchFamily="34" charset="0"/>
              </a:rPr>
              <a:t>Observations → </a:t>
            </a:r>
            <a:r>
              <a:rPr lang="en-US" dirty="0">
                <a:solidFill>
                  <a:srgbClr val="FFFF00"/>
                </a:solidFill>
                <a:effectLst/>
                <a:latin typeface="Arial" panose="020B0604020202020204" pitchFamily="34" charset="0"/>
                <a:cs typeface="Arial" panose="020B0604020202020204" pitchFamily="34" charset="0"/>
              </a:rPr>
              <a:t>Experiments → Concepts </a:t>
            </a:r>
            <a:r>
              <a:rPr lang="en-US" dirty="0">
                <a:solidFill>
                  <a:schemeClr val="bg1"/>
                </a:solidFill>
                <a:latin typeface="Arial" panose="020B0604020202020204" pitchFamily="34" charset="0"/>
                <a:cs typeface="Arial" panose="020B0604020202020204" pitchFamily="34" charset="0"/>
              </a:rPr>
              <a:t>→ Models/Applications</a:t>
            </a:r>
          </a:p>
        </p:txBody>
      </p:sp>
    </p:spTree>
    <p:extLst>
      <p:ext uri="{BB962C8B-B14F-4D97-AF65-F5344CB8AC3E}">
        <p14:creationId xmlns:p14="http://schemas.microsoft.com/office/powerpoint/2010/main" val="2303020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3/13</a:t>
            </a:r>
            <a:endParaRPr lang="en-US" sz="1000" dirty="0">
              <a:solidFill>
                <a:srgbClr val="002060"/>
              </a:solidFill>
              <a:latin typeface="Arial" panose="020B0604020202020204" pitchFamily="34" charset="0"/>
              <a:cs typeface="Arial" panose="020B0604020202020204" pitchFamily="34" charset="0"/>
            </a:endParaRPr>
          </a:p>
        </p:txBody>
      </p:sp>
      <p:sp>
        <p:nvSpPr>
          <p:cNvPr id="5" name="Title 4"/>
          <p:cNvSpPr>
            <a:spLocks noGrp="1"/>
          </p:cNvSpPr>
          <p:nvPr>
            <p:ph type="title" idx="4294967295"/>
          </p:nvPr>
        </p:nvSpPr>
        <p:spPr>
          <a:xfrm>
            <a:off x="152400" y="533400"/>
            <a:ext cx="8991600" cy="1143000"/>
          </a:xfrm>
        </p:spPr>
        <p:txBody>
          <a:bodyPr>
            <a:noAutofit/>
          </a:bodyPr>
          <a:lstStyle/>
          <a:p>
            <a:pPr algn="l"/>
            <a:r>
              <a:rPr lang="en-US" sz="3200" dirty="0" smtClean="0"/>
              <a:t>What are the new fundamental, mission-relevant questions, directions and progress?</a:t>
            </a:r>
            <a:endParaRPr lang="en-US" sz="3200" dirty="0"/>
          </a:p>
        </p:txBody>
      </p:sp>
      <p:sp>
        <p:nvSpPr>
          <p:cNvPr id="6" name="Content Placeholder 5"/>
          <p:cNvSpPr>
            <a:spLocks noGrp="1"/>
          </p:cNvSpPr>
          <p:nvPr>
            <p:ph idx="4294967295"/>
          </p:nvPr>
        </p:nvSpPr>
        <p:spPr>
          <a:xfrm>
            <a:off x="457199" y="1981201"/>
            <a:ext cx="8196105" cy="2819400"/>
          </a:xfrm>
        </p:spPr>
        <p:txBody>
          <a:bodyPr>
            <a:normAutofit fontScale="92500" lnSpcReduction="10000"/>
          </a:bodyPr>
          <a:lstStyle/>
          <a:p>
            <a:r>
              <a:rPr lang="en-US" sz="2400" dirty="0" smtClean="0"/>
              <a:t>What are the effects of dreissenids on the phytoplankton community—including harmful algae—during all seasons?</a:t>
            </a:r>
          </a:p>
          <a:p>
            <a:r>
              <a:rPr lang="en-US" sz="2400" dirty="0" smtClean="0"/>
              <a:t>What are the interactions of </a:t>
            </a:r>
            <a:r>
              <a:rPr lang="en-US" sz="2400" i="1" dirty="0" smtClean="0"/>
              <a:t>Dreissena</a:t>
            </a:r>
            <a:r>
              <a:rPr lang="en-US" sz="2400" dirty="0" smtClean="0"/>
              <a:t> and the microbial food web?</a:t>
            </a:r>
          </a:p>
          <a:p>
            <a:r>
              <a:rPr lang="en-US" sz="2400" dirty="0" smtClean="0"/>
              <a:t>How can we predict nutrient excretion in mussels and its impact to harmful and nuisance algal blooms?</a:t>
            </a:r>
          </a:p>
          <a:p>
            <a:r>
              <a:rPr lang="en-US" sz="2400" dirty="0" smtClean="0"/>
              <a:t>What is the combined impact of feeding and nutrient excretion on food webs?</a:t>
            </a:r>
          </a:p>
        </p:txBody>
      </p:sp>
      <p:grpSp>
        <p:nvGrpSpPr>
          <p:cNvPr id="4" name="Group 3"/>
          <p:cNvGrpSpPr/>
          <p:nvPr/>
        </p:nvGrpSpPr>
        <p:grpSpPr>
          <a:xfrm>
            <a:off x="401613" y="4820427"/>
            <a:ext cx="8201707" cy="1924883"/>
            <a:chOff x="401613" y="4820427"/>
            <a:chExt cx="8201707" cy="1924883"/>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65045" y="5077446"/>
              <a:ext cx="14382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01613" y="5106065"/>
              <a:ext cx="1960587" cy="608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67000" y="4820427"/>
              <a:ext cx="1981200" cy="79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01683" y="4919643"/>
              <a:ext cx="8096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62484" y="6014964"/>
              <a:ext cx="17145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576984" y="5796584"/>
              <a:ext cx="2840496" cy="948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486400" y="5833280"/>
              <a:ext cx="1609725" cy="875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TextBox 16"/>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Process Studies: Invasive Mussel (</a:t>
            </a:r>
            <a:r>
              <a:rPr lang="en-US" sz="1300" dirty="0" err="1">
                <a:solidFill>
                  <a:schemeClr val="bg1"/>
                </a:solidFill>
                <a:latin typeface="Arial" panose="020B0604020202020204" pitchFamily="34" charset="0"/>
                <a:cs typeface="Arial" panose="020B0604020202020204" pitchFamily="34" charset="0"/>
              </a:rPr>
              <a:t>Dreissena</a:t>
            </a:r>
            <a:r>
              <a:rPr lang="en-US" sz="1300" dirty="0">
                <a:solidFill>
                  <a:schemeClr val="bg1"/>
                </a:solidFill>
                <a:latin typeface="Arial" panose="020B0604020202020204" pitchFamily="34" charset="0"/>
                <a:cs typeface="Arial" panose="020B0604020202020204" pitchFamily="34" charset="0"/>
              </a:rPr>
              <a:t>) example</a:t>
            </a:r>
          </a:p>
          <a:p>
            <a:endParaRPr lang="en-US"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153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619623"/>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4/13</a:t>
            </a:r>
            <a:endParaRPr lang="en-US" sz="10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65313" y="449759"/>
            <a:ext cx="9001801" cy="954107"/>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Feeding </a:t>
            </a:r>
            <a:r>
              <a:rPr lang="en-US" sz="2800" dirty="0">
                <a:solidFill>
                  <a:srgbClr val="002060"/>
                </a:solidFill>
                <a:latin typeface="Arial" panose="020B0604020202020204" pitchFamily="34" charset="0"/>
                <a:cs typeface="Arial" panose="020B0604020202020204" pitchFamily="34" charset="0"/>
              </a:rPr>
              <a:t>p</a:t>
            </a:r>
            <a:r>
              <a:rPr lang="en-US" sz="2800" dirty="0" smtClean="0">
                <a:solidFill>
                  <a:srgbClr val="002060"/>
                </a:solidFill>
                <a:latin typeface="Arial" panose="020B0604020202020204" pitchFamily="34" charset="0"/>
                <a:cs typeface="Arial" panose="020B0604020202020204" pitchFamily="34" charset="0"/>
              </a:rPr>
              <a:t>references of quagga mussels on </a:t>
            </a:r>
            <a:r>
              <a:rPr lang="en-US" sz="2800" u="sng" dirty="0" smtClean="0">
                <a:solidFill>
                  <a:srgbClr val="002060"/>
                </a:solidFill>
                <a:latin typeface="Arial" panose="020B0604020202020204" pitchFamily="34" charset="0"/>
                <a:cs typeface="Arial" panose="020B0604020202020204" pitchFamily="34" charset="0"/>
              </a:rPr>
              <a:t>diatoms</a:t>
            </a:r>
            <a:r>
              <a:rPr lang="en-US" sz="2800" dirty="0" smtClean="0">
                <a:solidFill>
                  <a:srgbClr val="002060"/>
                </a:solidFill>
                <a:latin typeface="Arial" panose="020B0604020202020204" pitchFamily="34" charset="0"/>
                <a:cs typeface="Arial" panose="020B0604020202020204" pitchFamily="34" charset="0"/>
              </a:rPr>
              <a:t> reflect changes </a:t>
            </a:r>
            <a:r>
              <a:rPr lang="en-US" sz="2800" dirty="0">
                <a:solidFill>
                  <a:srgbClr val="002060"/>
                </a:solidFill>
                <a:latin typeface="Arial" panose="020B0604020202020204" pitchFamily="34" charset="0"/>
                <a:cs typeface="Arial" panose="020B0604020202020204" pitchFamily="34" charset="0"/>
              </a:rPr>
              <a:t>s</a:t>
            </a:r>
            <a:r>
              <a:rPr lang="en-US" sz="2800" dirty="0" smtClean="0">
                <a:solidFill>
                  <a:srgbClr val="002060"/>
                </a:solidFill>
                <a:latin typeface="Arial" panose="020B0604020202020204" pitchFamily="34" charset="0"/>
                <a:cs typeface="Arial" panose="020B0604020202020204" pitchFamily="34" charset="0"/>
              </a:rPr>
              <a:t>een in Great Lakes</a:t>
            </a:r>
            <a:endParaRPr lang="en-US" sz="28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86698" y="2985624"/>
            <a:ext cx="1760207" cy="1923604"/>
          </a:xfrm>
          <a:prstGeom prst="rect">
            <a:avLst/>
          </a:prstGeom>
          <a:noFill/>
        </p:spPr>
        <p:txBody>
          <a:bodyPr wrap="square" rtlCol="0">
            <a:spAutoFit/>
          </a:bodyPr>
          <a:lstStyle/>
          <a:p>
            <a:r>
              <a:rPr lang="en-US" sz="1700" b="1" dirty="0" smtClean="0">
                <a:solidFill>
                  <a:srgbClr val="639729"/>
                </a:solidFill>
                <a:latin typeface="Arial"/>
                <a:cs typeface="Arial"/>
              </a:rPr>
              <a:t>Loss of large diatoms in spring phytoplankton bloom reflects experimental results</a:t>
            </a:r>
          </a:p>
        </p:txBody>
      </p:sp>
      <p:sp>
        <p:nvSpPr>
          <p:cNvPr id="5" name="Down Arrow 4"/>
          <p:cNvSpPr/>
          <p:nvPr/>
        </p:nvSpPr>
        <p:spPr>
          <a:xfrm>
            <a:off x="1754326" y="2165388"/>
            <a:ext cx="304302" cy="4006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90772" y="1638530"/>
            <a:ext cx="595035" cy="338554"/>
          </a:xfrm>
          <a:prstGeom prst="rect">
            <a:avLst/>
          </a:prstGeom>
          <a:noFill/>
        </p:spPr>
        <p:txBody>
          <a:bodyPr wrap="none" rtlCol="0">
            <a:spAutoFit/>
          </a:bodyPr>
          <a:lstStyle/>
          <a:p>
            <a:r>
              <a:rPr lang="en-US" sz="1600" b="1" dirty="0" smtClean="0">
                <a:solidFill>
                  <a:srgbClr val="000000"/>
                </a:solidFill>
                <a:latin typeface="Arial" panose="020B0604020202020204" pitchFamily="34" charset="0"/>
                <a:cs typeface="Arial" panose="020B0604020202020204" pitchFamily="34" charset="0"/>
              </a:rPr>
              <a:t>Size</a:t>
            </a: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231"/>
          <a:stretch/>
        </p:blipFill>
        <p:spPr bwMode="auto">
          <a:xfrm>
            <a:off x="2209302" y="1676400"/>
            <a:ext cx="6707187" cy="501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2209302" y="4680748"/>
            <a:ext cx="6707187" cy="881851"/>
          </a:xfrm>
          <a:prstGeom prst="roundRect">
            <a:avLst/>
          </a:prstGeom>
          <a:noFill/>
          <a:ln w="31750" cap="flat" cmpd="sng" algn="ctr">
            <a:solidFill>
              <a:srgbClr val="639729"/>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 name="Rounded Rectangle 14"/>
          <p:cNvSpPr/>
          <p:nvPr/>
        </p:nvSpPr>
        <p:spPr>
          <a:xfrm>
            <a:off x="2209301" y="2165388"/>
            <a:ext cx="6707187" cy="881851"/>
          </a:xfrm>
          <a:prstGeom prst="roundRect">
            <a:avLst/>
          </a:prstGeom>
          <a:noFill/>
          <a:ln w="31750" cap="flat" cmpd="sng" algn="ctr">
            <a:solidFill>
              <a:srgbClr val="C0504D"/>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TextBox 15"/>
          <p:cNvSpPr txBox="1"/>
          <p:nvPr/>
        </p:nvSpPr>
        <p:spPr>
          <a:xfrm>
            <a:off x="1827027" y="6430032"/>
            <a:ext cx="5124929" cy="276999"/>
          </a:xfrm>
          <a:prstGeom prst="rect">
            <a:avLst/>
          </a:prstGeom>
          <a:noFill/>
        </p:spPr>
        <p:txBody>
          <a:bodyPr wrap="none" rtlCol="0">
            <a:spAutoFit/>
          </a:bodyPr>
          <a:lstStyle/>
          <a:p>
            <a:r>
              <a:rPr lang="en-US" sz="1200" dirty="0"/>
              <a:t>Tang H., </a:t>
            </a:r>
            <a:r>
              <a:rPr lang="en-US" sz="1200" dirty="0" smtClean="0"/>
              <a:t>Vanderploeg, </a:t>
            </a:r>
            <a:r>
              <a:rPr lang="en-US" sz="1200" dirty="0"/>
              <a:t>H.A., </a:t>
            </a:r>
            <a:r>
              <a:rPr lang="en-US" sz="1200" dirty="0" smtClean="0"/>
              <a:t>Johengen, </a:t>
            </a:r>
            <a:r>
              <a:rPr lang="en-US" sz="1200" dirty="0"/>
              <a:t>T.H. &amp; Liebig J.R. (2014</a:t>
            </a:r>
            <a:r>
              <a:rPr lang="en-US" sz="1200" dirty="0" smtClean="0"/>
              <a:t>). </a:t>
            </a:r>
            <a:r>
              <a:rPr lang="en-US" sz="1200" i="1" dirty="0" smtClean="0"/>
              <a:t>JGLR</a:t>
            </a:r>
            <a:r>
              <a:rPr lang="en-US" sz="1200" dirty="0" smtClean="0"/>
              <a:t>. </a:t>
            </a:r>
            <a:endParaRPr lang="en-US" sz="1200" dirty="0" smtClean="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Process Studies: Invasive Mussel (</a:t>
            </a:r>
            <a:r>
              <a:rPr lang="en-US" sz="1300" dirty="0" err="1">
                <a:solidFill>
                  <a:schemeClr val="bg1"/>
                </a:solidFill>
                <a:latin typeface="Arial" panose="020B0604020202020204" pitchFamily="34" charset="0"/>
                <a:cs typeface="Arial" panose="020B0604020202020204" pitchFamily="34" charset="0"/>
              </a:rPr>
              <a:t>Dreissena</a:t>
            </a:r>
            <a:r>
              <a:rPr lang="en-US" sz="1300" dirty="0">
                <a:solidFill>
                  <a:schemeClr val="bg1"/>
                </a:solidFill>
                <a:latin typeface="Arial" panose="020B0604020202020204" pitchFamily="34" charset="0"/>
                <a:cs typeface="Arial" panose="020B0604020202020204" pitchFamily="34" charset="0"/>
              </a:rPr>
              <a:t>) example</a:t>
            </a:r>
          </a:p>
          <a:p>
            <a:endParaRPr lang="en-US"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122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5/13</a:t>
            </a:r>
            <a:endParaRPr lang="en-US" sz="10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124822" y="2910340"/>
            <a:ext cx="1756973" cy="2031325"/>
          </a:xfrm>
          <a:prstGeom prst="rect">
            <a:avLst/>
          </a:prstGeom>
          <a:noFill/>
        </p:spPr>
        <p:txBody>
          <a:bodyPr wrap="square" rtlCol="0">
            <a:spAutoFit/>
          </a:bodyPr>
          <a:lstStyle/>
          <a:p>
            <a:r>
              <a:rPr lang="en-US" dirty="0" smtClean="0">
                <a:solidFill>
                  <a:srgbClr val="C00000"/>
                </a:solidFill>
                <a:latin typeface="Arial"/>
                <a:cs typeface="Arial"/>
              </a:rPr>
              <a:t>Could selective feeding promote </a:t>
            </a:r>
            <a:r>
              <a:rPr lang="en-US" i="1" dirty="0" smtClean="0">
                <a:solidFill>
                  <a:srgbClr val="C00000"/>
                </a:solidFill>
                <a:latin typeface="Arial"/>
                <a:cs typeface="Arial"/>
              </a:rPr>
              <a:t>Microcystis</a:t>
            </a:r>
            <a:r>
              <a:rPr lang="en-US" dirty="0" smtClean="0">
                <a:solidFill>
                  <a:srgbClr val="C00000"/>
                </a:solidFill>
                <a:latin typeface="Arial"/>
                <a:cs typeface="Arial"/>
              </a:rPr>
              <a:t> dominance over N-fixing </a:t>
            </a:r>
            <a:r>
              <a:rPr lang="en-US" i="1" dirty="0" smtClean="0">
                <a:solidFill>
                  <a:srgbClr val="C00000"/>
                </a:solidFill>
                <a:latin typeface="Arial"/>
                <a:cs typeface="Arial"/>
              </a:rPr>
              <a:t>Anabaena?</a:t>
            </a: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79928" y="1774046"/>
            <a:ext cx="6057900" cy="455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2284413" y="5299692"/>
            <a:ext cx="6707187" cy="722068"/>
          </a:xfrm>
          <a:prstGeom prst="roundRect">
            <a:avLst/>
          </a:prstGeom>
          <a:noFill/>
          <a:ln w="31750" cap="flat" cmpd="sng" algn="ctr">
            <a:solidFill>
              <a:srgbClr val="C0504D"/>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Rounded Rectangle 15"/>
          <p:cNvSpPr/>
          <p:nvPr/>
        </p:nvSpPr>
        <p:spPr>
          <a:xfrm>
            <a:off x="2284412" y="4541294"/>
            <a:ext cx="6707187" cy="722068"/>
          </a:xfrm>
          <a:prstGeom prst="roundRect">
            <a:avLst/>
          </a:prstGeom>
          <a:noFill/>
          <a:ln w="31750" cap="flat" cmpd="sng" algn="ctr">
            <a:solidFill>
              <a:srgbClr val="639729"/>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TextBox 16"/>
          <p:cNvSpPr txBox="1"/>
          <p:nvPr/>
        </p:nvSpPr>
        <p:spPr>
          <a:xfrm>
            <a:off x="2282640" y="6194806"/>
            <a:ext cx="5038367" cy="276999"/>
          </a:xfrm>
          <a:prstGeom prst="rect">
            <a:avLst/>
          </a:prstGeom>
          <a:noFill/>
        </p:spPr>
        <p:txBody>
          <a:bodyPr wrap="none" rtlCol="0">
            <a:spAutoFit/>
          </a:bodyPr>
          <a:lstStyle/>
          <a:p>
            <a:r>
              <a:rPr lang="en-US" sz="1200" dirty="0"/>
              <a:t>Tang H., </a:t>
            </a:r>
            <a:r>
              <a:rPr lang="en-US" sz="1200" dirty="0" err="1"/>
              <a:t>Vanderploeg</a:t>
            </a:r>
            <a:r>
              <a:rPr lang="en-US" sz="1200" dirty="0"/>
              <a:t> H.A., </a:t>
            </a:r>
            <a:r>
              <a:rPr lang="en-US" sz="1200" dirty="0" err="1"/>
              <a:t>Johengen</a:t>
            </a:r>
            <a:r>
              <a:rPr lang="en-US" sz="1200" dirty="0"/>
              <a:t> T.H. &amp; Liebig J.R. (2014</a:t>
            </a:r>
            <a:r>
              <a:rPr lang="en-US" sz="1200" dirty="0" smtClean="0"/>
              <a:t>). </a:t>
            </a:r>
            <a:r>
              <a:rPr lang="en-US" sz="1200" i="1" dirty="0" smtClean="0"/>
              <a:t>JGLR</a:t>
            </a:r>
            <a:r>
              <a:rPr lang="en-US" sz="1200" dirty="0" smtClean="0"/>
              <a:t>. </a:t>
            </a:r>
            <a:endParaRPr lang="en-US" sz="1200" dirty="0" smtClean="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Process Studies: Invasive Mussel (</a:t>
            </a:r>
            <a:r>
              <a:rPr lang="en-US" sz="1300" dirty="0" err="1">
                <a:solidFill>
                  <a:schemeClr val="bg1"/>
                </a:solidFill>
                <a:latin typeface="Arial" panose="020B0604020202020204" pitchFamily="34" charset="0"/>
                <a:cs typeface="Arial" panose="020B0604020202020204" pitchFamily="34" charset="0"/>
              </a:rPr>
              <a:t>Dreissena</a:t>
            </a:r>
            <a:r>
              <a:rPr lang="en-US" sz="1300" dirty="0">
                <a:solidFill>
                  <a:schemeClr val="bg1"/>
                </a:solidFill>
                <a:latin typeface="Arial" panose="020B0604020202020204" pitchFamily="34" charset="0"/>
                <a:cs typeface="Arial" panose="020B0604020202020204" pitchFamily="34" charset="0"/>
              </a:rPr>
              <a:t>) example</a:t>
            </a:r>
          </a:p>
          <a:p>
            <a:endParaRPr lang="en-US" sz="1300"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65313" y="449759"/>
            <a:ext cx="9001801" cy="954107"/>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Feeding </a:t>
            </a:r>
            <a:r>
              <a:rPr lang="en-US" sz="2800" dirty="0">
                <a:solidFill>
                  <a:srgbClr val="002060"/>
                </a:solidFill>
                <a:latin typeface="Arial" panose="020B0604020202020204" pitchFamily="34" charset="0"/>
                <a:cs typeface="Arial" panose="020B0604020202020204" pitchFamily="34" charset="0"/>
              </a:rPr>
              <a:t>p</a:t>
            </a:r>
            <a:r>
              <a:rPr lang="en-US" sz="2800" dirty="0" smtClean="0">
                <a:solidFill>
                  <a:srgbClr val="002060"/>
                </a:solidFill>
                <a:latin typeface="Arial" panose="020B0604020202020204" pitchFamily="34" charset="0"/>
                <a:cs typeface="Arial" panose="020B0604020202020204" pitchFamily="34" charset="0"/>
              </a:rPr>
              <a:t>references of quagga mussels on </a:t>
            </a:r>
            <a:r>
              <a:rPr lang="en-US" sz="2800" u="sng" dirty="0" smtClean="0">
                <a:solidFill>
                  <a:srgbClr val="002060"/>
                </a:solidFill>
                <a:latin typeface="Arial" panose="020B0604020202020204" pitchFamily="34" charset="0"/>
                <a:cs typeface="Arial" panose="020B0604020202020204" pitchFamily="34" charset="0"/>
              </a:rPr>
              <a:t>blue greens</a:t>
            </a:r>
            <a:r>
              <a:rPr lang="en-US" sz="2800" dirty="0" smtClean="0">
                <a:solidFill>
                  <a:srgbClr val="002060"/>
                </a:solidFill>
                <a:latin typeface="Arial" panose="020B0604020202020204" pitchFamily="34" charset="0"/>
                <a:cs typeface="Arial" panose="020B0604020202020204" pitchFamily="34" charset="0"/>
              </a:rPr>
              <a:t> reflect changes </a:t>
            </a:r>
            <a:r>
              <a:rPr lang="en-US" sz="2800" dirty="0">
                <a:solidFill>
                  <a:srgbClr val="002060"/>
                </a:solidFill>
                <a:latin typeface="Arial" panose="020B0604020202020204" pitchFamily="34" charset="0"/>
                <a:cs typeface="Arial" panose="020B0604020202020204" pitchFamily="34" charset="0"/>
              </a:rPr>
              <a:t>s</a:t>
            </a:r>
            <a:r>
              <a:rPr lang="en-US" sz="2800" dirty="0" smtClean="0">
                <a:solidFill>
                  <a:srgbClr val="002060"/>
                </a:solidFill>
                <a:latin typeface="Arial" panose="020B0604020202020204" pitchFamily="34" charset="0"/>
                <a:cs typeface="Arial" panose="020B0604020202020204" pitchFamily="34" charset="0"/>
              </a:rPr>
              <a:t>een in Great Lakes</a:t>
            </a:r>
            <a:endParaRPr lang="en-US" sz="2800" dirty="0">
              <a:solidFill>
                <a:srgbClr val="002060"/>
              </a:solidFill>
              <a:latin typeface="Arial" panose="020B0604020202020204" pitchFamily="34" charset="0"/>
              <a:cs typeface="Arial" panose="020B0604020202020204" pitchFamily="34" charset="0"/>
            </a:endParaRPr>
          </a:p>
        </p:txBody>
      </p:sp>
      <p:sp>
        <p:nvSpPr>
          <p:cNvPr id="20" name="Down Arrow 19"/>
          <p:cNvSpPr/>
          <p:nvPr/>
        </p:nvSpPr>
        <p:spPr>
          <a:xfrm>
            <a:off x="1914567" y="2279458"/>
            <a:ext cx="304302" cy="4006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827213" y="1752600"/>
            <a:ext cx="595035" cy="338554"/>
          </a:xfrm>
          <a:prstGeom prst="rect">
            <a:avLst/>
          </a:prstGeom>
          <a:noFill/>
        </p:spPr>
        <p:txBody>
          <a:bodyPr wrap="none" rtlCol="0">
            <a:spAutoFit/>
          </a:bodyPr>
          <a:lstStyle/>
          <a:p>
            <a:r>
              <a:rPr lang="en-US" sz="1600" b="1" dirty="0" smtClean="0">
                <a:solidFill>
                  <a:srgbClr val="000000"/>
                </a:solidFill>
                <a:latin typeface="Arial" panose="020B0604020202020204" pitchFamily="34" charset="0"/>
                <a:cs typeface="Arial" panose="020B0604020202020204" pitchFamily="34" charset="0"/>
              </a:rPr>
              <a:t>Size</a:t>
            </a:r>
          </a:p>
        </p:txBody>
      </p:sp>
    </p:spTree>
    <p:extLst>
      <p:ext uri="{BB962C8B-B14F-4D97-AF65-F5344CB8AC3E}">
        <p14:creationId xmlns:p14="http://schemas.microsoft.com/office/powerpoint/2010/main" val="3745652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6/13</a:t>
            </a:r>
            <a:endParaRPr lang="en-US" sz="10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76201" y="365756"/>
            <a:ext cx="8382000" cy="954107"/>
          </a:xfrm>
          <a:prstGeom prst="rect">
            <a:avLst/>
          </a:prstGeom>
          <a:noFill/>
        </p:spPr>
        <p:txBody>
          <a:bodyPr wrap="square" rtlCol="0">
            <a:spAutoFit/>
          </a:bodyPr>
          <a:lstStyle/>
          <a:p>
            <a:r>
              <a:rPr lang="en-US" sz="2800" dirty="0"/>
              <a:t>What are the interactions of </a:t>
            </a:r>
            <a:r>
              <a:rPr lang="en-US" sz="2800" i="1" dirty="0"/>
              <a:t>Dreissena</a:t>
            </a:r>
            <a:r>
              <a:rPr lang="en-US" sz="2800" dirty="0"/>
              <a:t> and the microbial food web?</a:t>
            </a:r>
          </a:p>
        </p:txBody>
      </p:sp>
      <p:sp>
        <p:nvSpPr>
          <p:cNvPr id="5" name="TextBox 4"/>
          <p:cNvSpPr txBox="1"/>
          <p:nvPr/>
        </p:nvSpPr>
        <p:spPr>
          <a:xfrm>
            <a:off x="4576973" y="5486400"/>
            <a:ext cx="1747594" cy="276999"/>
          </a:xfrm>
          <a:prstGeom prst="rect">
            <a:avLst/>
          </a:prstGeom>
          <a:noFill/>
        </p:spPr>
        <p:txBody>
          <a:bodyPr wrap="none" rtlCol="0">
            <a:spAutoFit/>
          </a:bodyPr>
          <a:lstStyle/>
          <a:p>
            <a:r>
              <a:rPr lang="en-US" sz="1200" dirty="0" smtClean="0">
                <a:solidFill>
                  <a:srgbClr val="002060"/>
                </a:solidFill>
                <a:latin typeface="Arial" panose="020B0604020202020204" pitchFamily="34" charset="0"/>
                <a:cs typeface="Arial" panose="020B0604020202020204" pitchFamily="34" charset="0"/>
              </a:rPr>
              <a:t>Carrick et al., (in prep).</a:t>
            </a: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909" y="1447800"/>
            <a:ext cx="3938376" cy="3972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1537900"/>
            <a:ext cx="1509196" cy="276999"/>
          </a:xfrm>
          <a:prstGeom prst="rect">
            <a:avLst/>
          </a:prstGeom>
          <a:noFill/>
        </p:spPr>
        <p:txBody>
          <a:bodyPr wrap="none" rtlCol="0">
            <a:spAutoFit/>
          </a:bodyPr>
          <a:lstStyle/>
          <a:p>
            <a:r>
              <a:rPr lang="en-US" sz="1200" b="1" i="1" dirty="0" smtClean="0">
                <a:solidFill>
                  <a:srgbClr val="002060"/>
                </a:solidFill>
                <a:latin typeface="Arial" panose="020B0604020202020204" pitchFamily="34" charset="0"/>
                <a:cs typeface="Arial" panose="020B0604020202020204" pitchFamily="34" charset="0"/>
              </a:rPr>
              <a:t>Classic Food Web</a:t>
            </a:r>
          </a:p>
        </p:txBody>
      </p:sp>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1387" t="2097" r="16509" b="2120"/>
          <a:stretch/>
        </p:blipFill>
        <p:spPr bwMode="auto">
          <a:xfrm>
            <a:off x="4349869" y="1447800"/>
            <a:ext cx="4565531" cy="393677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934308" y="1545255"/>
            <a:ext cx="3886201" cy="369332"/>
          </a:xfrm>
          <a:prstGeom prst="rect">
            <a:avLst/>
          </a:prstGeom>
          <a:solidFill>
            <a:schemeClr val="bg1"/>
          </a:solidFill>
        </p:spPr>
        <p:txBody>
          <a:bodyPr wrap="square" rtlCol="0">
            <a:spAutoFit/>
          </a:bodyPr>
          <a:lstStyle/>
          <a:p>
            <a:r>
              <a:rPr lang="en-US" b="1" dirty="0" smtClean="0">
                <a:solidFill>
                  <a:srgbClr val="000000"/>
                </a:solidFill>
                <a:latin typeface="Arial" panose="020B0604020202020204" pitchFamily="34" charset="0"/>
                <a:cs typeface="Arial" panose="020B0604020202020204" pitchFamily="34" charset="0"/>
              </a:rPr>
              <a:t>Phytoplankton size fractionation</a:t>
            </a:r>
            <a:endParaRPr lang="en-US" b="1"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6088802" y="5133201"/>
            <a:ext cx="1628972" cy="276999"/>
          </a:xfrm>
          <a:prstGeom prst="rect">
            <a:avLst/>
          </a:prstGeom>
          <a:noFill/>
        </p:spPr>
        <p:txBody>
          <a:bodyPr wrap="none" rtlCol="0">
            <a:spAutoFit/>
          </a:bodyPr>
          <a:lstStyle/>
          <a:p>
            <a:r>
              <a:rPr lang="en-US" sz="1200" b="1" dirty="0" smtClean="0">
                <a:solidFill>
                  <a:srgbClr val="000000"/>
                </a:solidFill>
                <a:latin typeface="Arial" panose="020B0604020202020204" pitchFamily="34" charset="0"/>
                <a:cs typeface="Arial" panose="020B0604020202020204" pitchFamily="34" charset="0"/>
              </a:rPr>
              <a:t>Lake Michigan 2013</a:t>
            </a:r>
          </a:p>
        </p:txBody>
      </p:sp>
      <p:sp>
        <p:nvSpPr>
          <p:cNvPr id="16" name="TextBox 15"/>
          <p:cNvSpPr txBox="1"/>
          <p:nvPr/>
        </p:nvSpPr>
        <p:spPr>
          <a:xfrm>
            <a:off x="286109" y="5481935"/>
            <a:ext cx="3892251" cy="461665"/>
          </a:xfrm>
          <a:prstGeom prst="rect">
            <a:avLst/>
          </a:prstGeom>
          <a:noFill/>
        </p:spPr>
        <p:txBody>
          <a:bodyPr wrap="square" rtlCol="0">
            <a:spAutoFit/>
          </a:bodyPr>
          <a:lstStyle/>
          <a:p>
            <a:r>
              <a:rPr lang="en-US" sz="1200" dirty="0" err="1"/>
              <a:t>Vanderploeg</a:t>
            </a:r>
            <a:r>
              <a:rPr lang="en-US" sz="1200" dirty="0"/>
              <a:t> H.A., </a:t>
            </a:r>
            <a:r>
              <a:rPr lang="en-US" sz="1200" dirty="0" err="1"/>
              <a:t>Bunnell</a:t>
            </a:r>
            <a:r>
              <a:rPr lang="en-US" sz="1200" dirty="0"/>
              <a:t> D.B., Carrick H.J. &amp; Hook T.O. (2015</a:t>
            </a:r>
            <a:r>
              <a:rPr lang="en-US" sz="1200" dirty="0" smtClean="0"/>
              <a:t>). </a:t>
            </a:r>
            <a:r>
              <a:rPr lang="en-US" sz="1200" i="1" dirty="0" smtClean="0"/>
              <a:t>JGLR. </a:t>
            </a:r>
            <a:endParaRPr lang="en-US" sz="1200" i="1" dirty="0" smtClean="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03682" y="6059269"/>
            <a:ext cx="8851461" cy="646331"/>
          </a:xfrm>
          <a:prstGeom prst="rect">
            <a:avLst/>
          </a:prstGeom>
          <a:noFill/>
        </p:spPr>
        <p:txBody>
          <a:bodyPr wrap="square" rtlCol="0">
            <a:spAutoFit/>
          </a:bodyPr>
          <a:lstStyle/>
          <a:p>
            <a:r>
              <a:rPr lang="en-US" dirty="0" smtClean="0">
                <a:solidFill>
                  <a:srgbClr val="002060"/>
                </a:solidFill>
                <a:latin typeface="Arial" panose="020B0604020202020204" pitchFamily="34" charset="0"/>
                <a:cs typeface="Arial" panose="020B0604020202020204" pitchFamily="34" charset="0"/>
              </a:rPr>
              <a:t>The food web is being restructured. </a:t>
            </a:r>
            <a:r>
              <a:rPr lang="en-US" dirty="0" err="1" smtClean="0">
                <a:solidFill>
                  <a:srgbClr val="002060"/>
                </a:solidFill>
                <a:latin typeface="Arial" panose="020B0604020202020204" pitchFamily="34" charset="0"/>
                <a:cs typeface="Arial" panose="020B0604020202020204" pitchFamily="34" charset="0"/>
              </a:rPr>
              <a:t>Picophytoplankton</a:t>
            </a:r>
            <a:r>
              <a:rPr lang="en-US" dirty="0" smtClean="0">
                <a:solidFill>
                  <a:srgbClr val="002060"/>
                </a:solidFill>
                <a:latin typeface="Arial" panose="020B0604020202020204" pitchFamily="34" charset="0"/>
                <a:cs typeface="Arial" panose="020B0604020202020204" pitchFamily="34" charset="0"/>
              </a:rPr>
              <a:t> </a:t>
            </a:r>
            <a:r>
              <a:rPr lang="en-US" dirty="0" smtClean="0"/>
              <a:t>(&lt;2 </a:t>
            </a:r>
            <a:r>
              <a:rPr lang="en-US" dirty="0"/>
              <a:t>µm) </a:t>
            </a:r>
            <a:r>
              <a:rPr lang="en-US" dirty="0" smtClean="0">
                <a:solidFill>
                  <a:srgbClr val="002060"/>
                </a:solidFill>
                <a:latin typeface="Arial" panose="020B0604020202020204" pitchFamily="34" charset="0"/>
                <a:cs typeface="Arial" panose="020B0604020202020204" pitchFamily="34" charset="0"/>
              </a:rPr>
              <a:t>now dominates the phytoplankton community.  Assumption: </a:t>
            </a:r>
            <a:r>
              <a:rPr lang="en-US" dirty="0" err="1" smtClean="0">
                <a:solidFill>
                  <a:srgbClr val="002060"/>
                </a:solidFill>
                <a:latin typeface="Arial" panose="020B0604020202020204" pitchFamily="34" charset="0"/>
                <a:cs typeface="Arial" panose="020B0604020202020204" pitchFamily="34" charset="0"/>
              </a:rPr>
              <a:t>picophytoplankton</a:t>
            </a:r>
            <a:r>
              <a:rPr lang="en-US" dirty="0" smtClean="0">
                <a:solidFill>
                  <a:srgbClr val="002060"/>
                </a:solidFill>
                <a:latin typeface="Arial" panose="020B0604020202020204" pitchFamily="34" charset="0"/>
                <a:cs typeface="Arial" panose="020B0604020202020204" pitchFamily="34" charset="0"/>
              </a:rPr>
              <a:t> are not consumed.</a:t>
            </a:r>
          </a:p>
        </p:txBody>
      </p:sp>
      <p:sp>
        <p:nvSpPr>
          <p:cNvPr id="8" name="TextBox 7"/>
          <p:cNvSpPr txBox="1"/>
          <p:nvPr/>
        </p:nvSpPr>
        <p:spPr>
          <a:xfrm>
            <a:off x="5162908" y="2278327"/>
            <a:ext cx="1999892" cy="738664"/>
          </a:xfrm>
          <a:prstGeom prst="rect">
            <a:avLst/>
          </a:prstGeom>
          <a:solidFill>
            <a:schemeClr val="bg1"/>
          </a:solidFill>
        </p:spPr>
        <p:txBody>
          <a:bodyPr wrap="square" rtlCol="0">
            <a:spAutoFit/>
          </a:bodyPr>
          <a:lstStyle/>
          <a:p>
            <a:r>
              <a:rPr lang="en-US" sz="1400" b="1" dirty="0" err="1" smtClean="0">
                <a:solidFill>
                  <a:srgbClr val="92D050"/>
                </a:solidFill>
                <a:latin typeface="Arial" panose="020B0604020202020204" pitchFamily="34" charset="0"/>
                <a:cs typeface="Arial" panose="020B0604020202020204" pitchFamily="34" charset="0"/>
              </a:rPr>
              <a:t>Microphytoplankton</a:t>
            </a:r>
            <a:endParaRPr lang="en-US" sz="1400" b="1" dirty="0" smtClean="0">
              <a:solidFill>
                <a:srgbClr val="92D050"/>
              </a:solidFill>
              <a:latin typeface="Arial" panose="020B0604020202020204" pitchFamily="34" charset="0"/>
              <a:cs typeface="Arial" panose="020B0604020202020204" pitchFamily="34" charset="0"/>
            </a:endParaRPr>
          </a:p>
          <a:p>
            <a:r>
              <a:rPr lang="en-US" sz="1400" b="1" dirty="0" err="1" smtClean="0">
                <a:solidFill>
                  <a:srgbClr val="FF0000"/>
                </a:solidFill>
                <a:latin typeface="Arial" panose="020B0604020202020204" pitchFamily="34" charset="0"/>
                <a:cs typeface="Arial" panose="020B0604020202020204" pitchFamily="34" charset="0"/>
              </a:rPr>
              <a:t>Nanophytoplankton</a:t>
            </a:r>
            <a:endParaRPr lang="en-US" sz="1400" b="1" dirty="0" smtClean="0">
              <a:solidFill>
                <a:srgbClr val="FF0000"/>
              </a:solidFill>
              <a:latin typeface="Arial" panose="020B0604020202020204" pitchFamily="34" charset="0"/>
              <a:cs typeface="Arial" panose="020B0604020202020204" pitchFamily="34" charset="0"/>
            </a:endParaRPr>
          </a:p>
          <a:p>
            <a:r>
              <a:rPr lang="en-US" sz="1400" b="1" dirty="0" err="1" smtClean="0">
                <a:solidFill>
                  <a:srgbClr val="5086F2"/>
                </a:solidFill>
                <a:latin typeface="Arial" panose="020B0604020202020204" pitchFamily="34" charset="0"/>
                <a:cs typeface="Arial" panose="020B0604020202020204" pitchFamily="34" charset="0"/>
              </a:rPr>
              <a:t>Picophytoplankton</a:t>
            </a:r>
            <a:endParaRPr lang="en-US" sz="1400" b="1" dirty="0" smtClean="0">
              <a:solidFill>
                <a:srgbClr val="5086F2"/>
              </a:solidFill>
              <a:latin typeface="Arial" panose="020B0604020202020204" pitchFamily="34" charset="0"/>
              <a:cs typeface="Arial" panose="020B0604020202020204" pitchFamily="34" charset="0"/>
            </a:endParaRPr>
          </a:p>
        </p:txBody>
      </p:sp>
      <p:sp>
        <p:nvSpPr>
          <p:cNvPr id="18" name="TextBox 17"/>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Process Studies: Invasive Mussel (</a:t>
            </a:r>
            <a:r>
              <a:rPr lang="en-US" sz="1300" dirty="0" err="1">
                <a:solidFill>
                  <a:schemeClr val="bg1"/>
                </a:solidFill>
                <a:latin typeface="Arial" panose="020B0604020202020204" pitchFamily="34" charset="0"/>
                <a:cs typeface="Arial" panose="020B0604020202020204" pitchFamily="34" charset="0"/>
              </a:rPr>
              <a:t>Dreissena</a:t>
            </a:r>
            <a:r>
              <a:rPr lang="en-US" sz="1300" dirty="0">
                <a:solidFill>
                  <a:schemeClr val="bg1"/>
                </a:solidFill>
                <a:latin typeface="Arial" panose="020B0604020202020204" pitchFamily="34" charset="0"/>
                <a:cs typeface="Arial" panose="020B0604020202020204" pitchFamily="34" charset="0"/>
              </a:rPr>
              <a:t>) example</a:t>
            </a:r>
          </a:p>
          <a:p>
            <a:endParaRPr lang="en-US"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81927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7/13</a:t>
            </a:r>
            <a:endParaRPr lang="en-US" sz="10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107867" y="519201"/>
            <a:ext cx="9001801" cy="492443"/>
          </a:xfrm>
          <a:prstGeom prst="rect">
            <a:avLst/>
          </a:prstGeom>
          <a:noFill/>
        </p:spPr>
        <p:txBody>
          <a:bodyPr wrap="square" rtlCol="0">
            <a:spAutoFit/>
          </a:bodyPr>
          <a:lstStyle/>
          <a:p>
            <a:r>
              <a:rPr lang="en-US" altLang="en-US" sz="2600" dirty="0" smtClean="0">
                <a:latin typeface="Arial" charset="0"/>
                <a:ea typeface="ＭＳ Ｐゴシック" pitchFamily="-102" charset="-128"/>
                <a:cs typeface="Arial" charset="0"/>
              </a:rPr>
              <a:t>New discovery: Mussels fed </a:t>
            </a:r>
            <a:r>
              <a:rPr lang="en-US" altLang="en-US" sz="2600" dirty="0">
                <a:latin typeface="Arial" charset="0"/>
                <a:ea typeface="ＭＳ Ｐゴシック" pitchFamily="-102" charset="-128"/>
                <a:cs typeface="Arial" charset="0"/>
              </a:rPr>
              <a:t>o</a:t>
            </a:r>
            <a:r>
              <a:rPr lang="en-US" altLang="en-US" sz="2600" dirty="0" smtClean="0">
                <a:latin typeface="Arial" charset="0"/>
                <a:ea typeface="ＭＳ Ｐゴシック" pitchFamily="-102" charset="-128"/>
                <a:cs typeface="Arial" charset="0"/>
              </a:rPr>
              <a:t>n picophytoplankton (&lt; 2µm)</a:t>
            </a:r>
            <a:endParaRPr lang="en-US" sz="2800" dirty="0">
              <a:latin typeface="Arial" panose="020B0604020202020204" pitchFamily="34" charset="0"/>
              <a:cs typeface="Arial" panose="020B0604020202020204" pitchFamily="34" charset="0"/>
            </a:endParaRPr>
          </a:p>
        </p:txBody>
      </p:sp>
      <p:sp>
        <p:nvSpPr>
          <p:cNvPr id="12" name="TextBox 11"/>
          <p:cNvSpPr txBox="1"/>
          <p:nvPr/>
        </p:nvSpPr>
        <p:spPr>
          <a:xfrm>
            <a:off x="92050" y="1219200"/>
            <a:ext cx="7908950" cy="461665"/>
          </a:xfrm>
          <a:prstGeom prst="rect">
            <a:avLst/>
          </a:prstGeom>
          <a:noFill/>
        </p:spPr>
        <p:txBody>
          <a:bodyPr wrap="square" rtlCol="0">
            <a:spAutoFit/>
          </a:bodyPr>
          <a:lstStyle/>
          <a:p>
            <a:pPr marL="285750" indent="-285750">
              <a:buFont typeface="Arial" panose="020B0604020202020204" pitchFamily="34" charset="0"/>
              <a:buChar char="•"/>
            </a:pPr>
            <a:endParaRPr lang="en-US" sz="2400" dirty="0" smtClean="0">
              <a:solidFill>
                <a:srgbClr val="002060"/>
              </a:solidFill>
              <a:latin typeface="Arial"/>
              <a:cs typeface="Aria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00200" y="1098720"/>
            <a:ext cx="5039765" cy="461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08597" y="5706513"/>
            <a:ext cx="3800340" cy="646331"/>
          </a:xfrm>
          <a:prstGeom prst="rect">
            <a:avLst/>
          </a:prstGeom>
          <a:noFill/>
        </p:spPr>
        <p:txBody>
          <a:bodyPr wrap="square" rtlCol="0">
            <a:spAutoFit/>
          </a:bodyPr>
          <a:lstStyle/>
          <a:p>
            <a:r>
              <a:rPr lang="en-US" dirty="0" smtClean="0">
                <a:solidFill>
                  <a:srgbClr val="002060"/>
                </a:solidFill>
                <a:latin typeface="Arial" panose="020B0604020202020204" pitchFamily="34" charset="0"/>
                <a:cs typeface="Arial" panose="020B0604020202020204" pitchFamily="34" charset="0"/>
              </a:rPr>
              <a:t>Clearance rate (F</a:t>
            </a:r>
            <a:r>
              <a:rPr lang="en-US" baseline="-25000" dirty="0" smtClean="0">
                <a:solidFill>
                  <a:srgbClr val="002060"/>
                </a:solidFill>
                <a:latin typeface="Arial" panose="020B0604020202020204" pitchFamily="34" charset="0"/>
                <a:cs typeface="Arial" panose="020B0604020202020204" pitchFamily="34" charset="0"/>
              </a:rPr>
              <a:t>A</a:t>
            </a:r>
            <a:r>
              <a:rPr lang="en-US" dirty="0" smtClean="0">
                <a:solidFill>
                  <a:srgbClr val="002060"/>
                </a:solidFill>
                <a:latin typeface="Arial" panose="020B0604020202020204" pitchFamily="34" charset="0"/>
                <a:cs typeface="Arial" panose="020B0604020202020204" pitchFamily="34" charset="0"/>
              </a:rPr>
              <a:t>) on chlorophyll in &lt;2µm vs. </a:t>
            </a:r>
            <a:r>
              <a:rPr lang="en-US" dirty="0">
                <a:solidFill>
                  <a:srgbClr val="002060"/>
                </a:solidFill>
                <a:latin typeface="Arial" panose="020B0604020202020204" pitchFamily="34" charset="0"/>
                <a:cs typeface="Arial" panose="020B0604020202020204" pitchFamily="34" charset="0"/>
              </a:rPr>
              <a:t>&gt;</a:t>
            </a:r>
            <a:r>
              <a:rPr lang="en-US" dirty="0" smtClean="0">
                <a:solidFill>
                  <a:srgbClr val="002060"/>
                </a:solidFill>
                <a:latin typeface="Arial" panose="020B0604020202020204" pitchFamily="34" charset="0"/>
                <a:cs typeface="Arial" panose="020B0604020202020204" pitchFamily="34" charset="0"/>
              </a:rPr>
              <a:t> 2µm size fractions</a:t>
            </a:r>
          </a:p>
        </p:txBody>
      </p:sp>
      <p:sp>
        <p:nvSpPr>
          <p:cNvPr id="14" name="TextBox 13"/>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Process Studies: Invasive Mussel (</a:t>
            </a:r>
            <a:r>
              <a:rPr lang="en-US" sz="1300" dirty="0" err="1">
                <a:solidFill>
                  <a:schemeClr val="bg1"/>
                </a:solidFill>
                <a:latin typeface="Arial" panose="020B0604020202020204" pitchFamily="34" charset="0"/>
                <a:cs typeface="Arial" panose="020B0604020202020204" pitchFamily="34" charset="0"/>
              </a:rPr>
              <a:t>Dreissena</a:t>
            </a:r>
            <a:r>
              <a:rPr lang="en-US" sz="1300" dirty="0">
                <a:solidFill>
                  <a:schemeClr val="bg1"/>
                </a:solidFill>
                <a:latin typeface="Arial" panose="020B0604020202020204" pitchFamily="34" charset="0"/>
                <a:cs typeface="Arial" panose="020B0604020202020204" pitchFamily="34" charset="0"/>
              </a:rPr>
              <a:t>) example</a:t>
            </a:r>
          </a:p>
          <a:p>
            <a:endParaRPr lang="en-US"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8483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4" name="TextBox 3"/>
          <p:cNvSpPr txBox="1"/>
          <p:nvPr/>
        </p:nvSpPr>
        <p:spPr>
          <a:xfrm>
            <a:off x="62630" y="2227627"/>
            <a:ext cx="1707674" cy="2246769"/>
          </a:xfrm>
          <a:prstGeom prst="rect">
            <a:avLst/>
          </a:prstGeom>
          <a:noFill/>
        </p:spPr>
        <p:txBody>
          <a:bodyPr wrap="square" rtlCol="0">
            <a:spAutoFit/>
          </a:bodyPr>
          <a:lstStyle/>
          <a:p>
            <a:r>
              <a:rPr lang="en-US" sz="2000" dirty="0" smtClean="0">
                <a:solidFill>
                  <a:srgbClr val="002060"/>
                </a:solidFill>
                <a:latin typeface="Arial" panose="020B0604020202020204" pitchFamily="34" charset="0"/>
                <a:cs typeface="Arial" panose="020B0604020202020204" pitchFamily="34" charset="0"/>
              </a:rPr>
              <a:t>RNA/DNA sequencing showed only particle-associated bacteria are grazed.</a:t>
            </a:r>
            <a:endParaRPr lang="en-US" sz="2000" dirty="0">
              <a:solidFill>
                <a:srgbClr val="002060"/>
              </a:solidFill>
              <a:latin typeface="Arial" panose="020B0604020202020204" pitchFamily="34" charset="0"/>
              <a:cs typeface="Arial" panose="020B0604020202020204" pitchFamily="34" charset="0"/>
            </a:endParaRPr>
          </a:p>
        </p:txBody>
      </p:sp>
      <p:pic>
        <p:nvPicPr>
          <p:cNvPr id="10" name="Picture 9" descr="Fig1_corrected_summarized.tif"/>
          <p:cNvPicPr/>
          <p:nvPr/>
        </p:nvPicPr>
        <p:blipFill>
          <a:blip r:embed="rId5" cstate="print">
            <a:extLst>
              <a:ext uri="{28A0092B-C50C-407E-A947-70E740481C1C}">
                <a14:useLocalDpi xmlns:a14="http://schemas.microsoft.com/office/drawing/2010/main"/>
              </a:ext>
            </a:extLst>
          </a:blip>
          <a:srcRect l="43604"/>
          <a:stretch>
            <a:fillRect/>
          </a:stretch>
        </p:blipFill>
        <p:spPr>
          <a:xfrm>
            <a:off x="1770304" y="913251"/>
            <a:ext cx="6350216" cy="5526605"/>
          </a:xfrm>
          <a:prstGeom prst="rect">
            <a:avLst/>
          </a:prstGeom>
        </p:spPr>
      </p:pic>
      <p:sp>
        <p:nvSpPr>
          <p:cNvPr id="11" name="Rounded Rectangle 10"/>
          <p:cNvSpPr/>
          <p:nvPr/>
        </p:nvSpPr>
        <p:spPr>
          <a:xfrm>
            <a:off x="2367972" y="913251"/>
            <a:ext cx="6014028" cy="556098"/>
          </a:xfrm>
          <a:prstGeom prst="roundRect">
            <a:avLst/>
          </a:prstGeom>
          <a:noFill/>
          <a:ln w="31750" cap="flat" cmpd="sng" algn="ctr">
            <a:solidFill>
              <a:srgbClr val="C0504D"/>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 name="Rounded Rectangle 11"/>
          <p:cNvSpPr/>
          <p:nvPr/>
        </p:nvSpPr>
        <p:spPr>
          <a:xfrm>
            <a:off x="1886148" y="1469349"/>
            <a:ext cx="6495851" cy="556098"/>
          </a:xfrm>
          <a:prstGeom prst="roundRect">
            <a:avLst/>
          </a:prstGeom>
          <a:noFill/>
          <a:ln w="31750" cap="flat" cmpd="sng" algn="ctr">
            <a:solidFill>
              <a:srgbClr val="C0504D"/>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 name="Rectangle 2"/>
          <p:cNvSpPr/>
          <p:nvPr/>
        </p:nvSpPr>
        <p:spPr>
          <a:xfrm>
            <a:off x="1905000" y="860647"/>
            <a:ext cx="304800" cy="3585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3791406" y="6324600"/>
            <a:ext cx="3581400" cy="4591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29606" y="6400800"/>
            <a:ext cx="2895600" cy="307777"/>
          </a:xfrm>
          <a:prstGeom prst="rect">
            <a:avLst/>
          </a:prstGeom>
          <a:noFill/>
        </p:spPr>
        <p:txBody>
          <a:bodyPr wrap="square" rtlCol="0">
            <a:spAutoFit/>
          </a:bodyPr>
          <a:lstStyle/>
          <a:p>
            <a:r>
              <a:rPr lang="en-US" sz="1400" dirty="0" smtClean="0">
                <a:solidFill>
                  <a:srgbClr val="000000"/>
                </a:solidFill>
                <a:latin typeface="Arial" panose="020B0604020202020204" pitchFamily="34" charset="0"/>
                <a:cs typeface="Arial" panose="020B0604020202020204" pitchFamily="34" charset="0"/>
              </a:rPr>
              <a:t>Particle association</a:t>
            </a:r>
          </a:p>
        </p:txBody>
      </p:sp>
      <p:sp>
        <p:nvSpPr>
          <p:cNvPr id="14" name="TextBox 13"/>
          <p:cNvSpPr txBox="1"/>
          <p:nvPr/>
        </p:nvSpPr>
        <p:spPr>
          <a:xfrm>
            <a:off x="7340816" y="6413977"/>
            <a:ext cx="723900" cy="307777"/>
          </a:xfrm>
          <a:prstGeom prst="rect">
            <a:avLst/>
          </a:prstGeom>
          <a:noFill/>
        </p:spPr>
        <p:txBody>
          <a:bodyPr wrap="square" rtlCol="0">
            <a:spAutoFit/>
          </a:bodyPr>
          <a:lstStyle/>
          <a:p>
            <a:r>
              <a:rPr lang="en-US" sz="1400" dirty="0" smtClean="0">
                <a:solidFill>
                  <a:srgbClr val="000000"/>
                </a:solidFill>
                <a:latin typeface="Arial" panose="020B0604020202020204" pitchFamily="34" charset="0"/>
                <a:cs typeface="Arial" panose="020B0604020202020204" pitchFamily="34" charset="0"/>
              </a:rPr>
              <a:t>Less</a:t>
            </a:r>
          </a:p>
        </p:txBody>
      </p:sp>
      <p:sp>
        <p:nvSpPr>
          <p:cNvPr id="15" name="TextBox 14"/>
          <p:cNvSpPr txBox="1"/>
          <p:nvPr/>
        </p:nvSpPr>
        <p:spPr>
          <a:xfrm>
            <a:off x="3226016" y="6413977"/>
            <a:ext cx="723900" cy="307777"/>
          </a:xfrm>
          <a:prstGeom prst="rect">
            <a:avLst/>
          </a:prstGeom>
          <a:noFill/>
        </p:spPr>
        <p:txBody>
          <a:bodyPr wrap="square" rtlCol="0">
            <a:spAutoFit/>
          </a:bodyPr>
          <a:lstStyle/>
          <a:p>
            <a:r>
              <a:rPr lang="en-US" sz="1400" dirty="0" smtClean="0">
                <a:solidFill>
                  <a:srgbClr val="000000"/>
                </a:solidFill>
                <a:latin typeface="Arial" panose="020B0604020202020204" pitchFamily="34" charset="0"/>
                <a:cs typeface="Arial" panose="020B0604020202020204" pitchFamily="34" charset="0"/>
              </a:rPr>
              <a:t>More</a:t>
            </a:r>
          </a:p>
        </p:txBody>
      </p:sp>
      <p:sp>
        <p:nvSpPr>
          <p:cNvPr id="16" name="TextBox 15"/>
          <p:cNvSpPr txBox="1"/>
          <p:nvPr/>
        </p:nvSpPr>
        <p:spPr>
          <a:xfrm>
            <a:off x="304800" y="6472535"/>
            <a:ext cx="1676400" cy="461665"/>
          </a:xfrm>
          <a:prstGeom prst="rect">
            <a:avLst/>
          </a:prstGeom>
          <a:noFill/>
        </p:spPr>
        <p:txBody>
          <a:bodyPr wrap="square" rtlCol="0">
            <a:spAutoFit/>
          </a:bodyPr>
          <a:lstStyle/>
          <a:p>
            <a:pPr lvl="0"/>
            <a:r>
              <a:rPr lang="en-US" sz="1200" dirty="0" err="1" smtClean="0">
                <a:latin typeface="Calibri"/>
              </a:rPr>
              <a:t>Denef</a:t>
            </a:r>
            <a:r>
              <a:rPr lang="en-US" sz="1200" dirty="0" smtClean="0">
                <a:latin typeface="Calibri"/>
              </a:rPr>
              <a:t> </a:t>
            </a:r>
            <a:r>
              <a:rPr lang="en-US" sz="1200" dirty="0">
                <a:latin typeface="Calibri"/>
              </a:rPr>
              <a:t>et al</a:t>
            </a:r>
            <a:r>
              <a:rPr lang="en-US" sz="1200" dirty="0" smtClean="0">
                <a:latin typeface="Calibri"/>
              </a:rPr>
              <a:t>. (in prep).</a:t>
            </a:r>
            <a:endParaRPr lang="en-US" sz="1200" dirty="0">
              <a:latin typeface="Calibri"/>
            </a:endParaRPr>
          </a:p>
          <a:p>
            <a:endParaRPr lang="en-US" sz="1200" dirty="0" smtClean="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6390599" y="5334000"/>
            <a:ext cx="2905801" cy="584775"/>
          </a:xfrm>
          <a:prstGeom prst="rect">
            <a:avLst/>
          </a:prstGeom>
          <a:noFill/>
        </p:spPr>
        <p:txBody>
          <a:bodyPr wrap="square" rtlCol="0">
            <a:spAutoFit/>
          </a:bodyPr>
          <a:lstStyle/>
          <a:p>
            <a:pPr lvl="0" defTabSz="457200"/>
            <a:r>
              <a:rPr lang="en-US" sz="1600" dirty="0">
                <a:solidFill>
                  <a:prstClr val="black"/>
                </a:solidFill>
                <a:latin typeface="Calibri"/>
              </a:rPr>
              <a:t>* = statistically significant difference </a:t>
            </a:r>
            <a:r>
              <a:rPr lang="en-US" sz="1600" dirty="0" smtClean="0">
                <a:solidFill>
                  <a:prstClr val="black"/>
                </a:solidFill>
                <a:latin typeface="Calibri"/>
              </a:rPr>
              <a:t>( </a:t>
            </a:r>
            <a:r>
              <a:rPr lang="en-US" sz="1600" dirty="0">
                <a:solidFill>
                  <a:prstClr val="black"/>
                </a:solidFill>
                <a:latin typeface="Calibri"/>
              </a:rPr>
              <a:t>p &lt; </a:t>
            </a:r>
            <a:r>
              <a:rPr lang="en-US" sz="1600" dirty="0" smtClean="0">
                <a:solidFill>
                  <a:prstClr val="black"/>
                </a:solidFill>
                <a:latin typeface="Calibri"/>
              </a:rPr>
              <a:t>0.05 )</a:t>
            </a:r>
            <a:endParaRPr lang="en-US" sz="1600" dirty="0">
              <a:latin typeface="Calibri"/>
            </a:endParaRPr>
          </a:p>
        </p:txBody>
      </p:sp>
      <p:sp>
        <p:nvSpPr>
          <p:cNvPr id="17" name="TextBox 16"/>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Process Studies: Invasive Mussel (</a:t>
            </a:r>
            <a:r>
              <a:rPr lang="en-US" sz="1300" dirty="0" err="1">
                <a:solidFill>
                  <a:schemeClr val="bg1"/>
                </a:solidFill>
                <a:latin typeface="Arial" panose="020B0604020202020204" pitchFamily="34" charset="0"/>
                <a:cs typeface="Arial" panose="020B0604020202020204" pitchFamily="34" charset="0"/>
              </a:rPr>
              <a:t>Dreissena</a:t>
            </a:r>
            <a:r>
              <a:rPr lang="en-US" sz="1300" dirty="0">
                <a:solidFill>
                  <a:schemeClr val="bg1"/>
                </a:solidFill>
                <a:latin typeface="Arial" panose="020B0604020202020204" pitchFamily="34" charset="0"/>
                <a:cs typeface="Arial" panose="020B0604020202020204" pitchFamily="34" charset="0"/>
              </a:rPr>
              <a:t>) example</a:t>
            </a:r>
          </a:p>
          <a:p>
            <a:endParaRPr lang="en-US" sz="1300"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6030652" y="3316069"/>
            <a:ext cx="3113347" cy="646331"/>
          </a:xfrm>
          <a:prstGeom prst="rect">
            <a:avLst/>
          </a:prstGeom>
          <a:solidFill>
            <a:schemeClr val="bg1"/>
          </a:solidFill>
        </p:spPr>
        <p:txBody>
          <a:bodyPr wrap="square" rtlCol="0">
            <a:spAutoFit/>
          </a:bodyPr>
          <a:lstStyle/>
          <a:p>
            <a:r>
              <a:rPr lang="en-US" dirty="0" smtClean="0">
                <a:solidFill>
                  <a:srgbClr val="33CCFF"/>
                </a:solidFill>
              </a:rPr>
              <a:t>Index of free-living particles (15 m Lake Michigan site)</a:t>
            </a:r>
            <a:endParaRPr lang="en-US" dirty="0">
              <a:solidFill>
                <a:srgbClr val="33CCFF"/>
              </a:solidFill>
              <a:latin typeface="Arial" panose="020B0604020202020204" pitchFamily="34" charset="0"/>
              <a:cs typeface="Arial" panose="020B0604020202020204" pitchFamily="34" charset="0"/>
            </a:endParaRPr>
          </a:p>
        </p:txBody>
      </p:sp>
      <p:sp>
        <p:nvSpPr>
          <p:cNvPr id="22" name="TextBox 21"/>
          <p:cNvSpPr txBox="1"/>
          <p:nvPr/>
        </p:nvSpPr>
        <p:spPr>
          <a:xfrm>
            <a:off x="6030652" y="3925669"/>
            <a:ext cx="3113348" cy="646331"/>
          </a:xfrm>
          <a:prstGeom prst="rect">
            <a:avLst/>
          </a:prstGeom>
          <a:solidFill>
            <a:schemeClr val="bg1"/>
          </a:solidFill>
        </p:spPr>
        <p:txBody>
          <a:bodyPr wrap="square" rtlCol="0">
            <a:spAutoFit/>
          </a:bodyPr>
          <a:lstStyle/>
          <a:p>
            <a:r>
              <a:rPr lang="en-US" dirty="0" smtClean="0">
                <a:solidFill>
                  <a:srgbClr val="92D050"/>
                </a:solidFill>
              </a:rPr>
              <a:t>Index of free-living particles (110 m Lake Michigan site)</a:t>
            </a:r>
            <a:endParaRPr lang="en-US" dirty="0">
              <a:solidFill>
                <a:srgbClr val="92D050"/>
              </a:solidFill>
              <a:latin typeface="Arial" panose="020B0604020202020204" pitchFamily="34" charset="0"/>
              <a:cs typeface="Arial" panose="020B0604020202020204" pitchFamily="34" charset="0"/>
            </a:endParaRPr>
          </a:p>
        </p:txBody>
      </p:sp>
      <p:sp>
        <p:nvSpPr>
          <p:cNvPr id="18" name="TextBox 17"/>
          <p:cNvSpPr txBox="1"/>
          <p:nvPr/>
        </p:nvSpPr>
        <p:spPr>
          <a:xfrm>
            <a:off x="6030651" y="2704681"/>
            <a:ext cx="3073171" cy="646331"/>
          </a:xfrm>
          <a:prstGeom prst="rect">
            <a:avLst/>
          </a:prstGeom>
          <a:solidFill>
            <a:schemeClr val="bg1"/>
          </a:solidFill>
        </p:spPr>
        <p:txBody>
          <a:bodyPr wrap="square" rtlCol="0">
            <a:spAutoFit/>
          </a:bodyPr>
          <a:lstStyle/>
          <a:p>
            <a:r>
              <a:rPr lang="en-US" dirty="0" smtClean="0">
                <a:solidFill>
                  <a:srgbClr val="6C0000"/>
                </a:solidFill>
                <a:latin typeface="Arial" panose="020B0604020202020204" pitchFamily="34" charset="0"/>
                <a:cs typeface="Arial" panose="020B0604020202020204" pitchFamily="34" charset="0"/>
              </a:rPr>
              <a:t>Change in concentration in mussel feeding experiment </a:t>
            </a:r>
          </a:p>
        </p:txBody>
      </p:sp>
      <p:sp>
        <p:nvSpPr>
          <p:cNvPr id="23" name="TextBox 22"/>
          <p:cNvSpPr txBox="1"/>
          <p:nvPr/>
        </p:nvSpPr>
        <p:spPr>
          <a:xfrm>
            <a:off x="62630" y="383738"/>
            <a:ext cx="8928970" cy="892552"/>
          </a:xfrm>
          <a:prstGeom prst="rect">
            <a:avLst/>
          </a:prstGeom>
          <a:noFill/>
        </p:spPr>
        <p:txBody>
          <a:bodyPr wrap="square" rtlCol="0">
            <a:spAutoFit/>
          </a:bodyPr>
          <a:lstStyle/>
          <a:p>
            <a:r>
              <a:rPr lang="en-US" sz="2600" dirty="0"/>
              <a:t>What are the interactions of </a:t>
            </a:r>
            <a:r>
              <a:rPr lang="en-US" sz="2600" i="1" dirty="0" err="1"/>
              <a:t>Dreissena</a:t>
            </a:r>
            <a:r>
              <a:rPr lang="en-US" sz="2600" dirty="0"/>
              <a:t> and the microbial food web</a:t>
            </a:r>
            <a:r>
              <a:rPr lang="en-US" sz="2600" dirty="0" smtClean="0"/>
              <a:t>?</a:t>
            </a:r>
            <a:endParaRPr lang="en-US" sz="2600" dirty="0" smtClean="0">
              <a:solidFill>
                <a:srgbClr val="002060"/>
              </a:solidFill>
              <a:latin typeface="Arial" panose="020B0604020202020204" pitchFamily="34" charset="0"/>
              <a:cs typeface="Arial" panose="020B0604020202020204" pitchFamily="34" charset="0"/>
            </a:endParaRPr>
          </a:p>
        </p:txBody>
      </p:sp>
      <p:sp>
        <p:nvSpPr>
          <p:cNvPr id="24" name="Rectangle 23"/>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8/13</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551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9/13</a:t>
            </a:r>
            <a:endParaRPr lang="en-US" sz="10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637271" y="1272630"/>
            <a:ext cx="5077729" cy="400110"/>
          </a:xfrm>
          <a:prstGeom prst="rect">
            <a:avLst/>
          </a:prstGeom>
          <a:noFill/>
        </p:spPr>
        <p:txBody>
          <a:bodyPr wrap="square" rtlCol="0">
            <a:spAutoFit/>
          </a:bodyPr>
          <a:lstStyle/>
          <a:p>
            <a:pPr algn="ctr"/>
            <a:r>
              <a:rPr lang="en-US" sz="2000" i="1" dirty="0" smtClean="0">
                <a:solidFill>
                  <a:srgbClr val="002060"/>
                </a:solidFill>
                <a:latin typeface="Arial"/>
                <a:cs typeface="Arial"/>
              </a:rPr>
              <a:t>Cladophora </a:t>
            </a:r>
            <a:r>
              <a:rPr lang="en-US" sz="2000" dirty="0" smtClean="0">
                <a:solidFill>
                  <a:srgbClr val="002060"/>
                </a:solidFill>
                <a:latin typeface="Arial"/>
                <a:cs typeface="Arial"/>
              </a:rPr>
              <a:t>(beach fouling)</a:t>
            </a:r>
            <a:endParaRPr lang="en-US" sz="2000" i="1" dirty="0" smtClean="0">
              <a:solidFill>
                <a:srgbClr val="002060"/>
              </a:solidFill>
              <a:latin typeface="Arial"/>
              <a:cs typeface="Arial"/>
            </a:endParaRPr>
          </a:p>
        </p:txBody>
      </p: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a:ext>
            </a:extLst>
          </a:blip>
          <a:srcRect l="3674" t="2700" r="10389" b="2875"/>
          <a:stretch/>
        </p:blipFill>
        <p:spPr bwMode="auto">
          <a:xfrm>
            <a:off x="6208219" y="1724515"/>
            <a:ext cx="2249231" cy="38070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61986" y="4933286"/>
            <a:ext cx="184731" cy="1077218"/>
          </a:xfrm>
          <a:prstGeom prst="rect">
            <a:avLst/>
          </a:prstGeom>
          <a:noFill/>
        </p:spPr>
        <p:txBody>
          <a:bodyPr wrap="none" rtlCol="0">
            <a:spAutoFit/>
          </a:bodyPr>
          <a:lstStyle/>
          <a:p>
            <a:endParaRPr lang="en-US" sz="3200" dirty="0" smtClean="0">
              <a:solidFill>
                <a:srgbClr val="002060"/>
              </a:solidFill>
              <a:latin typeface="Arial" panose="020B0604020202020204" pitchFamily="34" charset="0"/>
              <a:cs typeface="Arial" panose="020B0604020202020204" pitchFamily="34" charset="0"/>
            </a:endParaRPr>
          </a:p>
          <a:p>
            <a:endParaRPr lang="en-US" sz="3200" dirty="0" smtClean="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152400" y="5638800"/>
            <a:ext cx="8842018" cy="707886"/>
          </a:xfrm>
          <a:prstGeom prst="rect">
            <a:avLst/>
          </a:prstGeom>
          <a:noFill/>
        </p:spPr>
        <p:txBody>
          <a:bodyPr wrap="square" rtlCol="0">
            <a:spAutoFit/>
          </a:bodyPr>
          <a:lstStyle/>
          <a:p>
            <a:pPr algn="ctr"/>
            <a:r>
              <a:rPr lang="en-US" sz="2000" dirty="0" smtClean="0">
                <a:solidFill>
                  <a:srgbClr val="002060"/>
                </a:solidFill>
                <a:latin typeface="Arial" panose="020B0604020202020204" pitchFamily="34" charset="0"/>
                <a:cs typeface="Arial" panose="020B0604020202020204" pitchFamily="34" charset="0"/>
              </a:rPr>
              <a:t>The consequences of different nutrient loading strategies is not clear because of the unquantified impact mussel feeding and nutrient excretion.</a:t>
            </a:r>
          </a:p>
        </p:txBody>
      </p:sp>
      <p:sp>
        <p:nvSpPr>
          <p:cNvPr id="3" name="TextBox 2"/>
          <p:cNvSpPr txBox="1"/>
          <p:nvPr/>
        </p:nvSpPr>
        <p:spPr>
          <a:xfrm>
            <a:off x="127168" y="383832"/>
            <a:ext cx="8835611" cy="830997"/>
          </a:xfrm>
          <a:prstGeom prst="rect">
            <a:avLst/>
          </a:prstGeom>
          <a:noFill/>
        </p:spPr>
        <p:txBody>
          <a:bodyPr wrap="square" rtlCol="0">
            <a:spAutoFit/>
          </a:bodyPr>
          <a:lstStyle/>
          <a:p>
            <a:r>
              <a:rPr lang="en-US" sz="2400" dirty="0"/>
              <a:t>How can we predict nutrient excretion in mussels and its impact to harmful and nuisance algal blooms?</a:t>
            </a:r>
          </a:p>
        </p:txBody>
      </p:sp>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7271" y="1724515"/>
            <a:ext cx="5077729" cy="3807041"/>
          </a:xfrm>
          <a:prstGeom prst="rect">
            <a:avLst/>
          </a:prstGeom>
          <a:ln w="19050">
            <a:noFill/>
          </a:ln>
        </p:spPr>
      </p:pic>
      <p:sp>
        <p:nvSpPr>
          <p:cNvPr id="15" name="TextBox 14"/>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Process Studies: Invasive Mussel (</a:t>
            </a:r>
            <a:r>
              <a:rPr lang="en-US" sz="1300" dirty="0" err="1">
                <a:solidFill>
                  <a:schemeClr val="bg1"/>
                </a:solidFill>
                <a:latin typeface="Arial" panose="020B0604020202020204" pitchFamily="34" charset="0"/>
                <a:cs typeface="Arial" panose="020B0604020202020204" pitchFamily="34" charset="0"/>
              </a:rPr>
              <a:t>Dreissena</a:t>
            </a:r>
            <a:r>
              <a:rPr lang="en-US" sz="1300" dirty="0">
                <a:solidFill>
                  <a:schemeClr val="bg1"/>
                </a:solidFill>
                <a:latin typeface="Arial" panose="020B0604020202020204" pitchFamily="34" charset="0"/>
                <a:cs typeface="Arial" panose="020B0604020202020204" pitchFamily="34" charset="0"/>
              </a:rPr>
              <a:t>) example</a:t>
            </a:r>
          </a:p>
          <a:p>
            <a:endParaRPr lang="en-US" sz="1300"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6208219" y="1276290"/>
            <a:ext cx="2249232" cy="400110"/>
          </a:xfrm>
          <a:prstGeom prst="rect">
            <a:avLst/>
          </a:prstGeom>
          <a:noFill/>
        </p:spPr>
        <p:txBody>
          <a:bodyPr wrap="square" rtlCol="0">
            <a:spAutoFit/>
          </a:bodyPr>
          <a:lstStyle/>
          <a:p>
            <a:pPr algn="ctr"/>
            <a:r>
              <a:rPr lang="en-US" sz="2000" dirty="0" smtClean="0">
                <a:solidFill>
                  <a:srgbClr val="002060"/>
                </a:solidFill>
                <a:latin typeface="Arial"/>
                <a:cs typeface="Arial"/>
              </a:rPr>
              <a:t>Toxic </a:t>
            </a:r>
            <a:r>
              <a:rPr lang="en-US" sz="2000" i="1" dirty="0" smtClean="0">
                <a:solidFill>
                  <a:srgbClr val="002060"/>
                </a:solidFill>
                <a:latin typeface="Arial"/>
                <a:cs typeface="Arial"/>
              </a:rPr>
              <a:t>Microcystis</a:t>
            </a:r>
          </a:p>
        </p:txBody>
      </p:sp>
    </p:spTree>
    <p:extLst>
      <p:ext uri="{BB962C8B-B14F-4D97-AF65-F5344CB8AC3E}">
        <p14:creationId xmlns:p14="http://schemas.microsoft.com/office/powerpoint/2010/main" val="132562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2938</TotalTime>
  <Words>3119</Words>
  <Application>Microsoft Macintosh PowerPoint</Application>
  <PresentationFormat>On-screen Show (4:3)</PresentationFormat>
  <Paragraphs>179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What are the new fundamental, mission-relevant questions, directions and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NOAA GLERL</dc:creator>
  <cp:lastModifiedBy>Nicole Rice</cp:lastModifiedBy>
  <cp:revision>227</cp:revision>
  <cp:lastPrinted>2016-03-11T15:28:06Z</cp:lastPrinted>
  <dcterms:created xsi:type="dcterms:W3CDTF">2016-01-05T12:37:24Z</dcterms:created>
  <dcterms:modified xsi:type="dcterms:W3CDTF">2016-03-17T11:31:30Z</dcterms:modified>
</cp:coreProperties>
</file>