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7" r:id="rId2"/>
    <p:sldId id="258" r:id="rId3"/>
    <p:sldId id="260" r:id="rId4"/>
    <p:sldId id="261" r:id="rId5"/>
    <p:sldId id="269" r:id="rId6"/>
    <p:sldId id="262" r:id="rId7"/>
    <p:sldId id="263" r:id="rId8"/>
    <p:sldId id="268"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FF80"/>
    <a:srgbClr val="009999"/>
    <a:srgbClr val="003399"/>
    <a:srgbClr val="33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2165" autoAdjust="0"/>
  </p:normalViewPr>
  <p:slideViewPr>
    <p:cSldViewPr>
      <p:cViewPr>
        <p:scale>
          <a:sx n="400" d="100"/>
          <a:sy n="400" d="100"/>
        </p:scale>
        <p:origin x="-80" y="2384"/>
      </p:cViewPr>
      <p:guideLst>
        <p:guide orient="horz" pos="2160"/>
        <p:guide pos="1488"/>
      </p:guideLst>
    </p:cSldViewPr>
  </p:slideViewPr>
  <p:notesTextViewPr>
    <p:cViewPr>
      <p:scale>
        <a:sx n="1" d="1"/>
        <a:sy n="1" d="1"/>
      </p:scale>
      <p:origin x="0" y="0"/>
    </p:cViewPr>
  </p:notesTextViewPr>
  <p:notesViewPr>
    <p:cSldViewPr snapToGrid="0" snapToObjects="1" showGuides="1">
      <p:cViewPr varScale="1">
        <p:scale>
          <a:sx n="80" d="100"/>
          <a:sy n="80" d="100"/>
        </p:scale>
        <p:origin x="-21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56B2325-6FF0-2D4E-9860-278E45115203}" type="datetimeFigureOut">
              <a:rPr lang="en-US" smtClean="0"/>
              <a:t>3/15/16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4AC52E-2C4E-DE42-992A-5C85223673B7}" type="slidenum">
              <a:rPr lang="en-US" smtClean="0"/>
              <a:t>‹#›</a:t>
            </a:fld>
            <a:endParaRPr lang="en-US"/>
          </a:p>
        </p:txBody>
      </p:sp>
    </p:spTree>
    <p:extLst>
      <p:ext uri="{BB962C8B-B14F-4D97-AF65-F5344CB8AC3E}">
        <p14:creationId xmlns:p14="http://schemas.microsoft.com/office/powerpoint/2010/main" val="3127394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C1EC7-B1E4-4BF2-BEFD-6780F5F2C6B8}" type="datetimeFigureOut">
              <a:rPr lang="en-US" smtClean="0"/>
              <a:t>3/15/16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98A3F-0685-4583-B1A9-B32BB6EA74F3}" type="slidenum">
              <a:rPr lang="en-US" smtClean="0"/>
              <a:t>‹#›</a:t>
            </a:fld>
            <a:endParaRPr lang="en-US"/>
          </a:p>
        </p:txBody>
      </p:sp>
    </p:spTree>
    <p:extLst>
      <p:ext uri="{BB962C8B-B14F-4D97-AF65-F5344CB8AC3E}">
        <p14:creationId xmlns:p14="http://schemas.microsoft.com/office/powerpoint/2010/main" val="130575257"/>
      </p:ext>
    </p:extLst>
  </p:cSld>
  <p:clrMap bg1="lt1" tx1="dk1" bg2="lt2" tx2="dk2" accent1="accent1" accent2="accent2" accent3="accent3" accent4="accent4" accent5="accent5" accent6="accent6" hlink="hlink" folHlink="folHlink"/>
  <p:notesStyle>
    <a:lvl1pPr marL="0" algn="l" defTabSz="914400" rtl="0" eaLnBrk="1" latinLnBrk="0" hangingPunct="1">
      <a:defRPr sz="800" kern="1200">
        <a:solidFill>
          <a:schemeClr val="tx1"/>
        </a:solidFill>
        <a:latin typeface="Arial"/>
        <a:ea typeface="+mn-ea"/>
        <a:cs typeface="+mn-cs"/>
      </a:defRPr>
    </a:lvl1pPr>
    <a:lvl2pPr marL="457200" algn="l" defTabSz="914400" rtl="0" eaLnBrk="1" latinLnBrk="0" hangingPunct="1">
      <a:defRPr sz="800" kern="1200">
        <a:solidFill>
          <a:schemeClr val="tx1"/>
        </a:solidFill>
        <a:latin typeface="Arial"/>
        <a:ea typeface="+mn-ea"/>
        <a:cs typeface="+mn-cs"/>
      </a:defRPr>
    </a:lvl2pPr>
    <a:lvl3pPr marL="914400" algn="l" defTabSz="914400" rtl="0" eaLnBrk="1" latinLnBrk="0" hangingPunct="1">
      <a:defRPr sz="800" kern="1200">
        <a:solidFill>
          <a:schemeClr val="tx1"/>
        </a:solidFill>
        <a:latin typeface="Arial"/>
        <a:ea typeface="+mn-ea"/>
        <a:cs typeface="+mn-cs"/>
      </a:defRPr>
    </a:lvl3pPr>
    <a:lvl4pPr marL="1371600" algn="l" defTabSz="914400" rtl="0" eaLnBrk="1" latinLnBrk="0" hangingPunct="1">
      <a:defRPr sz="800" kern="1200">
        <a:solidFill>
          <a:schemeClr val="tx1"/>
        </a:solidFill>
        <a:latin typeface="Arial"/>
        <a:ea typeface="+mn-ea"/>
        <a:cs typeface="+mn-cs"/>
      </a:defRPr>
    </a:lvl4pPr>
    <a:lvl5pPr marL="1828800" algn="l" defTabSz="914400" rtl="0" eaLnBrk="1" latinLnBrk="0" hangingPunct="1">
      <a:defRPr sz="8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This work aligns with the following NOAA Goals:</a:t>
            </a:r>
          </a:p>
          <a:p>
            <a:endParaRPr lang="en-US" dirty="0" smtClean="0"/>
          </a:p>
          <a:p>
            <a:r>
              <a:rPr lang="en-US" b="1" dirty="0" smtClean="0"/>
              <a:t>Climate Adaptation and Mitigation:  </a:t>
            </a:r>
          </a:p>
          <a:p>
            <a:r>
              <a:rPr lang="en-US" dirty="0" smtClean="0"/>
              <a:t>Improved scientific understanding of the changing climate system and its impacts </a:t>
            </a:r>
          </a:p>
          <a:p>
            <a:r>
              <a:rPr lang="en-US" dirty="0" smtClean="0"/>
              <a:t>Assessment of current and future states of the climate systems that identify potential impacts and inform science, service and stewardship decisions </a:t>
            </a:r>
          </a:p>
          <a:p>
            <a:r>
              <a:rPr lang="en-US" dirty="0" smtClean="0"/>
              <a:t>A climate-literate public that understands its vulnerabilities to a changing climate and makes informed decisions</a:t>
            </a:r>
          </a:p>
          <a:p>
            <a:r>
              <a:rPr lang="en-US" b="1" dirty="0" smtClean="0"/>
              <a:t>Science: Weather-Ready Nation</a:t>
            </a:r>
          </a:p>
          <a:p>
            <a:r>
              <a:rPr lang="en-US" dirty="0" smtClean="0"/>
              <a:t>Improve freshwater resource management</a:t>
            </a:r>
          </a:p>
          <a:p>
            <a:r>
              <a:rPr lang="en-US" b="1" dirty="0" smtClean="0"/>
              <a:t>Education: Science-Informed Society</a:t>
            </a:r>
          </a:p>
          <a:p>
            <a:r>
              <a:rPr lang="en-US" dirty="0" smtClean="0"/>
              <a:t>Youth and adults from all backgrounds improve their understanding of NOAA-related sciences by participating in education and outreach opportunities</a:t>
            </a:r>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9375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Two-way coupling between atmosphere, 3-D lake hydrodynamics, and ice cover</a:t>
            </a:r>
          </a:p>
          <a:p>
            <a:endParaRPr lang="en-US" dirty="0" smtClean="0">
              <a:latin typeface="Arial"/>
              <a:cs typeface="Arial"/>
            </a:endParaRPr>
          </a:p>
          <a:p>
            <a:r>
              <a:rPr lang="en-US" dirty="0" smtClean="0">
                <a:latin typeface="Arial"/>
                <a:cs typeface="Arial"/>
              </a:rPr>
              <a:t>Coupled atmosphere-land-lake modeling for sub-monthly, seasonal, and multi-decadal time scales</a:t>
            </a:r>
          </a:p>
          <a:p>
            <a:endParaRPr lang="en-US" dirty="0" smtClean="0">
              <a:latin typeface="Arial"/>
              <a:cs typeface="Arial"/>
            </a:endParaRPr>
          </a:p>
          <a:p>
            <a:r>
              <a:rPr lang="en-US" dirty="0" smtClean="0">
                <a:latin typeface="Arial"/>
                <a:cs typeface="Arial"/>
              </a:rPr>
              <a:t>Ensemble approach to aid in uncertainty estimation.  This means that the</a:t>
            </a:r>
            <a:r>
              <a:rPr lang="en-US" baseline="0" dirty="0" smtClean="0">
                <a:latin typeface="Arial"/>
                <a:cs typeface="Arial"/>
              </a:rPr>
              <a:t> same model is run several times (around 5-10) with initial conditions that are plausible, but different.  These yield plausible but different outcomes that, as a set, demonstrate a range of uncertainty.</a:t>
            </a:r>
            <a:endParaRPr lang="en-US"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10</a:t>
            </a:fld>
            <a:endParaRPr lang="en-US"/>
          </a:p>
        </p:txBody>
      </p:sp>
    </p:spTree>
    <p:extLst>
      <p:ext uri="{BB962C8B-B14F-4D97-AF65-F5344CB8AC3E}">
        <p14:creationId xmlns:p14="http://schemas.microsoft.com/office/powerpoint/2010/main" val="215519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898A3F-0685-4583-B1A9-B32BB6EA74F3}" type="slidenum">
              <a:rPr lang="en-US" smtClean="0"/>
              <a:t>11</a:t>
            </a:fld>
            <a:endParaRPr lang="en-US"/>
          </a:p>
        </p:txBody>
      </p:sp>
    </p:spTree>
    <p:extLst>
      <p:ext uri="{BB962C8B-B14F-4D97-AF65-F5344CB8AC3E}">
        <p14:creationId xmlns:p14="http://schemas.microsoft.com/office/powerpoint/2010/main" val="354669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Lakes physical and ecological</a:t>
            </a:r>
            <a:r>
              <a:rPr lang="en-US" baseline="0" dirty="0" smtClean="0"/>
              <a:t> system includes many parts that traditionally fall under separate scientific disciplines.  GLERL is a location where experts in various disciplines interact under </a:t>
            </a:r>
            <a:r>
              <a:rPr lang="en-US" baseline="0" smtClean="0"/>
              <a:t>one roof.</a:t>
            </a:r>
            <a:endParaRPr lang="en-US"/>
          </a:p>
        </p:txBody>
      </p:sp>
      <p:sp>
        <p:nvSpPr>
          <p:cNvPr id="4" name="Slide Number Placeholder 3"/>
          <p:cNvSpPr>
            <a:spLocks noGrp="1"/>
          </p:cNvSpPr>
          <p:nvPr>
            <p:ph type="sldNum" sz="quarter" idx="10"/>
          </p:nvPr>
        </p:nvSpPr>
        <p:spPr/>
        <p:txBody>
          <a:bodyPr/>
          <a:lstStyle/>
          <a:p>
            <a:fld id="{53898A3F-0685-4583-B1A9-B32BB6EA74F3}" type="slidenum">
              <a:rPr lang="en-US" smtClean="0"/>
              <a:t>2</a:t>
            </a:fld>
            <a:endParaRPr lang="en-US"/>
          </a:p>
        </p:txBody>
      </p:sp>
    </p:spTree>
    <p:extLst>
      <p:ext uri="{BB962C8B-B14F-4D97-AF65-F5344CB8AC3E}">
        <p14:creationId xmlns:p14="http://schemas.microsoft.com/office/powerpoint/2010/main" val="365979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The mindset of modeling within a single sub-system or science discipline usually says that the cause of phenomenon is outside of our subsystem, while the effect is inside.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Logically,</a:t>
            </a:r>
            <a:r>
              <a:rPr lang="en-US" baseline="0" dirty="0" smtClean="0">
                <a:cs typeface="Arial"/>
              </a:rPr>
              <a:t> this cannot be true in all cases.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cs typeface="Arial"/>
            </a:endParaRPr>
          </a:p>
          <a:p>
            <a:r>
              <a:rPr lang="en-US" dirty="0" smtClean="0">
                <a:cs typeface="Arial"/>
              </a:rPr>
              <a:t>The real picture is an exchange of energy (heat), water, and momentum.</a:t>
            </a:r>
            <a:r>
              <a:rPr lang="en-US" baseline="0" dirty="0" smtClean="0">
                <a:cs typeface="Arial"/>
              </a:rPr>
              <a:t>  When looking at an individual sub-system, these can be gained or lost to another sub-system “outside the box”, but in the coupled system, they are conserved—they can be passed among sub-systems, but not gained or lost.</a:t>
            </a:r>
          </a:p>
          <a:p>
            <a:endParaRPr lang="en-US" dirty="0" smtClean="0">
              <a:cs typeface="Arial"/>
            </a:endParaRPr>
          </a:p>
          <a:p>
            <a:r>
              <a:rPr lang="en-US" dirty="0" smtClean="0">
                <a:cs typeface="Arial"/>
              </a:rPr>
              <a:t>Create not just a coupled model, but a coupled mindset</a:t>
            </a:r>
          </a:p>
          <a:p>
            <a:endParaRPr lang="en-US" dirty="0" smtClean="0">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Challenge:</a:t>
            </a:r>
            <a:r>
              <a:rPr lang="en-US" baseline="0" dirty="0" smtClean="0"/>
              <a:t> fitting this into the larger global picture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Great Lakes region can also be thought of as a box that connects to the world as a whole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the atmosphere guy, this affects me greatly”</a:t>
            </a:r>
            <a:endParaRPr lang="en-US" dirty="0" smtClean="0"/>
          </a:p>
          <a:p>
            <a:endParaRPr lang="en-US" dirty="0" smtClean="0">
              <a:cs typeface="Arial"/>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t>3</a:t>
            </a:fld>
            <a:endParaRPr lang="en-US"/>
          </a:p>
        </p:txBody>
      </p:sp>
    </p:spTree>
    <p:extLst>
      <p:ext uri="{BB962C8B-B14F-4D97-AF65-F5344CB8AC3E}">
        <p14:creationId xmlns:p14="http://schemas.microsoft.com/office/powerpoint/2010/main" val="294824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the reason why this went wrong is that people insisted on using a method that was specific to the Great Lakes region.</a:t>
            </a:r>
          </a:p>
          <a:p>
            <a:r>
              <a:rPr lang="en-US" dirty="0" smtClean="0"/>
              <a:t>It doesn’t link into the way</a:t>
            </a:r>
            <a:r>
              <a:rPr lang="en-US" baseline="0" dirty="0" smtClean="0"/>
              <a:t> that people treat this question globally.</a:t>
            </a:r>
          </a:p>
          <a:p>
            <a:endParaRPr lang="en-US" dirty="0" smtClean="0"/>
          </a:p>
          <a:p>
            <a:r>
              <a:rPr lang="en-US" dirty="0" smtClean="0"/>
              <a:t>The model (Large Basin Runoff Model; LBRM) that for decades has been considered</a:t>
            </a:r>
            <a:r>
              <a:rPr lang="en-US" baseline="0" dirty="0" smtClean="0"/>
              <a:t> the standard method for projecting lake levels under climate change is flawed.</a:t>
            </a:r>
            <a:endParaRPr lang="en-US" dirty="0" smtClean="0"/>
          </a:p>
          <a:p>
            <a:endParaRPr lang="en-US" dirty="0" smtClean="0"/>
          </a:p>
          <a:p>
            <a:r>
              <a:rPr lang="en-US" dirty="0" smtClean="0"/>
              <a:t>Most</a:t>
            </a:r>
            <a:r>
              <a:rPr lang="en-US" baseline="0" dirty="0" smtClean="0"/>
              <a:t> of the past projections of the future impacts of climate change have been based on a suite of hydrologic models with a one-way coupling to the output of global general circulation models of climate.  In this comparison for the basin of Lake Superior, the traditional method, labeled “TA” for “temperature adjustment”, is shown in the right box and whiskers in each panel, and compared to three more physically-based methods. The TA method has marked increases in evapotranspiration from the land in the Great Lakes basin, as well as decreases in runoff, net basin supply, and lake level, compared to the other methods.  Its change in potential evapotranspiration is extreme, with the most extreme value showing an increase by more than 500-fold: mathematically equivalent to 567 suns in the sky.  These results are shown in Lofgren and </a:t>
            </a:r>
            <a:r>
              <a:rPr lang="en-US" baseline="0" dirty="0" err="1" smtClean="0"/>
              <a:t>Rouhana</a:t>
            </a:r>
            <a:r>
              <a:rPr lang="en-US" baseline="0" dirty="0" smtClean="0"/>
              <a:t> (2015), currently published as a GLERL Technical Memorandum, with a shorter peer-reviewed version to come.  </a:t>
            </a:r>
          </a:p>
          <a:p>
            <a:endParaRPr lang="en-US" baseline="0" dirty="0" smtClean="0"/>
          </a:p>
          <a:p>
            <a:r>
              <a:rPr lang="en-US" baseline="0" dirty="0" smtClean="0"/>
              <a:t>This points out that climate change is a process, not just a set of output data, and you need to figure out how your sub-system fits into that process.</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4</a:t>
            </a:fld>
            <a:endParaRPr lang="en-US"/>
          </a:p>
        </p:txBody>
      </p:sp>
    </p:spTree>
    <p:extLst>
      <p:ext uri="{BB962C8B-B14F-4D97-AF65-F5344CB8AC3E}">
        <p14:creationId xmlns:p14="http://schemas.microsoft.com/office/powerpoint/2010/main" val="322592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primary modeling tool that we use for the atmosphere and for coupling to land and lake surfaces is the Weather Research and Forecasting Model (WRF).  This supplants the former Coupled Hydrosphere-Atmosphere Research Model (CHARM).  WRF is a model standard across NOAA and many other users, and is well-supported in terms of both community of users and continuing development.</a:t>
            </a:r>
          </a:p>
          <a:p>
            <a:endParaRPr lang="en-US" baseline="0" dirty="0" smtClean="0"/>
          </a:p>
          <a:p>
            <a:r>
              <a:rPr lang="en-US" baseline="0" dirty="0" smtClean="0"/>
              <a:t>The figure illustrates how multiple telescoping grids can be nested in WRF to give both a continental-scale context and finer-scale concentration on a region of interest, such as the Great Lakes.  It also illustrates the distribution of land surface types, derived from the Moderate-resolution Imaging </a:t>
            </a:r>
            <a:r>
              <a:rPr lang="en-US" baseline="0" dirty="0" err="1" smtClean="0"/>
              <a:t>Spectroradiometer</a:t>
            </a:r>
            <a:r>
              <a:rPr lang="en-US" baseline="0" dirty="0" smtClean="0"/>
              <a:t> (MODIS) satellite instrument.  This particular illustration shows a “what-if” scenario in which the Great Lakes have land substituted for their surfaces—mixed forest for Lake Superior, and cropland for the other lakes.</a:t>
            </a:r>
          </a:p>
        </p:txBody>
      </p:sp>
      <p:sp>
        <p:nvSpPr>
          <p:cNvPr id="4" name="Slide Number Placeholder 3"/>
          <p:cNvSpPr>
            <a:spLocks noGrp="1"/>
          </p:cNvSpPr>
          <p:nvPr>
            <p:ph type="sldNum" sz="quarter" idx="10"/>
          </p:nvPr>
        </p:nvSpPr>
        <p:spPr/>
        <p:txBody>
          <a:bodyPr/>
          <a:lstStyle/>
          <a:p>
            <a:fld id="{53898A3F-0685-4583-B1A9-B32BB6EA74F3}" type="slidenum">
              <a:rPr lang="en-US" smtClean="0"/>
              <a:t>5</a:t>
            </a:fld>
            <a:endParaRPr lang="en-US"/>
          </a:p>
        </p:txBody>
      </p:sp>
    </p:spTree>
    <p:extLst>
      <p:ext uri="{BB962C8B-B14F-4D97-AF65-F5344CB8AC3E}">
        <p14:creationId xmlns:p14="http://schemas.microsoft.com/office/powerpoint/2010/main" val="322592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Models enable us to use “what-if” scenarios of the absence of the Great Lakes.  This figure shows how the presence vs. absence of the Great Lakes in the WRF model affects air temperature and </a:t>
            </a:r>
            <a:r>
              <a:rPr lang="en-US" dirty="0" err="1" smtClean="0">
                <a:cs typeface="Arial"/>
              </a:rPr>
              <a:t>geopotential</a:t>
            </a:r>
            <a:r>
              <a:rPr lang="en-US" dirty="0" smtClean="0">
                <a:cs typeface="Arial"/>
              </a:rPr>
              <a:t> height, and therefore atmospheric dynamics.</a:t>
            </a:r>
            <a:r>
              <a:rPr lang="en-US" baseline="0" dirty="0" smtClean="0">
                <a:cs typeface="Arial"/>
              </a:rPr>
              <a:t>  The passage of low-pressure centers associated with storms during December is influenced by the warming influence of the Great Lakes at the surface, but the magnitude of the influence differs among the individual cases</a:t>
            </a:r>
            <a:r>
              <a:rPr lang="en-US" dirty="0" smtClean="0">
                <a:cs typeface="Arial"/>
              </a:rPr>
              <a:t> (Xiao et al, 2016, submitted to Journal</a:t>
            </a:r>
            <a:r>
              <a:rPr lang="en-US" baseline="0" dirty="0" smtClean="0">
                <a:cs typeface="Arial"/>
              </a:rPr>
              <a:t> of Geophysical Research—Atmospheres</a:t>
            </a:r>
            <a:r>
              <a:rPr lang="en-US" dirty="0" smtClean="0">
                <a:cs typeface="Aria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This work is in cooperation with CILER post-doc </a:t>
            </a:r>
            <a:r>
              <a:rPr lang="en-US" dirty="0" err="1" smtClean="0">
                <a:cs typeface="Arial"/>
              </a:rPr>
              <a:t>Chuliang</a:t>
            </a:r>
            <a:r>
              <a:rPr lang="en-US" baseline="0" dirty="0" smtClean="0">
                <a:cs typeface="Arial"/>
              </a:rPr>
              <a:t> “Andy” Xiao.</a:t>
            </a:r>
            <a:endParaRPr lang="en-US" dirty="0" smtClean="0">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cs typeface="Arial"/>
            </a:endParaRPr>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6</a:t>
            </a:fld>
            <a:endParaRPr lang="en-US"/>
          </a:p>
        </p:txBody>
      </p:sp>
    </p:spTree>
    <p:extLst>
      <p:ext uri="{BB962C8B-B14F-4D97-AF65-F5344CB8AC3E}">
        <p14:creationId xmlns:p14="http://schemas.microsoft.com/office/powerpoint/2010/main" val="389142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currently have a package</a:t>
            </a:r>
            <a:r>
              <a:rPr lang="en-US" baseline="0" dirty="0" smtClean="0"/>
              <a:t> for simulating future climate change projections for the Great Lakes using the Weather Research and Forecasting (WRF) model, including full coupling of the atmosphere to the land surface and 1-dimensional lake simulations.  The results here show warming of the lake surface temperature on all of the lakes for a late 21</a:t>
            </a:r>
            <a:r>
              <a:rPr lang="en-US" baseline="30000" dirty="0" smtClean="0"/>
              <a:t>st</a:t>
            </a:r>
            <a:r>
              <a:rPr lang="en-US" baseline="0" dirty="0" smtClean="0"/>
              <a:t> century run compared to the late 20</a:t>
            </a:r>
            <a:r>
              <a:rPr lang="en-US" baseline="30000" dirty="0" smtClean="0"/>
              <a:t>th</a:t>
            </a:r>
            <a:r>
              <a:rPr lang="en-US" baseline="0" dirty="0" smtClean="0"/>
              <a:t> century.  The magnitude of this difference varies by season, but averages 3.5 degrees C.</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(black) GLSEA observations, (HIS; solid red) late 20</a:t>
            </a:r>
            <a:r>
              <a:rPr lang="en-US" baseline="30000" dirty="0" smtClean="0">
                <a:latin typeface="Arial"/>
                <a:cs typeface="Arial"/>
              </a:rPr>
              <a:t>th</a:t>
            </a:r>
            <a:r>
              <a:rPr lang="en-US" dirty="0" smtClean="0">
                <a:latin typeface="Arial"/>
                <a:cs typeface="Arial"/>
              </a:rPr>
              <a:t> century simulation, (RCP; dotted) late 21</a:t>
            </a:r>
            <a:r>
              <a:rPr lang="en-US" baseline="30000" dirty="0" smtClean="0">
                <a:latin typeface="Arial"/>
                <a:cs typeface="Arial"/>
              </a:rPr>
              <a:t>st</a:t>
            </a:r>
            <a:r>
              <a:rPr lang="en-US" dirty="0" smtClean="0">
                <a:latin typeface="Arial"/>
                <a:cs typeface="Arial"/>
              </a:rPr>
              <a:t> century simulation</a:t>
            </a:r>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7</a:t>
            </a:fld>
            <a:endParaRPr lang="en-US"/>
          </a:p>
        </p:txBody>
      </p:sp>
    </p:spTree>
    <p:extLst>
      <p:ext uri="{BB962C8B-B14F-4D97-AF65-F5344CB8AC3E}">
        <p14:creationId xmlns:p14="http://schemas.microsoft.com/office/powerpoint/2010/main" val="256459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initiated comparison</a:t>
            </a:r>
            <a:r>
              <a:rPr lang="en-US" baseline="0" dirty="0" smtClean="0"/>
              <a:t> of lake surface heat fluxes among multiple sources, as a step toward improving and coordinating surface flux algorithms among various models used at GLERL that have lake surface fluxes of energy and moisture as their point of intersection.  This paves the way toward full coupling between atmospheric and lake hydrodynamic models.  The figure shows comparison between eddy-covariance-based observed sensible heat flux at the PERMS1 station in western Lake Erie and modeled output from WRF (with an atmospheric dynamics emphasis) and FVCOM (with a lake dynamics emphasis).</a:t>
            </a:r>
          </a:p>
          <a:p>
            <a:endParaRPr lang="en-US" baseline="0" dirty="0" smtClean="0"/>
          </a:p>
          <a:p>
            <a:r>
              <a:rPr lang="en-US" baseline="0" dirty="0" smtClean="0"/>
              <a:t>Some highlights of the comparison shown here are that the three datasets (observations from an eddy flux covariance station, and two models used by GLERL, WRF with an atmospheric emphasis and FVCOM with a lake dynamics emphasis) for fall 2012:  1. Most of the variance has all three datasets trending in the same direction, although often with different magnitude.  2.  The late October period highlighted by the green oval on the left seems to be an interesting case in which both WRF and FVCOM have large positive excursions in sensible heat flux; unfortunately the observed data is missing during this time.  3.  The late November period highlighted by the green circle on the right has FVCOM in very good agreement with the observations at near-zero values, but significant positive excursions in the WRF dataset.  This warrants additional investigation to see whether WRF might be yielding poor simulation at this time due to inaccuracies outside of the surface flux algorithm.</a:t>
            </a:r>
          </a:p>
          <a:p>
            <a:endParaRPr lang="en-US" baseline="0" dirty="0" smtClean="0"/>
          </a:p>
          <a:p>
            <a:r>
              <a:rPr lang="en-US" baseline="0" dirty="0" smtClean="0"/>
              <a:t>This work is in cooperation with National Research Council post-doc </a:t>
            </a:r>
            <a:r>
              <a:rPr lang="en-US" baseline="0" dirty="0" err="1" smtClean="0"/>
              <a:t>Umarporn</a:t>
            </a:r>
            <a:r>
              <a:rPr lang="en-US" baseline="0" dirty="0" smtClean="0"/>
              <a:t> “Jam” </a:t>
            </a:r>
            <a:r>
              <a:rPr lang="en-US" baseline="0" dirty="0" err="1" smtClean="0"/>
              <a:t>Charusombat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8</a:t>
            </a:fld>
            <a:endParaRPr lang="en-US"/>
          </a:p>
        </p:txBody>
      </p:sp>
    </p:spTree>
    <p:extLst>
      <p:ext uri="{BB962C8B-B14F-4D97-AF65-F5344CB8AC3E}">
        <p14:creationId xmlns:p14="http://schemas.microsoft.com/office/powerpoint/2010/main" val="256459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development</a:t>
            </a:r>
            <a:r>
              <a:rPr lang="en-US" baseline="0" dirty="0" smtClean="0"/>
              <a:t> planned for the 1-2 year horizon is implementation of the enhanced hydrologic package for the Weather Research and Forecasting Model (WRF-Hydro) for a Great Lakes domain.  This advances the simulation beyond water exchange at the surface and includes the fate of water and river flow.</a:t>
            </a:r>
          </a:p>
          <a:p>
            <a:endParaRPr lang="en-US" baseline="0" dirty="0" smtClean="0"/>
          </a:p>
          <a:p>
            <a:r>
              <a:rPr lang="en-US" baseline="0" dirty="0" smtClean="0"/>
              <a:t>This coordinates with efforts at the new National Water Center, and aims at creating a unified forecasting system for the US and Canadian portions of the Great Lakes basin.  </a:t>
            </a:r>
          </a:p>
          <a:p>
            <a:endParaRPr lang="en-US" baseline="0" dirty="0" smtClean="0"/>
          </a:p>
          <a:p>
            <a:r>
              <a:rPr lang="en-US" baseline="0" dirty="0" smtClean="0"/>
              <a:t>A major requirement is a coordinated dataset for land information, such as vegetation, soil, and topography.</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9</a:t>
            </a:fld>
            <a:endParaRPr lang="en-US"/>
          </a:p>
        </p:txBody>
      </p:sp>
    </p:spTree>
    <p:extLst>
      <p:ext uri="{BB962C8B-B14F-4D97-AF65-F5344CB8AC3E}">
        <p14:creationId xmlns:p14="http://schemas.microsoft.com/office/powerpoint/2010/main" val="299189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724699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14463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3680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58634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599A0-FA52-4883-93AD-B75C459FDEF3}"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75899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599A0-FA52-4883-93AD-B75C459FDEF3}" type="datetimeFigureOut">
              <a:rPr lang="en-US" smtClean="0"/>
              <a:t>3/15/16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392953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599A0-FA52-4883-93AD-B75C459FDEF3}" type="datetimeFigureOut">
              <a:rPr lang="en-US" smtClean="0"/>
              <a:t>3/15/16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44008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599A0-FA52-4883-93AD-B75C459FDEF3}" type="datetimeFigureOut">
              <a:rPr lang="en-US" smtClean="0"/>
              <a:t>3/15/16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95444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599A0-FA52-4883-93AD-B75C459FDEF3}" type="datetimeFigureOut">
              <a:rPr lang="en-US" smtClean="0"/>
              <a:t>3/15/16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70133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599A0-FA52-4883-93AD-B75C459FDEF3}" type="datetimeFigureOut">
              <a:rPr lang="en-US" smtClean="0"/>
              <a:t>3/15/16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63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599A0-FA52-4883-93AD-B75C459FDEF3}" type="datetimeFigureOut">
              <a:rPr lang="en-US" smtClean="0"/>
              <a:t>3/15/16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0584741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599A0-FA52-4883-93AD-B75C459FDEF3}" type="datetimeFigureOut">
              <a:rPr lang="en-US" smtClean="0"/>
              <a:t>3/15/16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25505-F4B5-423E-98FF-22ADE53B6DBE}" type="slidenum">
              <a:rPr lang="en-US" smtClean="0"/>
              <a:t>‹#›</a:t>
            </a:fld>
            <a:endParaRPr lang="en-US"/>
          </a:p>
        </p:txBody>
      </p:sp>
    </p:spTree>
    <p:extLst>
      <p:ext uri="{BB962C8B-B14F-4D97-AF65-F5344CB8AC3E}">
        <p14:creationId xmlns:p14="http://schemas.microsoft.com/office/powerpoint/2010/main" val="216163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flipV="1">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154344"/>
            <a:ext cx="623400" cy="638264"/>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997" y="154344"/>
            <a:ext cx="2053803" cy="638264"/>
          </a:xfrm>
          <a:prstGeom prst="rect">
            <a:avLst/>
          </a:prstGeom>
        </p:spPr>
      </p:pic>
      <p:sp>
        <p:nvSpPr>
          <p:cNvPr id="13" name="Rectangle 12"/>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1/10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1524000" y="990600"/>
            <a:ext cx="7239000" cy="1384995"/>
          </a:xfrm>
          <a:prstGeom prst="rect">
            <a:avLst/>
          </a:prstGeom>
          <a:solidFill>
            <a:schemeClr val="bg1"/>
          </a:solid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Regional Coupled Atmosphere-Lake-Land Modeling for Research &amp; Applications</a:t>
            </a:r>
            <a:endParaRPr lang="en-US" sz="1600" dirty="0" smtClean="0">
              <a:solidFill>
                <a:srgbClr val="002060"/>
              </a:solidFill>
              <a:latin typeface="Arial" panose="020B0604020202020204" pitchFamily="34" charset="0"/>
              <a:cs typeface="Arial" panose="020B0604020202020204" pitchFamily="34" charset="0"/>
            </a:endParaRPr>
          </a:p>
          <a:p>
            <a:pPr lvl="0"/>
            <a:r>
              <a:rPr lang="en-US" sz="1600" dirty="0" smtClean="0">
                <a:solidFill>
                  <a:srgbClr val="002060"/>
                </a:solidFill>
                <a:latin typeface="Arial" panose="020B0604020202020204" pitchFamily="34" charset="0"/>
                <a:cs typeface="Arial" panose="020B0604020202020204" pitchFamily="34" charset="0"/>
              </a:rPr>
              <a:t>Brent Lofgren</a:t>
            </a:r>
          </a:p>
          <a:p>
            <a:pPr lvl="0"/>
            <a:r>
              <a:rPr lang="en-US" sz="1200" dirty="0" smtClean="0">
                <a:solidFill>
                  <a:srgbClr val="002060"/>
                </a:solidFill>
                <a:latin typeface="Arial" panose="020B0604020202020204" pitchFamily="34" charset="0"/>
                <a:cs typeface="Arial" panose="020B0604020202020204" pitchFamily="34" charset="0"/>
              </a:rPr>
              <a:t>Integrated Physical &amp; Ecological Modeling &amp; Forecasting</a:t>
            </a:r>
            <a:endParaRPr lang="en-US" sz="1200"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098475"/>
            <a:ext cx="1371600" cy="2056395"/>
          </a:xfrm>
          <a:prstGeom prst="rect">
            <a:avLst/>
          </a:prstGeom>
        </p:spPr>
      </p:pic>
      <p:pic>
        <p:nvPicPr>
          <p:cNvPr id="4" name="Picture 3" descr="IMG_7425.CR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362200" y="2590800"/>
            <a:ext cx="5548086" cy="3698724"/>
          </a:xfrm>
          <a:prstGeom prst="rect">
            <a:avLst/>
          </a:prstGeom>
        </p:spPr>
      </p:pic>
    </p:spTree>
    <p:extLst>
      <p:ext uri="{BB962C8B-B14F-4D97-AF65-F5344CB8AC3E}">
        <p14:creationId xmlns:p14="http://schemas.microsoft.com/office/powerpoint/2010/main" val="40746918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9/10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84776"/>
          </a:xfrm>
          <a:prstGeom prst="rect">
            <a:avLst/>
          </a:prstGeom>
          <a:noFill/>
        </p:spPr>
        <p:txBody>
          <a:bodyPr wrap="square" rtlCol="0">
            <a:spAutoFit/>
          </a:bodyPr>
          <a:lstStyle/>
          <a:p>
            <a:r>
              <a:rPr lang="en-US" sz="3200" dirty="0" smtClean="0">
                <a:solidFill>
                  <a:srgbClr val="002060"/>
                </a:solidFill>
                <a:latin typeface="Arial" panose="020B0604020202020204" pitchFamily="34" charset="0"/>
                <a:cs typeface="Arial" panose="020B0604020202020204" pitchFamily="34" charset="0"/>
              </a:rPr>
              <a:t>Longer Horizons in Research</a:t>
            </a:r>
            <a:endParaRPr lang="en-US" sz="32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152399" y="1219200"/>
            <a:ext cx="8775261" cy="3046988"/>
          </a:xfrm>
          <a:prstGeom prst="rect">
            <a:avLst/>
          </a:prstGeom>
          <a:noFill/>
        </p:spPr>
        <p:txBody>
          <a:bodyPr wrap="square" rtlCol="0">
            <a:spAutoFit/>
          </a:bodyPr>
          <a:lstStyle/>
          <a:p>
            <a:r>
              <a:rPr lang="en-US" sz="2800" dirty="0">
                <a:solidFill>
                  <a:srgbClr val="002060"/>
                </a:solidFill>
                <a:cs typeface="Arial"/>
              </a:rPr>
              <a:t>Two-way coupling between atmosphere, 3-D lake hydrodynamics, and ice </a:t>
            </a:r>
            <a:r>
              <a:rPr lang="en-US" sz="2800" dirty="0" smtClean="0">
                <a:solidFill>
                  <a:srgbClr val="002060"/>
                </a:solidFill>
                <a:cs typeface="Arial"/>
              </a:rPr>
              <a:t>cover</a:t>
            </a:r>
          </a:p>
          <a:p>
            <a:endParaRPr lang="en-US" sz="1200" dirty="0" smtClean="0">
              <a:solidFill>
                <a:srgbClr val="002060"/>
              </a:solidFill>
              <a:cs typeface="Arial"/>
            </a:endParaRPr>
          </a:p>
          <a:p>
            <a:r>
              <a:rPr lang="en-US" sz="2800" dirty="0">
                <a:solidFill>
                  <a:srgbClr val="002060"/>
                </a:solidFill>
                <a:cs typeface="Arial"/>
              </a:rPr>
              <a:t>Coupled atmosphere-land-lake modeling </a:t>
            </a:r>
            <a:r>
              <a:rPr lang="en-US" sz="2800" dirty="0" smtClean="0">
                <a:solidFill>
                  <a:srgbClr val="002060"/>
                </a:solidFill>
                <a:cs typeface="Arial"/>
              </a:rPr>
              <a:t>for</a:t>
            </a:r>
          </a:p>
          <a:p>
            <a:r>
              <a:rPr lang="en-US" sz="2800" dirty="0" smtClean="0">
                <a:solidFill>
                  <a:srgbClr val="002060"/>
                </a:solidFill>
                <a:cs typeface="Arial"/>
              </a:rPr>
              <a:t>sub-monthly</a:t>
            </a:r>
            <a:r>
              <a:rPr lang="en-US" sz="2800" dirty="0">
                <a:solidFill>
                  <a:srgbClr val="002060"/>
                </a:solidFill>
                <a:cs typeface="Arial"/>
              </a:rPr>
              <a:t>, seasonal, and multi-decadal time </a:t>
            </a:r>
            <a:r>
              <a:rPr lang="en-US" sz="2800" dirty="0" smtClean="0">
                <a:solidFill>
                  <a:srgbClr val="002060"/>
                </a:solidFill>
                <a:cs typeface="Arial"/>
              </a:rPr>
              <a:t>scales</a:t>
            </a:r>
          </a:p>
          <a:p>
            <a:endParaRPr lang="en-US" sz="1200" dirty="0">
              <a:solidFill>
                <a:srgbClr val="002060"/>
              </a:solidFill>
              <a:cs typeface="Arial"/>
            </a:endParaRPr>
          </a:p>
          <a:p>
            <a:r>
              <a:rPr lang="en-US" sz="2800" dirty="0" smtClean="0">
                <a:solidFill>
                  <a:srgbClr val="002060"/>
                </a:solidFill>
                <a:cs typeface="Arial"/>
              </a:rPr>
              <a:t>Ensemble </a:t>
            </a:r>
            <a:r>
              <a:rPr lang="en-US" sz="2800" dirty="0">
                <a:solidFill>
                  <a:srgbClr val="002060"/>
                </a:solidFill>
                <a:cs typeface="Arial"/>
              </a:rPr>
              <a:t>approach to aid in uncertainty estimation</a:t>
            </a:r>
          </a:p>
          <a:p>
            <a:endParaRPr lang="en-US" sz="2800" dirty="0">
              <a:solidFill>
                <a:srgbClr val="002060"/>
              </a:solidFill>
              <a:cs typeface="Arial"/>
            </a:endParaRPr>
          </a:p>
        </p:txBody>
      </p:sp>
      <p:pic>
        <p:nvPicPr>
          <p:cNvPr id="5" name="Picture 4" descr="IMG_7361.CR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4038600"/>
            <a:ext cx="3864429" cy="2576286"/>
          </a:xfrm>
          <a:prstGeom prst="rect">
            <a:avLst/>
          </a:prstGeom>
        </p:spPr>
      </p:pic>
    </p:spTree>
    <p:extLst>
      <p:ext uri="{BB962C8B-B14F-4D97-AF65-F5344CB8AC3E}">
        <p14:creationId xmlns:p14="http://schemas.microsoft.com/office/powerpoint/2010/main" val="9974059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10/10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Questions?</a:t>
            </a:r>
            <a:endParaRPr lang="en-US" sz="28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609600" y="2638961"/>
            <a:ext cx="7924801" cy="1200329"/>
          </a:xfrm>
          <a:prstGeom prst="rect">
            <a:avLst/>
          </a:prstGeom>
          <a:noFill/>
        </p:spPr>
        <p:txBody>
          <a:bodyPr wrap="square" rtlCol="0">
            <a:spAutoFit/>
          </a:bodyPr>
          <a:lstStyle/>
          <a:p>
            <a:pPr algn="ctr"/>
            <a:r>
              <a:rPr lang="en-US" sz="7200" dirty="0" smtClean="0">
                <a:solidFill>
                  <a:schemeClr val="accent6"/>
                </a:solidFill>
                <a:latin typeface="Arial" panose="020B0604020202020204" pitchFamily="34" charset="0"/>
                <a:cs typeface="Arial" panose="020B0604020202020204" pitchFamily="34" charset="0"/>
              </a:rPr>
              <a:t>Place Photo Here</a:t>
            </a:r>
          </a:p>
        </p:txBody>
      </p:sp>
      <p:pic>
        <p:nvPicPr>
          <p:cNvPr id="3" name="Picture 2" descr="20905044509_90aa4f2e1a_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066800"/>
            <a:ext cx="7467600" cy="5600700"/>
          </a:xfrm>
          <a:prstGeom prst="rect">
            <a:avLst/>
          </a:prstGeom>
        </p:spPr>
      </p:pic>
    </p:spTree>
    <p:extLst>
      <p:ext uri="{BB962C8B-B14F-4D97-AF65-F5344CB8AC3E}">
        <p14:creationId xmlns:p14="http://schemas.microsoft.com/office/powerpoint/2010/main" val="15824795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2/10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Great Lakes Coupled Model Concept</a:t>
            </a:r>
            <a:endParaRPr lang="en-US" sz="2800" dirty="0">
              <a:solidFill>
                <a:srgbClr val="002060"/>
              </a:solidFill>
              <a:latin typeface="Arial" panose="020B0604020202020204" pitchFamily="34" charset="0"/>
              <a:cs typeface="Arial" panose="020B0604020202020204" pitchFamily="34" charset="0"/>
            </a:endParaRPr>
          </a:p>
        </p:txBody>
      </p:sp>
      <p:pic>
        <p:nvPicPr>
          <p:cNvPr id="12" name="image27.jpeg"/>
          <p:cNvPicPr/>
          <p:nvPr/>
        </p:nvPicPr>
        <p:blipFill>
          <a:blip r:embed="rId5" cstate="screen">
            <a:extLst>
              <a:ext uri="{28A0092B-C50C-407E-A947-70E740481C1C}">
                <a14:useLocalDpi xmlns:a14="http://schemas.microsoft.com/office/drawing/2010/main"/>
              </a:ext>
            </a:extLst>
          </a:blip>
          <a:stretch>
            <a:fillRect/>
          </a:stretch>
        </p:blipFill>
        <p:spPr>
          <a:xfrm>
            <a:off x="1514475" y="1295400"/>
            <a:ext cx="6029325" cy="5148590"/>
          </a:xfrm>
          <a:prstGeom prst="rect">
            <a:avLst/>
          </a:prstGeom>
        </p:spPr>
      </p:pic>
    </p:spTree>
    <p:extLst>
      <p:ext uri="{BB962C8B-B14F-4D97-AF65-F5344CB8AC3E}">
        <p14:creationId xmlns:p14="http://schemas.microsoft.com/office/powerpoint/2010/main" val="5961530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4/10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1200329"/>
          </a:xfrm>
          <a:prstGeom prst="rect">
            <a:avLst/>
          </a:prstGeom>
          <a:noFill/>
        </p:spPr>
        <p:txBody>
          <a:bodyPr wrap="square" rtlCol="0">
            <a:spAutoFit/>
          </a:bodyPr>
          <a:lstStyle/>
          <a:p>
            <a:r>
              <a:rPr lang="en-US" sz="2400" b="1" dirty="0" smtClean="0">
                <a:solidFill>
                  <a:srgbClr val="002060"/>
                </a:solidFill>
                <a:latin typeface="Arial" panose="020B0604020202020204" pitchFamily="34" charset="0"/>
                <a:cs typeface="Arial" panose="020B0604020202020204" pitchFamily="34" charset="0"/>
              </a:rPr>
              <a:t>Research question: How are atmospheric, lake, and land processes mutually affected by conditions across time scales? </a:t>
            </a:r>
            <a:endParaRPr lang="en-US" sz="2400" b="1"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304800" y="1905000"/>
            <a:ext cx="3314700" cy="4093428"/>
          </a:xfrm>
          <a:prstGeom prst="rect">
            <a:avLst/>
          </a:prstGeom>
          <a:noFill/>
        </p:spPr>
        <p:txBody>
          <a:bodyPr wrap="square" rtlCol="0">
            <a:spAutoFit/>
          </a:bodyPr>
          <a:lstStyle/>
          <a:p>
            <a:r>
              <a:rPr lang="en-US" sz="2000" dirty="0" smtClean="0">
                <a:solidFill>
                  <a:srgbClr val="002060"/>
                </a:solidFill>
                <a:latin typeface="Arial"/>
                <a:cs typeface="Arial"/>
              </a:rPr>
              <a:t>Traditional mindset—external cause, internal effect</a:t>
            </a:r>
          </a:p>
          <a:p>
            <a:endParaRPr lang="en-US" sz="2000" dirty="0" smtClean="0">
              <a:solidFill>
                <a:srgbClr val="002060"/>
              </a:solidFill>
              <a:latin typeface="Arial"/>
              <a:cs typeface="Arial"/>
            </a:endParaRPr>
          </a:p>
          <a:p>
            <a:r>
              <a:rPr lang="en-US" sz="2000" dirty="0" smtClean="0">
                <a:solidFill>
                  <a:srgbClr val="002060"/>
                </a:solidFill>
                <a:latin typeface="Arial"/>
                <a:cs typeface="Arial"/>
              </a:rPr>
              <a:t>Can this always be true?</a:t>
            </a:r>
          </a:p>
          <a:p>
            <a:endParaRPr lang="en-US" sz="2000" dirty="0" smtClean="0">
              <a:solidFill>
                <a:srgbClr val="002060"/>
              </a:solidFill>
              <a:latin typeface="Arial"/>
              <a:cs typeface="Arial"/>
            </a:endParaRPr>
          </a:p>
          <a:p>
            <a:r>
              <a:rPr lang="en-US" sz="2000" dirty="0" smtClean="0">
                <a:solidFill>
                  <a:srgbClr val="002060"/>
                </a:solidFill>
                <a:latin typeface="Arial"/>
                <a:cs typeface="Arial"/>
              </a:rPr>
              <a:t>The real picture is an exchange of energy (heat), water, and momentum.</a:t>
            </a:r>
          </a:p>
          <a:p>
            <a:endParaRPr lang="en-US" sz="2000" dirty="0" smtClean="0">
              <a:solidFill>
                <a:srgbClr val="002060"/>
              </a:solidFill>
              <a:latin typeface="Arial"/>
              <a:cs typeface="Arial"/>
            </a:endParaRPr>
          </a:p>
          <a:p>
            <a:r>
              <a:rPr lang="en-US" sz="2000" dirty="0" smtClean="0">
                <a:solidFill>
                  <a:srgbClr val="002060"/>
                </a:solidFill>
                <a:latin typeface="Arial"/>
                <a:cs typeface="Arial"/>
              </a:rPr>
              <a:t>Create not just a coupled model, but a coupled mindset</a:t>
            </a:r>
          </a:p>
        </p:txBody>
      </p:sp>
      <p:pic>
        <p:nvPicPr>
          <p:cNvPr id="3" name="Picture 2" descr="IPEMF Aft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27" y="1981200"/>
            <a:ext cx="5779940" cy="3200400"/>
          </a:xfrm>
          <a:prstGeom prst="rect">
            <a:avLst/>
          </a:prstGeom>
        </p:spPr>
      </p:pic>
    </p:spTree>
    <p:extLst>
      <p:ext uri="{BB962C8B-B14F-4D97-AF65-F5344CB8AC3E}">
        <p14:creationId xmlns:p14="http://schemas.microsoft.com/office/powerpoint/2010/main" val="31397237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5/10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Where the Traditional Mindset Went Wrong</a:t>
            </a:r>
            <a:endParaRPr lang="en-US" sz="28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609600" y="5257800"/>
            <a:ext cx="7162800" cy="1015663"/>
          </a:xfrm>
          <a:prstGeom prst="rect">
            <a:avLst/>
          </a:prstGeom>
          <a:noFill/>
        </p:spPr>
        <p:txBody>
          <a:bodyPr wrap="square" rtlCol="0">
            <a:spAutoFit/>
          </a:bodyPr>
          <a:lstStyle/>
          <a:p>
            <a:r>
              <a:rPr lang="en-US" sz="2000" dirty="0" smtClean="0">
                <a:solidFill>
                  <a:srgbClr val="002060"/>
                </a:solidFill>
                <a:latin typeface="Arial" panose="020B0604020202020204" pitchFamily="34" charset="0"/>
                <a:cs typeface="Arial" panose="020B0604020202020204" pitchFamily="34" charset="0"/>
              </a:rPr>
              <a:t>One-way coupled hydrologic projections of future Great Lakes levels show excessive increases in evapotranspiration and drops in lake level.</a:t>
            </a:r>
          </a:p>
        </p:txBody>
      </p:sp>
      <p:sp>
        <p:nvSpPr>
          <p:cNvPr id="6" name="Down Arrow 5"/>
          <p:cNvSpPr/>
          <p:nvPr/>
        </p:nvSpPr>
        <p:spPr>
          <a:xfrm>
            <a:off x="3581400" y="1066800"/>
            <a:ext cx="2286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 y="6477000"/>
            <a:ext cx="3733800" cy="253916"/>
          </a:xfrm>
          <a:prstGeom prst="rect">
            <a:avLst/>
          </a:prstGeom>
          <a:noFill/>
        </p:spPr>
        <p:txBody>
          <a:bodyPr wrap="square" rtlCol="0">
            <a:spAutoFit/>
          </a:bodyPr>
          <a:lstStyle/>
          <a:p>
            <a:r>
              <a:rPr lang="en-US" sz="1050" dirty="0">
                <a:solidFill>
                  <a:srgbClr val="002060"/>
                </a:solidFill>
                <a:latin typeface="Arial" panose="020B0604020202020204" pitchFamily="34" charset="0"/>
                <a:cs typeface="Arial" panose="020B0604020202020204" pitchFamily="34" charset="0"/>
              </a:rPr>
              <a:t>Lofgren and </a:t>
            </a:r>
            <a:r>
              <a:rPr lang="en-US" sz="1050" dirty="0" err="1" smtClean="0">
                <a:solidFill>
                  <a:srgbClr val="002060"/>
                </a:solidFill>
                <a:latin typeface="Arial" panose="020B0604020202020204" pitchFamily="34" charset="0"/>
                <a:cs typeface="Arial" panose="020B0604020202020204" pitchFamily="34" charset="0"/>
              </a:rPr>
              <a:t>Rouhana</a:t>
            </a:r>
            <a:r>
              <a:rPr lang="en-US" sz="1050" dirty="0" smtClean="0">
                <a:solidFill>
                  <a:srgbClr val="002060"/>
                </a:solidFill>
                <a:latin typeface="Arial" panose="020B0604020202020204" pitchFamily="34" charset="0"/>
                <a:cs typeface="Arial" panose="020B0604020202020204" pitchFamily="34" charset="0"/>
              </a:rPr>
              <a:t>, (2015). </a:t>
            </a:r>
          </a:p>
        </p:txBody>
      </p:sp>
      <p:pic>
        <p:nvPicPr>
          <p:cNvPr id="8" name="Picture 7" descr="SUPpet.pdf"/>
          <p:cNvPicPr>
            <a:picLocks noChangeAspect="1"/>
          </p:cNvPicPr>
          <p:nvPr/>
        </p:nvPicPr>
        <p:blipFill rotWithShape="1">
          <a:blip r:embed="rId5" cstate="screen">
            <a:extLst>
              <a:ext uri="{28A0092B-C50C-407E-A947-70E740481C1C}">
                <a14:useLocalDpi xmlns:a14="http://schemas.microsoft.com/office/drawing/2010/main"/>
              </a:ext>
            </a:extLst>
          </a:blip>
          <a:srcRect t="10009"/>
          <a:stretch/>
        </p:blipFill>
        <p:spPr>
          <a:xfrm>
            <a:off x="304800" y="1676400"/>
            <a:ext cx="4149055" cy="3733799"/>
          </a:xfrm>
          <a:prstGeom prst="rect">
            <a:avLst/>
          </a:prstGeom>
        </p:spPr>
      </p:pic>
      <p:pic>
        <p:nvPicPr>
          <p:cNvPr id="10" name="Picture 9" descr="SUPlev.pdf"/>
          <p:cNvPicPr>
            <a:picLocks noChangeAspect="1"/>
          </p:cNvPicPr>
          <p:nvPr/>
        </p:nvPicPr>
        <p:blipFill rotWithShape="1">
          <a:blip r:embed="rId6" cstate="screen">
            <a:extLst>
              <a:ext uri="{28A0092B-C50C-407E-A947-70E740481C1C}">
                <a14:useLocalDpi xmlns:a14="http://schemas.microsoft.com/office/drawing/2010/main"/>
              </a:ext>
            </a:extLst>
          </a:blip>
          <a:srcRect t="10687"/>
          <a:stretch/>
        </p:blipFill>
        <p:spPr>
          <a:xfrm>
            <a:off x="4724400" y="1803188"/>
            <a:ext cx="4038600" cy="3607011"/>
          </a:xfrm>
          <a:prstGeom prst="rect">
            <a:avLst/>
          </a:prstGeom>
        </p:spPr>
      </p:pic>
      <p:sp>
        <p:nvSpPr>
          <p:cNvPr id="14" name="TextBox 13"/>
          <p:cNvSpPr txBox="1"/>
          <p:nvPr/>
        </p:nvSpPr>
        <p:spPr>
          <a:xfrm>
            <a:off x="762000" y="1143000"/>
            <a:ext cx="2819400" cy="584776"/>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Superior potential </a:t>
            </a:r>
            <a:r>
              <a:rPr lang="en-US" sz="1600" dirty="0">
                <a:solidFill>
                  <a:srgbClr val="002060"/>
                </a:solidFill>
                <a:latin typeface="Arial" panose="020B0604020202020204" pitchFamily="34" charset="0"/>
                <a:cs typeface="Arial" panose="020B0604020202020204" pitchFamily="34" charset="0"/>
              </a:rPr>
              <a:t>e</a:t>
            </a:r>
            <a:r>
              <a:rPr lang="en-US" sz="1600" dirty="0" smtClean="0">
                <a:solidFill>
                  <a:srgbClr val="002060"/>
                </a:solidFill>
                <a:latin typeface="Arial" panose="020B0604020202020204" pitchFamily="34" charset="0"/>
                <a:cs typeface="Arial" panose="020B0604020202020204" pitchFamily="34" charset="0"/>
              </a:rPr>
              <a:t>vapotranspiration ratio</a:t>
            </a:r>
          </a:p>
        </p:txBody>
      </p:sp>
      <p:sp>
        <p:nvSpPr>
          <p:cNvPr id="15" name="TextBox 14"/>
          <p:cNvSpPr txBox="1"/>
          <p:nvPr/>
        </p:nvSpPr>
        <p:spPr>
          <a:xfrm>
            <a:off x="5029200" y="1295400"/>
            <a:ext cx="3124200" cy="400110"/>
          </a:xfrm>
          <a:prstGeom prst="rect">
            <a:avLst/>
          </a:prstGeom>
          <a:noFill/>
        </p:spPr>
        <p:txBody>
          <a:bodyPr wrap="square" rtlCol="0">
            <a:spAutoFit/>
          </a:bodyPr>
          <a:lstStyle/>
          <a:p>
            <a:r>
              <a:rPr lang="en-US" sz="2000" dirty="0" smtClean="0">
                <a:solidFill>
                  <a:srgbClr val="002060"/>
                </a:solidFill>
                <a:latin typeface="Arial" panose="020B0604020202020204" pitchFamily="34" charset="0"/>
                <a:cs typeface="Arial" panose="020B0604020202020204" pitchFamily="34" charset="0"/>
              </a:rPr>
              <a:t>Superior water level</a:t>
            </a:r>
          </a:p>
        </p:txBody>
      </p:sp>
      <p:sp>
        <p:nvSpPr>
          <p:cNvPr id="16" name="Down Arrow 15"/>
          <p:cNvSpPr/>
          <p:nvPr/>
        </p:nvSpPr>
        <p:spPr>
          <a:xfrm>
            <a:off x="7924800" y="1143000"/>
            <a:ext cx="2286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77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5/10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Weather Research and Forecasting Model (WRF)</a:t>
            </a:r>
            <a:endParaRPr lang="en-US" sz="2800" dirty="0">
              <a:solidFill>
                <a:srgbClr val="002060"/>
              </a:solidFill>
              <a:latin typeface="Arial" panose="020B0604020202020204" pitchFamily="34" charset="0"/>
              <a:cs typeface="Arial" panose="020B0604020202020204" pitchFamily="34" charset="0"/>
            </a:endParaRPr>
          </a:p>
        </p:txBody>
      </p:sp>
      <p:pic>
        <p:nvPicPr>
          <p:cNvPr id="17" name="Picture 16"/>
          <p:cNvPicPr/>
          <p:nvPr/>
        </p:nvPicPr>
        <p:blipFill rotWithShape="1">
          <a:blip r:embed="rId5" cstate="screen">
            <a:extLst>
              <a:ext uri="{28A0092B-C50C-407E-A947-70E740481C1C}">
                <a14:useLocalDpi xmlns:a14="http://schemas.microsoft.com/office/drawing/2010/main"/>
              </a:ext>
            </a:extLst>
          </a:blip>
          <a:srcRect/>
          <a:stretch/>
        </p:blipFill>
        <p:spPr>
          <a:xfrm>
            <a:off x="838200" y="1219200"/>
            <a:ext cx="6858000" cy="4648200"/>
          </a:xfrm>
          <a:prstGeom prst="rect">
            <a:avLst/>
          </a:prstGeom>
        </p:spPr>
      </p:pic>
      <p:sp>
        <p:nvSpPr>
          <p:cNvPr id="3" name="TextBox 2"/>
          <p:cNvSpPr txBox="1"/>
          <p:nvPr/>
        </p:nvSpPr>
        <p:spPr>
          <a:xfrm>
            <a:off x="838200" y="5943600"/>
            <a:ext cx="7543800" cy="707886"/>
          </a:xfrm>
          <a:prstGeom prst="rect">
            <a:avLst/>
          </a:prstGeom>
          <a:noFill/>
        </p:spPr>
        <p:txBody>
          <a:bodyPr wrap="square" rtlCol="0">
            <a:spAutoFit/>
          </a:bodyPr>
          <a:lstStyle/>
          <a:p>
            <a:r>
              <a:rPr lang="en-US" sz="2000" dirty="0" smtClean="0">
                <a:solidFill>
                  <a:srgbClr val="002060"/>
                </a:solidFill>
                <a:latin typeface="Arial" panose="020B0604020202020204" pitchFamily="34" charset="0"/>
                <a:cs typeface="Arial" panose="020B0604020202020204" pitchFamily="34" charset="0"/>
              </a:rPr>
              <a:t>A sample grid configuration of WRF for the Great Lakes region, showing MODIS land surface types.  </a:t>
            </a:r>
            <a:r>
              <a:rPr lang="en-US" sz="1200" dirty="0" smtClean="0">
                <a:solidFill>
                  <a:srgbClr val="002060"/>
                </a:solidFill>
                <a:latin typeface="Arial" panose="020B0604020202020204" pitchFamily="34" charset="0"/>
                <a:cs typeface="Arial" panose="020B0604020202020204" pitchFamily="34" charset="0"/>
              </a:rPr>
              <a:t>Xiao et al. (2016)</a:t>
            </a:r>
          </a:p>
        </p:txBody>
      </p:sp>
    </p:spTree>
    <p:extLst>
      <p:ext uri="{BB962C8B-B14F-4D97-AF65-F5344CB8AC3E}">
        <p14:creationId xmlns:p14="http://schemas.microsoft.com/office/powerpoint/2010/main" val="37063097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ransect.th.TZ.SW-NE.4x2.pressur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760" y="2514600"/>
            <a:ext cx="7895160" cy="2971800"/>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6/10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Influence of the Great Lakes Surface on Storm Systems</a:t>
            </a:r>
            <a:endParaRPr lang="en-US" sz="2800"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609600" y="1143000"/>
            <a:ext cx="7924800" cy="923330"/>
          </a:xfrm>
          <a:prstGeom prst="rect">
            <a:avLst/>
          </a:prstGeom>
          <a:noFill/>
        </p:spPr>
        <p:txBody>
          <a:bodyPr wrap="square" rtlCol="0">
            <a:spAutoFit/>
          </a:bodyPr>
          <a:lstStyle/>
          <a:p>
            <a:r>
              <a:rPr lang="en-US" dirty="0" smtClean="0">
                <a:solidFill>
                  <a:srgbClr val="002060"/>
                </a:solidFill>
                <a:latin typeface="Arial"/>
                <a:cs typeface="Arial"/>
              </a:rPr>
              <a:t>Results for air potential temperature and </a:t>
            </a:r>
            <a:r>
              <a:rPr lang="en-US" dirty="0" err="1" smtClean="0">
                <a:solidFill>
                  <a:srgbClr val="002060"/>
                </a:solidFill>
                <a:latin typeface="Arial"/>
                <a:cs typeface="Arial"/>
              </a:rPr>
              <a:t>geopotential</a:t>
            </a:r>
            <a:r>
              <a:rPr lang="en-US" dirty="0" smtClean="0">
                <a:solidFill>
                  <a:srgbClr val="002060"/>
                </a:solidFill>
                <a:latin typeface="Arial"/>
                <a:cs typeface="Arial"/>
              </a:rPr>
              <a:t> height from the Weather Research and Forecasting (WRF) model affects air temperature and </a:t>
            </a:r>
            <a:r>
              <a:rPr lang="en-US" dirty="0" err="1" smtClean="0">
                <a:solidFill>
                  <a:srgbClr val="002060"/>
                </a:solidFill>
                <a:latin typeface="Arial"/>
                <a:cs typeface="Arial"/>
              </a:rPr>
              <a:t>geopotential</a:t>
            </a:r>
            <a:r>
              <a:rPr lang="en-US" dirty="0" smtClean="0">
                <a:solidFill>
                  <a:srgbClr val="002060"/>
                </a:solidFill>
                <a:latin typeface="Arial"/>
                <a:cs typeface="Arial"/>
              </a:rPr>
              <a:t> height.</a:t>
            </a:r>
          </a:p>
        </p:txBody>
      </p:sp>
      <p:sp>
        <p:nvSpPr>
          <p:cNvPr id="15" name="TextBox 14"/>
          <p:cNvSpPr txBox="1"/>
          <p:nvPr/>
        </p:nvSpPr>
        <p:spPr>
          <a:xfrm>
            <a:off x="76200" y="6604084"/>
            <a:ext cx="3733800" cy="253916"/>
          </a:xfrm>
          <a:prstGeom prst="rect">
            <a:avLst/>
          </a:prstGeom>
          <a:noFill/>
        </p:spPr>
        <p:txBody>
          <a:bodyPr wrap="square" rtlCol="0">
            <a:spAutoFit/>
          </a:bodyPr>
          <a:lstStyle/>
          <a:p>
            <a:r>
              <a:rPr lang="en-US" sz="1050" dirty="0">
                <a:solidFill>
                  <a:srgbClr val="002060"/>
                </a:solidFill>
                <a:cs typeface="Arial"/>
              </a:rPr>
              <a:t>Xiao</a:t>
            </a:r>
            <a:r>
              <a:rPr lang="en-US" sz="1050" dirty="0" smtClean="0">
                <a:solidFill>
                  <a:srgbClr val="002060"/>
                </a:solidFill>
                <a:latin typeface="Arial" panose="020B0604020202020204" pitchFamily="34" charset="0"/>
                <a:cs typeface="Arial" panose="020B0604020202020204" pitchFamily="34" charset="0"/>
              </a:rPr>
              <a:t> et al., (2016, submitted). </a:t>
            </a:r>
          </a:p>
        </p:txBody>
      </p:sp>
      <p:sp>
        <p:nvSpPr>
          <p:cNvPr id="3" name="TextBox 2"/>
          <p:cNvSpPr txBox="1"/>
          <p:nvPr/>
        </p:nvSpPr>
        <p:spPr>
          <a:xfrm>
            <a:off x="762000" y="2133600"/>
            <a:ext cx="3352800" cy="400110"/>
          </a:xfrm>
          <a:prstGeom prst="rect">
            <a:avLst/>
          </a:prstGeom>
          <a:noFill/>
        </p:spPr>
        <p:txBody>
          <a:bodyPr wrap="square" rtlCol="0">
            <a:spAutoFit/>
          </a:bodyPr>
          <a:lstStyle/>
          <a:p>
            <a:pPr algn="ctr"/>
            <a:r>
              <a:rPr lang="en-US" sz="2000" dirty="0" smtClean="0">
                <a:solidFill>
                  <a:srgbClr val="002060"/>
                </a:solidFill>
                <a:latin typeface="Arial" panose="020B0604020202020204" pitchFamily="34" charset="0"/>
                <a:cs typeface="Arial" panose="020B0604020202020204" pitchFamily="34" charset="0"/>
              </a:rPr>
              <a:t>Dec 15 2013 with lakes</a:t>
            </a:r>
          </a:p>
        </p:txBody>
      </p:sp>
      <p:sp>
        <p:nvSpPr>
          <p:cNvPr id="5" name="TextBox 4"/>
          <p:cNvSpPr txBox="1"/>
          <p:nvPr/>
        </p:nvSpPr>
        <p:spPr>
          <a:xfrm>
            <a:off x="4648200" y="2133600"/>
            <a:ext cx="3501720" cy="400110"/>
          </a:xfrm>
          <a:prstGeom prst="rect">
            <a:avLst/>
          </a:prstGeom>
          <a:noFill/>
        </p:spPr>
        <p:txBody>
          <a:bodyPr wrap="square" rtlCol="0">
            <a:spAutoFit/>
          </a:bodyPr>
          <a:lstStyle/>
          <a:p>
            <a:pPr algn="ctr"/>
            <a:r>
              <a:rPr lang="en-US" sz="2000" dirty="0" smtClean="0">
                <a:solidFill>
                  <a:srgbClr val="002060"/>
                </a:solidFill>
                <a:latin typeface="Arial" panose="020B0604020202020204" pitchFamily="34" charset="0"/>
                <a:cs typeface="Arial" panose="020B0604020202020204" pitchFamily="34" charset="0"/>
              </a:rPr>
              <a:t>With lakes minus without</a:t>
            </a:r>
          </a:p>
        </p:txBody>
      </p:sp>
      <p:sp>
        <p:nvSpPr>
          <p:cNvPr id="6" name="TextBox 5"/>
          <p:cNvSpPr txBox="1"/>
          <p:nvPr/>
        </p:nvSpPr>
        <p:spPr>
          <a:xfrm>
            <a:off x="2057400" y="5486400"/>
            <a:ext cx="762000" cy="338554"/>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Kelvin</a:t>
            </a:r>
          </a:p>
        </p:txBody>
      </p:sp>
      <p:sp>
        <p:nvSpPr>
          <p:cNvPr id="16" name="TextBox 15"/>
          <p:cNvSpPr txBox="1"/>
          <p:nvPr/>
        </p:nvSpPr>
        <p:spPr>
          <a:xfrm>
            <a:off x="6096000" y="5486400"/>
            <a:ext cx="762000" cy="584776"/>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Kelvin</a:t>
            </a:r>
          </a:p>
          <a:p>
            <a:endParaRPr lang="en-US" sz="1600" dirty="0" smtClean="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685800" y="5867400"/>
            <a:ext cx="7924800" cy="584776"/>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Vertical cross-section, southwest to northeast across the Great Lakes.  The heavy border at the bottom indicates the lakes.  Contours are </a:t>
            </a:r>
            <a:r>
              <a:rPr lang="en-US" sz="1600" dirty="0" err="1" smtClean="0">
                <a:solidFill>
                  <a:srgbClr val="002060"/>
                </a:solidFill>
                <a:latin typeface="Arial" panose="020B0604020202020204" pitchFamily="34" charset="0"/>
                <a:cs typeface="Arial" panose="020B0604020202020204" pitchFamily="34" charset="0"/>
              </a:rPr>
              <a:t>geopotential</a:t>
            </a:r>
            <a:r>
              <a:rPr lang="en-US" sz="1600" dirty="0" smtClean="0">
                <a:solidFill>
                  <a:srgbClr val="002060"/>
                </a:solidFill>
                <a:latin typeface="Arial" panose="020B0604020202020204" pitchFamily="34" charset="0"/>
                <a:cs typeface="Arial" panose="020B0604020202020204" pitchFamily="34" charset="0"/>
              </a:rPr>
              <a:t> height in m.  </a:t>
            </a:r>
          </a:p>
        </p:txBody>
      </p:sp>
      <p:sp>
        <p:nvSpPr>
          <p:cNvPr id="17" name="Oval 16"/>
          <p:cNvSpPr/>
          <p:nvPr/>
        </p:nvSpPr>
        <p:spPr>
          <a:xfrm>
            <a:off x="6096000" y="3733800"/>
            <a:ext cx="1066800" cy="1066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6705600" y="4800600"/>
            <a:ext cx="685800" cy="2286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9408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4114800"/>
            <a:ext cx="2106574" cy="1889259"/>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7/10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Multi-decadal Lake Surface Temperature Projection Using WRF</a:t>
            </a:r>
            <a:endParaRPr lang="en-US" sz="2400"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350292" y="1219200"/>
            <a:ext cx="8565108" cy="707886"/>
          </a:xfrm>
          <a:prstGeom prst="rect">
            <a:avLst/>
          </a:prstGeom>
          <a:noFill/>
        </p:spPr>
        <p:txBody>
          <a:bodyPr wrap="square" rtlCol="0">
            <a:spAutoFit/>
          </a:bodyPr>
          <a:lstStyle/>
          <a:p>
            <a:pPr algn="ctr"/>
            <a:r>
              <a:rPr lang="en-US" sz="2000" dirty="0" smtClean="0">
                <a:solidFill>
                  <a:srgbClr val="002060"/>
                </a:solidFill>
                <a:latin typeface="Arial"/>
                <a:cs typeface="Arial"/>
              </a:rPr>
              <a:t>Climatological averages of lake surface temperature for Lake Superior as simulated by the WRF model, including the 1-dimensional lake </a:t>
            </a:r>
            <a:r>
              <a:rPr lang="en-US" sz="2000" dirty="0" smtClean="0">
                <a:solidFill>
                  <a:srgbClr val="002060"/>
                </a:solidFill>
                <a:cs typeface="Arial"/>
              </a:rPr>
              <a:t>module</a:t>
            </a:r>
            <a:endParaRPr lang="en-US" sz="2000" dirty="0">
              <a:solidFill>
                <a:srgbClr val="002060"/>
              </a:solidFill>
              <a:cs typeface="Arial"/>
            </a:endParaRPr>
          </a:p>
        </p:txBody>
      </p:sp>
      <p:pic>
        <p:nvPicPr>
          <p:cNvPr id="10" name="Picture 9" descr="LST.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2400" y="2362200"/>
            <a:ext cx="6116442" cy="3937210"/>
          </a:xfrm>
          <a:prstGeom prst="rect">
            <a:avLst/>
          </a:prstGeom>
        </p:spPr>
      </p:pic>
      <p:sp>
        <p:nvSpPr>
          <p:cNvPr id="17" name="TextBox 16"/>
          <p:cNvSpPr txBox="1"/>
          <p:nvPr/>
        </p:nvSpPr>
        <p:spPr>
          <a:xfrm>
            <a:off x="76200" y="6477000"/>
            <a:ext cx="3733800" cy="253916"/>
          </a:xfrm>
          <a:prstGeom prst="rect">
            <a:avLst/>
          </a:prstGeom>
          <a:noFill/>
        </p:spPr>
        <p:txBody>
          <a:bodyPr wrap="square" rtlCol="0">
            <a:spAutoFit/>
          </a:bodyPr>
          <a:lstStyle/>
          <a:p>
            <a:r>
              <a:rPr lang="en-US" sz="1050" dirty="0">
                <a:solidFill>
                  <a:srgbClr val="002060"/>
                </a:solidFill>
                <a:cs typeface="Arial"/>
              </a:rPr>
              <a:t>Xiao</a:t>
            </a:r>
            <a:r>
              <a:rPr lang="en-US" sz="1050" dirty="0" smtClean="0">
                <a:solidFill>
                  <a:srgbClr val="002060"/>
                </a:solidFill>
                <a:latin typeface="Arial" panose="020B0604020202020204" pitchFamily="34" charset="0"/>
                <a:cs typeface="Arial" panose="020B0604020202020204" pitchFamily="34" charset="0"/>
              </a:rPr>
              <a:t> et al., (2016, in preparation). </a:t>
            </a:r>
          </a:p>
        </p:txBody>
      </p:sp>
      <p:sp>
        <p:nvSpPr>
          <p:cNvPr id="3" name="TextBox 2"/>
          <p:cNvSpPr txBox="1"/>
          <p:nvPr/>
        </p:nvSpPr>
        <p:spPr>
          <a:xfrm>
            <a:off x="7924800" y="4495800"/>
            <a:ext cx="1219200" cy="1384995"/>
          </a:xfrm>
          <a:prstGeom prst="rect">
            <a:avLst/>
          </a:prstGeom>
          <a:noFill/>
        </p:spPr>
        <p:txBody>
          <a:bodyPr wrap="square" rtlCol="0">
            <a:spAutoFit/>
          </a:bodyPr>
          <a:lstStyle/>
          <a:p>
            <a:r>
              <a:rPr lang="en-US" sz="1200" dirty="0" smtClean="0">
                <a:solidFill>
                  <a:srgbClr val="002060"/>
                </a:solidFill>
                <a:latin typeface="Arial" panose="020B0604020202020204" pitchFamily="34" charset="0"/>
                <a:cs typeface="Arial" panose="020B0604020202020204" pitchFamily="34" charset="0"/>
              </a:rPr>
              <a:t>(observation)</a:t>
            </a:r>
          </a:p>
          <a:p>
            <a:endParaRPr lang="en-US" sz="1200" dirty="0">
              <a:solidFill>
                <a:srgbClr val="002060"/>
              </a:solidFill>
              <a:latin typeface="Arial" panose="020B0604020202020204" pitchFamily="34" charset="0"/>
              <a:cs typeface="Arial" panose="020B0604020202020204" pitchFamily="34" charset="0"/>
            </a:endParaRPr>
          </a:p>
          <a:p>
            <a:r>
              <a:rPr lang="en-US" sz="1200" dirty="0" smtClean="0">
                <a:solidFill>
                  <a:srgbClr val="002060"/>
                </a:solidFill>
                <a:latin typeface="Arial" panose="020B0604020202020204" pitchFamily="34" charset="0"/>
                <a:cs typeface="Arial" panose="020B0604020202020204" pitchFamily="34" charset="0"/>
              </a:rPr>
              <a:t>(future simulation)</a:t>
            </a:r>
          </a:p>
          <a:p>
            <a:endParaRPr lang="en-US" sz="1200" dirty="0">
              <a:solidFill>
                <a:srgbClr val="002060"/>
              </a:solidFill>
              <a:latin typeface="Arial" panose="020B0604020202020204" pitchFamily="34" charset="0"/>
              <a:cs typeface="Arial" panose="020B0604020202020204" pitchFamily="34" charset="0"/>
            </a:endParaRPr>
          </a:p>
          <a:p>
            <a:r>
              <a:rPr lang="en-US" sz="1200" dirty="0" smtClean="0">
                <a:solidFill>
                  <a:srgbClr val="002060"/>
                </a:solidFill>
                <a:latin typeface="Arial" panose="020B0604020202020204" pitchFamily="34" charset="0"/>
                <a:cs typeface="Arial" panose="020B0604020202020204" pitchFamily="34" charset="0"/>
              </a:rPr>
              <a:t>(past simulation)</a:t>
            </a:r>
          </a:p>
        </p:txBody>
      </p:sp>
    </p:spTree>
    <p:extLst>
      <p:ext uri="{BB962C8B-B14F-4D97-AF65-F5344CB8AC3E}">
        <p14:creationId xmlns:p14="http://schemas.microsoft.com/office/powerpoint/2010/main" val="2260560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7/10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Comparison of Lake Surface Fluxes</a:t>
            </a:r>
            <a:endParaRPr lang="en-US" sz="2400" dirty="0">
              <a:solidFill>
                <a:srgbClr val="002060"/>
              </a:solidFill>
              <a:latin typeface="Arial" panose="020B0604020202020204" pitchFamily="34" charset="0"/>
              <a:cs typeface="Arial" panose="020B0604020202020204" pitchFamily="34" charset="0"/>
            </a:endParaRPr>
          </a:p>
        </p:txBody>
      </p:sp>
      <p:pic>
        <p:nvPicPr>
          <p:cNvPr id="3" name="Picture 2" descr="HF_FALL2012_ERI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137" y="1219200"/>
            <a:ext cx="8221494" cy="4191000"/>
          </a:xfrm>
          <a:prstGeom prst="rect">
            <a:avLst/>
          </a:prstGeom>
        </p:spPr>
      </p:pic>
      <p:sp>
        <p:nvSpPr>
          <p:cNvPr id="5" name="Oval 4"/>
          <p:cNvSpPr/>
          <p:nvPr/>
        </p:nvSpPr>
        <p:spPr>
          <a:xfrm>
            <a:off x="6400800" y="2362200"/>
            <a:ext cx="381000" cy="1295400"/>
          </a:xfrm>
          <a:prstGeom prst="ellipse">
            <a:avLst/>
          </a:prstGeom>
          <a:noFill/>
          <a:ln w="25400">
            <a:solidFill>
              <a:srgbClr val="00FF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876800" y="1905000"/>
            <a:ext cx="533400" cy="1828800"/>
          </a:xfrm>
          <a:prstGeom prst="ellipse">
            <a:avLst/>
          </a:prstGeom>
          <a:noFill/>
          <a:ln w="25400">
            <a:solidFill>
              <a:srgbClr val="00FF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139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8/10</a:t>
            </a:r>
            <a:endParaRPr lang="en-US" sz="10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Regional Coupled Atmosphere-Lake-Land Modeling for Research &amp; Applications</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Moving forward: Planned Use of WRF-Hydro</a:t>
            </a:r>
            <a:endParaRPr lang="en-US" sz="2800"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495300" y="4596824"/>
            <a:ext cx="3238500" cy="584776"/>
          </a:xfrm>
          <a:prstGeom prst="rect">
            <a:avLst/>
          </a:prstGeom>
          <a:noFill/>
        </p:spPr>
        <p:txBody>
          <a:bodyPr wrap="square" rtlCol="0">
            <a:spAutoFit/>
          </a:bodyPr>
          <a:lstStyle/>
          <a:p>
            <a:pPr algn="ctr"/>
            <a:r>
              <a:rPr lang="en-US" sz="1600" dirty="0" smtClean="0">
                <a:solidFill>
                  <a:srgbClr val="002060"/>
                </a:solidFill>
                <a:latin typeface="Arial"/>
                <a:cs typeface="Arial"/>
              </a:rPr>
              <a:t>Figure from David </a:t>
            </a:r>
            <a:r>
              <a:rPr lang="en-US" sz="1600" dirty="0" err="1" smtClean="0">
                <a:solidFill>
                  <a:srgbClr val="002060"/>
                </a:solidFill>
                <a:latin typeface="Arial"/>
                <a:cs typeface="Arial"/>
              </a:rPr>
              <a:t>Gochis</a:t>
            </a:r>
            <a:r>
              <a:rPr lang="en-US" sz="1600" dirty="0" smtClean="0">
                <a:solidFill>
                  <a:srgbClr val="002060"/>
                </a:solidFill>
                <a:latin typeface="Arial"/>
                <a:cs typeface="Arial"/>
              </a:rPr>
              <a:t> and WRF-Hydro developers</a:t>
            </a:r>
          </a:p>
        </p:txBody>
      </p:sp>
      <p:pic>
        <p:nvPicPr>
          <p:cNvPr id="3" name="Picture 2" descr="Screen Shot 2016-02-03 at 4.51.33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1435100"/>
            <a:ext cx="4612998" cy="3213100"/>
          </a:xfrm>
          <a:prstGeom prst="rect">
            <a:avLst/>
          </a:prstGeom>
        </p:spPr>
      </p:pic>
      <p:sp>
        <p:nvSpPr>
          <p:cNvPr id="14" name="TextBox 13"/>
          <p:cNvSpPr txBox="1"/>
          <p:nvPr/>
        </p:nvSpPr>
        <p:spPr>
          <a:xfrm>
            <a:off x="1143000" y="5943600"/>
            <a:ext cx="3276600" cy="584775"/>
          </a:xfrm>
          <a:prstGeom prst="rect">
            <a:avLst/>
          </a:prstGeom>
          <a:noFill/>
        </p:spPr>
        <p:txBody>
          <a:bodyPr wrap="square" rtlCol="0">
            <a:spAutoFit/>
          </a:bodyPr>
          <a:lstStyle/>
          <a:p>
            <a:pPr algn="ctr"/>
            <a:r>
              <a:rPr lang="en-US" sz="1600" dirty="0" smtClean="0">
                <a:solidFill>
                  <a:srgbClr val="002060"/>
                </a:solidFill>
                <a:latin typeface="Arial"/>
                <a:cs typeface="Arial"/>
              </a:rPr>
              <a:t>Coordinates efforts with the </a:t>
            </a:r>
          </a:p>
          <a:p>
            <a:pPr algn="ctr"/>
            <a:r>
              <a:rPr lang="en-US" sz="1600" dirty="0" smtClean="0">
                <a:solidFill>
                  <a:srgbClr val="002060"/>
                </a:solidFill>
                <a:latin typeface="Arial"/>
                <a:cs typeface="Arial"/>
              </a:rPr>
              <a:t>National Water Center</a:t>
            </a:r>
          </a:p>
        </p:txBody>
      </p:sp>
      <p:pic>
        <p:nvPicPr>
          <p:cNvPr id="15" name="image27.jpeg"/>
          <p:cNvPicPr/>
          <p:nvPr/>
        </p:nvPicPr>
        <p:blipFill>
          <a:blip r:embed="rId6" cstate="screen">
            <a:extLst>
              <a:ext uri="{28A0092B-C50C-407E-A947-70E740481C1C}">
                <a14:useLocalDpi xmlns:a14="http://schemas.microsoft.com/office/drawing/2010/main"/>
              </a:ext>
            </a:extLst>
          </a:blip>
          <a:stretch>
            <a:fillRect/>
          </a:stretch>
        </p:blipFill>
        <p:spPr>
          <a:xfrm>
            <a:off x="4800600" y="1143000"/>
            <a:ext cx="3962400" cy="3405853"/>
          </a:xfrm>
          <a:prstGeom prst="rect">
            <a:avLst/>
          </a:prstGeom>
        </p:spPr>
      </p:pic>
      <p:sp>
        <p:nvSpPr>
          <p:cNvPr id="16" name="TextBox 15"/>
          <p:cNvSpPr txBox="1"/>
          <p:nvPr/>
        </p:nvSpPr>
        <p:spPr>
          <a:xfrm>
            <a:off x="4876800" y="4596824"/>
            <a:ext cx="3810000" cy="584776"/>
          </a:xfrm>
          <a:prstGeom prst="rect">
            <a:avLst/>
          </a:prstGeom>
          <a:noFill/>
        </p:spPr>
        <p:txBody>
          <a:bodyPr wrap="square" rtlCol="0">
            <a:spAutoFit/>
          </a:bodyPr>
          <a:lstStyle/>
          <a:p>
            <a:pPr algn="ctr"/>
            <a:r>
              <a:rPr lang="en-US" sz="1600" dirty="0" smtClean="0">
                <a:solidFill>
                  <a:srgbClr val="002060"/>
                </a:solidFill>
                <a:latin typeface="Arial"/>
                <a:cs typeface="Arial"/>
              </a:rPr>
              <a:t>WRF-Hydro will fulfill the river runoff portion of this concept</a:t>
            </a:r>
          </a:p>
        </p:txBody>
      </p:sp>
      <p:pic>
        <p:nvPicPr>
          <p:cNvPr id="6" name="Picture 5" descr="NWC_Corrected_  OFFICIAL.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9050" y="5257800"/>
            <a:ext cx="3689550" cy="1468120"/>
          </a:xfrm>
          <a:prstGeom prst="rect">
            <a:avLst/>
          </a:prstGeom>
        </p:spPr>
      </p:pic>
    </p:spTree>
    <p:extLst>
      <p:ext uri="{BB962C8B-B14F-4D97-AF65-F5344CB8AC3E}">
        <p14:creationId xmlns:p14="http://schemas.microsoft.com/office/powerpoint/2010/main" val="37450127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002060"/>
      </a:dk1>
      <a:lt1>
        <a:sysClr val="window" lastClr="FFFFFF"/>
      </a:lt1>
      <a:dk2>
        <a:srgbClr val="00206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dirty="0" smtClean="0">
            <a:solidFill>
              <a:srgbClr val="002060"/>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10565</TotalTime>
  <Words>2050</Words>
  <Application>Microsoft Macintosh PowerPoint</Application>
  <PresentationFormat>On-screen Show (4:3)</PresentationFormat>
  <Paragraphs>135</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NOAA GLERL</dc:creator>
  <cp:lastModifiedBy>Nicole Rice</cp:lastModifiedBy>
  <cp:revision>81</cp:revision>
  <cp:lastPrinted>2016-03-15T22:33:26Z</cp:lastPrinted>
  <dcterms:created xsi:type="dcterms:W3CDTF">2016-01-05T12:37:24Z</dcterms:created>
  <dcterms:modified xsi:type="dcterms:W3CDTF">2016-03-15T22:33:50Z</dcterms:modified>
</cp:coreProperties>
</file>