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82" r:id="rId3"/>
    <p:sldId id="299" r:id="rId4"/>
    <p:sldId id="300" r:id="rId5"/>
    <p:sldId id="301" r:id="rId6"/>
    <p:sldId id="284" r:id="rId7"/>
    <p:sldId id="283" r:id="rId8"/>
    <p:sldId id="278" r:id="rId9"/>
    <p:sldId id="291" r:id="rId10"/>
    <p:sldId id="290" r:id="rId11"/>
    <p:sldId id="30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9999"/>
    <a:srgbClr val="003399"/>
    <a:srgbClr val="33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7315" autoAdjust="0"/>
  </p:normalViewPr>
  <p:slideViewPr>
    <p:cSldViewPr>
      <p:cViewPr varScale="1">
        <p:scale>
          <a:sx n="127" d="100"/>
          <a:sy n="127" d="100"/>
        </p:scale>
        <p:origin x="-1872" y="-104"/>
      </p:cViewPr>
      <p:guideLst>
        <p:guide orient="horz" pos="2160"/>
        <p:guide pos="1152"/>
      </p:guideLst>
    </p:cSldViewPr>
  </p:slideViewPr>
  <p:notesTextViewPr>
    <p:cViewPr>
      <p:scale>
        <a:sx n="1" d="1"/>
        <a:sy n="1" d="1"/>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1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29487179487"/>
          <c:y val="0.0"/>
          <c:w val="0.77724358974359"/>
          <c:h val="0.898148148148148"/>
        </c:manualLayout>
      </c:layout>
      <c:pieChart>
        <c:varyColors val="1"/>
        <c:ser>
          <c:idx val="0"/>
          <c:order val="0"/>
          <c:dPt>
            <c:idx val="0"/>
            <c:bubble3D val="0"/>
            <c:spPr>
              <a:solidFill>
                <a:schemeClr val="accent1">
                  <a:lumMod val="50000"/>
                </a:schemeClr>
              </a:solidFill>
              <a:ln w="19050">
                <a:solidFill>
                  <a:schemeClr val="lt1"/>
                </a:solidFill>
              </a:ln>
              <a:effectLst/>
            </c:spPr>
          </c:dPt>
          <c:dPt>
            <c:idx val="1"/>
            <c:bubble3D val="0"/>
            <c:spPr>
              <a:solidFill>
                <a:srgbClr val="00B0F0"/>
              </a:solidFill>
              <a:ln w="19050">
                <a:solidFill>
                  <a:schemeClr val="lt1"/>
                </a:solidFill>
              </a:ln>
              <a:effectLst/>
            </c:spPr>
          </c:dPt>
          <c:cat>
            <c:strRef>
              <c:f>Sheet1!$C$1:$C$2</c:f>
              <c:strCache>
                <c:ptCount val="2"/>
                <c:pt idx="0">
                  <c:v>Asian carp</c:v>
                </c:pt>
                <c:pt idx="1">
                  <c:v>Other fish</c:v>
                </c:pt>
              </c:strCache>
            </c:strRef>
          </c:cat>
          <c:val>
            <c:numRef>
              <c:f>Sheet1!$D$1:$D$2</c:f>
              <c:numCache>
                <c:formatCode>General</c:formatCode>
                <c:ptCount val="2"/>
                <c:pt idx="0">
                  <c:v>0.34</c:v>
                </c:pt>
                <c:pt idx="1">
                  <c:v>0.66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1EC7-B1E4-4BF2-BEFD-6780F5F2C6B8}" type="datetimeFigureOut">
              <a:rPr lang="en-US" smtClean="0"/>
              <a:t>3/14/16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98A3F-0685-4583-B1A9-B32BB6EA74F3}" type="slidenum">
              <a:rPr lang="en-US" smtClean="0"/>
              <a:t>‹#›</a:t>
            </a:fld>
            <a:endParaRPr lang="en-US"/>
          </a:p>
        </p:txBody>
      </p:sp>
    </p:spTree>
    <p:extLst>
      <p:ext uri="{BB962C8B-B14F-4D97-AF65-F5344CB8AC3E}">
        <p14:creationId xmlns:p14="http://schemas.microsoft.com/office/powerpoint/2010/main" val="130575257"/>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a:ea typeface="+mn-ea"/>
        <a:cs typeface="+mn-cs"/>
      </a:defRPr>
    </a:lvl1pPr>
    <a:lvl2pPr marL="457200" algn="l" defTabSz="914400" rtl="0" eaLnBrk="1" latinLnBrk="0" hangingPunct="1">
      <a:defRPr sz="800" kern="1200">
        <a:solidFill>
          <a:schemeClr val="tx1"/>
        </a:solidFill>
        <a:latin typeface="Arial"/>
        <a:ea typeface="+mn-ea"/>
        <a:cs typeface="+mn-cs"/>
      </a:defRPr>
    </a:lvl2pPr>
    <a:lvl3pPr marL="914400" algn="l" defTabSz="914400" rtl="0" eaLnBrk="1" latinLnBrk="0" hangingPunct="1">
      <a:defRPr sz="800" kern="1200">
        <a:solidFill>
          <a:schemeClr val="tx1"/>
        </a:solidFill>
        <a:latin typeface="Arial"/>
        <a:ea typeface="+mn-ea"/>
        <a:cs typeface="+mn-cs"/>
      </a:defRPr>
    </a:lvl3pPr>
    <a:lvl4pPr marL="1371600" algn="l" defTabSz="914400" rtl="0" eaLnBrk="1" latinLnBrk="0" hangingPunct="1">
      <a:defRPr sz="800" kern="1200">
        <a:solidFill>
          <a:schemeClr val="tx1"/>
        </a:solidFill>
        <a:latin typeface="Arial"/>
        <a:ea typeface="+mn-ea"/>
        <a:cs typeface="+mn-cs"/>
      </a:defRPr>
    </a:lvl4pPr>
    <a:lvl5pPr marL="1828800" algn="l" defTabSz="914400" rtl="0" eaLnBrk="1" latinLnBrk="0" hangingPunct="1">
      <a:defRPr sz="8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Currently</a:t>
            </a:r>
            <a:r>
              <a:rPr lang="en-US" dirty="0" smtClean="0"/>
              <a:t>, there are no Asian Carp in the Great Lakes. However, “What if Asian Carp establish themselves in the Great Lakes?” is the question that most concerns the people in the Great Lakes when thinking about invasive species. Why?</a:t>
            </a:r>
          </a:p>
          <a:p>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593752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future, we will continue to use Ecopath with Ecosim model to study Asian carp impacts on other Great Lakes, and use other models, like IBM and Atlantis Ecosystem Mode.  We will continue to using ecosystem models to integrate data from GLERL’s three research branch (OSAT, </a:t>
            </a:r>
            <a:r>
              <a:rPr lang="en-US" baseline="0" dirty="0" err="1" smtClean="0"/>
              <a:t>EcoDyn</a:t>
            </a:r>
            <a:r>
              <a:rPr lang="en-US" baseline="0" dirty="0" smtClean="0"/>
              <a:t>, and IPEMF), and link ecosystem models with social and economic studies.  We are also extending our research to other stressors (e.g., eutrophication, climate change), and continue to interact with managers and provide critical information to support their management decisions.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10</a:t>
            </a:fld>
            <a:endParaRPr lang="en-US"/>
          </a:p>
        </p:txBody>
      </p:sp>
    </p:spTree>
    <p:extLst>
      <p:ext uri="{BB962C8B-B14F-4D97-AF65-F5344CB8AC3E}">
        <p14:creationId xmlns:p14="http://schemas.microsoft.com/office/powerpoint/2010/main" val="1978585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11</a:t>
            </a:fld>
            <a:endParaRPr lang="en-US"/>
          </a:p>
        </p:txBody>
      </p:sp>
    </p:spTree>
    <p:extLst>
      <p:ext uri="{BB962C8B-B14F-4D97-AF65-F5344CB8AC3E}">
        <p14:creationId xmlns:p14="http://schemas.microsoft.com/office/powerpoint/2010/main" val="197858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 carp here refer</a:t>
            </a:r>
            <a:r>
              <a:rPr lang="en-US" baseline="0" dirty="0" smtClean="0"/>
              <a:t> to Silver Carp and Bighead Carp that feed voraciously on plankton.  </a:t>
            </a:r>
            <a:endParaRPr lang="en-US" dirty="0" smtClean="0"/>
          </a:p>
          <a:p>
            <a:endParaRPr lang="en-US" dirty="0" smtClean="0"/>
          </a:p>
          <a:p>
            <a:r>
              <a:rPr lang="en-US" dirty="0" smtClean="0"/>
              <a:t>Asian carp</a:t>
            </a:r>
            <a:r>
              <a:rPr lang="en-US" baseline="0" dirty="0" smtClean="0"/>
              <a:t> were introduced in the United States in the 1970s to control water quality in fishery ponds and wastewater treatment plants.  In early 1990s, Asian carp escaped from the ponds and move into the Mississippi River during flooding events.   </a:t>
            </a:r>
          </a:p>
          <a:p>
            <a:endParaRPr lang="en-US" baseline="0" dirty="0" smtClean="0"/>
          </a:p>
          <a:p>
            <a:r>
              <a:rPr lang="en-US" baseline="0" dirty="0" smtClean="0"/>
              <a:t>This figure showed Asian carp population grows exponentially in the upper Mississippi River, indicated by the red star on the right.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Reference: </a:t>
            </a: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mn-lt"/>
                <a:ea typeface="+mn-ea"/>
                <a:cs typeface="+mn-cs"/>
              </a:rPr>
              <a:t>Chick, J. H., and M. A. </a:t>
            </a:r>
            <a:r>
              <a:rPr lang="en-US" kern="1200" dirty="0" err="1" smtClean="0">
                <a:solidFill>
                  <a:schemeClr val="tx1"/>
                </a:solidFill>
                <a:latin typeface="+mn-lt"/>
                <a:ea typeface="+mn-ea"/>
                <a:cs typeface="+mn-cs"/>
              </a:rPr>
              <a:t>Pegg</a:t>
            </a:r>
            <a:r>
              <a:rPr lang="en-US" kern="1200" dirty="0" smtClean="0">
                <a:solidFill>
                  <a:schemeClr val="tx1"/>
                </a:solidFill>
                <a:latin typeface="+mn-lt"/>
                <a:ea typeface="+mn-ea"/>
                <a:cs typeface="+mn-cs"/>
              </a:rPr>
              <a:t>. 2001. Invasive carp in the Mississippi River Basin. Science 292:2250-2251.</a:t>
            </a:r>
          </a:p>
          <a:p>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2</a:t>
            </a:fld>
            <a:endParaRPr lang="en-US"/>
          </a:p>
        </p:txBody>
      </p:sp>
    </p:spTree>
    <p:extLst>
      <p:ext uri="{BB962C8B-B14F-4D97-AF65-F5344CB8AC3E}">
        <p14:creationId xmlns:p14="http://schemas.microsoft.com/office/powerpoint/2010/main" val="30501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Asian Carp can reach to</a:t>
            </a:r>
            <a:r>
              <a:rPr lang="en-US" baseline="0" dirty="0" smtClean="0"/>
              <a:t> a very abundant population, making up 80-90% of the total fish biomass in some reaches.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3</a:t>
            </a:fld>
            <a:endParaRPr lang="en-US"/>
          </a:p>
        </p:txBody>
      </p:sp>
    </p:spTree>
    <p:extLst>
      <p:ext uri="{BB962C8B-B14F-4D97-AF65-F5344CB8AC3E}">
        <p14:creationId xmlns:p14="http://schemas.microsoft.com/office/powerpoint/2010/main" val="49697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individual</a:t>
            </a:r>
            <a:r>
              <a:rPr lang="en-US" baseline="0" dirty="0" smtClean="0"/>
              <a:t> can grow very big, more than 100 ponds and up to 4 </a:t>
            </a:r>
            <a:r>
              <a:rPr lang="en-US" baseline="0" dirty="0" err="1" smtClean="0"/>
              <a:t>ft</a:t>
            </a:r>
            <a:r>
              <a:rPr lang="en-US" baseline="0" dirty="0" smtClean="0"/>
              <a:t> long.</a:t>
            </a:r>
          </a:p>
          <a:p>
            <a:r>
              <a:rPr lang="en-US" baseline="0" dirty="0" smtClean="0"/>
              <a:t>Asian carp compete food with prey fish and fish larvae, and consequently decrease commercial and recreational fish species.  </a:t>
            </a:r>
          </a:p>
          <a:p>
            <a:endParaRPr lang="en-US" baseline="0" dirty="0" smtClean="0"/>
          </a:p>
          <a:p>
            <a:r>
              <a:rPr lang="en-US" baseline="0" dirty="0" smtClean="0"/>
              <a:t>So, if Asian carp invade in the Great Lakes region, it will pose a threat to its billions of dollars of fishery industry.   </a:t>
            </a:r>
          </a:p>
          <a:p>
            <a:r>
              <a:rPr lang="en-US" baseline="0" dirty="0" smtClean="0"/>
              <a:t>Not mention the damage of the jumping behavior by silver carp, which may harm tourism on the lakes</a:t>
            </a:r>
          </a:p>
        </p:txBody>
      </p:sp>
      <p:sp>
        <p:nvSpPr>
          <p:cNvPr id="4" name="Slide Number Placeholder 3"/>
          <p:cNvSpPr>
            <a:spLocks noGrp="1"/>
          </p:cNvSpPr>
          <p:nvPr>
            <p:ph type="sldNum" sz="quarter" idx="10"/>
          </p:nvPr>
        </p:nvSpPr>
        <p:spPr/>
        <p:txBody>
          <a:bodyPr/>
          <a:lstStyle/>
          <a:p>
            <a:fld id="{53898A3F-0685-4583-B1A9-B32BB6EA74F3}" type="slidenum">
              <a:rPr lang="en-US" smtClean="0"/>
              <a:t>4</a:t>
            </a:fld>
            <a:endParaRPr lang="en-US"/>
          </a:p>
        </p:txBody>
      </p:sp>
    </p:spTree>
    <p:extLst>
      <p:ext uri="{BB962C8B-B14F-4D97-AF65-F5344CB8AC3E}">
        <p14:creationId xmlns:p14="http://schemas.microsoft.com/office/powerpoint/2010/main" val="130887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threat</a:t>
            </a:r>
            <a:r>
              <a:rPr lang="en-US" baseline="0" dirty="0" smtClean="0"/>
              <a:t> is very real.  </a:t>
            </a:r>
          </a:p>
          <a:p>
            <a:r>
              <a:rPr lang="en-US" baseline="0" dirty="0" smtClean="0"/>
              <a:t>Asian carp are well established in the Mississippi River basin.  This figure shows the frontline of the battle against Asian carp establishment in the Great Lakes Drainage basin in 2012.  </a:t>
            </a:r>
          </a:p>
          <a:p>
            <a:r>
              <a:rPr lang="en-US" baseline="0" dirty="0" smtClean="0"/>
              <a:t>Lake Michigan and Lake Erie are especially under high risk.  </a:t>
            </a:r>
          </a:p>
          <a:p>
            <a:endParaRPr lang="en-US" baseline="0" dirty="0" smtClean="0"/>
          </a:p>
          <a:p>
            <a:r>
              <a:rPr lang="en-US" baseline="0" dirty="0" smtClean="0"/>
              <a:t>Now the answers to the question that has become critical to managers and the public – What if Asian Carp establish in the Great Lakes?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5</a:t>
            </a:fld>
            <a:endParaRPr lang="en-US"/>
          </a:p>
        </p:txBody>
      </p:sp>
    </p:spTree>
    <p:extLst>
      <p:ext uri="{BB962C8B-B14F-4D97-AF65-F5344CB8AC3E}">
        <p14:creationId xmlns:p14="http://schemas.microsoft.com/office/powerpoint/2010/main" val="297358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research team recently</a:t>
            </a:r>
            <a:r>
              <a:rPr lang="en-US" baseline="0" dirty="0" smtClean="0"/>
              <a:t> published a paper and provided such critical information.  </a:t>
            </a:r>
          </a:p>
          <a:p>
            <a:r>
              <a:rPr lang="en-US" baseline="0" dirty="0" smtClean="0"/>
              <a:t>The findings have been well reported and accessed by the public.  </a:t>
            </a:r>
          </a:p>
          <a:p>
            <a:r>
              <a:rPr lang="en-US" baseline="0" dirty="0" smtClean="0"/>
              <a:t>Many newspapers, websites and radio stations reported the findings.  </a:t>
            </a:r>
          </a:p>
          <a:p>
            <a:r>
              <a:rPr lang="en-US" baseline="0" dirty="0" smtClean="0"/>
              <a:t>Associated Press has posted it on over than 150 news sites.  </a:t>
            </a:r>
          </a:p>
          <a:p>
            <a:endParaRPr lang="en-US" baseline="0" dirty="0" smtClean="0"/>
          </a:p>
          <a:p>
            <a:r>
              <a:rPr lang="en-US" baseline="0" dirty="0" smtClean="0"/>
              <a:t>Here I put up some of them.  This news even reached to Africa…</a:t>
            </a:r>
            <a:endParaRPr lang="en-US"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t>6</a:t>
            </a:fld>
            <a:endParaRPr lang="en-US"/>
          </a:p>
        </p:txBody>
      </p:sp>
    </p:spTree>
    <p:extLst>
      <p:ext uri="{BB962C8B-B14F-4D97-AF65-F5344CB8AC3E}">
        <p14:creationId xmlns:p14="http://schemas.microsoft.com/office/powerpoint/2010/main" val="305011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studied Lake Erie the most productive lake among the Great Lakes, where the Asian carp most likely to thrive.  </a:t>
            </a:r>
          </a:p>
          <a:p>
            <a:r>
              <a:rPr lang="en-US" baseline="0" dirty="0" smtClean="0"/>
              <a:t>We found that:</a:t>
            </a:r>
          </a:p>
          <a:p>
            <a:r>
              <a:rPr lang="en-US" baseline="0" dirty="0" smtClean="0"/>
              <a:t>1) if Asian Carp establish in Lake Erie, they can make up to 1/3 of the total fish population.  In another words, one of three pounds of fish will be Asian carp.  </a:t>
            </a:r>
          </a:p>
          <a:p>
            <a:r>
              <a:rPr lang="en-US" baseline="0" dirty="0" smtClean="0"/>
              <a:t>2) Most of the fish and zooplankton will be negatively affected, but a few of fish species that can feed on young Asian carp could benefit from Asian carp invasion and increase, </a:t>
            </a:r>
            <a:r>
              <a:rPr lang="en-US" baseline="0" dirty="0" err="1" smtClean="0"/>
              <a:t>e.g</a:t>
            </a:r>
            <a:r>
              <a:rPr lang="en-US" baseline="0" dirty="0" smtClean="0"/>
              <a:t>, Smallmouth bass.  </a:t>
            </a:r>
          </a:p>
          <a:p>
            <a:endParaRPr lang="en-US" baseline="0" dirty="0" smtClean="0"/>
          </a:p>
          <a:p>
            <a:r>
              <a:rPr lang="en-US" dirty="0" smtClean="0"/>
              <a:t>Reference:</a:t>
            </a:r>
          </a:p>
          <a:p>
            <a:r>
              <a:rPr lang="en-US" kern="1200" dirty="0" smtClean="0">
                <a:solidFill>
                  <a:schemeClr val="tx1"/>
                </a:solidFill>
              </a:rPr>
              <a:t>Zhang, H., E. S. Rutherford, D. M. Mason, J. T. </a:t>
            </a:r>
            <a:r>
              <a:rPr lang="en-US" kern="1200" dirty="0" err="1" smtClean="0">
                <a:solidFill>
                  <a:schemeClr val="tx1"/>
                </a:solidFill>
              </a:rPr>
              <a:t>Breck</a:t>
            </a:r>
            <a:r>
              <a:rPr lang="en-US" kern="1200" dirty="0" smtClean="0">
                <a:solidFill>
                  <a:schemeClr val="tx1"/>
                </a:solidFill>
              </a:rPr>
              <a:t>, M. E. </a:t>
            </a:r>
            <a:r>
              <a:rPr lang="en-US" kern="1200" dirty="0" err="1" smtClean="0">
                <a:solidFill>
                  <a:schemeClr val="tx1"/>
                </a:solidFill>
              </a:rPr>
              <a:t>Wittmann</a:t>
            </a:r>
            <a:r>
              <a:rPr lang="en-US" kern="1200" dirty="0" smtClean="0">
                <a:solidFill>
                  <a:schemeClr val="tx1"/>
                </a:solidFill>
              </a:rPr>
              <a:t>, R. M. Cooke, D. M. Lodge, J. D. </a:t>
            </a:r>
            <a:r>
              <a:rPr lang="en-US" kern="1200" dirty="0" err="1" smtClean="0">
                <a:solidFill>
                  <a:schemeClr val="tx1"/>
                </a:solidFill>
              </a:rPr>
              <a:t>Rothlisberger</a:t>
            </a:r>
            <a:r>
              <a:rPr lang="en-US" kern="1200" dirty="0" smtClean="0">
                <a:solidFill>
                  <a:schemeClr val="tx1"/>
                </a:solidFill>
              </a:rPr>
              <a:t>, X. Zhu, and T. B. Johnson. 2016. Forecasting the Impacts of Silver and Bighead Carp on the Lake Erie Food Web. Transactions of the American Fisheries Society 145:136-162.</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7</a:t>
            </a:fld>
            <a:endParaRPr lang="en-US"/>
          </a:p>
        </p:txBody>
      </p:sp>
    </p:spTree>
    <p:extLst>
      <p:ext uri="{BB962C8B-B14F-4D97-AF65-F5344CB8AC3E}">
        <p14:creationId xmlns:p14="http://schemas.microsoft.com/office/powerpoint/2010/main" val="30501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used a food web model – Ecopath with Ecosim.  First, we built an Ecopath model by defining the model groups, estimating the group biomass, turnover rate and the interactions among groups with consumption rates.  Once the Ecopath model is balanced, we get a snapshot of the ecosystem.  Then we put some driving forces, external nutrient loads and fisheries harvest, to run the model in Ecosim.  After the model was calibrated, we then added Asian carp into the food web, and compared the changes in model groups between with and without AC.</a:t>
            </a:r>
          </a:p>
          <a:p>
            <a:endParaRPr lang="en-US" baseline="0" dirty="0" smtClean="0"/>
          </a:p>
          <a:p>
            <a:r>
              <a:rPr lang="en-US" baseline="0" dirty="0" smtClean="0"/>
              <a:t>One of the novel approaches was to incorporate the Structured Expert Judgment (SEJ) into our analysis.  Since Asian carp is not in the Great Lakes yet, we asked 11 experts on the Great Lakes ecosystem or Asian carp, or both, to estimate the values of Asian Carp parameters.  The SEJ integrated the values from experts and provided subjective distributions of each parameter. We randomly pick values from the distribution and run Ecopath with Ecosim for 100 times for each scenario to provide uncertainty in addition to predictions.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8</a:t>
            </a:fld>
            <a:endParaRPr lang="en-US"/>
          </a:p>
        </p:txBody>
      </p:sp>
    </p:spTree>
    <p:extLst>
      <p:ext uri="{BB962C8B-B14F-4D97-AF65-F5344CB8AC3E}">
        <p14:creationId xmlns:p14="http://schemas.microsoft.com/office/powerpoint/2010/main" val="110025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study period, we have been actively interacting with managers and scientists.  For example, we have periodically presented our study to our management transition board.  Before we submitted this paper to a journal, we invited external reviewers for comments and suggestion.  Professor Rose was one of them.  We have also been contacted by agencies, like USACE, for model results to be used in risk analysis.  Right now we are the only group they can find that is using ecosystem models to study Asian Carp impacts.  </a:t>
            </a:r>
            <a:endParaRPr lang="en-US" dirty="0"/>
          </a:p>
        </p:txBody>
      </p:sp>
      <p:sp>
        <p:nvSpPr>
          <p:cNvPr id="4" name="Slide Number Placeholder 3"/>
          <p:cNvSpPr>
            <a:spLocks noGrp="1"/>
          </p:cNvSpPr>
          <p:nvPr>
            <p:ph type="sldNum" sz="quarter" idx="10"/>
          </p:nvPr>
        </p:nvSpPr>
        <p:spPr/>
        <p:txBody>
          <a:bodyPr/>
          <a:lstStyle/>
          <a:p>
            <a:fld id="{53898A3F-0685-4583-B1A9-B32BB6EA74F3}" type="slidenum">
              <a:rPr lang="en-US" smtClean="0"/>
              <a:t>9</a:t>
            </a:fld>
            <a:endParaRPr lang="en-US"/>
          </a:p>
        </p:txBody>
      </p:sp>
    </p:spTree>
    <p:extLst>
      <p:ext uri="{BB962C8B-B14F-4D97-AF65-F5344CB8AC3E}">
        <p14:creationId xmlns:p14="http://schemas.microsoft.com/office/powerpoint/2010/main" val="11002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724699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1446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3680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58634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t>3/14/16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5899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392953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t>3/14/16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44008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t>3/14/16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195444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t>3/14/16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7013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63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t>3/14/16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25505-F4B5-423E-98FF-22ADE53B6DBE}" type="slidenum">
              <a:rPr lang="en-US" smtClean="0"/>
              <a:t>‹#›</a:t>
            </a:fld>
            <a:endParaRPr lang="en-US"/>
          </a:p>
        </p:txBody>
      </p:sp>
    </p:spTree>
    <p:extLst>
      <p:ext uri="{BB962C8B-B14F-4D97-AF65-F5344CB8AC3E}">
        <p14:creationId xmlns:p14="http://schemas.microsoft.com/office/powerpoint/2010/main" val="20584741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599A0-FA52-4883-93AD-B75C459FDEF3}" type="datetimeFigureOut">
              <a:rPr lang="en-US" smtClean="0"/>
              <a:t>3/14/16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25505-F4B5-423E-98FF-22ADE53B6DBE}" type="slidenum">
              <a:rPr lang="en-US" smtClean="0"/>
              <a:t>‹#›</a:t>
            </a:fld>
            <a:endParaRPr lang="en-US"/>
          </a:p>
        </p:txBody>
      </p:sp>
    </p:spTree>
    <p:extLst>
      <p:ext uri="{BB962C8B-B14F-4D97-AF65-F5344CB8AC3E}">
        <p14:creationId xmlns:p14="http://schemas.microsoft.com/office/powerpoint/2010/main" val="2161638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4.wdp"/><Relationship Id="rId6"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emf"/><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3.wdp"/><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emf"/><Relationship Id="rId5" Type="http://schemas.openxmlformats.org/officeDocument/2006/relationships/image" Target="../media/image14.jpeg"/><Relationship Id="rId6" Type="http://schemas.openxmlformats.org/officeDocument/2006/relationships/image" Target="../media/image11.png"/><Relationship Id="rId7" Type="http://schemas.openxmlformats.org/officeDocument/2006/relationships/image" Target="../media/image12.png"/><Relationship Id="rId8"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jpeg"/><Relationship Id="rId8" Type="http://schemas.openxmlformats.org/officeDocument/2006/relationships/image" Target="../media/image11.png"/><Relationship Id="rId9" Type="http://schemas.openxmlformats.org/officeDocument/2006/relationships/image" Target="../media/image12.png"/><Relationship Id="rId10"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1.png"/><Relationship Id="rId5" Type="http://schemas.openxmlformats.org/officeDocument/2006/relationships/image" Target="../media/image12.png"/><Relationship Id="rId6"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9" Type="http://schemas.openxmlformats.org/officeDocument/2006/relationships/image" Target="../media/image27.png"/><Relationship Id="rId20" Type="http://schemas.openxmlformats.org/officeDocument/2006/relationships/image" Target="../media/image38.png"/><Relationship Id="rId21" Type="http://schemas.openxmlformats.org/officeDocument/2006/relationships/image" Target="../media/image11.png"/><Relationship Id="rId22" Type="http://schemas.openxmlformats.org/officeDocument/2006/relationships/image" Target="../media/image12.png"/><Relationship Id="rId23" Type="http://schemas.microsoft.com/office/2007/relationships/hdphoto" Target="../media/hdphoto6.wdp"/><Relationship Id="rId10" Type="http://schemas.openxmlformats.org/officeDocument/2006/relationships/image" Target="../media/image28.png"/><Relationship Id="rId11" Type="http://schemas.openxmlformats.org/officeDocument/2006/relationships/image" Target="../media/image29.png"/><Relationship Id="rId12" Type="http://schemas.openxmlformats.org/officeDocument/2006/relationships/image" Target="../media/image30.png"/><Relationship Id="rId13" Type="http://schemas.openxmlformats.org/officeDocument/2006/relationships/image" Target="../media/image31.png"/><Relationship Id="rId14" Type="http://schemas.openxmlformats.org/officeDocument/2006/relationships/image" Target="../media/image32.png"/><Relationship Id="rId15" Type="http://schemas.openxmlformats.org/officeDocument/2006/relationships/image" Target="../media/image33.png"/><Relationship Id="rId16" Type="http://schemas.openxmlformats.org/officeDocument/2006/relationships/image" Target="../media/image34.png"/><Relationship Id="rId17" Type="http://schemas.openxmlformats.org/officeDocument/2006/relationships/image" Target="../media/image35.png"/><Relationship Id="rId18" Type="http://schemas.openxmlformats.org/officeDocument/2006/relationships/image" Target="../media/image36.emf"/><Relationship Id="rId19"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emf"/><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chart" Target="../charts/chart1.xml"/><Relationship Id="rId5" Type="http://schemas.openxmlformats.org/officeDocument/2006/relationships/image" Target="../media/image11.png"/><Relationship Id="rId6" Type="http://schemas.openxmlformats.org/officeDocument/2006/relationships/image" Target="../media/image12.png"/><Relationship Id="rId7"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11.png"/><Relationship Id="rId5" Type="http://schemas.openxmlformats.org/officeDocument/2006/relationships/image" Target="../media/image12.png"/><Relationship Id="rId6"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4.wdp"/><Relationship Id="rId6"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143171" y="1066800"/>
            <a:ext cx="8772229" cy="2092881"/>
          </a:xfrm>
          <a:prstGeom prst="rect">
            <a:avLst/>
          </a:prstGeom>
          <a:noFill/>
        </p:spPr>
        <p:txBody>
          <a:bodyPr wrap="square" rtlCol="0">
            <a:spAutoFit/>
          </a:bodyPr>
          <a:lstStyle/>
          <a:p>
            <a:r>
              <a:rPr lang="en-US" sz="3600" dirty="0" smtClean="0">
                <a:solidFill>
                  <a:srgbClr val="002060"/>
                </a:solidFill>
                <a:latin typeface="Arial" panose="020B0604020202020204" pitchFamily="34" charset="0"/>
                <a:cs typeface="Arial" panose="020B0604020202020204" pitchFamily="34" charset="0"/>
              </a:rPr>
              <a:t>What if Asian Carp Establish in the Great Lakes?</a:t>
            </a:r>
          </a:p>
          <a:p>
            <a:pPr lvl="0"/>
            <a:endParaRPr lang="en-US" sz="1600" dirty="0" smtClean="0">
              <a:solidFill>
                <a:srgbClr val="002060"/>
              </a:solidFill>
              <a:latin typeface="Arial" panose="020B0604020202020204" pitchFamily="34" charset="0"/>
              <a:cs typeface="Arial" panose="020B0604020202020204" pitchFamily="34" charset="0"/>
            </a:endParaRPr>
          </a:p>
          <a:p>
            <a:pPr lvl="0"/>
            <a:r>
              <a:rPr lang="en-US" sz="2400" dirty="0" err="1" smtClean="0">
                <a:solidFill>
                  <a:srgbClr val="002060"/>
                </a:solidFill>
                <a:latin typeface="Arial" panose="020B0604020202020204" pitchFamily="34" charset="0"/>
                <a:cs typeface="Arial" panose="020B0604020202020204" pitchFamily="34" charset="0"/>
              </a:rPr>
              <a:t>Hongyan</a:t>
            </a:r>
            <a:r>
              <a:rPr lang="en-US" sz="2400" dirty="0" smtClean="0">
                <a:solidFill>
                  <a:srgbClr val="002060"/>
                </a:solidFill>
                <a:latin typeface="Arial" panose="020B0604020202020204" pitchFamily="34" charset="0"/>
                <a:cs typeface="Arial" panose="020B0604020202020204" pitchFamily="34" charset="0"/>
              </a:rPr>
              <a:t> Zhang</a:t>
            </a:r>
            <a:endParaRPr lang="en-US" sz="2400" dirty="0">
              <a:solidFill>
                <a:srgbClr val="002060"/>
              </a:solidFill>
              <a:latin typeface="Arial" panose="020B0604020202020204" pitchFamily="34" charset="0"/>
              <a:cs typeface="Arial" panose="020B0604020202020204" pitchFamily="34" charset="0"/>
            </a:endParaRPr>
          </a:p>
          <a:p>
            <a:pPr lvl="0"/>
            <a:r>
              <a:rPr lang="en-US" dirty="0" smtClean="0">
                <a:solidFill>
                  <a:srgbClr val="002060"/>
                </a:solidFill>
                <a:latin typeface="Arial" panose="020B0604020202020204" pitchFamily="34" charset="0"/>
                <a:cs typeface="Arial" panose="020B0604020202020204" pitchFamily="34" charset="0"/>
              </a:rPr>
              <a:t>Ecosystem Dynamics</a:t>
            </a:r>
            <a:endParaRPr lang="en-US"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a:r>
              <a:rPr lang="en-US" sz="3600" dirty="0" smtClean="0">
                <a:solidFill>
                  <a:schemeClr val="accent6"/>
                </a:solidFill>
                <a:latin typeface="Arial" panose="020B0604020202020204" pitchFamily="34" charset="0"/>
                <a:cs typeface="Arial" panose="020B0604020202020204" pitchFamily="34" charset="0"/>
              </a:rPr>
              <a:t>Place Photo Here</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3600" y="154344"/>
            <a:ext cx="623400" cy="638264"/>
          </a:xfrm>
          <a:prstGeom prst="rect">
            <a:avLst/>
          </a:prstGeom>
        </p:spPr>
      </p:pic>
      <p:pic>
        <p:nvPicPr>
          <p:cNvPr id="12" name="Picture 1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228600" y="148062"/>
            <a:ext cx="1524000" cy="613938"/>
          </a:xfrm>
          <a:prstGeom prst="rect">
            <a:avLst/>
          </a:prstGeom>
        </p:spPr>
      </p:pic>
      <p:pic>
        <p:nvPicPr>
          <p:cNvPr id="9"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4937" y="5620720"/>
            <a:ext cx="1500188" cy="466725"/>
          </a:xfrm>
          <a:prstGeom prst="rect">
            <a:avLst/>
          </a:prstGeom>
          <a:noFill/>
          <a:ln w="9525">
            <a:noFill/>
            <a:miter lim="800000"/>
            <a:headEnd/>
            <a:tailEnd/>
          </a:ln>
        </p:spPr>
      </p:pic>
      <p:grpSp>
        <p:nvGrpSpPr>
          <p:cNvPr id="14" name="Group 9"/>
          <p:cNvGrpSpPr>
            <a:grpSpLocks/>
          </p:cNvGrpSpPr>
          <p:nvPr/>
        </p:nvGrpSpPr>
        <p:grpSpPr bwMode="auto">
          <a:xfrm>
            <a:off x="381000" y="4876800"/>
            <a:ext cx="676275" cy="649287"/>
            <a:chOff x="-855137" y="5721914"/>
            <a:chExt cx="397933" cy="397933"/>
          </a:xfrm>
        </p:grpSpPr>
        <p:sp>
          <p:nvSpPr>
            <p:cNvPr id="16" name="Oval 15"/>
            <p:cNvSpPr/>
            <p:nvPr/>
          </p:nvSpPr>
          <p:spPr>
            <a:xfrm>
              <a:off x="-855137" y="5721914"/>
              <a:ext cx="397933" cy="3979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7" name="Picture 22" descr="NOAAlogoNew.ai"/>
            <p:cNvPicPr>
              <a:picLocks noChangeAspect="1"/>
            </p:cNvPicPr>
            <p:nvPr/>
          </p:nvPicPr>
          <p:blipFill>
            <a:blip r:embed="rId7"/>
            <a:srcRect/>
            <a:stretch>
              <a:fillRect/>
            </a:stretch>
          </p:blipFill>
          <p:spPr bwMode="auto">
            <a:xfrm>
              <a:off x="-855137" y="5721914"/>
              <a:ext cx="397933" cy="397933"/>
            </a:xfrm>
            <a:prstGeom prst="rect">
              <a:avLst/>
            </a:prstGeom>
            <a:noFill/>
            <a:ln w="9525">
              <a:noFill/>
              <a:miter lim="800000"/>
              <a:headEnd/>
              <a:tailEnd/>
            </a:ln>
          </p:spPr>
        </p:pic>
      </p:grpSp>
      <p:pic>
        <p:nvPicPr>
          <p:cNvPr id="19" name="Picture 2" descr="University of Notre Dame"/>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85937" y="5723290"/>
            <a:ext cx="1509713" cy="354013"/>
          </a:xfrm>
          <a:prstGeom prst="rect">
            <a:avLst/>
          </a:prstGeom>
          <a:noFill/>
          <a:ln w="9525">
            <a:noFill/>
            <a:miter lim="800000"/>
            <a:headEnd/>
            <a:tailEnd/>
          </a:ln>
        </p:spPr>
      </p:pic>
      <p:pic>
        <p:nvPicPr>
          <p:cNvPr id="20" name="Picture 3"/>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69487" y="6196340"/>
            <a:ext cx="1626163" cy="400050"/>
          </a:xfrm>
          <a:prstGeom prst="rect">
            <a:avLst/>
          </a:prstGeom>
          <a:noFill/>
          <a:ln w="9525">
            <a:noFill/>
            <a:miter lim="800000"/>
            <a:headEnd/>
            <a:tailEnd/>
          </a:ln>
        </p:spPr>
      </p:pic>
      <p:pic>
        <p:nvPicPr>
          <p:cNvPr id="21" name="Picture 20"/>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676400" y="4876800"/>
            <a:ext cx="1524000" cy="613938"/>
          </a:xfrm>
          <a:prstGeom prst="rect">
            <a:avLst/>
          </a:prstGeom>
        </p:spPr>
      </p:pic>
      <p:pic>
        <p:nvPicPr>
          <p:cNvPr id="3" name="Picture 2" descr="asiancarp.jpg"/>
          <p:cNvPicPr>
            <a:picLocks noChangeAspect="1"/>
          </p:cNvPicPr>
          <p:nvPr/>
        </p:nvPicPr>
        <p:blipFill rotWithShape="1">
          <a:blip r:embed="rId12">
            <a:extLst>
              <a:ext uri="{28A0092B-C50C-407E-A947-70E740481C1C}">
                <a14:useLocalDpi xmlns:a14="http://schemas.microsoft.com/office/drawing/2010/main" val="0"/>
              </a:ext>
            </a:extLst>
          </a:blip>
          <a:srcRect l="370" r="15421"/>
          <a:stretch/>
        </p:blipFill>
        <p:spPr>
          <a:xfrm>
            <a:off x="3810000" y="2743200"/>
            <a:ext cx="5130140" cy="3543453"/>
          </a:xfrm>
          <a:prstGeom prst="rect">
            <a:avLst/>
          </a:prstGeom>
        </p:spPr>
      </p:pic>
    </p:spTree>
    <p:extLst>
      <p:ext uri="{BB962C8B-B14F-4D97-AF65-F5344CB8AC3E}">
        <p14:creationId xmlns:p14="http://schemas.microsoft.com/office/powerpoint/2010/main" val="4074691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9600" y="1724217"/>
            <a:ext cx="7848600" cy="365018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10/11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6092" y="533400"/>
            <a:ext cx="9001801" cy="523220"/>
          </a:xfrm>
          <a:prstGeom prst="rect">
            <a:avLst/>
          </a:prstGeom>
          <a:noFill/>
        </p:spPr>
        <p:txBody>
          <a:bodyPr wrap="square" rtlCol="0">
            <a:spAutoFit/>
          </a:bodyPr>
          <a:lstStyle/>
          <a:p>
            <a:r>
              <a:rPr lang="en-US" sz="2800" dirty="0" smtClean="0"/>
              <a:t>Future work</a:t>
            </a:r>
            <a:endParaRPr lang="en-US" sz="2800" dirty="0">
              <a:solidFill>
                <a:srgbClr val="002060"/>
              </a:solidFill>
              <a:latin typeface="Arial" panose="020B0604020202020204" pitchFamily="34" charset="0"/>
              <a:cs typeface="Arial" panose="020B0604020202020204" pitchFamily="34" charset="0"/>
            </a:endParaRPr>
          </a:p>
        </p:txBody>
      </p:sp>
      <p:sp>
        <p:nvSpPr>
          <p:cNvPr id="5" name="Oval 4"/>
          <p:cNvSpPr/>
          <p:nvPr/>
        </p:nvSpPr>
        <p:spPr>
          <a:xfrm>
            <a:off x="3187517" y="2471291"/>
            <a:ext cx="3440114" cy="1615129"/>
          </a:xfrm>
          <a:prstGeom prst="ellipse">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Ecosystem models</a:t>
            </a:r>
          </a:p>
          <a:p>
            <a:pPr algn="ctr"/>
            <a:r>
              <a:rPr lang="en-US" dirty="0" smtClean="0">
                <a:solidFill>
                  <a:schemeClr val="tx2"/>
                </a:solidFill>
              </a:rPr>
              <a:t>EwE, IBM and Atlantis </a:t>
            </a:r>
            <a:endParaRPr lang="en-US" dirty="0">
              <a:solidFill>
                <a:schemeClr val="tx2"/>
              </a:solidFill>
            </a:endParaRPr>
          </a:p>
        </p:txBody>
      </p:sp>
      <p:sp>
        <p:nvSpPr>
          <p:cNvPr id="6" name="Rectangle 5"/>
          <p:cNvSpPr/>
          <p:nvPr/>
        </p:nvSpPr>
        <p:spPr>
          <a:xfrm>
            <a:off x="853672" y="1911729"/>
            <a:ext cx="1813328" cy="7017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OSAT</a:t>
            </a:r>
            <a:endParaRPr lang="en-US" dirty="0"/>
          </a:p>
        </p:txBody>
      </p:sp>
      <p:sp>
        <p:nvSpPr>
          <p:cNvPr id="8" name="Rectangle 7"/>
          <p:cNvSpPr/>
          <p:nvPr/>
        </p:nvSpPr>
        <p:spPr>
          <a:xfrm>
            <a:off x="838248" y="4191000"/>
            <a:ext cx="1865242" cy="609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IPEMF</a:t>
            </a:r>
            <a:endParaRPr lang="en-US" dirty="0"/>
          </a:p>
        </p:txBody>
      </p:sp>
      <p:sp>
        <p:nvSpPr>
          <p:cNvPr id="10" name="Rectangle 9"/>
          <p:cNvSpPr/>
          <p:nvPr/>
        </p:nvSpPr>
        <p:spPr>
          <a:xfrm>
            <a:off x="832702" y="3015756"/>
            <a:ext cx="1834298" cy="75983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err="1" smtClean="0"/>
              <a:t>EcoDyn</a:t>
            </a:r>
            <a:r>
              <a:rPr lang="en-US" dirty="0" smtClean="0"/>
              <a:t> </a:t>
            </a:r>
            <a:endParaRPr lang="en-US" dirty="0"/>
          </a:p>
        </p:txBody>
      </p:sp>
      <p:sp>
        <p:nvSpPr>
          <p:cNvPr id="20" name="Rounded Rectangle 19"/>
          <p:cNvSpPr/>
          <p:nvPr/>
        </p:nvSpPr>
        <p:spPr>
          <a:xfrm>
            <a:off x="6616000" y="4135517"/>
            <a:ext cx="1447800" cy="6623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Economics</a:t>
            </a:r>
            <a:endParaRPr lang="en-US" dirty="0"/>
          </a:p>
        </p:txBody>
      </p:sp>
      <p:sp>
        <p:nvSpPr>
          <p:cNvPr id="3" name="Rounded Rectangle 2"/>
          <p:cNvSpPr/>
          <p:nvPr/>
        </p:nvSpPr>
        <p:spPr>
          <a:xfrm>
            <a:off x="6528731" y="1933130"/>
            <a:ext cx="1622338" cy="6803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Studies </a:t>
            </a:r>
            <a:endParaRPr lang="en-US" dirty="0"/>
          </a:p>
        </p:txBody>
      </p:sp>
      <p:sp>
        <p:nvSpPr>
          <p:cNvPr id="14" name="Left-Right Arrow 13"/>
          <p:cNvSpPr/>
          <p:nvPr/>
        </p:nvSpPr>
        <p:spPr>
          <a:xfrm rot="8713273" flipH="1">
            <a:off x="6119156" y="2573848"/>
            <a:ext cx="650231" cy="247158"/>
          </a:xfrm>
          <a:prstGeom prst="leftRight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Right Arrow 20"/>
          <p:cNvSpPr/>
          <p:nvPr/>
        </p:nvSpPr>
        <p:spPr>
          <a:xfrm rot="12741628" flipH="1" flipV="1">
            <a:off x="6308130" y="3769049"/>
            <a:ext cx="653828" cy="236990"/>
          </a:xfrm>
          <a:prstGeom prst="leftRight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Right Arrow 21"/>
          <p:cNvSpPr/>
          <p:nvPr/>
        </p:nvSpPr>
        <p:spPr>
          <a:xfrm rot="7606926" flipH="1">
            <a:off x="2621830" y="3901215"/>
            <a:ext cx="929810" cy="261879"/>
          </a:xfrm>
          <a:prstGeom prst="leftRight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Right Arrow 22"/>
          <p:cNvSpPr/>
          <p:nvPr/>
        </p:nvSpPr>
        <p:spPr>
          <a:xfrm rot="10800000" flipH="1" flipV="1">
            <a:off x="2703490" y="3258168"/>
            <a:ext cx="587770" cy="257004"/>
          </a:xfrm>
          <a:prstGeom prst="leftRight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rot="12764156" flipH="1">
            <a:off x="2520800" y="2542226"/>
            <a:ext cx="974326" cy="306961"/>
          </a:xfrm>
          <a:prstGeom prst="leftRight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15339" y="611855"/>
            <a:ext cx="4442661" cy="8382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Stressors </a:t>
            </a:r>
            <a:endParaRPr lang="en-US" dirty="0"/>
          </a:p>
        </p:txBody>
      </p:sp>
      <p:sp>
        <p:nvSpPr>
          <p:cNvPr id="26" name="Curved Up Arrow 25"/>
          <p:cNvSpPr/>
          <p:nvPr/>
        </p:nvSpPr>
        <p:spPr>
          <a:xfrm>
            <a:off x="3886200" y="1617271"/>
            <a:ext cx="45719" cy="457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wn Arrow 26"/>
          <p:cNvSpPr/>
          <p:nvPr/>
        </p:nvSpPr>
        <p:spPr>
          <a:xfrm>
            <a:off x="4343400" y="1350262"/>
            <a:ext cx="484632" cy="500057"/>
          </a:xfrm>
          <a:prstGeom prst="down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16181" y="5832033"/>
            <a:ext cx="5773647" cy="85653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a:t>
            </a:r>
            <a:endParaRPr lang="en-US" dirty="0"/>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31" name="Picture 30"/>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32" name="Left-Right Arrow 31"/>
          <p:cNvSpPr/>
          <p:nvPr/>
        </p:nvSpPr>
        <p:spPr>
          <a:xfrm rot="5400000" flipH="1">
            <a:off x="4160582" y="5242348"/>
            <a:ext cx="929810" cy="564173"/>
          </a:xfrm>
          <a:prstGeom prst="leftRightArrow">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274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1+#ppt_w/2"/>
                                          </p:val>
                                        </p:tav>
                                        <p:tav tm="100000">
                                          <p:val>
                                            <p:strVal val="#ppt_x"/>
                                          </p:val>
                                        </p:tav>
                                      </p:tavLst>
                                    </p:anim>
                                    <p:anim calcmode="lin" valueType="num">
                                      <p:cBhvr additive="base">
                                        <p:cTn id="42" dur="500" fill="hold"/>
                                        <p:tgtEl>
                                          <p:spTgt spid="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2"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ppt_x"/>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20" grpId="0" animBg="1"/>
      <p:bldP spid="3" grpId="0" animBg="1"/>
      <p:bldP spid="14" grpId="0" animBg="1"/>
      <p:bldP spid="21" grpId="0" animBg="1"/>
      <p:bldP spid="22" grpId="0" animBg="1"/>
      <p:bldP spid="23" grpId="0" animBg="1"/>
      <p:bldP spid="24" grpId="0" animBg="1"/>
      <p:bldP spid="25" grpId="0" animBg="1"/>
      <p:bldP spid="27" grpId="0" animBg="1"/>
      <p:bldP spid="28" grpId="1" animBg="1"/>
      <p:bldP spid="3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11/11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4" name="Picture 13"/>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pic>
        <p:nvPicPr>
          <p:cNvPr id="9218" name="Picture 2" descr="http://www.gannett-cdn.com/-mm-/201e013f58263edb41516afbe53113db6f782d91/c=176-0-1788-1212&amp;r=x404&amp;c=534x401/local/-/media/2015/05/06/DetroitFreePress/B9317248579Z.1_20150506115801_000_G6FAN7R11.1-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04800" y="1219200"/>
            <a:ext cx="5641557" cy="423645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5618837" y="1592460"/>
            <a:ext cx="3240326" cy="1633210"/>
          </a:xfrm>
          <a:prstGeom prst="cloudCallout">
            <a:avLst>
              <a:gd name="adj1" fmla="val -89755"/>
              <a:gd name="adj2" fmla="val 68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2">
                    <a:lumMod val="75000"/>
                    <a:lumOff val="25000"/>
                  </a:schemeClr>
                </a:solidFill>
              </a:rPr>
              <a:t>Questions?</a:t>
            </a:r>
            <a:endParaRPr lang="en-US" sz="2800" dirty="0">
              <a:solidFill>
                <a:schemeClr val="tx2">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4774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0" y="533400"/>
            <a:ext cx="5105400" cy="523220"/>
          </a:xfrm>
          <a:prstGeom prst="rect">
            <a:avLst/>
          </a:prstGeom>
          <a:noFill/>
        </p:spPr>
        <p:txBody>
          <a:bodyPr wrap="square" rtlCol="0">
            <a:spAutoFit/>
          </a:bodyPr>
          <a:lstStyle/>
          <a:p>
            <a:r>
              <a:rPr lang="en-US" sz="2800" dirty="0" smtClean="0"/>
              <a:t>Background on Asian Carp</a:t>
            </a:r>
            <a:endParaRPr lang="en-US" sz="2800" dirty="0">
              <a:solidFill>
                <a:srgbClr val="002060"/>
              </a:solidFill>
              <a:latin typeface="Arial" panose="020B0604020202020204" pitchFamily="34" charset="0"/>
              <a:cs typeface="Arial" panose="020B0604020202020204" pitchFamily="34" charset="0"/>
            </a:endParaRPr>
          </a:p>
        </p:txBody>
      </p:sp>
      <p:pic>
        <p:nvPicPr>
          <p:cNvPr id="3074" name="Picture 2" descr="http://www.thelocalq.com/blogs/outdoors/wp-content/uploads/2011/10/carp-watch.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78469" y="663843"/>
            <a:ext cx="3113116" cy="1698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52750" y="550002"/>
            <a:ext cx="2743200" cy="215444"/>
          </a:xfrm>
          <a:prstGeom prst="rect">
            <a:avLst/>
          </a:prstGeom>
        </p:spPr>
        <p:txBody>
          <a:bodyPr wrap="square">
            <a:spAutoFit/>
          </a:bodyPr>
          <a:lstStyle/>
          <a:p>
            <a:r>
              <a:rPr lang="en-US" sz="800" dirty="0"/>
              <a:t>http://www.thelocalq.com/blogs/outdoors/tag/asian-carp</a:t>
            </a:r>
          </a:p>
        </p:txBody>
      </p:sp>
      <p:pic>
        <p:nvPicPr>
          <p:cNvPr id="5" name="Picture 4"/>
          <p:cNvPicPr>
            <a:picLocks noChangeAspect="1"/>
          </p:cNvPicPr>
          <p:nvPr/>
        </p:nvPicPr>
        <p:blipFill>
          <a:blip r:embed="rId4"/>
          <a:stretch>
            <a:fillRect/>
          </a:stretch>
        </p:blipFill>
        <p:spPr>
          <a:xfrm>
            <a:off x="312913" y="1146362"/>
            <a:ext cx="5837401" cy="5215201"/>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5" name="Picture 14"/>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7" name="TextBox 6"/>
          <p:cNvSpPr txBox="1"/>
          <p:nvPr/>
        </p:nvSpPr>
        <p:spPr>
          <a:xfrm>
            <a:off x="1880121" y="6361538"/>
            <a:ext cx="2476944" cy="307777"/>
          </a:xfrm>
          <a:prstGeom prst="rect">
            <a:avLst/>
          </a:prstGeom>
          <a:noFill/>
        </p:spPr>
        <p:txBody>
          <a:bodyPr wrap="none" rtlCol="0">
            <a:spAutoFit/>
          </a:bodyPr>
          <a:lstStyle/>
          <a:p>
            <a:r>
              <a:rPr lang="en-US" sz="1200" dirty="0" smtClean="0">
                <a:solidFill>
                  <a:srgbClr val="002060"/>
                </a:solidFill>
                <a:latin typeface="Arial" panose="020B0604020202020204" pitchFamily="34" charset="0"/>
                <a:cs typeface="Arial" panose="020B0604020202020204" pitchFamily="34" charset="0"/>
              </a:rPr>
              <a:t>Chick and </a:t>
            </a:r>
            <a:r>
              <a:rPr lang="en-US" sz="1200" dirty="0" err="1" smtClean="0">
                <a:solidFill>
                  <a:srgbClr val="002060"/>
                </a:solidFill>
                <a:latin typeface="Arial" panose="020B0604020202020204" pitchFamily="34" charset="0"/>
                <a:cs typeface="Arial" panose="020B0604020202020204" pitchFamily="34" charset="0"/>
              </a:rPr>
              <a:t>Pegg</a:t>
            </a:r>
            <a:r>
              <a:rPr lang="en-US" sz="1200" dirty="0" smtClean="0">
                <a:solidFill>
                  <a:srgbClr val="002060"/>
                </a:solidFill>
                <a:latin typeface="Arial" panose="020B0604020202020204" pitchFamily="34" charset="0"/>
                <a:cs typeface="Arial" panose="020B0604020202020204" pitchFamily="34" charset="0"/>
              </a:rPr>
              <a:t> (2001). </a:t>
            </a:r>
            <a:r>
              <a:rPr lang="en-US" sz="1200" i="1" dirty="0" smtClean="0">
                <a:solidFill>
                  <a:srgbClr val="002060"/>
                </a:solidFill>
                <a:latin typeface="Arial" panose="020B0604020202020204" pitchFamily="34" charset="0"/>
                <a:cs typeface="Arial" panose="020B0604020202020204" pitchFamily="34" charset="0"/>
              </a:rPr>
              <a:t>Science</a:t>
            </a:r>
            <a:r>
              <a:rPr lang="en-US" sz="1400" i="1" dirty="0" smtClean="0">
                <a:solidFill>
                  <a:srgbClr val="002060"/>
                </a:solidFill>
                <a:latin typeface="Arial" panose="020B0604020202020204" pitchFamily="34" charset="0"/>
                <a:cs typeface="Arial" panose="020B0604020202020204" pitchFamily="34" charset="0"/>
              </a:rPr>
              <a:t>.</a:t>
            </a:r>
          </a:p>
        </p:txBody>
      </p:sp>
      <p:pic>
        <p:nvPicPr>
          <p:cNvPr id="16" name="Picture 2" descr="http://indianapublicmedia.org/news/files/2013/07/Asian_Carp_GreatLakes_13Nov12-page-001-940x608.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778469" y="2817210"/>
            <a:ext cx="3180080" cy="3544353"/>
          </a:xfrm>
          <a:prstGeom prst="rect">
            <a:avLst/>
          </a:prstGeom>
          <a:noFill/>
          <a:extLst>
            <a:ext uri="{909E8E84-426E-40dd-AFC4-6F175D3DCCD1}">
              <a14:hiddenFill xmlns:a14="http://schemas.microsoft.com/office/drawing/2010/main">
                <a:solidFill>
                  <a:srgbClr val="FFFFFF"/>
                </a:solidFill>
              </a14:hiddenFill>
            </a:ext>
          </a:extLst>
        </p:spPr>
      </p:pic>
      <p:sp>
        <p:nvSpPr>
          <p:cNvPr id="9" name="4-Point Star 8"/>
          <p:cNvSpPr/>
          <p:nvPr/>
        </p:nvSpPr>
        <p:spPr>
          <a:xfrm>
            <a:off x="6934200" y="4267200"/>
            <a:ext cx="152400" cy="152400"/>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1299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2606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pic>
        <p:nvPicPr>
          <p:cNvPr id="3074" name="Picture 2" descr="http://www.thelocalq.com/blogs/outdoors/wp-content/uploads/2011/10/carp-watch.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78469" y="663843"/>
            <a:ext cx="3113116" cy="16983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235150"/>
            <a:ext cx="5410200"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002060"/>
                </a:solidFill>
                <a:latin typeface="Arial" panose="020B0604020202020204" pitchFamily="34" charset="0"/>
                <a:cs typeface="Arial" panose="020B0604020202020204" pitchFamily="34" charset="0"/>
              </a:rPr>
              <a:t>Become abundant</a:t>
            </a:r>
          </a:p>
          <a:p>
            <a:pPr marL="285750" indent="-285750">
              <a:buFont typeface="Arial" panose="020B0604020202020204" pitchFamily="34" charset="0"/>
              <a:buChar char="•"/>
            </a:pPr>
            <a:r>
              <a:rPr lang="en-US" sz="3200" dirty="0" smtClean="0">
                <a:solidFill>
                  <a:srgbClr val="002060"/>
                </a:solidFill>
                <a:latin typeface="Arial" panose="020B0604020202020204" pitchFamily="34" charset="0"/>
                <a:cs typeface="Arial" panose="020B0604020202020204" pitchFamily="34" charset="0"/>
              </a:rPr>
              <a:t>Big</a:t>
            </a:r>
          </a:p>
          <a:p>
            <a:pPr marL="285750" indent="-285750">
              <a:buFont typeface="Arial" panose="020B0604020202020204" pitchFamily="34" charset="0"/>
              <a:buChar char="•"/>
            </a:pPr>
            <a:r>
              <a:rPr lang="en-US" sz="3200" dirty="0" smtClean="0">
                <a:solidFill>
                  <a:srgbClr val="002060"/>
                </a:solidFill>
                <a:latin typeface="Arial" panose="020B0604020202020204" pitchFamily="34" charset="0"/>
                <a:cs typeface="Arial" panose="020B0604020202020204" pitchFamily="34" charset="0"/>
              </a:rPr>
              <a:t>Feed on plankton</a:t>
            </a:r>
          </a:p>
          <a:p>
            <a:pPr marL="285750" indent="-285750">
              <a:buFont typeface="Arial" panose="020B0604020202020204" pitchFamily="34" charset="0"/>
              <a:buChar char="•"/>
            </a:pPr>
            <a:r>
              <a:rPr lang="en-US" sz="3200" dirty="0" smtClean="0">
                <a:solidFill>
                  <a:srgbClr val="002060"/>
                </a:solidFill>
                <a:latin typeface="Arial" panose="020B0604020202020204" pitchFamily="34" charset="0"/>
                <a:cs typeface="Arial" panose="020B0604020202020204" pitchFamily="34" charset="0"/>
              </a:rPr>
              <a:t>Threat the fisheries</a:t>
            </a:r>
          </a:p>
          <a:p>
            <a:pPr marL="285750" indent="-285750">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Near the Great Lakes</a:t>
            </a:r>
          </a:p>
          <a:p>
            <a:pPr marL="285750" indent="-285750">
              <a:buFont typeface="Arial" panose="020B0604020202020204" pitchFamily="34" charset="0"/>
              <a:buChar char="•"/>
            </a:pPr>
            <a:r>
              <a:rPr lang="en-US" sz="3200" dirty="0" smtClean="0">
                <a:solidFill>
                  <a:srgbClr val="002060"/>
                </a:solidFill>
                <a:latin typeface="Arial" panose="020B0604020202020204" pitchFamily="34" charset="0"/>
                <a:cs typeface="Arial" panose="020B0604020202020204" pitchFamily="34" charset="0"/>
              </a:rPr>
              <a:t>Risk assessment</a:t>
            </a:r>
          </a:p>
        </p:txBody>
      </p:sp>
      <p:sp>
        <p:nvSpPr>
          <p:cNvPr id="6" name="Rectangle 5"/>
          <p:cNvSpPr/>
          <p:nvPr/>
        </p:nvSpPr>
        <p:spPr>
          <a:xfrm>
            <a:off x="6452750" y="550002"/>
            <a:ext cx="2743200" cy="215444"/>
          </a:xfrm>
          <a:prstGeom prst="rect">
            <a:avLst/>
          </a:prstGeom>
        </p:spPr>
        <p:txBody>
          <a:bodyPr wrap="square">
            <a:spAutoFit/>
          </a:bodyPr>
          <a:lstStyle/>
          <a:p>
            <a:r>
              <a:rPr lang="en-US" sz="800" dirty="0"/>
              <a:t>http://www.thelocalq.com/blogs/outdoors/tag/asian-carp</a:t>
            </a:r>
          </a:p>
        </p:txBody>
      </p:sp>
      <p:pic>
        <p:nvPicPr>
          <p:cNvPr id="5" name="Picture 4"/>
          <p:cNvPicPr>
            <a:picLocks noChangeAspect="1"/>
          </p:cNvPicPr>
          <p:nvPr/>
        </p:nvPicPr>
        <p:blipFill>
          <a:blip r:embed="rId4"/>
          <a:stretch>
            <a:fillRect/>
          </a:stretch>
        </p:blipFill>
        <p:spPr>
          <a:xfrm>
            <a:off x="0" y="1295405"/>
            <a:ext cx="5837401" cy="5215201"/>
          </a:xfrm>
          <a:prstGeom prst="rect">
            <a:avLst/>
          </a:prstGeom>
        </p:spPr>
      </p:pic>
      <p:sp>
        <p:nvSpPr>
          <p:cNvPr id="8" name="TextBox 7"/>
          <p:cNvSpPr txBox="1"/>
          <p:nvPr/>
        </p:nvSpPr>
        <p:spPr>
          <a:xfrm>
            <a:off x="3979579" y="5334000"/>
            <a:ext cx="1798890" cy="246221"/>
          </a:xfrm>
          <a:prstGeom prst="rect">
            <a:avLst/>
          </a:prstGeom>
          <a:noFill/>
        </p:spPr>
        <p:txBody>
          <a:bodyPr wrap="none" rtlCol="0">
            <a:spAutoFit/>
          </a:bodyPr>
          <a:lstStyle/>
          <a:p>
            <a:r>
              <a:rPr lang="en-US" sz="1000" dirty="0" smtClean="0">
                <a:solidFill>
                  <a:srgbClr val="002060"/>
                </a:solidFill>
                <a:latin typeface="Arial" panose="020B0604020202020204" pitchFamily="34" charset="0"/>
                <a:cs typeface="Arial" panose="020B0604020202020204" pitchFamily="34" charset="0"/>
              </a:rPr>
              <a:t>Chick &amp; </a:t>
            </a:r>
            <a:r>
              <a:rPr lang="en-US" sz="1000" dirty="0" err="1" smtClean="0">
                <a:solidFill>
                  <a:srgbClr val="002060"/>
                </a:solidFill>
                <a:latin typeface="Arial" panose="020B0604020202020204" pitchFamily="34" charset="0"/>
                <a:cs typeface="Arial" panose="020B0604020202020204" pitchFamily="34" charset="0"/>
              </a:rPr>
              <a:t>Pegg</a:t>
            </a:r>
            <a:r>
              <a:rPr lang="en-US" sz="1000" dirty="0" smtClean="0">
                <a:solidFill>
                  <a:srgbClr val="002060"/>
                </a:solidFill>
                <a:latin typeface="Arial" panose="020B0604020202020204" pitchFamily="34" charset="0"/>
                <a:cs typeface="Arial" panose="020B0604020202020204" pitchFamily="34" charset="0"/>
              </a:rPr>
              <a:t> 2001, Science</a:t>
            </a:r>
          </a:p>
        </p:txBody>
      </p:sp>
      <p:pic>
        <p:nvPicPr>
          <p:cNvPr id="4098" name="Picture 2" descr="Asian Carp Tournamen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116447" y="3191172"/>
            <a:ext cx="6667500" cy="336232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79129" y="2758644"/>
            <a:ext cx="1079142" cy="261610"/>
          </a:xfrm>
          <a:prstGeom prst="rect">
            <a:avLst/>
          </a:prstGeom>
          <a:noFill/>
        </p:spPr>
        <p:txBody>
          <a:bodyPr wrap="none" rtlCol="0">
            <a:spAutoFit/>
          </a:bodyPr>
          <a:lstStyle/>
          <a:p>
            <a:r>
              <a:rPr lang="en-US" sz="1100" dirty="0" smtClean="0">
                <a:solidFill>
                  <a:srgbClr val="002060"/>
                </a:solidFill>
                <a:latin typeface="Arial" panose="020B0604020202020204" pitchFamily="34" charset="0"/>
                <a:cs typeface="Arial" panose="020B0604020202020204" pitchFamily="34" charset="0"/>
              </a:rPr>
              <a:t>AsianCarp.net</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6" name="Picture 15"/>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17" name="TextBox 16"/>
          <p:cNvSpPr txBox="1"/>
          <p:nvPr/>
        </p:nvSpPr>
        <p:spPr>
          <a:xfrm>
            <a:off x="76200" y="533400"/>
            <a:ext cx="5562600" cy="523220"/>
          </a:xfrm>
          <a:prstGeom prst="rect">
            <a:avLst/>
          </a:prstGeom>
          <a:noFill/>
        </p:spPr>
        <p:txBody>
          <a:bodyPr wrap="square" rtlCol="0">
            <a:spAutoFit/>
          </a:bodyPr>
          <a:lstStyle/>
          <a:p>
            <a:r>
              <a:rPr lang="en-US" sz="2800" dirty="0" smtClean="0"/>
              <a:t>Background on Asian Carp</a:t>
            </a:r>
            <a:endParaRPr lang="en-US" sz="2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0763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76200" y="381000"/>
            <a:ext cx="5187919" cy="523220"/>
          </a:xfrm>
          <a:prstGeom prst="rect">
            <a:avLst/>
          </a:prstGeom>
          <a:noFill/>
        </p:spPr>
        <p:txBody>
          <a:bodyPr wrap="square" rtlCol="0">
            <a:spAutoFit/>
          </a:bodyPr>
          <a:lstStyle/>
          <a:p>
            <a:r>
              <a:rPr lang="en-US" sz="2800" dirty="0" smtClean="0"/>
              <a:t>Background on Asian Carp</a:t>
            </a:r>
            <a:endParaRPr lang="en-US" sz="2800"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a:solidFill>
                  <a:srgbClr val="002060"/>
                </a:solidFill>
                <a:latin typeface="Arial" panose="020B0604020202020204" pitchFamily="34" charset="0"/>
                <a:cs typeface="Arial" panose="020B0604020202020204" pitchFamily="34" charset="0"/>
              </a:rPr>
              <a:t>4</a:t>
            </a:r>
            <a:r>
              <a:rPr lang="en-US" sz="1000" dirty="0" smtClean="0">
                <a:solidFill>
                  <a:srgbClr val="002060"/>
                </a:solidFill>
                <a:latin typeface="Arial" panose="020B0604020202020204" pitchFamily="34" charset="0"/>
                <a:cs typeface="Arial" panose="020B0604020202020204" pitchFamily="34" charset="0"/>
              </a:rPr>
              <a:t>/11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979579" y="5334000"/>
            <a:ext cx="1798890" cy="246221"/>
          </a:xfrm>
          <a:prstGeom prst="rect">
            <a:avLst/>
          </a:prstGeom>
          <a:noFill/>
        </p:spPr>
        <p:txBody>
          <a:bodyPr wrap="none" rtlCol="0">
            <a:spAutoFit/>
          </a:bodyPr>
          <a:lstStyle/>
          <a:p>
            <a:r>
              <a:rPr lang="en-US" sz="1000" dirty="0" smtClean="0">
                <a:solidFill>
                  <a:srgbClr val="002060"/>
                </a:solidFill>
                <a:latin typeface="Arial" panose="020B0604020202020204" pitchFamily="34" charset="0"/>
                <a:cs typeface="Arial" panose="020B0604020202020204" pitchFamily="34" charset="0"/>
              </a:rPr>
              <a:t>Chick &amp; </a:t>
            </a:r>
            <a:r>
              <a:rPr lang="en-US" sz="1000" dirty="0" err="1" smtClean="0">
                <a:solidFill>
                  <a:srgbClr val="002060"/>
                </a:solidFill>
                <a:latin typeface="Arial" panose="020B0604020202020204" pitchFamily="34" charset="0"/>
                <a:cs typeface="Arial" panose="020B0604020202020204" pitchFamily="34" charset="0"/>
              </a:rPr>
              <a:t>Pegg</a:t>
            </a:r>
            <a:r>
              <a:rPr lang="en-US" sz="1000" dirty="0" smtClean="0">
                <a:solidFill>
                  <a:srgbClr val="002060"/>
                </a:solidFill>
                <a:latin typeface="Arial" panose="020B0604020202020204" pitchFamily="34" charset="0"/>
                <a:cs typeface="Arial" panose="020B0604020202020204" pitchFamily="34" charset="0"/>
              </a:rPr>
              <a:t> 2001, Science</a:t>
            </a:r>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439429" y="1823290"/>
            <a:ext cx="6212860" cy="4659645"/>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b="-451"/>
          <a:stretch/>
        </p:blipFill>
        <p:spPr>
          <a:xfrm>
            <a:off x="5466606" y="533400"/>
            <a:ext cx="3295641" cy="6858000"/>
          </a:xfrm>
          <a:prstGeom prst="rect">
            <a:avLst/>
          </a:prstGeom>
        </p:spPr>
      </p:pic>
      <p:pic>
        <p:nvPicPr>
          <p:cNvPr id="10" name="Picture 2"/>
          <p:cNvPicPr>
            <a:picLocks noChangeAspect="1" noChangeArrowheads="1"/>
          </p:cNvPicPr>
          <p:nvPr/>
        </p:nvPicPr>
        <p:blipFill>
          <a:blip r:embed="rId5" cstate="print"/>
          <a:srcRect/>
          <a:stretch>
            <a:fillRect/>
          </a:stretch>
        </p:blipFill>
        <p:spPr bwMode="auto">
          <a:xfrm rot="5400000">
            <a:off x="3570780" y="1494027"/>
            <a:ext cx="1696887" cy="8686047"/>
          </a:xfrm>
          <a:prstGeom prst="rect">
            <a:avLst/>
          </a:prstGeom>
          <a:noFill/>
          <a:ln w="9525">
            <a:no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rot="5400000">
            <a:off x="3676582" y="372369"/>
            <a:ext cx="1859332" cy="2872670"/>
          </a:xfrm>
          <a:prstGeom prst="rect">
            <a:avLst/>
          </a:prstGeom>
          <a:noFill/>
          <a:ln w="9525">
            <a:noFill/>
            <a:miter lim="800000"/>
            <a:headEnd/>
            <a:tailEnd/>
          </a:ln>
        </p:spPr>
      </p:pic>
      <p:pic>
        <p:nvPicPr>
          <p:cNvPr id="19"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802172" y="3029673"/>
            <a:ext cx="4923893" cy="38283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7" name="Picture 16"/>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2985611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5/11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979579" y="5334000"/>
            <a:ext cx="1798890" cy="246221"/>
          </a:xfrm>
          <a:prstGeom prst="rect">
            <a:avLst/>
          </a:prstGeom>
          <a:noFill/>
        </p:spPr>
        <p:txBody>
          <a:bodyPr wrap="none" rtlCol="0">
            <a:spAutoFit/>
          </a:bodyPr>
          <a:lstStyle/>
          <a:p>
            <a:r>
              <a:rPr lang="en-US" sz="1000" dirty="0" smtClean="0">
                <a:solidFill>
                  <a:srgbClr val="002060"/>
                </a:solidFill>
                <a:latin typeface="Arial" panose="020B0604020202020204" pitchFamily="34" charset="0"/>
                <a:cs typeface="Arial" panose="020B0604020202020204" pitchFamily="34" charset="0"/>
              </a:rPr>
              <a:t>Chick &amp; </a:t>
            </a:r>
            <a:r>
              <a:rPr lang="en-US" sz="1000" dirty="0" err="1" smtClean="0">
                <a:solidFill>
                  <a:srgbClr val="002060"/>
                </a:solidFill>
                <a:latin typeface="Arial" panose="020B0604020202020204" pitchFamily="34" charset="0"/>
                <a:cs typeface="Arial" panose="020B0604020202020204" pitchFamily="34" charset="0"/>
              </a:rPr>
              <a:t>Pegg</a:t>
            </a:r>
            <a:r>
              <a:rPr lang="en-US" sz="1000" dirty="0" smtClean="0">
                <a:solidFill>
                  <a:srgbClr val="002060"/>
                </a:solidFill>
                <a:latin typeface="Arial" panose="020B0604020202020204" pitchFamily="34" charset="0"/>
                <a:cs typeface="Arial" panose="020B0604020202020204" pitchFamily="34" charset="0"/>
              </a:rPr>
              <a:t> 2001, Science</a:t>
            </a:r>
          </a:p>
        </p:txBody>
      </p:sp>
      <p:pic>
        <p:nvPicPr>
          <p:cNvPr id="5122" name="Picture 2" descr="http://indianapublicmedia.org/news/files/2013/07/Asian_Carp_GreatLakes_13Nov12-page-001-940x608.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096497"/>
            <a:ext cx="7965112" cy="51519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
        <p:nvSpPr>
          <p:cNvPr id="14" name="TextBox 13"/>
          <p:cNvSpPr txBox="1"/>
          <p:nvPr/>
        </p:nvSpPr>
        <p:spPr>
          <a:xfrm>
            <a:off x="76200" y="533400"/>
            <a:ext cx="5410200" cy="523220"/>
          </a:xfrm>
          <a:prstGeom prst="rect">
            <a:avLst/>
          </a:prstGeom>
          <a:noFill/>
        </p:spPr>
        <p:txBody>
          <a:bodyPr wrap="square" rtlCol="0">
            <a:spAutoFit/>
          </a:bodyPr>
          <a:lstStyle/>
          <a:p>
            <a:r>
              <a:rPr lang="en-US" sz="2800" dirty="0" smtClean="0"/>
              <a:t>Background on Asian Carp</a:t>
            </a:r>
            <a:endParaRPr lang="en-US" sz="2800"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228600" y="6172200"/>
            <a:ext cx="8001000" cy="369332"/>
          </a:xfrm>
          <a:prstGeom prst="rect">
            <a:avLst/>
          </a:prstGeom>
        </p:spPr>
        <p:txBody>
          <a:bodyPr wrap="square">
            <a:spAutoFit/>
          </a:bodyPr>
          <a:lstStyle/>
          <a:p>
            <a:r>
              <a:rPr lang="en-US" dirty="0" smtClean="0"/>
              <a:t>The big question is: What </a:t>
            </a:r>
            <a:r>
              <a:rPr lang="en-US" dirty="0"/>
              <a:t>if Asian Carp establish in the Great </a:t>
            </a:r>
            <a:r>
              <a:rPr lang="en-US" dirty="0" smtClean="0"/>
              <a:t>Lakes?</a:t>
            </a:r>
            <a:endParaRPr lang="en-US" dirty="0"/>
          </a:p>
        </p:txBody>
      </p:sp>
    </p:spTree>
    <p:extLst>
      <p:ext uri="{BB962C8B-B14F-4D97-AF65-F5344CB8AC3E}">
        <p14:creationId xmlns:p14="http://schemas.microsoft.com/office/powerpoint/2010/main" val="42880178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2/2</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1" y="533400"/>
            <a:ext cx="2590800" cy="523220"/>
          </a:xfrm>
          <a:prstGeom prst="rect">
            <a:avLst/>
          </a:prstGeom>
          <a:noFill/>
        </p:spPr>
        <p:txBody>
          <a:bodyPr wrap="square" rtlCol="0">
            <a:spAutoFit/>
          </a:bodyPr>
          <a:lstStyle/>
          <a:p>
            <a:r>
              <a:rPr lang="en-US" sz="2800" dirty="0" smtClean="0"/>
              <a:t>Answer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4956" y="1083107"/>
            <a:ext cx="5029201" cy="2133600"/>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b="-88"/>
          <a:stretch/>
        </p:blipFill>
        <p:spPr>
          <a:xfrm>
            <a:off x="767043" y="1083107"/>
            <a:ext cx="6781800" cy="7664842"/>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25261" y="1085230"/>
            <a:ext cx="12027478" cy="7779696"/>
          </a:xfrm>
          <a:prstGeom prst="rect">
            <a:avLst/>
          </a:prstGeom>
        </p:spPr>
      </p:pic>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06408" y="1025836"/>
            <a:ext cx="9192493" cy="7734300"/>
          </a:xfrm>
          <a:prstGeom prst="rect">
            <a:avLst/>
          </a:prstGeom>
        </p:spPr>
      </p:pic>
      <p:grpSp>
        <p:nvGrpSpPr>
          <p:cNvPr id="16" name="Group 15"/>
          <p:cNvGrpSpPr/>
          <p:nvPr/>
        </p:nvGrpSpPr>
        <p:grpSpPr>
          <a:xfrm>
            <a:off x="2453382" y="994927"/>
            <a:ext cx="9136802" cy="7485138"/>
            <a:chOff x="2744711" y="4641816"/>
            <a:chExt cx="9136802" cy="7485138"/>
          </a:xfrm>
        </p:grpSpPr>
        <p:pic>
          <p:nvPicPr>
            <p:cNvPr id="14" name="Picture 13"/>
            <p:cNvPicPr>
              <a:picLocks noChangeAspect="1"/>
            </p:cNvPicPr>
            <p:nvPr/>
          </p:nvPicPr>
          <p:blipFill>
            <a:blip r:embed="rId7"/>
            <a:stretch>
              <a:fillRect/>
            </a:stretch>
          </p:blipFill>
          <p:spPr>
            <a:xfrm>
              <a:off x="2744711" y="6110393"/>
              <a:ext cx="9136802" cy="6016561"/>
            </a:xfrm>
            <a:prstGeom prst="rect">
              <a:avLst/>
            </a:prstGeom>
          </p:spPr>
        </p:pic>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744711" y="4641816"/>
              <a:ext cx="8990090" cy="1510936"/>
            </a:xfrm>
            <a:prstGeom prst="rect">
              <a:avLst/>
            </a:prstGeom>
          </p:spPr>
        </p:pic>
      </p:grpSp>
      <p:pic>
        <p:nvPicPr>
          <p:cNvPr id="17" name="Picture 16"/>
          <p:cNvPicPr>
            <a:picLocks noChangeAspect="1"/>
          </p:cNvPicPr>
          <p:nvPr/>
        </p:nvPicPr>
        <p:blipFill rotWithShape="1">
          <a:blip r:embed="rId9" cstate="screen">
            <a:extLst>
              <a:ext uri="{28A0092B-C50C-407E-A947-70E740481C1C}">
                <a14:useLocalDpi xmlns:a14="http://schemas.microsoft.com/office/drawing/2010/main"/>
              </a:ext>
            </a:extLst>
          </a:blip>
          <a:srcRect l="10523" t="10361" r="11329"/>
          <a:stretch/>
        </p:blipFill>
        <p:spPr>
          <a:xfrm>
            <a:off x="334447" y="1465955"/>
            <a:ext cx="7983161" cy="5150797"/>
          </a:xfrm>
          <a:prstGeom prst="rect">
            <a:avLst/>
          </a:prstGeom>
        </p:spPr>
      </p:pic>
      <p:pic>
        <p:nvPicPr>
          <p:cNvPr id="18" name="Picture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01865" y="1532770"/>
            <a:ext cx="7413135" cy="8739079"/>
          </a:xfrm>
          <a:prstGeom prst="rect">
            <a:avLst/>
          </a:prstGeom>
        </p:spPr>
      </p:pic>
      <p:grpSp>
        <p:nvGrpSpPr>
          <p:cNvPr id="22" name="Group 21"/>
          <p:cNvGrpSpPr/>
          <p:nvPr/>
        </p:nvGrpSpPr>
        <p:grpSpPr>
          <a:xfrm>
            <a:off x="1794049" y="1410721"/>
            <a:ext cx="10591800" cy="7439012"/>
            <a:chOff x="5088516" y="6488188"/>
            <a:chExt cx="10591800" cy="7439012"/>
          </a:xfrm>
        </p:grpSpPr>
        <p:pic>
          <p:nvPicPr>
            <p:cNvPr id="19" name="Picture 18"/>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088516" y="6488188"/>
              <a:ext cx="10591800" cy="1905000"/>
            </a:xfrm>
            <a:prstGeom prst="rect">
              <a:avLst/>
            </a:prstGeom>
          </p:spPr>
        </p:pic>
        <p:pic>
          <p:nvPicPr>
            <p:cNvPr id="21" name="Picture 2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105400" y="8364599"/>
              <a:ext cx="6172200" cy="5562601"/>
            </a:xfrm>
            <a:prstGeom prst="rect">
              <a:avLst/>
            </a:prstGeom>
          </p:spPr>
        </p:pic>
      </p:grpSp>
      <p:pic>
        <p:nvPicPr>
          <p:cNvPr id="23" name="Picture 22"/>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2539215" y="1527000"/>
            <a:ext cx="9448801" cy="7760655"/>
          </a:xfrm>
          <a:prstGeom prst="rect">
            <a:avLst/>
          </a:prstGeom>
        </p:spPr>
      </p:pic>
      <p:pic>
        <p:nvPicPr>
          <p:cNvPr id="24" name="Picture 23"/>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52274" y="2120821"/>
            <a:ext cx="7620000" cy="7882026"/>
          </a:xfrm>
          <a:prstGeom prst="rect">
            <a:avLst/>
          </a:prstGeom>
        </p:spPr>
      </p:pic>
      <p:pic>
        <p:nvPicPr>
          <p:cNvPr id="25" name="Picture 24"/>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884059" y="2119878"/>
            <a:ext cx="10058400" cy="3810000"/>
          </a:xfrm>
          <a:prstGeom prst="rect">
            <a:avLst/>
          </a:prstGeom>
        </p:spPr>
      </p:pic>
      <p:pic>
        <p:nvPicPr>
          <p:cNvPr id="26" name="Picture 25"/>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620242" y="2122248"/>
            <a:ext cx="9144000" cy="5638800"/>
          </a:xfrm>
          <a:prstGeom prst="rect">
            <a:avLst/>
          </a:prstGeom>
        </p:spPr>
      </p:pic>
      <p:pic>
        <p:nvPicPr>
          <p:cNvPr id="27" name="Picture 26"/>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2295993" y="2147003"/>
            <a:ext cx="6553200" cy="6477000"/>
          </a:xfrm>
          <a:prstGeom prst="rect">
            <a:avLst/>
          </a:prstGeom>
        </p:spPr>
      </p:pic>
      <p:pic>
        <p:nvPicPr>
          <p:cNvPr id="28" name="Picture 27"/>
          <p:cNvPicPr>
            <a:picLocks noChangeAspect="1"/>
          </p:cNvPicPr>
          <p:nvPr/>
        </p:nvPicPr>
        <p:blipFill>
          <a:blip r:embed="rId18"/>
          <a:stretch>
            <a:fillRect/>
          </a:stretch>
        </p:blipFill>
        <p:spPr>
          <a:xfrm>
            <a:off x="3414756" y="2204314"/>
            <a:ext cx="9308420" cy="2743803"/>
          </a:xfrm>
          <a:prstGeom prst="rect">
            <a:avLst/>
          </a:prstGeom>
        </p:spPr>
      </p:pic>
      <p:pic>
        <p:nvPicPr>
          <p:cNvPr id="29" name="Picture 28"/>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4169601" y="2119878"/>
            <a:ext cx="6477000" cy="4572000"/>
          </a:xfrm>
          <a:prstGeom prst="rect">
            <a:avLst/>
          </a:prstGeom>
        </p:spPr>
      </p:pic>
      <p:pic>
        <p:nvPicPr>
          <p:cNvPr id="30" name="Picture 29"/>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2045054" y="3291585"/>
            <a:ext cx="6781800" cy="6096000"/>
          </a:xfrm>
          <a:prstGeom prst="rect">
            <a:avLst/>
          </a:prstGeom>
        </p:spPr>
      </p:pic>
      <p:pic>
        <p:nvPicPr>
          <p:cNvPr id="31" name="Picture 30"/>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32" name="Picture 31"/>
          <p:cNvPicPr>
            <a:picLocks noChangeAspect="1"/>
          </p:cNvPicPr>
          <p:nvPr/>
        </p:nvPicPr>
        <p:blipFill>
          <a:blip r:embed="rId22" cstate="screen">
            <a:extLst>
              <a:ext uri="{BEBA8EAE-BF5A-486C-A8C5-ECC9F3942E4B}">
                <a14:imgProps xmlns:a14="http://schemas.microsoft.com/office/drawing/2010/main">
                  <a14:imgLayer r:embed="rId23">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522188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09600" y="3200400"/>
            <a:ext cx="7772400" cy="3455408"/>
          </a:xfrm>
          <a:prstGeom prst="rect">
            <a:avLst/>
          </a:prstGeom>
        </p:spPr>
      </p:pic>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7/11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199" y="533400"/>
            <a:ext cx="8701121" cy="492443"/>
          </a:xfrm>
          <a:prstGeom prst="rect">
            <a:avLst/>
          </a:prstGeom>
          <a:noFill/>
        </p:spPr>
        <p:txBody>
          <a:bodyPr wrap="square" rtlCol="0">
            <a:spAutoFit/>
          </a:bodyPr>
          <a:lstStyle/>
          <a:p>
            <a:r>
              <a:rPr lang="en-US" sz="2600" dirty="0" smtClean="0"/>
              <a:t>Published findings: modeled Lake Erie food web impacts  </a:t>
            </a:r>
            <a:endParaRPr lang="en-US" sz="26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304800" y="1293911"/>
            <a:ext cx="3728362"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Asian carp can </a:t>
            </a:r>
            <a:r>
              <a:rPr lang="en-US" sz="2000" dirty="0"/>
              <a:t>make up to 1/3 of the total </a:t>
            </a:r>
            <a:r>
              <a:rPr lang="en-US" sz="2000" dirty="0" smtClean="0"/>
              <a:t>fish biomass</a:t>
            </a:r>
          </a:p>
          <a:p>
            <a:endParaRPr lang="en-US" sz="2000" dirty="0" smtClean="0"/>
          </a:p>
          <a:p>
            <a:pPr marL="342900" indent="-342900">
              <a:buFont typeface="Arial" panose="020B0604020202020204" pitchFamily="34" charset="0"/>
              <a:buChar char="•"/>
            </a:pPr>
            <a:r>
              <a:rPr lang="en-US" sz="2000" dirty="0" smtClean="0">
                <a:solidFill>
                  <a:srgbClr val="002060"/>
                </a:solidFill>
                <a:latin typeface="Arial" panose="020B0604020202020204" pitchFamily="34" charset="0"/>
                <a:cs typeface="Arial" panose="020B0604020202020204" pitchFamily="34" charset="0"/>
              </a:rPr>
              <a:t>Negative impact on most fish and zooplankton</a:t>
            </a:r>
          </a:p>
        </p:txBody>
      </p:sp>
      <p:sp>
        <p:nvSpPr>
          <p:cNvPr id="8" name="TextBox 7"/>
          <p:cNvSpPr txBox="1"/>
          <p:nvPr/>
        </p:nvSpPr>
        <p:spPr>
          <a:xfrm>
            <a:off x="381000" y="6400800"/>
            <a:ext cx="4114800" cy="276999"/>
          </a:xfrm>
          <a:prstGeom prst="rect">
            <a:avLst/>
          </a:prstGeom>
          <a:noFill/>
        </p:spPr>
        <p:txBody>
          <a:bodyPr wrap="square" rtlCol="0">
            <a:spAutoFit/>
          </a:bodyPr>
          <a:lstStyle/>
          <a:p>
            <a:r>
              <a:rPr lang="en-US" sz="1200" dirty="0" smtClean="0">
                <a:solidFill>
                  <a:srgbClr val="002060"/>
                </a:solidFill>
                <a:latin typeface="Arial" panose="020B0604020202020204" pitchFamily="34" charset="0"/>
                <a:cs typeface="Arial" panose="020B0604020202020204" pitchFamily="34" charset="0"/>
              </a:rPr>
              <a:t>Zhang et al. (2016). </a:t>
            </a:r>
            <a:r>
              <a:rPr lang="en-US" sz="1200" i="1" dirty="0" smtClean="0">
                <a:solidFill>
                  <a:srgbClr val="002060"/>
                </a:solidFill>
                <a:latin typeface="Arial" panose="020B0604020202020204" pitchFamily="34" charset="0"/>
                <a:cs typeface="Arial" panose="020B0604020202020204" pitchFamily="34" charset="0"/>
              </a:rPr>
              <a:t>Trans. American Fisheries Society.</a:t>
            </a:r>
          </a:p>
        </p:txBody>
      </p:sp>
      <p:sp>
        <p:nvSpPr>
          <p:cNvPr id="25" name="TextBox 24"/>
          <p:cNvSpPr txBox="1"/>
          <p:nvPr/>
        </p:nvSpPr>
        <p:spPr>
          <a:xfrm>
            <a:off x="5249197" y="1143557"/>
            <a:ext cx="1295400" cy="307777"/>
          </a:xfrm>
          <a:prstGeom prst="rect">
            <a:avLst/>
          </a:prstGeom>
          <a:noFill/>
        </p:spPr>
        <p:txBody>
          <a:bodyPr wrap="square" rtlCol="0">
            <a:spAutoFit/>
          </a:bodyPr>
          <a:lstStyle/>
          <a:p>
            <a:r>
              <a:rPr lang="en-US" sz="1400" dirty="0" smtClean="0"/>
              <a:t>Fish biomass</a:t>
            </a:r>
            <a:endParaRPr lang="en-US" sz="1400" dirty="0" smtClean="0">
              <a:solidFill>
                <a:srgbClr val="002060"/>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121827163"/>
              </p:ext>
            </p:extLst>
          </p:nvPr>
        </p:nvGraphicFramePr>
        <p:xfrm>
          <a:off x="4566490" y="1476736"/>
          <a:ext cx="2520110" cy="218086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6718107" y="1679935"/>
            <a:ext cx="2121093" cy="584775"/>
          </a:xfrm>
          <a:prstGeom prst="rect">
            <a:avLst/>
          </a:prstGeom>
          <a:noFill/>
        </p:spPr>
        <p:txBody>
          <a:bodyPr wrap="none" rtlCol="0">
            <a:spAutoFit/>
          </a:bodyPr>
          <a:lstStyle/>
          <a:p>
            <a:r>
              <a:rPr lang="en-US" sz="3200" dirty="0" smtClean="0">
                <a:solidFill>
                  <a:srgbClr val="002060"/>
                </a:solidFill>
                <a:latin typeface="Arial" panose="020B0604020202020204" pitchFamily="34" charset="0"/>
                <a:cs typeface="Arial" panose="020B0604020202020204" pitchFamily="34" charset="0"/>
              </a:rPr>
              <a:t>Asian carp</a:t>
            </a:r>
          </a:p>
        </p:txBody>
      </p:sp>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27" name="Picture 26"/>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32625998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107847" y="982376"/>
            <a:ext cx="6397853" cy="41087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8/11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0944" y="445579"/>
            <a:ext cx="9484056" cy="523220"/>
          </a:xfrm>
          <a:prstGeom prst="rect">
            <a:avLst/>
          </a:prstGeom>
          <a:noFill/>
        </p:spPr>
        <p:txBody>
          <a:bodyPr wrap="square" rtlCol="0">
            <a:spAutoFit/>
          </a:bodyPr>
          <a:lstStyle/>
          <a:p>
            <a:r>
              <a:rPr lang="en-US" sz="2700" dirty="0" smtClean="0">
                <a:solidFill>
                  <a:srgbClr val="002060"/>
                </a:solidFill>
              </a:rPr>
              <a:t>Our approach: Food web modeling - </a:t>
            </a:r>
            <a:r>
              <a:rPr lang="en-US" sz="2700" dirty="0" err="1" smtClean="0">
                <a:solidFill>
                  <a:srgbClr val="002060"/>
                </a:solidFill>
              </a:rPr>
              <a:t>Ecopath</a:t>
            </a:r>
            <a:r>
              <a:rPr lang="en-US" sz="2700" dirty="0" smtClean="0"/>
              <a:t> with Ecosim </a:t>
            </a:r>
            <a:endParaRPr lang="en-US" sz="2700" dirty="0">
              <a:solidFill>
                <a:srgbClr val="002060"/>
              </a:solidFill>
              <a:latin typeface="Arial" panose="020B0604020202020204" pitchFamily="34" charset="0"/>
              <a:cs typeface="Arial" panose="020B0604020202020204" pitchFamily="34" charset="0"/>
            </a:endParaRPr>
          </a:p>
        </p:txBody>
      </p:sp>
      <p:pic>
        <p:nvPicPr>
          <p:cNvPr id="17" name="Picture 2"/>
          <p:cNvPicPr>
            <a:picLocks noChangeAspect="1" noChangeArrowheads="1"/>
          </p:cNvPicPr>
          <p:nvPr/>
        </p:nvPicPr>
        <p:blipFill>
          <a:blip r:embed="rId3"/>
          <a:srcRect/>
          <a:stretch>
            <a:fillRect/>
          </a:stretch>
        </p:blipFill>
        <p:spPr bwMode="auto">
          <a:xfrm>
            <a:off x="1391823" y="1181965"/>
            <a:ext cx="5867400" cy="3639313"/>
          </a:xfrm>
          <a:prstGeom prst="rect">
            <a:avLst/>
          </a:prstGeom>
          <a:solidFill>
            <a:srgbClr val="00B0F0"/>
          </a:solidFill>
          <a:ln w="9525">
            <a:noFill/>
            <a:miter lim="800000"/>
            <a:headEnd/>
            <a:tailEnd/>
          </a:ln>
        </p:spPr>
      </p:pic>
      <p:sp>
        <p:nvSpPr>
          <p:cNvPr id="19" name="TextBox 18"/>
          <p:cNvSpPr txBox="1"/>
          <p:nvPr/>
        </p:nvSpPr>
        <p:spPr>
          <a:xfrm rot="16200000">
            <a:off x="-266247" y="3033984"/>
            <a:ext cx="1776232" cy="585062"/>
          </a:xfrm>
          <a:prstGeom prst="rect">
            <a:avLst/>
          </a:prstGeom>
          <a:solidFill>
            <a:schemeClr val="tx2">
              <a:lumMod val="25000"/>
              <a:lumOff val="75000"/>
            </a:schemeClr>
          </a:solidFill>
        </p:spPr>
        <p:txBody>
          <a:bodyPr wrap="square">
            <a:spAutoFit/>
          </a:bodyPr>
          <a:lstStyle/>
          <a:p>
            <a:pPr>
              <a:defRPr/>
            </a:pPr>
            <a:r>
              <a:rPr lang="en-US" sz="2800" b="1" dirty="0">
                <a:latin typeface="Arial" charset="0"/>
              </a:rPr>
              <a:t>nutrient</a:t>
            </a:r>
            <a:r>
              <a:rPr lang="en-US" sz="3200" b="1" dirty="0">
                <a:latin typeface="Arial" charset="0"/>
              </a:rPr>
              <a:t>s</a:t>
            </a:r>
          </a:p>
        </p:txBody>
      </p:sp>
      <p:sp>
        <p:nvSpPr>
          <p:cNvPr id="12" name="Right Arrow 11"/>
          <p:cNvSpPr/>
          <p:nvPr/>
        </p:nvSpPr>
        <p:spPr>
          <a:xfrm>
            <a:off x="914400" y="3047999"/>
            <a:ext cx="5588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7345362" y="2874758"/>
            <a:ext cx="533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5400000">
            <a:off x="7277893" y="2976562"/>
            <a:ext cx="1827213" cy="523875"/>
          </a:xfrm>
          <a:prstGeom prst="rect">
            <a:avLst/>
          </a:prstGeom>
          <a:solidFill>
            <a:schemeClr val="tx2">
              <a:lumMod val="25000"/>
              <a:lumOff val="75000"/>
            </a:schemeClr>
          </a:solidFill>
        </p:spPr>
        <p:txBody>
          <a:bodyPr>
            <a:spAutoFit/>
          </a:bodyPr>
          <a:lstStyle/>
          <a:p>
            <a:pPr>
              <a:defRPr/>
            </a:pPr>
            <a:r>
              <a:rPr lang="en-US" sz="2800" b="1" dirty="0">
                <a:latin typeface="Arial" charset="0"/>
              </a:rPr>
              <a:t>Fisheries </a:t>
            </a:r>
          </a:p>
        </p:txBody>
      </p:sp>
      <p:sp>
        <p:nvSpPr>
          <p:cNvPr id="24" name="Rounded Rectangle 23"/>
          <p:cNvSpPr/>
          <p:nvPr/>
        </p:nvSpPr>
        <p:spPr>
          <a:xfrm>
            <a:off x="2133600" y="5420523"/>
            <a:ext cx="4495799" cy="67547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t>Asian carp </a:t>
            </a:r>
          </a:p>
          <a:p>
            <a:pPr algn="ctr">
              <a:defRPr/>
            </a:pPr>
            <a:r>
              <a:rPr lang="en-US" sz="2000" b="1" dirty="0" smtClean="0"/>
              <a:t>Structured </a:t>
            </a:r>
            <a:r>
              <a:rPr lang="en-US" sz="2000" b="1" dirty="0"/>
              <a:t>Expert Judgment (SEJ)</a:t>
            </a:r>
          </a:p>
        </p:txBody>
      </p:sp>
      <p:sp>
        <p:nvSpPr>
          <p:cNvPr id="25" name="Right Arrow 24"/>
          <p:cNvSpPr/>
          <p:nvPr/>
        </p:nvSpPr>
        <p:spPr>
          <a:xfrm rot="16200000">
            <a:off x="3987249" y="4863859"/>
            <a:ext cx="694523" cy="4508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8" name="Picture 17"/>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spTree>
    <p:extLst>
      <p:ext uri="{BB962C8B-B14F-4D97-AF65-F5344CB8AC3E}">
        <p14:creationId xmlns:p14="http://schemas.microsoft.com/office/powerpoint/2010/main" val="3241637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Effect transition="in" filter="fade">
                                      <p:cBhvr>
                                        <p:cTn id="37" dur="1000"/>
                                        <p:tgtEl>
                                          <p:spTgt spid="24">
                                            <p:txEl>
                                              <p:pRg st="1" end="1"/>
                                            </p:txEl>
                                          </p:spTgt>
                                        </p:tgtEl>
                                      </p:cBhvr>
                                    </p:animEffect>
                                    <p:anim calcmode="lin" valueType="num">
                                      <p:cBhvr>
                                        <p:cTn id="38"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20" grpId="0" animBg="1"/>
      <p:bldP spid="21"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9/11</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err="1" smtClean="0">
                <a:solidFill>
                  <a:schemeClr val="bg1"/>
                </a:solidFill>
                <a:latin typeface="Arial" panose="020B0604020202020204" pitchFamily="34" charset="0"/>
                <a:cs typeface="Arial" panose="020B0604020202020204" pitchFamily="34" charset="0"/>
              </a:rPr>
              <a:t>EcoDyn</a:t>
            </a:r>
            <a:r>
              <a:rPr lang="en-US" sz="1300" b="1" dirty="0" smtClean="0">
                <a:solidFill>
                  <a:schemeClr val="bg1"/>
                </a:solidFill>
                <a:latin typeface="Arial" panose="020B0604020202020204" pitchFamily="34" charset="0"/>
                <a:cs typeface="Arial" panose="020B0604020202020204" pitchFamily="34" charset="0"/>
              </a:rPr>
              <a:t> </a:t>
            </a:r>
            <a:r>
              <a:rPr lang="en-US" sz="1300" dirty="0" smtClean="0">
                <a:solidFill>
                  <a:schemeClr val="bg1"/>
                </a:solidFill>
                <a:latin typeface="Arial" panose="020B0604020202020204" pitchFamily="34" charset="0"/>
                <a:cs typeface="Arial" panose="020B0604020202020204" pitchFamily="34" charset="0"/>
              </a:rPr>
              <a:t>| Demo: Ecological Modeling of Asian Carp</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2199" y="457200"/>
            <a:ext cx="9001801"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Important interactions with managers and scientists</a:t>
            </a:r>
            <a:endParaRPr lang="en-US" sz="2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609599" y="1143000"/>
            <a:ext cx="8055591" cy="2062103"/>
          </a:xfrm>
          <a:prstGeom prst="rect">
            <a:avLst/>
          </a:prstGeom>
          <a:noFill/>
        </p:spPr>
        <p:txBody>
          <a:bodyPr wrap="square" rtlCol="0">
            <a:spAutoFit/>
          </a:bodyPr>
          <a:lstStyle/>
          <a:p>
            <a:pPr marL="514350" indent="-514350">
              <a:buFont typeface="Wingdings" panose="05000000000000000000" pitchFamily="2" charset="2"/>
              <a:buChar char="§"/>
            </a:pPr>
            <a:r>
              <a:rPr lang="en-US" sz="3200" dirty="0" smtClean="0">
                <a:solidFill>
                  <a:srgbClr val="002060"/>
                </a:solidFill>
                <a:latin typeface="Arial" panose="020B0604020202020204" pitchFamily="34" charset="0"/>
                <a:cs typeface="Arial" panose="020B0604020202020204" pitchFamily="34" charset="0"/>
              </a:rPr>
              <a:t>Management transition board</a:t>
            </a:r>
          </a:p>
          <a:p>
            <a:pPr marL="514350" indent="-514350">
              <a:buFont typeface="Wingdings" panose="05000000000000000000" pitchFamily="2" charset="2"/>
              <a:buChar char="§"/>
            </a:pPr>
            <a:r>
              <a:rPr lang="en-US" sz="3200" dirty="0" smtClean="0">
                <a:solidFill>
                  <a:srgbClr val="002060"/>
                </a:solidFill>
                <a:latin typeface="Arial" panose="020B0604020202020204" pitchFamily="34" charset="0"/>
                <a:cs typeface="Arial" panose="020B0604020202020204" pitchFamily="34" charset="0"/>
              </a:rPr>
              <a:t>Structured Expert Judgment (SEJ) </a:t>
            </a:r>
          </a:p>
          <a:p>
            <a:pPr marL="514350" indent="-514350">
              <a:buFont typeface="Wingdings" panose="05000000000000000000" pitchFamily="2" charset="2"/>
              <a:buChar char="§"/>
            </a:pPr>
            <a:r>
              <a:rPr lang="en-US" sz="3200" dirty="0" smtClean="0">
                <a:solidFill>
                  <a:srgbClr val="002060"/>
                </a:solidFill>
                <a:latin typeface="Arial" panose="020B0604020202020204" pitchFamily="34" charset="0"/>
                <a:cs typeface="Arial" panose="020B0604020202020204" pitchFamily="34" charset="0"/>
              </a:rPr>
              <a:t>External review</a:t>
            </a:r>
          </a:p>
          <a:p>
            <a:pPr marL="514350" indent="-514350">
              <a:buFont typeface="Wingdings" panose="05000000000000000000" pitchFamily="2" charset="2"/>
              <a:buChar char="§"/>
            </a:pPr>
            <a:r>
              <a:rPr lang="en-US" sz="3200" dirty="0" smtClean="0">
                <a:solidFill>
                  <a:srgbClr val="002060"/>
                </a:solidFill>
                <a:latin typeface="Arial" panose="020B0604020202020204" pitchFamily="34" charset="0"/>
                <a:cs typeface="Arial" panose="020B0604020202020204" pitchFamily="34" charset="0"/>
              </a:rPr>
              <a:t>Stakeholders - USACE  </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12" name="Picture 11"/>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tretch>
            <a:fillRect/>
          </a:stretch>
        </p:blipFill>
        <p:spPr>
          <a:xfrm>
            <a:off x="7988189" y="45720"/>
            <a:ext cx="677002" cy="272728"/>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81200" y="3484880"/>
            <a:ext cx="4121587" cy="3091190"/>
          </a:xfrm>
          <a:prstGeom prst="rect">
            <a:avLst/>
          </a:prstGeom>
        </p:spPr>
      </p:pic>
    </p:spTree>
    <p:extLst>
      <p:ext uri="{BB962C8B-B14F-4D97-AF65-F5344CB8AC3E}">
        <p14:creationId xmlns:p14="http://schemas.microsoft.com/office/powerpoint/2010/main" val="34038863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4524</TotalTime>
  <Words>1368</Words>
  <Application>Microsoft Macintosh PowerPoint</Application>
  <PresentationFormat>On-screen Show (4:3)</PresentationFormat>
  <Paragraphs>122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Kaye Lafond</dc:creator>
  <cp:lastModifiedBy>Nicole Rice</cp:lastModifiedBy>
  <cp:revision>140</cp:revision>
  <cp:lastPrinted>2016-03-11T15:22:14Z</cp:lastPrinted>
  <dcterms:created xsi:type="dcterms:W3CDTF">2016-01-05T12:37:24Z</dcterms:created>
  <dcterms:modified xsi:type="dcterms:W3CDTF">2016-03-14T11:25:50Z</dcterms:modified>
</cp:coreProperties>
</file>